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8" r:id="rId3"/>
    <p:sldId id="257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5" r:id="rId12"/>
    <p:sldId id="296" r:id="rId13"/>
    <p:sldId id="258" r:id="rId14"/>
    <p:sldId id="269" r:id="rId15"/>
    <p:sldId id="285" r:id="rId16"/>
    <p:sldId id="284" r:id="rId17"/>
    <p:sldId id="261" r:id="rId18"/>
    <p:sldId id="262" r:id="rId19"/>
    <p:sldId id="283" r:id="rId20"/>
    <p:sldId id="265" r:id="rId21"/>
    <p:sldId id="297" r:id="rId22"/>
    <p:sldId id="266" r:id="rId23"/>
    <p:sldId id="267" r:id="rId24"/>
    <p:sldId id="271" r:id="rId25"/>
    <p:sldId id="268" r:id="rId26"/>
    <p:sldId id="272" r:id="rId27"/>
    <p:sldId id="273" r:id="rId28"/>
    <p:sldId id="279" r:id="rId29"/>
    <p:sldId id="275" r:id="rId30"/>
    <p:sldId id="281" r:id="rId31"/>
    <p:sldId id="282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9" autoAdjust="0"/>
  </p:normalViewPr>
  <p:slideViewPr>
    <p:cSldViewPr>
      <p:cViewPr varScale="1">
        <p:scale>
          <a:sx n="82" d="100"/>
          <a:sy n="82" d="100"/>
        </p:scale>
        <p:origin x="820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91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4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56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29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96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6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功能是否按照接口文档实现，参数名称，是要给其他开发使用的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登录成功，才能下单，检验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关键字参数：开发语言的关键字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没有登录，直接下单，应该报错，把</a:t>
            </a:r>
            <a:r>
              <a:rPr lang="en-US" altLang="zh-CN" dirty="0"/>
              <a:t>header</a:t>
            </a:r>
            <a:r>
              <a:rPr lang="zh-CN" altLang="en-US" dirty="0"/>
              <a:t>的</a:t>
            </a:r>
            <a:r>
              <a:rPr lang="en-US" altLang="zh-CN" dirty="0"/>
              <a:t>cookie</a:t>
            </a:r>
            <a:r>
              <a:rPr lang="zh-CN" altLang="en-US" dirty="0"/>
              <a:t>删除，会怎么样？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唯一识别码，移动端，手机的唯一识别码，数据库不存的，会给出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3DA06-48D7-4DEC-A387-868BB1B593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3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7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931790"/>
            <a:ext cx="6400800" cy="131445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接口测试用例设计方法</a:t>
            </a:r>
          </a:p>
        </p:txBody>
      </p:sp>
    </p:spTree>
    <p:extLst>
      <p:ext uri="{BB962C8B-B14F-4D97-AF65-F5344CB8AC3E}">
        <p14:creationId xmlns:p14="http://schemas.microsoft.com/office/powerpoint/2010/main" val="62181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异常用例设计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100557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数据异常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73" y="284178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关键字数据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3808" y="285823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数据为空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8403" y="284177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长度不一致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8304" y="2836036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错误数据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59633" y="1923678"/>
            <a:ext cx="6589091" cy="5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9632" y="1977685"/>
            <a:ext cx="0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1977684"/>
            <a:ext cx="0" cy="88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0152" y="1950681"/>
            <a:ext cx="0" cy="88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48723" y="1923678"/>
            <a:ext cx="0" cy="9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99992" y="1437624"/>
            <a:ext cx="0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91680" y="1221600"/>
            <a:ext cx="5832648" cy="33944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dirty="0"/>
              <a:t>cookie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dirty="0"/>
              <a:t>header</a:t>
            </a:r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唯一识别码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安全用例设计</a:t>
            </a:r>
          </a:p>
        </p:txBody>
      </p:sp>
    </p:spTree>
    <p:extLst>
      <p:ext uri="{BB962C8B-B14F-4D97-AF65-F5344CB8AC3E}">
        <p14:creationId xmlns:p14="http://schemas.microsoft.com/office/powerpoint/2010/main" val="242422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为什么设计测试用例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接口文档解读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接口测试用例设计方法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28206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如何进行接口测试用例设计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1835696" y="9515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阅读和分析接口文档</a:t>
            </a:r>
          </a:p>
        </p:txBody>
      </p:sp>
      <p:sp>
        <p:nvSpPr>
          <p:cNvPr id="6" name="矩形 5"/>
          <p:cNvSpPr/>
          <p:nvPr/>
        </p:nvSpPr>
        <p:spPr>
          <a:xfrm>
            <a:off x="1835696" y="2303255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分析和整理接口测试思路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1802295" y="36518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编写接口测试用例</a:t>
            </a:r>
          </a:p>
        </p:txBody>
      </p:sp>
      <p:sp>
        <p:nvSpPr>
          <p:cNvPr id="5" name="下箭头 4"/>
          <p:cNvSpPr/>
          <p:nvPr/>
        </p:nvSpPr>
        <p:spPr>
          <a:xfrm>
            <a:off x="3707904" y="1545636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82515" y="2897320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455870"/>
            <a:ext cx="16573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7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437616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>
                          <a:solidFill>
                            <a:schemeClr val="tx1"/>
                          </a:solidFill>
                        </a:rPr>
                        <a:t>请求协议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>
                          <a:solidFill>
                            <a:schemeClr val="tx1"/>
                          </a:solidFill>
                        </a:rPr>
                        <a:t>请求域名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>
                          <a:solidFill>
                            <a:schemeClr val="tx1"/>
                          </a:solidFill>
                        </a:rPr>
                        <a:t>请求内容类型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接口说明</a:t>
            </a:r>
          </a:p>
        </p:txBody>
      </p:sp>
      <p:sp>
        <p:nvSpPr>
          <p:cNvPr id="12" name="矩形 11"/>
          <p:cNvSpPr/>
          <p:nvPr/>
        </p:nvSpPr>
        <p:spPr>
          <a:xfrm>
            <a:off x="395536" y="827022"/>
            <a:ext cx="842493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7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46849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>
                          <a:solidFill>
                            <a:schemeClr val="tx1"/>
                          </a:solidFill>
                        </a:rPr>
                        <a:t>请求协议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>
                          <a:solidFill>
                            <a:schemeClr val="tx1"/>
                          </a:solidFill>
                        </a:rPr>
                        <a:t>请求域名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>
                          <a:solidFill>
                            <a:schemeClr val="tx1"/>
                          </a:solidFill>
                        </a:rPr>
                        <a:t>请求内容类型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接口说明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3528" y="2233341"/>
            <a:ext cx="9399429" cy="1441322"/>
            <a:chOff x="323528" y="2977788"/>
            <a:chExt cx="9399429" cy="1921763"/>
          </a:xfrm>
        </p:grpSpPr>
        <p:grpSp>
          <p:nvGrpSpPr>
            <p:cNvPr id="13" name="组合 12"/>
            <p:cNvGrpSpPr/>
            <p:nvPr/>
          </p:nvGrpSpPr>
          <p:grpSpPr>
            <a:xfrm>
              <a:off x="323528" y="2977788"/>
              <a:ext cx="9399429" cy="1485746"/>
              <a:chOff x="323528" y="2977788"/>
              <a:chExt cx="9399429" cy="148574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3528" y="3559078"/>
                <a:ext cx="2160240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接口域名</a:t>
                </a:r>
              </a:p>
            </p:txBody>
          </p:sp>
          <p:sp>
            <p:nvSpPr>
              <p:cNvPr id="6" name="左大括号 5"/>
              <p:cNvSpPr/>
              <p:nvPr/>
            </p:nvSpPr>
            <p:spPr>
              <a:xfrm>
                <a:off x="2375756" y="3239398"/>
                <a:ext cx="504056" cy="122413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26212" y="2977788"/>
                <a:ext cx="669674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IP+</a:t>
                </a:r>
                <a:r>
                  <a:rPr lang="zh-CN" altLang="en-US" sz="2800" dirty="0"/>
                  <a:t>端口形式，如 </a:t>
                </a:r>
                <a:r>
                  <a:rPr lang="en-US" altLang="zh-CN" sz="2800" dirty="0"/>
                  <a:t>192.168.154.13:8032</a:t>
                </a:r>
                <a:endParaRPr lang="zh-CN" altLang="en-US" sz="28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987824" y="4201924"/>
              <a:ext cx="670165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域名形式      如：</a:t>
              </a:r>
              <a:r>
                <a:rPr lang="en-US" altLang="zh-CN" sz="2800" dirty="0"/>
                <a:t>www.baidu.com</a:t>
              </a:r>
              <a:endParaRPr lang="zh-CN" altLang="en-US" sz="28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323528" y="1167594"/>
            <a:ext cx="8424936" cy="378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13203"/>
              </p:ext>
            </p:extLst>
          </p:nvPr>
        </p:nvGraphicFramePr>
        <p:xfrm>
          <a:off x="395536" y="843558"/>
          <a:ext cx="82296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>
                          <a:solidFill>
                            <a:schemeClr val="tx1"/>
                          </a:solidFill>
                        </a:rPr>
                        <a:t>请求协议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>
                          <a:solidFill>
                            <a:schemeClr val="tx1"/>
                          </a:solidFill>
                        </a:rPr>
                        <a:t>请求域名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study-perf.qa.netease.com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b="0" dirty="0">
                          <a:solidFill>
                            <a:schemeClr val="tx1"/>
                          </a:solidFill>
                        </a:rPr>
                        <a:t>请求内容类型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application/</a:t>
                      </a:r>
                      <a:r>
                        <a:rPr lang="en-US" altLang="zh-CN" sz="2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接口说明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251777"/>
            <a:ext cx="93665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放在</a:t>
            </a:r>
            <a:r>
              <a:rPr lang="en-US" altLang="zh-CN" sz="2800" dirty="0">
                <a:latin typeface="+mn-ea"/>
              </a:rPr>
              <a:t>header</a:t>
            </a:r>
            <a:r>
              <a:rPr lang="zh-CN" altLang="en-US" sz="2800" dirty="0">
                <a:latin typeface="+mn-ea"/>
              </a:rPr>
              <a:t>里，格式为：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	Content-Type=application/</a:t>
            </a:r>
            <a:r>
              <a:rPr lang="en-US" altLang="zh-CN" sz="2800" dirty="0" err="1">
                <a:latin typeface="+mn-ea"/>
              </a:rPr>
              <a:t>json</a:t>
            </a:r>
            <a:endParaRPr lang="zh-CN" altLang="en-US" sz="2800" dirty="0">
              <a:latin typeface="+mn-ea"/>
            </a:endParaRPr>
          </a:p>
          <a:p>
            <a:endParaRPr lang="zh-CN" altLang="en-US" sz="36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1635646"/>
            <a:ext cx="85324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接口说明</a:t>
            </a:r>
            <a:r>
              <a:rPr lang="en-US" altLang="zh-CN" dirty="0"/>
              <a:t>-</a:t>
            </a:r>
            <a:r>
              <a:rPr lang="zh-CN" altLang="en-US" dirty="0"/>
              <a:t>请求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22515"/>
            <a:ext cx="5802164" cy="212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6" y="3003798"/>
            <a:ext cx="5442124" cy="135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1221600"/>
            <a:ext cx="302433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868144" y="1005576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接口描述</a:t>
            </a:r>
          </a:p>
        </p:txBody>
      </p:sp>
      <p:sp>
        <p:nvSpPr>
          <p:cNvPr id="9" name="矩形 8"/>
          <p:cNvSpPr/>
          <p:nvPr/>
        </p:nvSpPr>
        <p:spPr>
          <a:xfrm>
            <a:off x="1124000" y="1978028"/>
            <a:ext cx="1935832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220344" y="1635646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请求地址</a:t>
            </a:r>
          </a:p>
        </p:txBody>
      </p:sp>
      <p:sp>
        <p:nvSpPr>
          <p:cNvPr id="11" name="矩形 10"/>
          <p:cNvSpPr/>
          <p:nvPr/>
        </p:nvSpPr>
        <p:spPr>
          <a:xfrm>
            <a:off x="4481640" y="1983607"/>
            <a:ext cx="63968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7020272" y="1849301"/>
            <a:ext cx="1800200" cy="378042"/>
          </a:xfrm>
          <a:prstGeom prst="wedgeRoundRectCallout">
            <a:avLst>
              <a:gd name="adj1" fmla="val -112817"/>
              <a:gd name="adj2" fmla="val 181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请求方法</a:t>
            </a:r>
          </a:p>
        </p:txBody>
      </p:sp>
      <p:sp>
        <p:nvSpPr>
          <p:cNvPr id="14" name="矩形 13"/>
          <p:cNvSpPr/>
          <p:nvPr/>
        </p:nvSpPr>
        <p:spPr>
          <a:xfrm>
            <a:off x="1290116" y="3003798"/>
            <a:ext cx="5442124" cy="1566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7313375" y="3408843"/>
            <a:ext cx="1800200" cy="378042"/>
          </a:xfrm>
          <a:prstGeom prst="wedgeRoundRectCallout">
            <a:avLst>
              <a:gd name="adj1" fmla="val -81373"/>
              <a:gd name="adj2" fmla="val 5270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请求参数</a:t>
            </a:r>
          </a:p>
        </p:txBody>
      </p:sp>
    </p:spTree>
    <p:extLst>
      <p:ext uri="{BB962C8B-B14F-4D97-AF65-F5344CB8AC3E}">
        <p14:creationId xmlns:p14="http://schemas.microsoft.com/office/powerpoint/2010/main" val="283331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接口说明</a:t>
            </a:r>
            <a:r>
              <a:rPr lang="en-US" altLang="zh-CN" dirty="0"/>
              <a:t>-</a:t>
            </a:r>
            <a:r>
              <a:rPr lang="zh-CN" altLang="en-US" dirty="0"/>
              <a:t>响应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7300"/>
            <a:ext cx="6042242" cy="2988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7668344" y="3489852"/>
            <a:ext cx="1475656" cy="918102"/>
          </a:xfrm>
          <a:prstGeom prst="wedgeRoundRectCallout">
            <a:avLst>
              <a:gd name="adj1" fmla="val -88981"/>
              <a:gd name="adj2" fmla="val 2621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错误码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列表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3381840"/>
            <a:ext cx="6330274" cy="102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99792" y="1292251"/>
            <a:ext cx="652264" cy="199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68144" y="1306862"/>
            <a:ext cx="864096" cy="346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2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业务流程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231869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3491880" y="1222305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获取所有商品列表</a:t>
            </a:r>
          </a:p>
        </p:txBody>
      </p:sp>
      <p:sp>
        <p:nvSpPr>
          <p:cNvPr id="7" name="矩形 6"/>
          <p:cNvSpPr/>
          <p:nvPr/>
        </p:nvSpPr>
        <p:spPr>
          <a:xfrm>
            <a:off x="6516216" y="1203251"/>
            <a:ext cx="1944216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获取指定商品</a:t>
            </a:r>
            <a:r>
              <a:rPr lang="en-US" altLang="zh-CN" sz="2400" dirty="0">
                <a:solidFill>
                  <a:schemeClr val="tx1"/>
                </a:solidFill>
              </a:rPr>
              <a:t>SKU</a:t>
            </a:r>
            <a:r>
              <a:rPr lang="zh-CN" altLang="en-US" sz="2400" dirty="0">
                <a:solidFill>
                  <a:schemeClr val="tx1"/>
                </a:solidFill>
              </a:rPr>
              <a:t>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1439652" y="2949792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查询用户收货地址</a:t>
            </a:r>
          </a:p>
        </p:txBody>
      </p:sp>
      <p:sp>
        <p:nvSpPr>
          <p:cNvPr id="9" name="矩形 8"/>
          <p:cNvSpPr/>
          <p:nvPr/>
        </p:nvSpPr>
        <p:spPr>
          <a:xfrm>
            <a:off x="4319972" y="2940228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计算运费</a:t>
            </a:r>
          </a:p>
        </p:txBody>
      </p:sp>
      <p:sp>
        <p:nvSpPr>
          <p:cNvPr id="10" name="矩形 9"/>
          <p:cNvSpPr/>
          <p:nvPr/>
        </p:nvSpPr>
        <p:spPr>
          <a:xfrm>
            <a:off x="7272300" y="2921174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提交订单</a:t>
            </a:r>
          </a:p>
        </p:txBody>
      </p:sp>
      <p:sp>
        <p:nvSpPr>
          <p:cNvPr id="5" name="右箭头 4"/>
          <p:cNvSpPr/>
          <p:nvPr/>
        </p:nvSpPr>
        <p:spPr>
          <a:xfrm>
            <a:off x="413217" y="307967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右箭头 11"/>
          <p:cNvSpPr/>
          <p:nvPr/>
        </p:nvSpPr>
        <p:spPr>
          <a:xfrm>
            <a:off x="5292080" y="1333132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2459033" y="1373771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右箭头 13"/>
          <p:cNvSpPr/>
          <p:nvPr/>
        </p:nvSpPr>
        <p:spPr>
          <a:xfrm>
            <a:off x="3161059" y="307967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右箭头 14"/>
          <p:cNvSpPr/>
          <p:nvPr/>
        </p:nvSpPr>
        <p:spPr>
          <a:xfrm>
            <a:off x="6156176" y="3070109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087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D2FC85-5B24-4959-AF6D-C8FD09A6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雪梨 </a:t>
            </a:r>
            <a:r>
              <a:rPr lang="en-US" altLang="zh-CN" sz="6000" dirty="0"/>
              <a:t>55%</a:t>
            </a:r>
          </a:p>
          <a:p>
            <a:r>
              <a:rPr lang="zh-CN" altLang="en-US" sz="6000" dirty="0"/>
              <a:t>平时</a:t>
            </a:r>
            <a:r>
              <a:rPr lang="en-US" altLang="zh-CN" sz="6000" dirty="0"/>
              <a:t>15%</a:t>
            </a:r>
          </a:p>
          <a:p>
            <a:r>
              <a:rPr lang="zh-CN" altLang="en-US" sz="6000" dirty="0"/>
              <a:t>期末</a:t>
            </a:r>
            <a:r>
              <a:rPr lang="en-US" altLang="zh-CN" sz="6000" dirty="0"/>
              <a:t>30%</a:t>
            </a:r>
            <a:endParaRPr lang="zh-CN" altLang="en-US" sz="6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B2D98D-56BA-4253-AE33-FBE03B5E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0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阅读接口文档需要关注以下内容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67543" y="1437624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接口</a:t>
            </a:r>
            <a:r>
              <a:rPr lang="en-US" altLang="zh-CN" sz="2800" dirty="0">
                <a:solidFill>
                  <a:schemeClr val="tx1"/>
                </a:solidFill>
              </a:rPr>
              <a:t>URL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24599" y="1462051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HTTP</a:t>
            </a:r>
            <a:r>
              <a:rPr lang="zh-CN" altLang="en-US" sz="28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76056" y="1462051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请求参数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210148" y="1470769"/>
            <a:ext cx="1826348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响应内容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6902404" y="3219823"/>
            <a:ext cx="2013006" cy="1080120"/>
          </a:xfrm>
          <a:prstGeom prst="wedgeRoundRectCallout">
            <a:avLst>
              <a:gd name="adj1" fmla="val 41680"/>
              <a:gd name="adj2" fmla="val -113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类型、描述、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错误码、示例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2123728" y="3219823"/>
            <a:ext cx="2013006" cy="1080120"/>
          </a:xfrm>
          <a:prstGeom prst="wedgeRoundRectCallout">
            <a:avLst>
              <a:gd name="adj1" fmla="val 25817"/>
              <a:gd name="adj2" fmla="val -113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GET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</a:rPr>
              <a:t>POST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431202" y="3165816"/>
            <a:ext cx="2013006" cy="1080120"/>
          </a:xfrm>
          <a:prstGeom prst="wedgeRoundRectCallout">
            <a:avLst>
              <a:gd name="adj1" fmla="val 46006"/>
              <a:gd name="adj2" fmla="val -1091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类型、描述、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是否必填、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0115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为什么设计测试用例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接口文档解读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接口测试用例设计方法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28206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接口测试用例设计方法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67544" y="1437624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等价类分析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771801" y="1467052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边界值分析法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76057" y="1447936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决策表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210149" y="1470769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场景法</a:t>
            </a:r>
          </a:p>
        </p:txBody>
      </p:sp>
    </p:spTree>
    <p:extLst>
      <p:ext uri="{BB962C8B-B14F-4D97-AF65-F5344CB8AC3E}">
        <p14:creationId xmlns:p14="http://schemas.microsoft.com/office/powerpoint/2010/main" val="40342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解决如何选择</a:t>
            </a:r>
            <a:r>
              <a:rPr lang="zh-CN" altLang="en-US" dirty="0">
                <a:solidFill>
                  <a:srgbClr val="FF0000"/>
                </a:solidFill>
              </a:rPr>
              <a:t>适当的数据子集</a:t>
            </a:r>
            <a:r>
              <a:rPr lang="zh-CN" altLang="en-US" dirty="0"/>
              <a:t>来代表</a:t>
            </a:r>
            <a:r>
              <a:rPr lang="zh-CN" altLang="en-US" dirty="0">
                <a:solidFill>
                  <a:srgbClr val="FF0000"/>
                </a:solidFill>
              </a:rPr>
              <a:t>整个数据集</a:t>
            </a:r>
            <a:r>
              <a:rPr lang="zh-CN" altLang="en-US" dirty="0"/>
              <a:t>的问题。通过</a:t>
            </a:r>
            <a:r>
              <a:rPr lang="zh-CN" altLang="en-US" dirty="0">
                <a:solidFill>
                  <a:srgbClr val="FF0000"/>
                </a:solidFill>
              </a:rPr>
              <a:t>降低</a:t>
            </a:r>
            <a:r>
              <a:rPr lang="zh-CN" altLang="en-US" dirty="0"/>
              <a:t>测试的数目去实现合理的覆盖。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等价类划分法</a:t>
            </a:r>
          </a:p>
        </p:txBody>
      </p:sp>
    </p:spTree>
    <p:extLst>
      <p:ext uri="{BB962C8B-B14F-4D97-AF65-F5344CB8AC3E}">
        <p14:creationId xmlns:p14="http://schemas.microsoft.com/office/powerpoint/2010/main" val="48194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等价类分析法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540"/>
            <a:ext cx="6262023" cy="137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059079"/>
            <a:ext cx="6408712" cy="179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315" y="431975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goodsId</a:t>
            </a:r>
            <a:endParaRPr lang="zh-CN" altLang="en-US" sz="2400" dirty="0"/>
          </a:p>
        </p:txBody>
      </p:sp>
      <p:sp>
        <p:nvSpPr>
          <p:cNvPr id="4" name="左大括号 3"/>
          <p:cNvSpPr/>
          <p:nvPr/>
        </p:nvSpPr>
        <p:spPr>
          <a:xfrm>
            <a:off x="1367644" y="4083918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835696" y="3939902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不带</a:t>
            </a:r>
            <a:r>
              <a:rPr lang="en-US" altLang="zh-CN" sz="2400" dirty="0" err="1"/>
              <a:t>goodsId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9758" y="4731990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带</a:t>
            </a:r>
            <a:r>
              <a:rPr lang="en-US" altLang="zh-CN" sz="2400" dirty="0" err="1"/>
              <a:t>goodsId</a:t>
            </a:r>
            <a:endParaRPr lang="zh-CN" altLang="en-US" sz="2400" dirty="0"/>
          </a:p>
        </p:txBody>
      </p:sp>
      <p:sp>
        <p:nvSpPr>
          <p:cNvPr id="15" name="左大括号 14"/>
          <p:cNvSpPr/>
          <p:nvPr/>
        </p:nvSpPr>
        <p:spPr>
          <a:xfrm>
            <a:off x="3749846" y="4231962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4274547" y="4123551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参数类型为</a:t>
            </a:r>
            <a:r>
              <a:rPr lang="en-US" altLang="zh-CN" sz="2400" dirty="0" err="1"/>
              <a:t>int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1960" y="4731990"/>
            <a:ext cx="3960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参数类型不为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6300192" y="3795886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6732240" y="3579862"/>
            <a:ext cx="267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goodsId</a:t>
            </a:r>
            <a:r>
              <a:rPr lang="zh-CN" altLang="en-US" sz="2000" dirty="0">
                <a:solidFill>
                  <a:srgbClr val="FF0000"/>
                </a:solidFill>
              </a:rPr>
              <a:t>对应的商品存在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68244" y="4299942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goodsId</a:t>
            </a:r>
            <a:r>
              <a:rPr lang="zh-CN" altLang="en-US" sz="2000" dirty="0">
                <a:solidFill>
                  <a:srgbClr val="FF0000"/>
                </a:solidFill>
              </a:rPr>
              <a:t>对应的商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品不存在</a:t>
            </a: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7644" y="2571750"/>
            <a:ext cx="695887" cy="384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9" grpId="0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边界值分析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81540"/>
            <a:ext cx="6329840" cy="65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67" y="1372979"/>
            <a:ext cx="6275553" cy="83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/>
          <a:stretch/>
        </p:blipFill>
        <p:spPr bwMode="auto">
          <a:xfrm>
            <a:off x="611560" y="2130136"/>
            <a:ext cx="6264696" cy="152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304626" y="2370047"/>
            <a:ext cx="1008112" cy="27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07549" y="2370046"/>
            <a:ext cx="1008112" cy="18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8440" y="4109888"/>
            <a:ext cx="2797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phoneNumber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0" name="左大括号 9"/>
          <p:cNvSpPr/>
          <p:nvPr/>
        </p:nvSpPr>
        <p:spPr>
          <a:xfrm>
            <a:off x="2519773" y="3874047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2987824" y="3648223"/>
            <a:ext cx="26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13900998877  11</a:t>
            </a:r>
            <a:r>
              <a:rPr lang="zh-CN" altLang="en-US" sz="2400" dirty="0"/>
              <a:t>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1886" y="4553913"/>
            <a:ext cx="475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139009988771  12</a:t>
            </a:r>
            <a:r>
              <a:rPr lang="zh-CN" altLang="en-US" sz="2400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8108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用</a:t>
            </a:r>
            <a:r>
              <a:rPr lang="zh-CN" altLang="en-US" dirty="0"/>
              <a:t>图解的方法表示各种组合关系，写出</a:t>
            </a:r>
            <a:r>
              <a:rPr lang="zh-CN" altLang="en-US" dirty="0">
                <a:solidFill>
                  <a:srgbClr val="FF0000"/>
                </a:solidFill>
              </a:rPr>
              <a:t>判定表</a:t>
            </a:r>
            <a:r>
              <a:rPr lang="zh-CN" altLang="en-US" dirty="0"/>
              <a:t>，从而设计相应的测试用例。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</p:spTree>
    <p:extLst>
      <p:ext uri="{BB962C8B-B14F-4D97-AF65-F5344CB8AC3E}">
        <p14:creationId xmlns:p14="http://schemas.microsoft.com/office/powerpoint/2010/main" val="1610335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73" y="771550"/>
            <a:ext cx="5924374" cy="68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48" y="1536404"/>
            <a:ext cx="6624736" cy="210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36512" y="431975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goodsId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>
            <a:off x="1211817" y="4083918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460297" y="3867894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不带</a:t>
            </a:r>
            <a:r>
              <a:rPr lang="en-US" altLang="zh-CN" sz="2000" dirty="0" err="1"/>
              <a:t>goodsId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75657" y="4763784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带</a:t>
            </a:r>
            <a:r>
              <a:rPr lang="en-US" altLang="zh-CN" sz="2000" dirty="0" err="1"/>
              <a:t>goodsId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3743908" y="4099937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139952" y="3926812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类型为</a:t>
            </a:r>
            <a:r>
              <a:rPr lang="en-US" altLang="zh-CN" sz="2000" dirty="0" err="1"/>
              <a:t>int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4785996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类型不为</a:t>
            </a:r>
            <a:r>
              <a:rPr lang="en-US" altLang="zh-CN" sz="2000" dirty="0" err="1"/>
              <a:t>int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300192" y="4083918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732240" y="3845682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对应的商品存在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6236" y="4756815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对应的商品不存在</a:t>
            </a:r>
          </a:p>
          <a:p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71800" y="433077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goodsId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2080" y="429994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goodsId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14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00" y="12954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goodsId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>
            <a:off x="1052442" y="1059582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300923" y="843558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不带</a:t>
            </a:r>
            <a:r>
              <a:rPr lang="en-US" altLang="zh-CN" sz="2000" dirty="0" err="1"/>
              <a:t>goodsId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16281" y="1739447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带</a:t>
            </a:r>
            <a:r>
              <a:rPr lang="en-US" altLang="zh-CN" sz="2000" dirty="0" err="1"/>
              <a:t>goodsId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3851920" y="1075601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367741" y="902476"/>
            <a:ext cx="26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类型为</a:t>
            </a:r>
            <a:r>
              <a:rPr lang="en-US" altLang="zh-CN" sz="2000" dirty="0" err="1"/>
              <a:t>int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9972" y="1761660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类型不为</a:t>
            </a:r>
            <a:r>
              <a:rPr lang="en-US" altLang="zh-CN" sz="2000" dirty="0" err="1"/>
              <a:t>int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840252" y="1059582"/>
            <a:ext cx="46805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7292946" y="821345"/>
            <a:ext cx="267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对应的商品</a:t>
            </a:r>
            <a:endParaRPr lang="en-US" altLang="zh-CN" sz="2000" dirty="0"/>
          </a:p>
          <a:p>
            <a:r>
              <a:rPr lang="zh-CN" altLang="en-US" sz="2000" dirty="0"/>
              <a:t>存在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56941" y="1600948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对应的商品</a:t>
            </a:r>
            <a:endParaRPr lang="en-US" altLang="zh-CN" sz="2000" dirty="0"/>
          </a:p>
          <a:p>
            <a:r>
              <a:rPr lang="zh-CN" altLang="en-US" sz="2000" dirty="0"/>
              <a:t>不存在</a:t>
            </a:r>
          </a:p>
          <a:p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9812" y="129508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goodsId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0152" y="134158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goodsId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1080"/>
              </p:ext>
            </p:extLst>
          </p:nvPr>
        </p:nvGraphicFramePr>
        <p:xfrm>
          <a:off x="270051" y="2338741"/>
          <a:ext cx="2171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不带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goodsId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68393"/>
              </p:ext>
            </p:extLst>
          </p:nvPr>
        </p:nvGraphicFramePr>
        <p:xfrm>
          <a:off x="3275009" y="2338741"/>
          <a:ext cx="2432559" cy="106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1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类型不为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95963"/>
              </p:ext>
            </p:extLst>
          </p:nvPr>
        </p:nvGraphicFramePr>
        <p:xfrm>
          <a:off x="6489126" y="2247714"/>
          <a:ext cx="2475362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en-US" altLang="zh-CN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</a:p>
                    <a:p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821345"/>
            <a:ext cx="2879812" cy="261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87824" y="794780"/>
            <a:ext cx="2879812" cy="261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27672" y="794779"/>
            <a:ext cx="3008824" cy="3289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67241"/>
              </p:ext>
            </p:extLst>
          </p:nvPr>
        </p:nvGraphicFramePr>
        <p:xfrm>
          <a:off x="395536" y="1221600"/>
          <a:ext cx="8229600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8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条件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5" name="矩形 4"/>
          <p:cNvSpPr/>
          <p:nvPr/>
        </p:nvSpPr>
        <p:spPr>
          <a:xfrm>
            <a:off x="3131840" y="951570"/>
            <a:ext cx="2808312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为什么设计测试用例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接口文档解读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接口测试用例设计方法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273241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51494"/>
              </p:ext>
            </p:extLst>
          </p:nvPr>
        </p:nvGraphicFramePr>
        <p:xfrm>
          <a:off x="683569" y="813852"/>
          <a:ext cx="6062297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条件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5" name="矩形 4"/>
          <p:cNvSpPr/>
          <p:nvPr/>
        </p:nvSpPr>
        <p:spPr>
          <a:xfrm>
            <a:off x="3419872" y="759846"/>
            <a:ext cx="864096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91931" y="759846"/>
            <a:ext cx="1384325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且对应的商品存在</a:t>
            </a:r>
            <a:r>
              <a:rPr lang="en-US" altLang="zh-CN" dirty="0" err="1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且对应的商品不存在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参数类型不正确</a:t>
            </a:r>
          </a:p>
        </p:txBody>
      </p:sp>
    </p:spTree>
    <p:extLst>
      <p:ext uri="{BB962C8B-B14F-4D97-AF65-F5344CB8AC3E}">
        <p14:creationId xmlns:p14="http://schemas.microsoft.com/office/powerpoint/2010/main" val="15565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场景分析法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2158652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2699792" y="1448637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登录成功</a:t>
            </a:r>
          </a:p>
        </p:txBody>
      </p:sp>
      <p:sp>
        <p:nvSpPr>
          <p:cNvPr id="7" name="矩形 6"/>
          <p:cNvSpPr/>
          <p:nvPr/>
        </p:nvSpPr>
        <p:spPr>
          <a:xfrm>
            <a:off x="2699792" y="2987693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登录失败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691680" y="1599643"/>
            <a:ext cx="936104" cy="1658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9" name="矩形 8"/>
          <p:cNvSpPr/>
          <p:nvPr/>
        </p:nvSpPr>
        <p:spPr>
          <a:xfrm>
            <a:off x="5508104" y="2158652"/>
            <a:ext cx="151216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密码错误</a:t>
            </a:r>
          </a:p>
        </p:txBody>
      </p:sp>
      <p:sp>
        <p:nvSpPr>
          <p:cNvPr id="10" name="矩形 9"/>
          <p:cNvSpPr/>
          <p:nvPr/>
        </p:nvSpPr>
        <p:spPr>
          <a:xfrm>
            <a:off x="5508104" y="3816734"/>
            <a:ext cx="1872208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用户不存在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4427984" y="2428683"/>
            <a:ext cx="936104" cy="1658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左箭头 7"/>
          <p:cNvSpPr/>
          <p:nvPr/>
        </p:nvSpPr>
        <p:spPr>
          <a:xfrm>
            <a:off x="4896036" y="1448637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3" name="左箭头 12"/>
          <p:cNvSpPr/>
          <p:nvPr/>
        </p:nvSpPr>
        <p:spPr>
          <a:xfrm>
            <a:off x="7236296" y="2277677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左箭头 13"/>
          <p:cNvSpPr/>
          <p:nvPr/>
        </p:nvSpPr>
        <p:spPr>
          <a:xfrm>
            <a:off x="7487751" y="3876246"/>
            <a:ext cx="1620180" cy="421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5329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为什么要设计测试用例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304" y="771550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理清思路，避免漏测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提高测试效率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跟进测试进度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告诉领导做过的工作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跟进重复性工作</a:t>
            </a:r>
          </a:p>
        </p:txBody>
      </p:sp>
    </p:spTree>
    <p:extLst>
      <p:ext uri="{BB962C8B-B14F-4D97-AF65-F5344CB8AC3E}">
        <p14:creationId xmlns:p14="http://schemas.microsoft.com/office/powerpoint/2010/main" val="393034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1640" y="1275607"/>
            <a:ext cx="6491064" cy="33944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逻辑业务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异常处理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安全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</a:p>
        </p:txBody>
      </p:sp>
    </p:spTree>
    <p:extLst>
      <p:ext uri="{BB962C8B-B14F-4D97-AF65-F5344CB8AC3E}">
        <p14:creationId xmlns:p14="http://schemas.microsoft.com/office/powerpoint/2010/main" val="305048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功能是否正常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r>
              <a:rPr lang="zh-CN" altLang="en-US" dirty="0"/>
              <a:t>功能是否按照接口文档实现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功能用例设计</a:t>
            </a:r>
          </a:p>
        </p:txBody>
      </p:sp>
    </p:spTree>
    <p:extLst>
      <p:ext uri="{BB962C8B-B14F-4D97-AF65-F5344CB8AC3E}">
        <p14:creationId xmlns:p14="http://schemas.microsoft.com/office/powerpoint/2010/main" val="247081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dirty="0"/>
              <a:t>是否依赖业务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逻辑用例设计</a:t>
            </a:r>
          </a:p>
        </p:txBody>
      </p:sp>
    </p:spTree>
    <p:extLst>
      <p:ext uri="{BB962C8B-B14F-4D97-AF65-F5344CB8AC3E}">
        <p14:creationId xmlns:p14="http://schemas.microsoft.com/office/powerpoint/2010/main" val="38463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异常用例设计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15049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异常测试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5955" y="1351196"/>
            <a:ext cx="795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参数异常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0520" y="2949793"/>
            <a:ext cx="74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数据异常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3275857" y="1570485"/>
            <a:ext cx="900099" cy="15985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8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异常用例设计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1005577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参数异常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73" y="284178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关键字参数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9792" y="285823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参数为空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8403" y="2841779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多、少参数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8304" y="2836036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错误参数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59633" y="1923678"/>
            <a:ext cx="6589091" cy="5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59632" y="1977685"/>
            <a:ext cx="0" cy="86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1977684"/>
            <a:ext cx="0" cy="88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0152" y="1950681"/>
            <a:ext cx="0" cy="88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48723" y="1923678"/>
            <a:ext cx="0" cy="91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99992" y="1437624"/>
            <a:ext cx="0" cy="4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41591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2010</TotalTime>
  <Words>781</Words>
  <Application>Microsoft Office PowerPoint</Application>
  <PresentationFormat>全屏显示(16:9)</PresentationFormat>
  <Paragraphs>271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华文楷体</vt:lpstr>
      <vt:lpstr>宋体</vt:lpstr>
      <vt:lpstr>Arial</vt:lpstr>
      <vt:lpstr>Calibri</vt:lpstr>
      <vt:lpstr>moban</vt:lpstr>
      <vt:lpstr>接口测试用例设计</vt:lpstr>
      <vt:lpstr>PowerPoint 演示文稿</vt:lpstr>
      <vt:lpstr>本章大纲</vt:lpstr>
      <vt:lpstr>为什么要设计测试用例</vt:lpstr>
      <vt:lpstr>用例设计</vt:lpstr>
      <vt:lpstr>用例设计-功能用例设计</vt:lpstr>
      <vt:lpstr>用例设计-逻辑用例设计</vt:lpstr>
      <vt:lpstr>用例设计-异常用例设计</vt:lpstr>
      <vt:lpstr>用例设计-异常用例设计</vt:lpstr>
      <vt:lpstr>用例设计-异常用例设计</vt:lpstr>
      <vt:lpstr>用例设计-安全用例设计</vt:lpstr>
      <vt:lpstr>本章大纲</vt:lpstr>
      <vt:lpstr>如何进行接口测试用例设计</vt:lpstr>
      <vt:lpstr>接口说明</vt:lpstr>
      <vt:lpstr>接口说明</vt:lpstr>
      <vt:lpstr>接口说明</vt:lpstr>
      <vt:lpstr>接口说明-请求</vt:lpstr>
      <vt:lpstr>接口说明-响应</vt:lpstr>
      <vt:lpstr>业务流程</vt:lpstr>
      <vt:lpstr>阅读接口文档需要关注以下内容</vt:lpstr>
      <vt:lpstr>本章大纲</vt:lpstr>
      <vt:lpstr>接口测试用例设计方法</vt:lpstr>
      <vt:lpstr>等价类划分法</vt:lpstr>
      <vt:lpstr>等价类分析法</vt:lpstr>
      <vt:lpstr>边界值分析</vt:lpstr>
      <vt:lpstr>决策表法</vt:lpstr>
      <vt:lpstr>决策表法</vt:lpstr>
      <vt:lpstr>决策表法</vt:lpstr>
      <vt:lpstr>决策表法</vt:lpstr>
      <vt:lpstr>决策表法</vt:lpstr>
      <vt:lpstr>场景分析法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接口测试用例设计</dc:title>
  <dc:creator>admin</dc:creator>
  <cp:lastModifiedBy>Administrator</cp:lastModifiedBy>
  <cp:revision>215</cp:revision>
  <dcterms:modified xsi:type="dcterms:W3CDTF">2020-09-16T07:21:19Z</dcterms:modified>
</cp:coreProperties>
</file>