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4" r:id="rId2"/>
    <p:sldId id="261" r:id="rId3"/>
    <p:sldId id="258" r:id="rId4"/>
    <p:sldId id="262" r:id="rId5"/>
    <p:sldId id="296" r:id="rId6"/>
    <p:sldId id="263" r:id="rId7"/>
    <p:sldId id="264" r:id="rId8"/>
    <p:sldId id="298" r:id="rId9"/>
    <p:sldId id="284" r:id="rId10"/>
    <p:sldId id="285" r:id="rId11"/>
    <p:sldId id="266" r:id="rId12"/>
    <p:sldId id="277" r:id="rId13"/>
    <p:sldId id="278" r:id="rId14"/>
    <p:sldId id="279" r:id="rId15"/>
    <p:sldId id="280" r:id="rId16"/>
    <p:sldId id="269" r:id="rId17"/>
    <p:sldId id="271" r:id="rId18"/>
    <p:sldId id="273" r:id="rId19"/>
    <p:sldId id="281" r:id="rId20"/>
    <p:sldId id="282" r:id="rId21"/>
    <p:sldId id="283" r:id="rId22"/>
    <p:sldId id="302" r:id="rId23"/>
    <p:sldId id="301" r:id="rId24"/>
    <p:sldId id="299" r:id="rId25"/>
    <p:sldId id="287" r:id="rId26"/>
    <p:sldId id="288" r:id="rId27"/>
    <p:sldId id="289" r:id="rId28"/>
    <p:sldId id="290" r:id="rId29"/>
    <p:sldId id="291" r:id="rId30"/>
    <p:sldId id="300" r:id="rId31"/>
    <p:sldId id="293" r:id="rId32"/>
    <p:sldId id="294" r:id="rId33"/>
    <p:sldId id="295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317" autoAdjust="0"/>
  </p:normalViewPr>
  <p:slideViewPr>
    <p:cSldViewPr>
      <p:cViewPr varScale="1">
        <p:scale>
          <a:sx n="76" d="100"/>
          <a:sy n="76" d="100"/>
        </p:scale>
        <p:origin x="1000" y="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34F9-AC8C-46C3-86EF-77F07A02BD2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2E47-8F1C-47DA-8441-888F4F8F6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不会抓包，不会进行分析，抓包必备的技能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名称在前，键值对在后，用：隔开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是</a:t>
            </a:r>
            <a:r>
              <a:rPr lang="en-US" altLang="zh-CN" sz="1200" dirty="0"/>
              <a:t>JavaScript </a:t>
            </a:r>
            <a:r>
              <a:rPr lang="zh-CN" altLang="en-US" sz="1200" dirty="0"/>
              <a:t>表示语法的子集</a:t>
            </a:r>
            <a:r>
              <a:rPr lang="zh-CN" altLang="en-US" dirty="0"/>
              <a:t>，在</a:t>
            </a:r>
            <a:r>
              <a:rPr lang="en-US" altLang="zh-CN" dirty="0" err="1"/>
              <a:t>JS</a:t>
            </a:r>
            <a:r>
              <a:rPr lang="zh-CN" altLang="en-US" dirty="0"/>
              <a:t>中处理</a:t>
            </a:r>
            <a:r>
              <a:rPr lang="en-US" altLang="zh-CN" dirty="0" err="1"/>
              <a:t>json</a:t>
            </a:r>
            <a:r>
              <a:rPr lang="zh-CN" altLang="en-US" dirty="0"/>
              <a:t>不需要任何工具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9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如果登录，写日志怎么办？</a:t>
            </a:r>
            <a:endParaRPr lang="en-US" altLang="zh-CN" dirty="0"/>
          </a:p>
          <a:p>
            <a:r>
              <a:rPr lang="en-US" altLang="zh-CN" dirty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body</a:t>
            </a:r>
            <a:r>
              <a:rPr lang="zh-CN" altLang="en-US" dirty="0"/>
              <a:t>四个区域，根据</a:t>
            </a:r>
            <a:r>
              <a:rPr lang="en-US" altLang="zh-CN" dirty="0"/>
              <a:t>body</a:t>
            </a:r>
            <a:r>
              <a:rPr lang="zh-CN" altLang="en-US" dirty="0"/>
              <a:t>请求实现不同的控制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Content-</a:t>
            </a:r>
            <a:r>
              <a:rPr lang="en-US" altLang="zh-CN" sz="1200" dirty="0" err="1"/>
              <a:t>Typ</a:t>
            </a:r>
            <a:r>
              <a:rPr lang="zh-CN" altLang="en-US" sz="1200" dirty="0"/>
              <a:t>实际接收到的类型，本次发送的数据类型是***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sz="1200" dirty="0"/>
              <a:t>Content-</a:t>
            </a:r>
            <a:r>
              <a:rPr lang="en-US" altLang="zh-CN" sz="1200" dirty="0" err="1"/>
              <a:t>Typ</a:t>
            </a:r>
            <a:r>
              <a:rPr lang="zh-CN" altLang="en-US" dirty="0"/>
              <a:t>通过请求中的消息主体，通过何种方式来编码的，再对消息主体进行解析</a:t>
            </a:r>
            <a:endParaRPr lang="en-US" altLang="zh-CN" dirty="0"/>
          </a:p>
          <a:p>
            <a:r>
              <a:rPr lang="en-US" altLang="zh-CN" sz="1200" b="0" dirty="0">
                <a:effectLst/>
              </a:rPr>
              <a:t>form-data </a:t>
            </a:r>
            <a:r>
              <a:rPr lang="zh-CN" altLang="en-US" sz="1200" b="0" dirty="0">
                <a:effectLst/>
              </a:rPr>
              <a:t>不会作为历史保存，二进制文件</a:t>
            </a:r>
            <a:endParaRPr lang="en-US" altLang="zh-CN" sz="1200" b="0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effectLst/>
              </a:rPr>
              <a:t>x-www-from-</a:t>
            </a:r>
            <a:r>
              <a:rPr lang="en-US" altLang="zh-CN" sz="1200" b="0" dirty="0" err="1">
                <a:effectLst/>
              </a:rPr>
              <a:t>urlencoded</a:t>
            </a:r>
            <a:r>
              <a:rPr lang="zh-CN" altLang="en-US" sz="1200" b="0" baseline="0" dirty="0">
                <a:solidFill>
                  <a:schemeClr val="tx1"/>
                </a:solidFill>
                <a:effectLst/>
              </a:rPr>
              <a:t> 只上传键值对，非字母数字的数据，多个文件</a:t>
            </a:r>
            <a:endParaRPr lang="en-US" altLang="zh-CN" sz="1200" b="0" dirty="0">
              <a:effectLst/>
            </a:endParaRPr>
          </a:p>
          <a:p>
            <a:r>
              <a:rPr lang="zh-CN" altLang="en-US" dirty="0"/>
              <a:t>请求的消息主体是序列化的</a:t>
            </a:r>
            <a:r>
              <a:rPr lang="en-US" altLang="zh-CN" dirty="0" err="1"/>
              <a:t>json</a:t>
            </a:r>
            <a:r>
              <a:rPr lang="zh-CN" altLang="en-US" dirty="0"/>
              <a:t>字符串，支持比键值对复杂多的结构化数据。适合层次结构非常深的数据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独立于语言和平台，支持不同的编程语言</a:t>
            </a:r>
          </a:p>
          <a:p>
            <a:r>
              <a:rPr lang="en-US" altLang="zh-CN" b="1" dirty="0"/>
              <a:t>JSON </a:t>
            </a:r>
            <a:r>
              <a:rPr lang="zh-CN" altLang="en-US" b="1" dirty="0"/>
              <a:t>语法规则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语法是 </a:t>
            </a:r>
            <a:r>
              <a:rPr lang="en-US" altLang="zh-CN" dirty="0"/>
              <a:t>JavaScript </a:t>
            </a:r>
            <a:r>
              <a:rPr lang="zh-CN" altLang="en-US" dirty="0"/>
              <a:t>对象表示语法的子集。</a:t>
            </a:r>
            <a:r>
              <a:rPr lang="en-US" altLang="zh-CN" dirty="0" err="1"/>
              <a:t>javaScript</a:t>
            </a:r>
            <a:r>
              <a:rPr lang="zh-CN" altLang="en-US" dirty="0"/>
              <a:t>是一种解释型的脚本语言</a:t>
            </a:r>
          </a:p>
          <a:p>
            <a:r>
              <a:rPr lang="zh-CN" altLang="en-US" dirty="0"/>
              <a:t>数据在键值对中</a:t>
            </a:r>
          </a:p>
          <a:p>
            <a:r>
              <a:rPr lang="zh-CN" altLang="en-US" dirty="0"/>
              <a:t>数据由逗号分隔</a:t>
            </a:r>
          </a:p>
          <a:p>
            <a:r>
              <a:rPr lang="zh-CN" altLang="en-US" dirty="0"/>
              <a:t>花括号保存对象</a:t>
            </a:r>
          </a:p>
          <a:p>
            <a:r>
              <a:rPr lang="zh-CN" altLang="en-US" dirty="0"/>
              <a:t>方括号保存数组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57175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PostMan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的使用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1361443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接口测试工具</a:t>
            </a:r>
          </a:p>
        </p:txBody>
      </p:sp>
    </p:spTree>
    <p:extLst>
      <p:ext uri="{BB962C8B-B14F-4D97-AF65-F5344CB8AC3E}">
        <p14:creationId xmlns:p14="http://schemas.microsoft.com/office/powerpoint/2010/main" val="40641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789552"/>
            <a:ext cx="5472608" cy="4062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000" dirty="0"/>
              <a:t>JSON</a:t>
            </a:r>
            <a:r>
              <a:rPr lang="zh-CN" altLang="en-US" sz="4000" dirty="0"/>
              <a:t>数据类型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数值（整数或浮点数）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”age”:86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”price”:123.78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“temperature “:-3.5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“speed_of_light”:3.12e12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7232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80920" cy="40620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/>
              <a:t>JSON</a:t>
            </a:r>
            <a:r>
              <a:rPr lang="zh-CN" altLang="en-US" sz="3000" dirty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null</a:t>
            </a:r>
            <a:r>
              <a:rPr lang="zh-CN" altLang="en-US" sz="3000" dirty="0"/>
              <a:t>（空值）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name”:”tom</a:t>
            </a:r>
            <a:r>
              <a:rPr lang="en-US" altLang="zh-CN" sz="3000" dirty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</a:t>
            </a:r>
            <a:r>
              <a:rPr lang="en-US" altLang="zh-CN" sz="3000" dirty="0" err="1"/>
              <a:t>name”:null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”name”:””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</a:rPr>
              <a:t>””</a:t>
            </a:r>
            <a:r>
              <a:rPr lang="zh-CN" altLang="en-US" sz="2800" dirty="0">
                <a:solidFill>
                  <a:srgbClr val="FF0000"/>
                </a:solidFill>
              </a:rPr>
              <a:t>表示的是空字符串，而</a:t>
            </a:r>
            <a:r>
              <a:rPr lang="en-US" altLang="zh-CN" sz="2800" dirty="0">
                <a:solidFill>
                  <a:srgbClr val="FF0000"/>
                </a:solidFill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</a:rPr>
              <a:t>表示的才是空值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62733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897564"/>
            <a:ext cx="5400600" cy="406200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/>
              <a:t>JSON</a:t>
            </a:r>
            <a:r>
              <a:rPr lang="zh-CN" altLang="en-US" sz="3000" dirty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逻辑值（</a:t>
            </a:r>
            <a:r>
              <a:rPr lang="en-US" altLang="zh-CN" sz="3000" dirty="0"/>
              <a:t>true</a:t>
            </a:r>
            <a:r>
              <a:rPr lang="zh-CN" altLang="en-US" sz="3000" dirty="0"/>
              <a:t>或</a:t>
            </a:r>
            <a:r>
              <a:rPr lang="en-US" altLang="zh-CN" sz="3000" dirty="0"/>
              <a:t>false</a:t>
            </a:r>
            <a:r>
              <a:rPr lang="zh-CN" altLang="en-US" sz="3000" dirty="0"/>
              <a:t>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student”:true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51983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86008"/>
            <a:ext cx="8928992" cy="44940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JSON</a:t>
            </a:r>
            <a:r>
              <a:rPr lang="zh-CN" altLang="en-US" sz="3600" dirty="0"/>
              <a:t>数据类型</a:t>
            </a:r>
            <a:endParaRPr lang="en-US" altLang="zh-CN" sz="36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对象</a:t>
            </a:r>
            <a:r>
              <a:rPr lang="zh-CN" altLang="en-US" sz="3000" dirty="0">
                <a:solidFill>
                  <a:srgbClr val="FF0000"/>
                </a:solidFill>
              </a:rPr>
              <a:t>（在花括号中）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示例：</a:t>
            </a:r>
            <a:r>
              <a:rPr lang="en-US" altLang="zh-CN" sz="3000" dirty="0"/>
              <a:t>”address”:{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		“line”: 123 </a:t>
            </a:r>
            <a:r>
              <a:rPr lang="en-US" altLang="zh-CN" sz="3000" dirty="0" err="1"/>
              <a:t>yuhua</a:t>
            </a:r>
            <a:r>
              <a:rPr lang="en-US" altLang="zh-CN" sz="3000" dirty="0"/>
              <a:t> road”,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 		“city”:”</a:t>
            </a:r>
            <a:r>
              <a:rPr lang="en-US" altLang="zh-CN" sz="3000" dirty="0" err="1"/>
              <a:t>shijiazhuang</a:t>
            </a:r>
            <a:r>
              <a:rPr lang="en-US" altLang="zh-CN" sz="3000" dirty="0"/>
              <a:t>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                                	“postalCode”:”051220”,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		“</a:t>
            </a:r>
            <a:r>
              <a:rPr lang="en-US" altLang="zh-CN" sz="3000" dirty="0" err="1"/>
              <a:t>country”:”China</a:t>
            </a:r>
            <a:r>
              <a:rPr lang="en-US" altLang="zh-CN" sz="3000" dirty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}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38055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735546"/>
            <a:ext cx="7632848" cy="40620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/>
              <a:t>JSON</a:t>
            </a:r>
            <a:r>
              <a:rPr lang="zh-CN" altLang="en-US" sz="3000" dirty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数组</a:t>
            </a:r>
            <a:r>
              <a:rPr lang="zh-CN" altLang="en-US" sz="3000" dirty="0">
                <a:solidFill>
                  <a:srgbClr val="FF0000"/>
                </a:solidFill>
              </a:rPr>
              <a:t>（在方括号中）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示例：</a:t>
            </a:r>
            <a:r>
              <a:rPr lang="en-US" altLang="zh-CN" sz="2800" dirty="0"/>
              <a:t>"employees": 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":"Bill"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":"Gates"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":"George"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":"Bush"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":"Thomas"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":"Carter" }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] 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13687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JSON</a:t>
            </a:r>
            <a:r>
              <a:rPr lang="zh-CN" altLang="en-US" dirty="0"/>
              <a:t>语法规则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24014"/>
              </p:ext>
            </p:extLst>
          </p:nvPr>
        </p:nvGraphicFramePr>
        <p:xfrm>
          <a:off x="395536" y="627535"/>
          <a:ext cx="8208912" cy="440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439"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数据在键值对中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数据由逗号分隔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”phone”:”</a:t>
                      </a:r>
                      <a:r>
                        <a:rPr lang="en-US" altLang="zh-CN" sz="1500" b="0">
                          <a:solidFill>
                            <a:schemeClr val="tx1"/>
                          </a:solidFill>
                        </a:rPr>
                        <a:t>13899008877”}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方括号保存数组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”phone”:”13899008877”,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“Education”:[{“</a:t>
                      </a:r>
                      <a:r>
                        <a:rPr lang="en-US" altLang="zh-CN" sz="1500" b="0" dirty="0" err="1">
                          <a:solidFill>
                            <a:schemeClr val="tx1"/>
                          </a:solidFill>
                        </a:rPr>
                        <a:t>school”:”AAA”,”profession”:”BB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”}]}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20"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花括号保存对象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{“name”:”tom”,”phone”:”13899008877”,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”address”:{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		“line”: 123 </a:t>
                      </a:r>
                      <a:r>
                        <a:rPr lang="en-US" altLang="zh-CN" sz="1500" dirty="0" err="1"/>
                        <a:t>yuhua</a:t>
                      </a:r>
                      <a:r>
                        <a:rPr lang="en-US" altLang="zh-CN" sz="1500" dirty="0"/>
                        <a:t> road”,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	 	“city”:”</a:t>
                      </a:r>
                      <a:r>
                        <a:rPr lang="en-US" altLang="zh-CN" sz="1500" dirty="0" err="1"/>
                        <a:t>shijiazhuang</a:t>
                      </a:r>
                      <a:r>
                        <a:rPr lang="en-US" altLang="zh-CN" sz="1500" dirty="0"/>
                        <a:t>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                                         “postalCode”:”051220”,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		“</a:t>
                      </a:r>
                      <a:r>
                        <a:rPr lang="en-US" altLang="zh-CN" sz="1500" dirty="0" err="1"/>
                        <a:t>country”:”China</a:t>
                      </a:r>
                      <a:r>
                        <a:rPr lang="en-US" altLang="zh-CN" sz="1500" dirty="0"/>
                        <a:t>”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/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9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19522"/>
            <a:ext cx="9361040" cy="42124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var employee={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err="1"/>
              <a:t>name":"tom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"phone":"13899008877",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"address":{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"line": 123 </a:t>
            </a:r>
            <a:r>
              <a:rPr lang="en-US" altLang="zh-CN" sz="1400" dirty="0" err="1"/>
              <a:t>yuhua</a:t>
            </a:r>
            <a:r>
              <a:rPr lang="en-US" altLang="zh-CN" sz="1400" dirty="0"/>
              <a:t> road",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"city":"</a:t>
            </a:r>
            <a:r>
              <a:rPr lang="en-US" altLang="zh-CN" sz="1400" dirty="0" err="1"/>
              <a:t>shijiazhuang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"postalCode":"051220",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"education":[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"school":"</a:t>
            </a:r>
            <a:r>
              <a:rPr lang="zh-CN" altLang="en-US" sz="1400" dirty="0"/>
              <a:t>河北师范大学</a:t>
            </a:r>
            <a:r>
              <a:rPr lang="en-US" altLang="zh-CN" sz="1400" dirty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"info":[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{"diploma":"</a:t>
            </a:r>
            <a:r>
              <a:rPr lang="zh-CN" altLang="en-US" sz="1400" dirty="0"/>
              <a:t>本科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":"grade":2015},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{“diploma”:“</a:t>
            </a:r>
            <a:r>
              <a:rPr lang="zh-CN" altLang="en-US" sz="1400" dirty="0"/>
              <a:t>本科</a:t>
            </a:r>
            <a:r>
              <a:rPr lang="en-US" altLang="zh-CN" sz="1400" dirty="0"/>
              <a:t>”,“profession”:“</a:t>
            </a:r>
            <a:r>
              <a:rPr lang="zh-CN" altLang="en-US" sz="1400" dirty="0"/>
              <a:t>数学</a:t>
            </a:r>
            <a:r>
              <a:rPr lang="en-US" altLang="zh-CN" sz="1400" dirty="0"/>
              <a:t>":"grade":2015}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r>
              <a:rPr lang="zh-CN" altLang="en-US" sz="1400" dirty="0"/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“school”:“</a:t>
            </a:r>
            <a:r>
              <a:rPr lang="zh-CN" altLang="en-US" sz="1400" dirty="0"/>
              <a:t>北京大学</a:t>
            </a:r>
            <a:r>
              <a:rPr lang="en-US" altLang="zh-CN" sz="1400" dirty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"info":{"diploma":"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":"grade":2018}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2222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中，使用下面这样的代码访问数据：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读取</a:t>
            </a:r>
            <a:r>
              <a:rPr lang="en-US" altLang="zh-CN" dirty="0"/>
              <a:t>name</a:t>
            </a:r>
            <a:r>
              <a:rPr lang="zh-CN" altLang="en-US" dirty="0"/>
              <a:t>值：</a:t>
            </a:r>
            <a:r>
              <a:rPr lang="en-US" altLang="zh-CN" dirty="0"/>
              <a:t>employee.name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读取</a:t>
            </a:r>
            <a:r>
              <a:rPr lang="en-US" altLang="zh-CN" dirty="0"/>
              <a:t>phone</a:t>
            </a:r>
            <a:r>
              <a:rPr lang="zh-CN" altLang="en-US" dirty="0"/>
              <a:t>值：</a:t>
            </a:r>
            <a:r>
              <a:rPr lang="en-US" altLang="zh-CN" dirty="0" err="1"/>
              <a:t>employee.phone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读取</a:t>
            </a:r>
            <a:r>
              <a:rPr lang="en-US" altLang="zh-CN" dirty="0"/>
              <a:t>address</a:t>
            </a:r>
            <a:r>
              <a:rPr lang="zh-CN" altLang="en-US" dirty="0"/>
              <a:t>对象的</a:t>
            </a:r>
            <a:r>
              <a:rPr lang="en-US" altLang="zh-CN" dirty="0"/>
              <a:t>city</a:t>
            </a:r>
            <a:r>
              <a:rPr lang="zh-CN" altLang="en-US" dirty="0"/>
              <a:t>值：</a:t>
            </a:r>
            <a:r>
              <a:rPr lang="en-US" altLang="zh-CN" dirty="0" err="1"/>
              <a:t>employee.address.city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			</a:t>
            </a:r>
            <a:r>
              <a:rPr lang="zh-CN" altLang="en-US" dirty="0"/>
              <a:t>返回的内容是：</a:t>
            </a:r>
            <a:r>
              <a:rPr lang="en-US" altLang="zh-CN" dirty="0" err="1"/>
              <a:t>shijiazhuang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441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JavaScript</a:t>
            </a:r>
            <a:r>
              <a:rPr lang="zh-CN" altLang="en-US" sz="2800" dirty="0">
                <a:latin typeface="+mn-ea"/>
              </a:rPr>
              <a:t>中，使用下面</a:t>
            </a:r>
            <a:r>
              <a:rPr lang="zh-CN" altLang="en-US" dirty="0">
                <a:latin typeface="+mn-ea"/>
              </a:rPr>
              <a:t>这样的代码访问数据</a:t>
            </a:r>
            <a:r>
              <a:rPr lang="zh-CN" altLang="en-US" sz="3600" dirty="0">
                <a:latin typeface="+mn-ea"/>
              </a:rPr>
              <a:t>：</a:t>
            </a:r>
            <a:endParaRPr lang="en-US" altLang="zh-CN" sz="36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/>
              <a:t>读取</a:t>
            </a:r>
            <a:r>
              <a:rPr lang="en-US" altLang="zh-CN" dirty="0"/>
              <a:t>education</a:t>
            </a:r>
            <a:r>
              <a:rPr lang="zh-CN" altLang="en-US" dirty="0"/>
              <a:t>数组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第一个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/>
              <a:t>employee.education</a:t>
            </a:r>
            <a:r>
              <a:rPr lang="en-US" altLang="zh-CN" dirty="0"/>
              <a:t>[0].school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第二个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/>
              <a:t>employee.education</a:t>
            </a:r>
            <a:r>
              <a:rPr lang="en-US" altLang="zh-CN" dirty="0"/>
              <a:t>[1].school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/>
              <a:t>返回的内容是：北京大学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538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PostMan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JSON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PostMan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GET</a:t>
            </a:r>
            <a:r>
              <a:rPr lang="zh-CN" altLang="en-US" dirty="0">
                <a:latin typeface="+mn-ea"/>
              </a:rPr>
              <a:t>接口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PostMan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POST</a:t>
            </a:r>
            <a:r>
              <a:rPr lang="zh-CN" altLang="en-US" dirty="0">
                <a:latin typeface="+mn-ea"/>
              </a:rPr>
              <a:t>接口测试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867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555526"/>
            <a:ext cx="9036496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JavaScript</a:t>
            </a:r>
            <a:r>
              <a:rPr lang="zh-CN" altLang="en-US" sz="2400" dirty="0">
                <a:latin typeface="+mn-ea"/>
              </a:rPr>
              <a:t>中，使用下面</a:t>
            </a:r>
            <a:r>
              <a:rPr lang="zh-CN" altLang="en-US" sz="2800" dirty="0">
                <a:latin typeface="+mn-ea"/>
              </a:rPr>
              <a:t>这样的代码访问数据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/>
              <a:t>读取</a:t>
            </a:r>
            <a:r>
              <a:rPr lang="en-US" altLang="zh-CN" sz="2400" dirty="0"/>
              <a:t>education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第一个元素的第一个</a:t>
            </a:r>
            <a:r>
              <a:rPr lang="en-US" altLang="zh-CN" sz="2400" dirty="0"/>
              <a:t>diploma</a:t>
            </a:r>
            <a:r>
              <a:rPr lang="zh-CN" altLang="en-US" sz="2400" dirty="0"/>
              <a:t>值：</a:t>
            </a:r>
            <a:r>
              <a:rPr lang="en-US" altLang="zh-CN" sz="2400" dirty="0" err="1"/>
              <a:t>employee.education</a:t>
            </a:r>
            <a:r>
              <a:rPr lang="en-US" altLang="zh-CN" sz="2400" dirty="0"/>
              <a:t>[0].info[0].diploma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第二个元素的第一个</a:t>
            </a:r>
            <a:r>
              <a:rPr lang="en-US" altLang="zh-CN" sz="2400" dirty="0"/>
              <a:t>diploma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employee.education</a:t>
            </a:r>
            <a:r>
              <a:rPr lang="en-US" altLang="zh-CN" sz="2400" dirty="0"/>
              <a:t>[1].info[0].diploma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返回的</a:t>
            </a:r>
            <a:r>
              <a:rPr lang="zh-CN" altLang="en-US" sz="2400" dirty="0"/>
              <a:t>内容是：研究生</a:t>
            </a:r>
            <a:endParaRPr lang="en-US" altLang="zh-CN" sz="2400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95500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699542"/>
            <a:ext cx="99371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JavaScript</a:t>
            </a:r>
            <a:r>
              <a:rPr lang="zh-CN" altLang="en-US" sz="2400" dirty="0">
                <a:latin typeface="+mn-ea"/>
              </a:rPr>
              <a:t>中，使用下面</a:t>
            </a:r>
            <a:r>
              <a:rPr lang="zh-CN" altLang="en-US" sz="2800" dirty="0">
                <a:latin typeface="+mn-ea"/>
              </a:rPr>
              <a:t>这样的代码修改数据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修改名字：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/>
              <a:t>	employee.name=“jerry”</a:t>
            </a: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修改专业：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employee.education</a:t>
            </a:r>
            <a:r>
              <a:rPr lang="en-US" altLang="zh-CN" sz="2400" dirty="0"/>
              <a:t>[0].info[0].profession=“</a:t>
            </a:r>
            <a:r>
              <a:rPr lang="zh-CN" altLang="en-US" sz="2400" dirty="0"/>
              <a:t>数学</a:t>
            </a:r>
            <a:r>
              <a:rPr lang="en-US" altLang="zh-CN" sz="2400" dirty="0"/>
              <a:t>”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6876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PostMan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POST</a:t>
            </a:r>
            <a:r>
              <a:rPr lang="zh-CN" altLang="en-US" dirty="0"/>
              <a:t>接口测试</a:t>
            </a:r>
            <a:endParaRPr lang="en-US" altLang="zh-CN" dirty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89088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GET</a:t>
            </a:r>
            <a:r>
              <a:rPr lang="zh-CN" altLang="en-US"/>
              <a:t>请求</a:t>
            </a:r>
            <a:r>
              <a:rPr lang="zh-CN" altLang="en-US" dirty="0"/>
              <a:t>接口测试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7" y="1347613"/>
            <a:ext cx="7664631" cy="26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3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GET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PostMan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zh-CN" altLang="en-US" dirty="0">
                <a:solidFill>
                  <a:srgbClr val="FF0000"/>
                </a:solidFill>
              </a:rPr>
              <a:t>接口测试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/>
              <a:t>-POST</a:t>
            </a:r>
            <a:r>
              <a:rPr lang="zh-CN" altLang="en-US" dirty="0"/>
              <a:t>方法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58215"/>
              </p:ext>
            </p:extLst>
          </p:nvPr>
        </p:nvGraphicFramePr>
        <p:xfrm>
          <a:off x="28600" y="1178930"/>
          <a:ext cx="4464496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请求行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请求头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Accept</a:t>
                      </a:r>
                      <a:r>
                        <a:rPr lang="zh-CN" altLang="en-US" sz="1400" dirty="0"/>
                        <a:t>：</a:t>
                      </a:r>
                      <a:r>
                        <a:rPr lang="en-US" sz="1400" dirty="0" err="1"/>
                        <a:t>ext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html,application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xhtml+xml</a:t>
                      </a:r>
                      <a:endParaRPr lang="en-US" sz="1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Accept-Encoding: </a:t>
                      </a:r>
                      <a:r>
                        <a:rPr lang="en-US" altLang="zh-CN" sz="1400" dirty="0" err="1"/>
                        <a:t>gzip</a:t>
                      </a:r>
                      <a:r>
                        <a:rPr lang="en-US" altLang="zh-CN" sz="1400" dirty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Accept-Language:zh-CN,zh;q</a:t>
                      </a:r>
                      <a:r>
                        <a:rPr lang="en-US" altLang="zh-CN" sz="1400" dirty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/>
                        <a:t>Host</a:t>
                      </a:r>
                      <a:r>
                        <a:rPr lang="zh-CN" altLang="en-US" sz="1400" dirty="0"/>
                        <a:t>：</a:t>
                      </a:r>
                      <a:r>
                        <a:rPr lang="en-US" altLang="zh-CN" sz="1400" dirty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请求正文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adminuser</a:t>
                      </a:r>
                      <a:r>
                        <a:rPr lang="en-US" altLang="zh-CN" sz="1400" dirty="0"/>
                        <a:t>=YWRtaW4%3A&amp;=123456&amp;rempass=0&amp;button=&amp;</a:t>
                      </a:r>
                      <a:r>
                        <a:rPr lang="en-US" altLang="zh-CN" sz="1400" dirty="0" err="1"/>
                        <a:t>jmpass</a:t>
                      </a:r>
                      <a:r>
                        <a:rPr lang="en-US" altLang="zh-CN" sz="1400" dirty="0"/>
                        <a:t>=</a:t>
                      </a:r>
                      <a:r>
                        <a:rPr lang="en-US" altLang="zh-CN" sz="1400" dirty="0" err="1"/>
                        <a:t>false&amp;device</a:t>
                      </a:r>
                      <a:r>
                        <a:rPr lang="en-US" altLang="zh-CN" sz="1400" dirty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340548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状态行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响应头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响应正文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{"</a:t>
                      </a:r>
                      <a:r>
                        <a:rPr lang="en-US" altLang="zh-CN" sz="1400" dirty="0" err="1"/>
                        <a:t>success":true,"face":"http</a:t>
                      </a:r>
                      <a:r>
                        <a:rPr lang="en-US" altLang="zh-CN" sz="1400" dirty="0"/>
                        <a:t>:\/\/localhost:8032\/</a:t>
                      </a:r>
                      <a:r>
                        <a:rPr lang="en-US" altLang="zh-CN" sz="1400" dirty="0" err="1"/>
                        <a:t>xinhu</a:t>
                      </a:r>
                      <a:r>
                        <a:rPr lang="en-US" altLang="zh-CN" sz="1400" dirty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请求</a:t>
            </a:r>
            <a:r>
              <a:rPr lang="zh-CN" altLang="en-US" dirty="0"/>
              <a:t>（</a:t>
            </a:r>
            <a:r>
              <a:rPr lang="en-US" altLang="zh-CN" sz="3200" dirty="0"/>
              <a:t>Request</a:t>
            </a:r>
            <a:r>
              <a:rPr lang="zh-CN" altLang="en-US" dirty="0"/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响应（</a:t>
            </a:r>
            <a:r>
              <a:rPr lang="en-US" altLang="zh-CN" sz="3200" dirty="0"/>
              <a:t>Response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241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2226" y="897565"/>
            <a:ext cx="8229600" cy="3394472"/>
          </a:xfrm>
        </p:spPr>
        <p:txBody>
          <a:bodyPr/>
          <a:lstStyle/>
          <a:p>
            <a:r>
              <a:rPr lang="zh-CN" altLang="en-US" dirty="0"/>
              <a:t>登录操作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7" y="1383618"/>
            <a:ext cx="7761287" cy="332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从商品详情登录后添加地址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" y="1747157"/>
            <a:ext cx="8862752" cy="26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2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cookie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跟踪会话，弥补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协议无状态的不足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540392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2575551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67744" y="266458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339752" y="3240653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374470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03748" y="4248765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3557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Request</a:t>
            </a:r>
            <a:r>
              <a:rPr lang="zh-CN" altLang="en-US" dirty="0"/>
              <a:t>登录请求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5856" y="28872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r>
              <a:rPr lang="zh-CN" altLang="en-US" dirty="0"/>
              <a:t>带上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3753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带上</a:t>
            </a:r>
            <a:r>
              <a:rPr lang="en-US" altLang="zh-CN" dirty="0"/>
              <a:t>cookie</a:t>
            </a:r>
            <a:r>
              <a:rPr lang="zh-CN" altLang="en-US" dirty="0"/>
              <a:t>发送请求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1602" y="3918985"/>
            <a:ext cx="3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cookie</a:t>
            </a:r>
            <a:r>
              <a:rPr lang="zh-CN" altLang="en-US" dirty="0"/>
              <a:t>判断返回内容</a:t>
            </a:r>
          </a:p>
        </p:txBody>
      </p:sp>
    </p:spTree>
    <p:extLst>
      <p:ext uri="{BB962C8B-B14F-4D97-AF65-F5344CB8AC3E}">
        <p14:creationId xmlns:p14="http://schemas.microsoft.com/office/powerpoint/2010/main" val="424376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/>
          <a:lstStyle/>
          <a:p>
            <a:r>
              <a:rPr lang="zh-CN" altLang="en-US" dirty="0"/>
              <a:t>如何带上用户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发送一个请求时，可能会要求发送这个请求前，先做用户认证（登录）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</p:spTree>
    <p:extLst>
      <p:ext uri="{BB962C8B-B14F-4D97-AF65-F5344CB8AC3E}">
        <p14:creationId xmlns:p14="http://schemas.microsoft.com/office/powerpoint/2010/main" val="653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985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工具测试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它</a:t>
            </a:r>
            <a:r>
              <a:rPr lang="zh-CN" altLang="zh-CN" sz="2400" dirty="0"/>
              <a:t>是一款功能强大的网页调试与发送网页</a:t>
            </a:r>
            <a:r>
              <a:rPr lang="en-US" altLang="zh-CN" sz="2400" dirty="0"/>
              <a:t>HTTP请求的</a:t>
            </a:r>
            <a:r>
              <a:rPr lang="zh-CN" altLang="zh-CN" sz="2400" dirty="0"/>
              <a:t>工具。</a:t>
            </a:r>
            <a:r>
              <a:rPr lang="en-US" altLang="zh-CN" sz="2400" dirty="0"/>
              <a:t>PostMan</a:t>
            </a:r>
            <a:r>
              <a:rPr lang="zh-CN" altLang="zh-CN" sz="2400" dirty="0"/>
              <a:t>能够</a:t>
            </a:r>
            <a:r>
              <a:rPr lang="zh-CN" altLang="zh-CN" sz="2400" dirty="0">
                <a:solidFill>
                  <a:srgbClr val="FF0000"/>
                </a:solidFill>
              </a:rPr>
              <a:t>发送任何类型的</a:t>
            </a:r>
            <a:r>
              <a:rPr lang="en-US" altLang="zh-CN" sz="2400" dirty="0">
                <a:solidFill>
                  <a:srgbClr val="FF0000"/>
                </a:solidFill>
              </a:rPr>
              <a:t>HTTP请求</a:t>
            </a:r>
            <a:r>
              <a:rPr lang="en-US" altLang="zh-CN" sz="2400" dirty="0"/>
              <a:t>(GET, HEAD, POST,PUT..)，附带任何数量的参数</a:t>
            </a:r>
            <a:r>
              <a:rPr lang="zh-CN" altLang="zh-CN" sz="2400" dirty="0"/>
              <a:t>和</a:t>
            </a:r>
            <a:r>
              <a:rPr lang="en-US" altLang="zh-CN" sz="2400" dirty="0"/>
              <a:t>HTTP headers。</a:t>
            </a:r>
            <a:r>
              <a:rPr lang="zh-CN" altLang="zh-CN" sz="2400" dirty="0"/>
              <a:t>支持不同的认证机制（</a:t>
            </a:r>
            <a:r>
              <a:rPr lang="en-US" altLang="zh-CN" sz="2400" dirty="0"/>
              <a:t>basic, </a:t>
            </a:r>
            <a:r>
              <a:rPr lang="en-US" altLang="zh-CN" sz="2400" dirty="0" err="1"/>
              <a:t>digest,OAuth，接收到的响应语法高亮（HTML，JSON或XML</a:t>
            </a:r>
            <a:r>
              <a:rPr lang="en-US" altLang="zh-CN" sz="2400" dirty="0"/>
              <a:t>）。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51344"/>
            <a:ext cx="4733767" cy="143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GET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POST</a:t>
            </a:r>
            <a:r>
              <a:rPr lang="zh-CN" altLang="en-US" dirty="0"/>
              <a:t>接口测试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面向场景的接口测试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完整下单流程</a:t>
            </a:r>
            <a:r>
              <a:rPr lang="en-US" altLang="zh-CN" sz="2800" dirty="0"/>
              <a:t>(</a:t>
            </a:r>
            <a:r>
              <a:rPr lang="zh-CN" altLang="en-US" sz="2800" dirty="0"/>
              <a:t>登录、有收货地址</a:t>
            </a:r>
            <a:r>
              <a:rPr lang="en-US" altLang="zh-CN" sz="2800" dirty="0"/>
              <a:t>)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完整下单流程</a:t>
            </a:r>
            <a:r>
              <a:rPr lang="en-US" altLang="zh-CN" sz="2800" dirty="0"/>
              <a:t>(</a:t>
            </a:r>
            <a:r>
              <a:rPr lang="zh-CN" altLang="en-US" sz="2800" dirty="0"/>
              <a:t>登录、无收货地址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629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" y="2159756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查询收货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7560288" y="2170412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提交订单</a:t>
            </a:r>
          </a:p>
        </p:txBody>
      </p:sp>
      <p:sp>
        <p:nvSpPr>
          <p:cNvPr id="8" name="矩形 7"/>
          <p:cNvSpPr/>
          <p:nvPr/>
        </p:nvSpPr>
        <p:spPr>
          <a:xfrm>
            <a:off x="5148064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计算运费</a:t>
            </a:r>
          </a:p>
        </p:txBody>
      </p:sp>
      <p:sp>
        <p:nvSpPr>
          <p:cNvPr id="9" name="右箭头 8"/>
          <p:cNvSpPr/>
          <p:nvPr/>
        </p:nvSpPr>
        <p:spPr>
          <a:xfrm>
            <a:off x="1763688" y="24097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83968" y="243673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76256" y="245376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0"/>
            <a:endCxn id="8" idx="0"/>
          </p:cNvCxnSpPr>
          <p:nvPr/>
        </p:nvCxnSpPr>
        <p:spPr>
          <a:xfrm rot="5400000" flipH="1" flipV="1">
            <a:off x="4609592" y="897564"/>
            <a:ext cx="9525" cy="2592288"/>
          </a:xfrm>
          <a:prstGeom prst="curvedConnector3">
            <a:avLst>
              <a:gd name="adj1" fmla="val 1029836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2"/>
            <a:endCxn id="7" idx="2"/>
          </p:cNvCxnSpPr>
          <p:nvPr/>
        </p:nvCxnSpPr>
        <p:spPr>
          <a:xfrm rot="5400000" flipH="1" flipV="1">
            <a:off x="5802468" y="381883"/>
            <a:ext cx="23296" cy="5004512"/>
          </a:xfrm>
          <a:prstGeom prst="curvedConnector3">
            <a:avLst>
              <a:gd name="adj1" fmla="val -79750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任意多边形 1039"/>
          <p:cNvSpPr/>
          <p:nvPr/>
        </p:nvSpPr>
        <p:spPr>
          <a:xfrm>
            <a:off x="6012160" y="2891408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041"/>
          <p:cNvSpPr txBox="1"/>
          <p:nvPr/>
        </p:nvSpPr>
        <p:spPr>
          <a:xfrm>
            <a:off x="3167844" y="440795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地址信息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7904" y="77155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地址信息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4088" y="33234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运费信息</a:t>
            </a:r>
          </a:p>
        </p:txBody>
      </p:sp>
    </p:spTree>
    <p:extLst>
      <p:ext uri="{BB962C8B-B14F-4D97-AF65-F5344CB8AC3E}">
        <p14:creationId xmlns:p14="http://schemas.microsoft.com/office/powerpoint/2010/main" val="15336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1587989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2318048" y="1367783"/>
            <a:ext cx="1893912" cy="76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查询收货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7558863" y="3327834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提交订单</a:t>
            </a:r>
          </a:p>
        </p:txBody>
      </p:sp>
      <p:sp>
        <p:nvSpPr>
          <p:cNvPr id="8" name="矩形 7"/>
          <p:cNvSpPr/>
          <p:nvPr/>
        </p:nvSpPr>
        <p:spPr>
          <a:xfrm>
            <a:off x="5296861" y="3364703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计算运费</a:t>
            </a:r>
          </a:p>
        </p:txBody>
      </p:sp>
      <p:sp>
        <p:nvSpPr>
          <p:cNvPr id="9" name="右箭头 8"/>
          <p:cNvSpPr/>
          <p:nvPr/>
        </p:nvSpPr>
        <p:spPr>
          <a:xfrm>
            <a:off x="1741984" y="1831016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44476" y="3535731"/>
            <a:ext cx="9875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09029" y="3538353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任意多边形 1039"/>
          <p:cNvSpPr/>
          <p:nvPr/>
        </p:nvSpPr>
        <p:spPr>
          <a:xfrm>
            <a:off x="6052945" y="3827211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612643" y="229285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2222995" y="3327834"/>
            <a:ext cx="151216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添加收货地址</a:t>
            </a:r>
          </a:p>
        </p:txBody>
      </p:sp>
      <p:sp>
        <p:nvSpPr>
          <p:cNvPr id="14" name="椭圆 13"/>
          <p:cNvSpPr/>
          <p:nvPr/>
        </p:nvSpPr>
        <p:spPr>
          <a:xfrm>
            <a:off x="5296861" y="1367783"/>
            <a:ext cx="115212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94882" y="1606255"/>
            <a:ext cx="12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外部</a:t>
            </a:r>
            <a:endParaRPr lang="en-US" altLang="zh-CN" sz="2400" dirty="0"/>
          </a:p>
          <a:p>
            <a:r>
              <a:rPr lang="zh-CN" altLang="en-US" sz="2400" dirty="0"/>
              <a:t>数据</a:t>
            </a:r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H="1">
            <a:off x="3707904" y="2289723"/>
            <a:ext cx="1757682" cy="103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4"/>
          </p:cNvCxnSpPr>
          <p:nvPr/>
        </p:nvCxnSpPr>
        <p:spPr>
          <a:xfrm>
            <a:off x="5872925" y="2447902"/>
            <a:ext cx="180020" cy="879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29293" y="2087366"/>
            <a:ext cx="2083451" cy="1128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1248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地址信息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30116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地址信息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249" y="462397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运费信息</a:t>
            </a:r>
          </a:p>
        </p:txBody>
      </p:sp>
      <p:sp>
        <p:nvSpPr>
          <p:cNvPr id="25" name="下箭头 24"/>
          <p:cNvSpPr/>
          <p:nvPr/>
        </p:nvSpPr>
        <p:spPr>
          <a:xfrm>
            <a:off x="2627784" y="2132718"/>
            <a:ext cx="144016" cy="1195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53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7859216" cy="3394472"/>
          </a:xfrm>
        </p:spPr>
        <p:txBody>
          <a:bodyPr/>
          <a:lstStyle/>
          <a:p>
            <a:r>
              <a:rPr lang="zh-CN" altLang="en-US" dirty="0"/>
              <a:t>官网及下载地址：</a:t>
            </a:r>
            <a:r>
              <a:rPr lang="en-US" altLang="zh-CN" sz="2800" dirty="0"/>
              <a:t>https://www.getpostman.com/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https://www.getpostman.com/docs/</a:t>
            </a:r>
            <a:endParaRPr lang="zh-CN" altLang="en-US" dirty="0"/>
          </a:p>
          <a:p>
            <a:r>
              <a:rPr lang="zh-CN" altLang="en-US" dirty="0"/>
              <a:t>社区：</a:t>
            </a:r>
            <a:r>
              <a:rPr lang="en-US" altLang="zh-CN" sz="2800" dirty="0"/>
              <a:t>https://www.getpostman.com/community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PostMan</a:t>
            </a:r>
            <a:r>
              <a:rPr lang="zh-CN" altLang="en-US" dirty="0"/>
              <a:t>的相关资料</a:t>
            </a:r>
          </a:p>
        </p:txBody>
      </p:sp>
    </p:spTree>
    <p:extLst>
      <p:ext uri="{BB962C8B-B14F-4D97-AF65-F5344CB8AC3E}">
        <p14:creationId xmlns:p14="http://schemas.microsoft.com/office/powerpoint/2010/main" val="1462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主要功能包括：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模拟各种</a:t>
            </a:r>
            <a:r>
              <a:rPr lang="en-US" altLang="zh-CN" sz="2400" dirty="0">
                <a:latin typeface="+mn-ea"/>
              </a:rPr>
              <a:t>http requests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Collection</a:t>
            </a:r>
            <a:r>
              <a:rPr lang="zh-CN" altLang="en-US" sz="2400" dirty="0">
                <a:latin typeface="+mn-ea"/>
              </a:rPr>
              <a:t>功能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人性化的</a:t>
            </a:r>
            <a:r>
              <a:rPr lang="en-US" altLang="zh-CN" sz="2400" dirty="0">
                <a:latin typeface="+mn-ea"/>
              </a:rPr>
              <a:t>Response</a:t>
            </a:r>
            <a:r>
              <a:rPr lang="zh-CN" altLang="en-US" sz="2400" dirty="0">
                <a:latin typeface="+mn-ea"/>
              </a:rPr>
              <a:t>整理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内置测试脚本管理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设定变量与环境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3469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716" y="915566"/>
            <a:ext cx="8229600" cy="3394472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en-US" altLang="zh-CN" dirty="0"/>
              <a:t>method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headers</a:t>
            </a:r>
            <a:r>
              <a:rPr lang="zh-CN" altLang="en-US" dirty="0"/>
              <a:t>，</a:t>
            </a:r>
            <a:r>
              <a:rPr lang="en-US" altLang="zh-CN" dirty="0"/>
              <a:t> body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简单介绍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9662"/>
            <a:ext cx="6942137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73528"/>
            <a:ext cx="8229600" cy="3394472"/>
          </a:xfrm>
        </p:spPr>
        <p:txBody>
          <a:bodyPr/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请求的</a:t>
            </a:r>
            <a:r>
              <a:rPr lang="en-US" altLang="zh-CN" sz="2800" dirty="0"/>
              <a:t>body</a:t>
            </a:r>
            <a:r>
              <a:rPr lang="zh-CN" altLang="en-US" sz="2800" dirty="0"/>
              <a:t>分类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来指定不同格式的请求信息，在请求头里设置，默认为</a:t>
            </a:r>
            <a:r>
              <a:rPr lang="en-US" altLang="zh-CN" sz="2000" dirty="0"/>
              <a:t>text/html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简单介绍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6224"/>
              </p:ext>
            </p:extLst>
          </p:nvPr>
        </p:nvGraphicFramePr>
        <p:xfrm>
          <a:off x="395536" y="1705322"/>
          <a:ext cx="835292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</a:rPr>
                        <a:t>-Type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Postman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body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格式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备注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effectLst/>
                        </a:rPr>
                        <a:t>multipart/form-data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effectLst/>
                        </a:rPr>
                        <a:t>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将</a:t>
                      </a:r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表单</a:t>
                      </a:r>
                      <a:r>
                        <a:rPr lang="zh-CN" altLang="en-US" sz="1500" dirty="0">
                          <a:effectLst/>
                        </a:rPr>
                        <a:t>的数据处理为一条消息，由</a:t>
                      </a:r>
                      <a:r>
                        <a:rPr lang="en-US" altLang="zh-CN" sz="1500" dirty="0">
                          <a:effectLst/>
                        </a:rPr>
                        <a:t>boundary</a:t>
                      </a:r>
                      <a:r>
                        <a:rPr lang="zh-CN" altLang="en-US" sz="1500" dirty="0">
                          <a:effectLst/>
                        </a:rPr>
                        <a:t>隔离，既可以上传多个文件（包括二进制文件），也可以上传键值对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rgbClr val="FF0000"/>
                          </a:solidFill>
                          <a:effectLst/>
                        </a:rPr>
                        <a:t>application/x-www-from-</a:t>
                      </a:r>
                      <a:r>
                        <a:rPr lang="en-US" altLang="zh-CN" sz="1500" b="0" dirty="0" err="1">
                          <a:solidFill>
                            <a:srgbClr val="FF0000"/>
                          </a:solidFill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rgbClr val="FF0000"/>
                          </a:solidFill>
                          <a:effectLst/>
                        </a:rPr>
                        <a:t>x-www-from-</a:t>
                      </a:r>
                      <a:r>
                        <a:rPr lang="en-US" altLang="zh-CN" sz="1500" b="0" dirty="0" err="1">
                          <a:solidFill>
                            <a:srgbClr val="FF0000"/>
                          </a:solidFill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将表单内的数据转换为键值对，比如，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name=</a:t>
                      </a:r>
                      <a:r>
                        <a:rPr lang="en-US" altLang="zh-CN" sz="1500" dirty="0" err="1">
                          <a:solidFill>
                            <a:srgbClr val="FF0000"/>
                          </a:solidFill>
                          <a:effectLst/>
                        </a:rPr>
                        <a:t>tom&amp;age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 = 23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rgbClr val="FF0000"/>
                          </a:solidFill>
                        </a:rPr>
                        <a:t>text/plain</a:t>
                      </a:r>
                      <a:endParaRPr lang="zh-CN" alt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rgbClr val="FF0000"/>
                          </a:solidFill>
                          <a:effectLst/>
                        </a:rPr>
                        <a:t>raw</a:t>
                      </a:r>
                      <a:endParaRPr lang="zh-CN" alt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可以上传任意格式的文本，可以上传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JSON</a:t>
                      </a:r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xml</a:t>
                      </a:r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</a:rPr>
                        <a:t>等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16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effectLst/>
                        </a:rPr>
                        <a:t>application/octet-stream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effectLst/>
                        </a:rPr>
                        <a:t>binary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只可以上传二进制数据，一次只能上传一个文件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rgbClr val="FF0000"/>
                </a:solidFill>
              </a:rPr>
              <a:t>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GET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/>
              <a:t>POST</a:t>
            </a:r>
            <a:r>
              <a:rPr lang="zh-CN" altLang="en-US" dirty="0"/>
              <a:t>接口测试</a:t>
            </a:r>
            <a:endParaRPr lang="en-US" altLang="zh-CN" dirty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JSON</a:t>
            </a:r>
            <a:r>
              <a:rPr lang="zh-CN" altLang="en-US" sz="2800" dirty="0"/>
              <a:t>（</a:t>
            </a:r>
            <a:r>
              <a:rPr lang="en-US" altLang="zh-CN" sz="2800" dirty="0"/>
              <a:t>JavaScript Object Notation </a:t>
            </a:r>
            <a:r>
              <a:rPr lang="zh-CN" altLang="en-US" sz="2800" dirty="0"/>
              <a:t>）轻量级的数据交换语言，以文字为基础，且易于阅读。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r>
              <a:rPr lang="zh-CN" altLang="en-US" sz="2400" dirty="0"/>
              <a:t>一个对象以“</a:t>
            </a:r>
            <a:r>
              <a:rPr lang="en-US" altLang="zh-CN" sz="2400" dirty="0"/>
              <a:t>{</a:t>
            </a:r>
            <a:r>
              <a:rPr lang="zh-CN" altLang="en-US" sz="2400" dirty="0"/>
              <a:t>”开始，并以“</a:t>
            </a:r>
            <a:r>
              <a:rPr lang="en-US" altLang="zh-CN" sz="2400" dirty="0"/>
              <a:t>}</a:t>
            </a:r>
            <a:r>
              <a:rPr lang="zh-CN" altLang="en-US" sz="2400" dirty="0"/>
              <a:t>”结束。每个对象包含一系列排序的名称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值对，每个名称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值对之间使用“</a:t>
            </a:r>
            <a:r>
              <a:rPr lang="en-US" altLang="zh-CN" sz="2400" dirty="0"/>
              <a:t>,</a:t>
            </a:r>
            <a:r>
              <a:rPr lang="zh-CN" altLang="en-US" sz="2400" dirty="0"/>
              <a:t>”区分。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值（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）：名称和值之间使用“</a:t>
            </a:r>
            <a:r>
              <a:rPr lang="en-US" altLang="zh-CN" sz="2400" dirty="0"/>
              <a:t>:</a:t>
            </a:r>
            <a:r>
              <a:rPr lang="zh-CN" altLang="en-US" sz="2400" dirty="0"/>
              <a:t>”隔开，一般的形式是：</a:t>
            </a:r>
            <a:r>
              <a:rPr lang="en-US" altLang="zh-CN" sz="2400" dirty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5938889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HTTP接口测试概念</Template>
  <TotalTime>808</TotalTime>
  <Words>1683</Words>
  <Application>Microsoft Office PowerPoint</Application>
  <PresentationFormat>全屏显示(16:9)</PresentationFormat>
  <Paragraphs>286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华文楷体</vt:lpstr>
      <vt:lpstr>宋体</vt:lpstr>
      <vt:lpstr>Arial</vt:lpstr>
      <vt:lpstr>Calibri</vt:lpstr>
      <vt:lpstr>Wingdings</vt:lpstr>
      <vt:lpstr>moban</vt:lpstr>
      <vt:lpstr>PostMan的使用</vt:lpstr>
      <vt:lpstr>本章大纲</vt:lpstr>
      <vt:lpstr>PostMan介绍</vt:lpstr>
      <vt:lpstr> PostMan的相关资料</vt:lpstr>
      <vt:lpstr>Postman介绍</vt:lpstr>
      <vt:lpstr>PostMan简单介绍</vt:lpstr>
      <vt:lpstr>PostMan简单介绍</vt:lpstr>
      <vt:lpstr>本章大纲</vt:lpstr>
      <vt:lpstr>JSON介绍</vt:lpstr>
      <vt:lpstr>JSON介绍</vt:lpstr>
      <vt:lpstr>JSON介绍</vt:lpstr>
      <vt:lpstr>JSON介绍</vt:lpstr>
      <vt:lpstr>JSON介绍</vt:lpstr>
      <vt:lpstr>JSON介绍</vt:lpstr>
      <vt:lpstr>JSON介绍</vt:lpstr>
      <vt:lpstr>JSON语法规则</vt:lpstr>
      <vt:lpstr>JSON举例</vt:lpstr>
      <vt:lpstr>JSON举例</vt:lpstr>
      <vt:lpstr>JSON举例</vt:lpstr>
      <vt:lpstr>JSON举例</vt:lpstr>
      <vt:lpstr>JSON举例</vt:lpstr>
      <vt:lpstr>本章大纲</vt:lpstr>
      <vt:lpstr>GET请求接口测试</vt:lpstr>
      <vt:lpstr>本章大纲</vt:lpstr>
      <vt:lpstr>HTTP请求格式-POST方法</vt:lpstr>
      <vt:lpstr>POST请求接口测试</vt:lpstr>
      <vt:lpstr>POST请求接口测试</vt:lpstr>
      <vt:lpstr>POST请求接口测试</vt:lpstr>
      <vt:lpstr>PowerPoint 演示文稿</vt:lpstr>
      <vt:lpstr>本章大纲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Administrator</cp:lastModifiedBy>
  <cp:revision>243</cp:revision>
  <dcterms:modified xsi:type="dcterms:W3CDTF">2020-09-16T09:30:21Z</dcterms:modified>
</cp:coreProperties>
</file>