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2" r:id="rId3"/>
    <p:sldId id="265" r:id="rId4"/>
    <p:sldId id="269" r:id="rId5"/>
    <p:sldId id="270" r:id="rId6"/>
    <p:sldId id="271" r:id="rId7"/>
    <p:sldId id="277" r:id="rId8"/>
    <p:sldId id="278" r:id="rId9"/>
    <p:sldId id="279" r:id="rId10"/>
    <p:sldId id="280" r:id="rId11"/>
    <p:sldId id="318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317" r:id="rId21"/>
    <p:sldId id="290" r:id="rId22"/>
    <p:sldId id="294" r:id="rId23"/>
    <p:sldId id="291" r:id="rId24"/>
    <p:sldId id="293" r:id="rId25"/>
    <p:sldId id="31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 autoAdjust="0"/>
    <p:restoredTop sz="82103" autoAdjust="0"/>
  </p:normalViewPr>
  <p:slideViewPr>
    <p:cSldViewPr>
      <p:cViewPr varScale="1">
        <p:scale>
          <a:sx n="77" d="100"/>
          <a:sy n="77" d="100"/>
        </p:scale>
        <p:origin x="-93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HttpEntity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的两个实现类： </a:t>
            </a:r>
            <a:r>
              <a:rPr lang="en-US" altLang="zh-CN" sz="1200" dirty="0" err="1" smtClean="0"/>
              <a:t>StringEntity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UrlEncodedFormEntity</a:t>
            </a:r>
            <a:endParaRPr lang="en-US" altLang="zh-CN" dirty="0" smtClean="0"/>
          </a:p>
          <a:p>
            <a:r>
              <a:rPr lang="zh-CN" altLang="en-US" dirty="0" smtClean="0"/>
              <a:t>可以看出，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的形式比较单一，只能是普通的键值对，局限性相对较大。在使用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时，使用</a:t>
            </a:r>
            <a:r>
              <a:rPr lang="en-US" altLang="zh-CN" dirty="0" err="1" smtClean="0"/>
              <a:t>UrlEncodedFormEntity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比较多，</a:t>
            </a:r>
            <a:br>
              <a:rPr lang="zh-CN" altLang="en-US" dirty="0" smtClean="0"/>
            </a:br>
            <a:r>
              <a:rPr lang="zh-CN" altLang="en-US" dirty="0" smtClean="0"/>
              <a:t>而</a:t>
            </a:r>
            <a:r>
              <a:rPr lang="en-US" altLang="zh-CN" dirty="0" err="1" smtClean="0"/>
              <a:t>StringEntity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的形式比较自由，只要是字符串放进去，不论格式都可以。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0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3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请求头差不多，只是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请求需要带上请求正文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8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5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89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http://hc.apache.org/httpcomponents-client-ga/tutorial/html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8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接口测试</a:t>
            </a:r>
            <a:r>
              <a:rPr lang="zh-CN" altLang="en-US" smtClean="0"/>
              <a:t>自动化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HttpClient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请求地址中有多个参数用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符号连接，例如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	http://aaaaa?id=1&amp;name=tom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请求参数如包含非英文字符，需要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转码，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例如：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URLEncoder.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encode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("{\"</a:t>
            </a:r>
            <a:r>
              <a:rPr lang="en-US" altLang="zh-CN" sz="2000" i="1" dirty="0" err="1">
                <a:solidFill>
                  <a:srgbClr val="FF0000"/>
                </a:solidFill>
                <a:latin typeface="+mn-ea"/>
              </a:rPr>
              <a:t>pId</a:t>
            </a:r>
            <a:r>
              <a:rPr lang="en-US" altLang="zh-CN" sz="2000" i="1" dirty="0">
                <a:solidFill>
                  <a:srgbClr val="FF0000"/>
                </a:solidFill>
                <a:latin typeface="+mn-ea"/>
              </a:rPr>
              <a:t>\":\"123456\"}", "UTF-8");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1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ost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745775"/>
              </p:ext>
            </p:extLst>
          </p:nvPr>
        </p:nvGraphicFramePr>
        <p:xfrm>
          <a:off x="28600" y="1178930"/>
          <a:ext cx="475942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319264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en-US" sz="1400" dirty="0" smtClean="0"/>
                        <a:t>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adminuser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=YWRtaW4%3A&amp;=123456&amp;rempass=0&amp;button=&amp;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jmpass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false&amp;device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=1517376146707&amp;adminpass=MTIzNDU2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72684"/>
              </p:ext>
            </p:extLst>
          </p:nvPr>
        </p:nvGraphicFramePr>
        <p:xfrm>
          <a:off x="5148064" y="1167594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90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9000" y="699542"/>
            <a:ext cx="8676456" cy="460851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3800" dirty="0" smtClean="0">
                <a:latin typeface="+mn-ea"/>
              </a:rPr>
              <a:t>创建</a:t>
            </a:r>
            <a:r>
              <a:rPr lang="en-US" altLang="zh-CN" sz="3800" dirty="0" smtClean="0">
                <a:latin typeface="+mn-ea"/>
              </a:rPr>
              <a:t>HttpClient</a:t>
            </a:r>
            <a:r>
              <a:rPr lang="zh-CN" altLang="en-US" sz="3800" dirty="0" smtClean="0">
                <a:latin typeface="+mn-ea"/>
              </a:rPr>
              <a:t>对象</a:t>
            </a:r>
            <a:endParaRPr lang="en-US" altLang="zh-CN" sz="3800" dirty="0" smtClean="0">
              <a:latin typeface="+mn-ea"/>
            </a:endParaRP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800" dirty="0" smtClean="0">
                <a:latin typeface="+mn-ea"/>
              </a:rPr>
              <a:t>	</a:t>
            </a:r>
            <a:r>
              <a:rPr lang="en-US" altLang="zh-CN" sz="3800" dirty="0">
                <a:latin typeface="+mn-ea"/>
              </a:rPr>
              <a:t>CloseableHttpClient  </a:t>
            </a:r>
            <a:r>
              <a:rPr lang="en-US" altLang="zh-CN" sz="38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3800" dirty="0">
                <a:latin typeface="+mn-ea"/>
              </a:rPr>
              <a:t> = HttpClients.createDefault();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创建带请求地址的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zh-CN" altLang="en-US" sz="3800" dirty="0">
                <a:latin typeface="+mn-ea"/>
              </a:rPr>
              <a:t>对象</a:t>
            </a:r>
            <a:endParaRPr lang="en-US" altLang="zh-CN" sz="38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3800" dirty="0" smtClean="0">
                <a:latin typeface="+mn-ea"/>
              </a:rPr>
              <a:t>    	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en-US" altLang="zh-CN" sz="3800" dirty="0" err="1">
                <a:solidFill>
                  <a:srgbClr val="FF0000"/>
                </a:solidFill>
                <a:latin typeface="+mn-ea"/>
              </a:rPr>
              <a:t>httpPost</a:t>
            </a: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800" dirty="0">
                <a:latin typeface="+mn-ea"/>
              </a:rPr>
              <a:t>= new 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("https://</a:t>
            </a:r>
            <a:r>
              <a:rPr lang="en-US" altLang="zh-CN" sz="3800" dirty="0" smtClean="0">
                <a:latin typeface="+mn-ea"/>
              </a:rPr>
              <a:t>www.xxx.com");</a:t>
            </a: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设置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zh-CN" altLang="en-US" sz="3800" dirty="0" smtClean="0">
                <a:latin typeface="+mn-ea"/>
              </a:rPr>
              <a:t>对象属性</a:t>
            </a:r>
            <a:r>
              <a:rPr lang="en-US" altLang="zh-CN" sz="3800" dirty="0">
                <a:latin typeface="+mn-ea"/>
              </a:rPr>
              <a:t>	</a:t>
            </a:r>
            <a:r>
              <a:rPr lang="en-US" altLang="zh-CN" sz="3800" dirty="0" err="1">
                <a:latin typeface="+mn-ea"/>
              </a:rPr>
              <a:t>httpPost.setHeader</a:t>
            </a:r>
            <a:r>
              <a:rPr lang="en-US" altLang="zh-CN" sz="3800" dirty="0">
                <a:latin typeface="+mn-ea"/>
              </a:rPr>
              <a:t>("Content-</a:t>
            </a:r>
            <a:r>
              <a:rPr lang="en-US" altLang="zh-CN" sz="3800" dirty="0" err="1">
                <a:latin typeface="+mn-ea"/>
              </a:rPr>
              <a:t>Type","application</a:t>
            </a:r>
            <a:r>
              <a:rPr lang="en-US" altLang="zh-CN" sz="3800" dirty="0">
                <a:latin typeface="+mn-ea"/>
              </a:rPr>
              <a:t>/</a:t>
            </a:r>
            <a:r>
              <a:rPr lang="en-US" altLang="zh-CN" sz="3800" dirty="0" err="1">
                <a:latin typeface="+mn-ea"/>
              </a:rPr>
              <a:t>json</a:t>
            </a:r>
            <a:r>
              <a:rPr lang="en-US" altLang="zh-CN" sz="3800" dirty="0">
                <a:latin typeface="+mn-ea"/>
              </a:rPr>
              <a:t>");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设置</a:t>
            </a:r>
            <a:r>
              <a:rPr lang="en-US" altLang="zh-CN" sz="3800" dirty="0" err="1">
                <a:latin typeface="+mn-ea"/>
              </a:rPr>
              <a:t>HttpPost</a:t>
            </a:r>
            <a:r>
              <a:rPr lang="en-US" altLang="zh-CN" sz="3800" dirty="0">
                <a:latin typeface="+mn-ea"/>
              </a:rPr>
              <a:t> </a:t>
            </a:r>
            <a:r>
              <a:rPr lang="zh-CN" altLang="en-US" sz="3800" dirty="0" smtClean="0">
                <a:latin typeface="+mn-ea"/>
              </a:rPr>
              <a:t>参数</a:t>
            </a:r>
            <a:endParaRPr lang="en-US" altLang="zh-CN" sz="3800" dirty="0">
              <a:latin typeface="+mn-ea"/>
            </a:endParaRPr>
          </a:p>
          <a:p>
            <a:pPr marL="0" indent="0">
              <a:buNone/>
            </a:pPr>
            <a:r>
              <a:rPr lang="en-US" altLang="zh-CN" sz="3800" dirty="0" smtClean="0">
                <a:latin typeface="+mn-ea"/>
              </a:rPr>
              <a:t>	StringEntity </a:t>
            </a: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3800" dirty="0">
                <a:latin typeface="+mn-ea"/>
              </a:rPr>
              <a:t> = new StringEntity("para","utf-8");</a:t>
            </a:r>
          </a:p>
          <a:p>
            <a:pPr marL="0" indent="0">
              <a:buNone/>
            </a:pPr>
            <a:r>
              <a:rPr lang="en-US" altLang="zh-CN" sz="3800" dirty="0" smtClean="0">
                <a:latin typeface="+mn-ea"/>
              </a:rPr>
              <a:t>	</a:t>
            </a:r>
            <a:r>
              <a:rPr lang="en-US" altLang="zh-CN" sz="3800" dirty="0" err="1" smtClean="0">
                <a:latin typeface="+mn-ea"/>
              </a:rPr>
              <a:t>httpPost.setEntity</a:t>
            </a:r>
            <a:r>
              <a:rPr lang="en-US" altLang="zh-CN" sz="3800" dirty="0" smtClean="0">
                <a:latin typeface="+mn-ea"/>
              </a:rPr>
              <a:t>(entity);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800" dirty="0">
                <a:latin typeface="+mn-ea"/>
              </a:rPr>
              <a:t>执行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zh-CN" altLang="en-US" sz="3800" dirty="0" smtClean="0">
                <a:latin typeface="+mn-ea"/>
              </a:rPr>
              <a:t>请求，</a:t>
            </a:r>
            <a:r>
              <a:rPr lang="zh-CN" altLang="en-US" sz="3800" dirty="0">
                <a:latin typeface="+mn-ea"/>
              </a:rPr>
              <a:t>获取</a:t>
            </a:r>
            <a:r>
              <a:rPr lang="en-US" altLang="zh-CN" sz="3800" dirty="0">
                <a:latin typeface="+mn-ea"/>
              </a:rPr>
              <a:t>post</a:t>
            </a:r>
            <a:r>
              <a:rPr lang="zh-CN" altLang="en-US" sz="3800" dirty="0">
                <a:latin typeface="+mn-ea"/>
              </a:rPr>
              <a:t>请求的响应</a:t>
            </a:r>
            <a:endParaRPr lang="en-US" altLang="zh-CN" sz="3800" dirty="0">
              <a:latin typeface="+mn-ea"/>
            </a:endParaRPr>
          </a:p>
          <a:p>
            <a:pPr marL="0" lvl="1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38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3800" dirty="0" err="1" smtClean="0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3800" dirty="0" err="1" smtClean="0">
                <a:latin typeface="+mn-ea"/>
              </a:rPr>
              <a:t>.execute</a:t>
            </a:r>
            <a:r>
              <a:rPr lang="en-US" altLang="zh-CN" sz="3800" dirty="0" smtClean="0">
                <a:latin typeface="+mn-ea"/>
              </a:rPr>
              <a:t>(</a:t>
            </a:r>
            <a:r>
              <a:rPr lang="en-US" altLang="zh-CN" sz="3800" dirty="0" err="1" smtClean="0">
                <a:latin typeface="+mn-ea"/>
              </a:rPr>
              <a:t>httpPost</a:t>
            </a:r>
            <a:r>
              <a:rPr lang="en-US" altLang="zh-CN" sz="3800" dirty="0" smtClean="0">
                <a:latin typeface="+mn-ea"/>
              </a:rPr>
              <a:t>);</a:t>
            </a:r>
            <a:endParaRPr lang="en-US" altLang="zh-CN" sz="3800" dirty="0">
              <a:latin typeface="+mn-ea"/>
            </a:endParaRP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HttpPost</a:t>
            </a:r>
            <a:r>
              <a:rPr lang="zh-CN" altLang="en-US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9802638" cy="429994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获取</a:t>
            </a:r>
            <a:r>
              <a:rPr lang="zh-CN" altLang="en-US" sz="2000" dirty="0">
                <a:latin typeface="+mn-ea"/>
              </a:rPr>
              <a:t>响应实体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HttpEntity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 smtClean="0">
                <a:latin typeface="+mn-ea"/>
              </a:rPr>
              <a:t> = </a:t>
            </a:r>
            <a:r>
              <a:rPr lang="en-US" altLang="zh-CN" sz="2000" dirty="0" err="1" smtClean="0">
                <a:latin typeface="+mn-ea"/>
              </a:rPr>
              <a:t>response.getEntity</a:t>
            </a:r>
            <a:r>
              <a:rPr lang="en-US" altLang="zh-CN" sz="2000" dirty="0" smtClean="0">
                <a:latin typeface="+mn-ea"/>
              </a:rPr>
              <a:t>();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获取</a:t>
            </a:r>
            <a:r>
              <a:rPr lang="zh-CN" altLang="en-US" sz="2000" dirty="0">
                <a:latin typeface="+mn-ea"/>
              </a:rPr>
              <a:t>响应内容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EntityUtils.toString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>
                <a:latin typeface="+mn-ea"/>
              </a:rPr>
              <a:t>);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000" dirty="0">
                <a:latin typeface="+mn-ea"/>
              </a:rPr>
              <a:t>释放资源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>
                <a:latin typeface="+mn-ea"/>
              </a:rPr>
              <a:t>EntityUtils.consume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000" dirty="0" smtClean="0">
                <a:latin typeface="+mn-ea"/>
              </a:rPr>
              <a:t>);</a:t>
            </a:r>
          </a:p>
          <a:p>
            <a:pPr marL="342900" lvl="1" indent="-3429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断开连接</a:t>
            </a:r>
            <a:endParaRPr lang="en-US" altLang="zh-CN" sz="2000" dirty="0" smtClean="0">
              <a:latin typeface="+mn-ea"/>
            </a:endParaRP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response.close</a:t>
            </a:r>
            <a:r>
              <a:rPr lang="en-US" altLang="zh-CN" sz="2000" dirty="0"/>
              <a:t>();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2000" dirty="0" err="1">
                <a:latin typeface="+mn-ea"/>
              </a:rPr>
              <a:t>.close</a:t>
            </a:r>
            <a:r>
              <a:rPr lang="en-US" altLang="zh-CN" sz="2000" dirty="0">
                <a:latin typeface="+mn-ea"/>
              </a:rPr>
              <a:t>();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8784976" cy="269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用例：登录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响应结果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{"</a:t>
            </a:r>
            <a:r>
              <a:rPr lang="en-US" altLang="zh-CN" dirty="0"/>
              <a:t>message":"success","code":200}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login-1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1" y="1193651"/>
            <a:ext cx="79232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843558"/>
            <a:ext cx="9442598" cy="4176464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6300" dirty="0"/>
              <a:t>用例：登录失败，</a:t>
            </a:r>
            <a:r>
              <a:rPr lang="en-US" altLang="zh-CN" sz="6300" dirty="0" err="1"/>
              <a:t>phoneNumber</a:t>
            </a:r>
            <a:r>
              <a:rPr lang="zh-CN" altLang="en-US" sz="6300" dirty="0"/>
              <a:t>参数类型不正确</a:t>
            </a:r>
            <a:endParaRPr lang="en-US" altLang="zh-CN" sz="63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6200" dirty="0"/>
          </a:p>
          <a:p>
            <a:r>
              <a:rPr lang="zh-CN" altLang="en-US" sz="6200" dirty="0"/>
              <a:t>响应结果：</a:t>
            </a:r>
            <a:endParaRPr lang="en-US" altLang="zh-CN" sz="6200" dirty="0"/>
          </a:p>
          <a:p>
            <a:pPr marL="0" lvl="1" indent="0">
              <a:buNone/>
            </a:pPr>
            <a:r>
              <a:rPr lang="en-US" altLang="zh-CN" sz="6200" dirty="0" smtClean="0"/>
              <a:t>	{"</a:t>
            </a:r>
            <a:r>
              <a:rPr lang="en-US" altLang="zh-CN" sz="6200" dirty="0"/>
              <a:t>message":"</a:t>
            </a:r>
            <a:r>
              <a:rPr lang="zh-CN" altLang="en-US" sz="6200" dirty="0"/>
              <a:t>用户名或者密码错误</a:t>
            </a:r>
            <a:r>
              <a:rPr lang="en-US" altLang="zh-CN" sz="6200" dirty="0"/>
              <a:t>","code":400}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login-2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77231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6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请求参数的格式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版本对</a:t>
            </a:r>
            <a:r>
              <a:rPr lang="en-US" altLang="zh-CN" dirty="0" err="1" smtClean="0"/>
              <a:t>cookied</a:t>
            </a:r>
            <a:r>
              <a:rPr lang="zh-CN" altLang="en-US" dirty="0" smtClean="0"/>
              <a:t>的处理方式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HttpPost</a:t>
            </a:r>
            <a:r>
              <a:rPr lang="zh-CN" altLang="en-US" dirty="0" smtClean="0"/>
              <a:t>用法总结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27877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登录返回（</a:t>
            </a:r>
            <a:r>
              <a:rPr lang="en-US" altLang="zh-CN" dirty="0" smtClean="0"/>
              <a:t>Set-cookie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</a:t>
            </a:r>
            <a:r>
              <a:rPr lang="en-US" altLang="zh-CN" dirty="0" smtClean="0"/>
              <a:t>ost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登录技术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自动化视角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9512" y="1659090"/>
            <a:ext cx="2952328" cy="1733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12160" y="1598048"/>
            <a:ext cx="2952328" cy="165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188822" y="1653648"/>
            <a:ext cx="2823338" cy="9423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564" y="20935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HttpClient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27584" y="2733768"/>
            <a:ext cx="1584176" cy="579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3023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80212" y="23056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 Server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200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后续请求（带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3116233" y="2501881"/>
            <a:ext cx="2736304" cy="8108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27877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9" y="2193708"/>
            <a:ext cx="8028383" cy="2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登录过程</a:t>
            </a:r>
            <a:endParaRPr lang="en-US" altLang="zh-CN" dirty="0" smtClean="0"/>
          </a:p>
          <a:p>
            <a:r>
              <a:rPr lang="zh-CN" altLang="en-US" dirty="0" smtClean="0"/>
              <a:t>登录成功后获取到的认证信息：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模拟登录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7" y="2067694"/>
            <a:ext cx="799288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请求地址：</a:t>
            </a:r>
            <a:r>
              <a:rPr lang="en-US" altLang="zh-CN" dirty="0" smtClean="0"/>
              <a:t>POST  /</a:t>
            </a:r>
            <a:r>
              <a:rPr lang="en-US" altLang="zh-CN" dirty="0" err="1" smtClean="0"/>
              <a:t>fgadmin</a:t>
            </a:r>
            <a:r>
              <a:rPr lang="en-US" altLang="zh-CN" dirty="0" smtClean="0"/>
              <a:t>/address/new</a:t>
            </a:r>
          </a:p>
          <a:p>
            <a:r>
              <a:rPr lang="zh-CN" altLang="en-US" dirty="0" smtClean="0"/>
              <a:t>公共请求参数：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{"</a:t>
            </a:r>
            <a:r>
              <a:rPr lang="en-US" altLang="zh-CN" sz="2400" dirty="0" err="1"/>
              <a:t>receiverName</a:t>
            </a:r>
            <a:r>
              <a:rPr lang="en-US" altLang="zh-CN" sz="2400" dirty="0"/>
              <a:t>":"</a:t>
            </a:r>
            <a:r>
              <a:rPr lang="zh-CN" altLang="en-US" sz="2400" dirty="0"/>
              <a:t>张三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cellPhone":"12345678901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addressDetail":"</a:t>
            </a:r>
            <a:r>
              <a:rPr lang="zh-CN" altLang="en-US" sz="2400" dirty="0"/>
              <a:t>河北师范大学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province":"</a:t>
            </a:r>
            <a:r>
              <a:rPr lang="zh-CN" altLang="en-US" sz="2400" dirty="0"/>
              <a:t>河北省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city":"</a:t>
            </a:r>
            <a:r>
              <a:rPr lang="zh-CN" altLang="en-US" sz="2400" dirty="0"/>
              <a:t>石家庄市</a:t>
            </a:r>
            <a:r>
              <a:rPr lang="en-US" altLang="zh-CN" sz="2400" dirty="0" smtClean="0"/>
              <a:t>",</a:t>
            </a:r>
          </a:p>
          <a:p>
            <a:pPr marL="0" indent="0">
              <a:buNone/>
            </a:pPr>
            <a:r>
              <a:rPr lang="en-US" altLang="zh-CN" sz="2400" dirty="0" smtClean="0"/>
              <a:t>"</a:t>
            </a:r>
            <a:r>
              <a:rPr lang="en-US" altLang="zh-CN" sz="2400" dirty="0"/>
              <a:t>area":"</a:t>
            </a:r>
            <a:r>
              <a:rPr lang="zh-CN" altLang="en-US" sz="2400" dirty="0"/>
              <a:t>裕华区</a:t>
            </a:r>
            <a:r>
              <a:rPr lang="en-US" altLang="zh-CN" sz="2400" dirty="0"/>
              <a:t>"}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0" y="3705876"/>
            <a:ext cx="9018587" cy="112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5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7444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根据具体登录请求选择</a:t>
            </a:r>
            <a:r>
              <a:rPr lang="en-US" altLang="zh-CN" sz="2400" dirty="0" err="1"/>
              <a:t>HttpEntity</a:t>
            </a:r>
            <a:r>
              <a:rPr lang="zh-CN" altLang="en-US" sz="2400" dirty="0"/>
              <a:t>具体</a:t>
            </a:r>
            <a:r>
              <a:rPr lang="zh-CN" altLang="en-US" sz="2400" dirty="0" smtClean="0"/>
              <a:t>类型（</a:t>
            </a:r>
            <a:r>
              <a:rPr lang="en-US" altLang="zh-CN" sz="2400" dirty="0" err="1"/>
              <a:t>UrlEncodedFormEntity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StringEntity</a:t>
            </a:r>
            <a:r>
              <a:rPr lang="zh-CN" altLang="en-US" sz="2400" dirty="0" smtClean="0"/>
              <a:t>等等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登录请求的</a:t>
            </a:r>
            <a:r>
              <a:rPr lang="en-US" altLang="zh-CN" sz="2400" dirty="0" smtClean="0"/>
              <a:t>Content-Type</a:t>
            </a:r>
            <a:r>
              <a:rPr lang="zh-CN" altLang="en-US" sz="2400" dirty="0" smtClean="0"/>
              <a:t>需要正确设置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如果不想使用同一个</a:t>
            </a:r>
            <a:r>
              <a:rPr lang="en-US" altLang="zh-CN" sz="2400" dirty="0" smtClean="0"/>
              <a:t>HttpClient</a:t>
            </a:r>
            <a:r>
              <a:rPr lang="zh-CN" altLang="en-US" sz="2400" dirty="0" smtClean="0"/>
              <a:t>对象传递登录信息，可以考虑对需要登录信息请求分别设置</a:t>
            </a:r>
            <a:r>
              <a:rPr lang="en-US" altLang="zh-CN" sz="2400" dirty="0" smtClean="0"/>
              <a:t>Cookie: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httpPost.setHeader</a:t>
            </a:r>
            <a:r>
              <a:rPr lang="en-US" altLang="zh-CN" sz="2400" dirty="0">
                <a:solidFill>
                  <a:srgbClr val="FF0000"/>
                </a:solidFill>
              </a:rPr>
              <a:t>("Cookie"," mindsparktb_232530392=true; mindsparktbsupport_232530392=true");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HttpClient</a:t>
            </a:r>
            <a:r>
              <a:rPr lang="zh-CN" altLang="en-US" dirty="0" smtClean="0"/>
              <a:t>登录模拟总结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8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/>
              <a:t>HttpHost</a:t>
            </a:r>
            <a:r>
              <a:rPr lang="en-US" altLang="zh-CN" sz="2400" dirty="0"/>
              <a:t> proxy = new </a:t>
            </a:r>
            <a:r>
              <a:rPr lang="en-US" altLang="zh-CN" sz="2400" dirty="0" err="1"/>
              <a:t>HttpHost</a:t>
            </a:r>
            <a:r>
              <a:rPr lang="en-US" altLang="zh-CN" sz="2400" dirty="0"/>
              <a:t>("127.0.0.1",8888);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RequestConfig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requestConfig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RequestConfig.custom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setProxy</a:t>
            </a:r>
            <a:r>
              <a:rPr lang="en-US" altLang="zh-CN" sz="2400" dirty="0"/>
              <a:t>(proxy).build</a:t>
            </a:r>
            <a:r>
              <a:rPr lang="en-US" altLang="zh-CN" sz="2400" dirty="0" smtClean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httpclient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HttpClientBuilder.create</a:t>
            </a:r>
            <a:r>
              <a:rPr lang="en-US" altLang="zh-CN" sz="2400" dirty="0"/>
              <a:t>().</a:t>
            </a:r>
            <a:r>
              <a:rPr lang="en-US" altLang="zh-CN" sz="2400" dirty="0" err="1"/>
              <a:t>setDefaultRequestConfig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requestConfig</a:t>
            </a:r>
            <a:r>
              <a:rPr lang="en-US" altLang="zh-CN" sz="2400" dirty="0"/>
              <a:t>).build();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HttpCliet</a:t>
            </a:r>
            <a:r>
              <a:rPr lang="zh-CN" altLang="en-US" dirty="0" smtClean="0"/>
              <a:t>设置代理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Constructor 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b="1" dirty="0"/>
              <a:t>HttpGet</a:t>
            </a:r>
            <a:r>
              <a:rPr lang="en-US" altLang="zh-CN" dirty="0"/>
              <a:t>(String uri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/>
              <a:t>Throws: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IllegalArgumentException </a:t>
            </a:r>
            <a:r>
              <a:rPr lang="en-US" altLang="zh-CN" dirty="0"/>
              <a:t>- if the uri is invalid.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extends  HttpRequestBase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676456" cy="42999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 smtClean="0"/>
              <a:t>创建</a:t>
            </a:r>
            <a:r>
              <a:rPr lang="en-US" altLang="zh-CN" sz="2800" dirty="0" smtClean="0"/>
              <a:t>HttpClient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	</a:t>
            </a:r>
            <a:r>
              <a:rPr lang="en-US" altLang="zh-CN" sz="2300" dirty="0" smtClean="0"/>
              <a:t>CloseableHttpClient 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httpclient</a:t>
            </a:r>
            <a:r>
              <a:rPr lang="en-US" altLang="zh-CN" sz="2300" dirty="0" smtClean="0">
                <a:solidFill>
                  <a:srgbClr val="FF0000"/>
                </a:solidFill>
              </a:rPr>
              <a:t> </a:t>
            </a:r>
            <a:r>
              <a:rPr lang="en-US" altLang="zh-CN" sz="2300" dirty="0"/>
              <a:t>= </a:t>
            </a:r>
            <a:r>
              <a:rPr lang="en-US" altLang="zh-CN" sz="2300" dirty="0" err="1"/>
              <a:t>HttpClients.</a:t>
            </a:r>
            <a:r>
              <a:rPr lang="en-US" altLang="zh-CN" sz="2300" i="1" dirty="0" err="1"/>
              <a:t>createDefault</a:t>
            </a:r>
            <a:r>
              <a:rPr lang="en-US" altLang="zh-CN" sz="2300" i="1" dirty="0" smtClean="0"/>
              <a:t>();</a:t>
            </a:r>
            <a:endParaRPr lang="en-US" altLang="zh-CN" sz="2000" i="1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创建带请求地址的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nn-NO" altLang="zh-CN" sz="2000" dirty="0" smtClean="0"/>
              <a:t>    	</a:t>
            </a:r>
            <a:r>
              <a:rPr lang="nn-NO" altLang="zh-CN" sz="2300" dirty="0" smtClean="0"/>
              <a:t>HttpGet </a:t>
            </a:r>
            <a:r>
              <a:rPr lang="nn-NO" altLang="zh-CN" sz="2300" dirty="0">
                <a:solidFill>
                  <a:srgbClr val="FF0000"/>
                </a:solidFill>
              </a:rPr>
              <a:t>httpGet</a:t>
            </a:r>
            <a:r>
              <a:rPr lang="nn-NO" altLang="zh-CN" sz="2300" dirty="0"/>
              <a:t> = new HttpGet("</a:t>
            </a:r>
            <a:r>
              <a:rPr lang="nn-NO" altLang="zh-CN" sz="2300" dirty="0" smtClean="0"/>
              <a:t>http://xxxxxx");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设置</a:t>
            </a:r>
            <a:r>
              <a:rPr lang="en-US" altLang="zh-CN" sz="2800" dirty="0"/>
              <a:t>HttpGet</a:t>
            </a:r>
            <a:r>
              <a:rPr lang="zh-CN" altLang="en-US" sz="2800" dirty="0"/>
              <a:t>对象属性，如</a:t>
            </a:r>
            <a:r>
              <a:rPr lang="en-US" altLang="zh-CN" sz="2800" dirty="0"/>
              <a:t>header</a:t>
            </a:r>
            <a:r>
              <a:rPr lang="zh-CN" altLang="en-US" sz="2800" dirty="0"/>
              <a:t>，</a:t>
            </a:r>
            <a:r>
              <a:rPr lang="en-US" altLang="zh-CN" sz="2800" dirty="0"/>
              <a:t>cookie</a:t>
            </a:r>
            <a:r>
              <a:rPr lang="zh-CN" altLang="en-US" sz="2800" dirty="0" smtClean="0"/>
              <a:t>等</a:t>
            </a:r>
            <a:endParaRPr lang="en-US" altLang="zh-CN" sz="28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300" dirty="0"/>
              <a:t>httpGet.setHeader("Content-Type","application/</a:t>
            </a:r>
            <a:r>
              <a:rPr lang="en-US" altLang="zh-CN" sz="2300" dirty="0" err="1"/>
              <a:t>json</a:t>
            </a:r>
            <a:r>
              <a:rPr lang="en-US" altLang="zh-CN" sz="2300" dirty="0"/>
              <a:t>");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800" dirty="0"/>
              <a:t>执行</a:t>
            </a:r>
            <a:r>
              <a:rPr lang="en-US" altLang="zh-CN" sz="2800" dirty="0" err="1"/>
              <a:t>HttpGet</a:t>
            </a:r>
            <a:r>
              <a:rPr lang="zh-CN" altLang="en-US" sz="2800" dirty="0" smtClean="0"/>
              <a:t>请求，获得响应</a:t>
            </a:r>
            <a:endParaRPr lang="en-US" altLang="zh-CN" sz="28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600" dirty="0" err="1" smtClean="0"/>
              <a:t>CloseableHttpResponse</a:t>
            </a:r>
            <a:r>
              <a:rPr lang="en-US" altLang="zh-CN" sz="2600" dirty="0" smtClean="0"/>
              <a:t>   </a:t>
            </a:r>
            <a:r>
              <a:rPr lang="en-US" altLang="zh-CN" sz="2600" dirty="0">
                <a:solidFill>
                  <a:srgbClr val="FF0000"/>
                </a:solidFill>
              </a:rPr>
              <a:t>response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httpclient.execute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httpGet</a:t>
            </a:r>
            <a:r>
              <a:rPr lang="en-US" altLang="zh-CN" sz="2600" dirty="0"/>
              <a:t>);</a:t>
            </a:r>
            <a:endParaRPr lang="en-US" altLang="zh-CN" sz="23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699542"/>
            <a:ext cx="9154566" cy="44644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600" dirty="0" smtClean="0">
                <a:latin typeface="+mn-ea"/>
              </a:rPr>
              <a:t>获取</a:t>
            </a:r>
            <a:r>
              <a:rPr lang="zh-CN" altLang="en-US" sz="2600" dirty="0">
                <a:latin typeface="+mn-ea"/>
              </a:rPr>
              <a:t>响应实体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HttpEntity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>
                <a:latin typeface="+mn-ea"/>
              </a:rPr>
              <a:t> = </a:t>
            </a:r>
            <a:r>
              <a:rPr lang="en-US" altLang="zh-CN" sz="2600" dirty="0" err="1">
                <a:latin typeface="+mn-ea"/>
              </a:rPr>
              <a:t>response.getEntity</a:t>
            </a:r>
            <a:r>
              <a:rPr lang="en-US" altLang="zh-CN" sz="2600" dirty="0">
                <a:latin typeface="+mn-ea"/>
              </a:rPr>
              <a:t>();</a:t>
            </a:r>
          </a:p>
          <a:p>
            <a:pPr>
              <a:lnSpc>
                <a:spcPct val="160000"/>
              </a:lnSpc>
            </a:pPr>
            <a:r>
              <a:rPr lang="zh-CN" altLang="en-US" sz="2600" dirty="0">
                <a:latin typeface="+mn-ea"/>
              </a:rPr>
              <a:t>获取响应内容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EntityUtils.toString</a:t>
            </a:r>
            <a:r>
              <a:rPr lang="en-US" altLang="zh-CN" sz="2600" dirty="0">
                <a:latin typeface="+mn-ea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>
                <a:latin typeface="+mn-ea"/>
              </a:rPr>
              <a:t>);</a:t>
            </a:r>
          </a:p>
          <a:p>
            <a:pPr>
              <a:lnSpc>
                <a:spcPct val="160000"/>
              </a:lnSpc>
            </a:pPr>
            <a:r>
              <a:rPr lang="zh-CN" altLang="en-US" sz="2600" dirty="0">
                <a:latin typeface="+mn-ea"/>
              </a:rPr>
              <a:t>释放资源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600" dirty="0" smtClean="0">
                <a:latin typeface="+mn-ea"/>
              </a:rPr>
              <a:t>	</a:t>
            </a:r>
            <a:r>
              <a:rPr lang="en-US" altLang="zh-CN" sz="2600" dirty="0" err="1">
                <a:latin typeface="+mn-ea"/>
              </a:rPr>
              <a:t>EntityUtils.consume</a:t>
            </a:r>
            <a:r>
              <a:rPr lang="en-US" altLang="zh-CN" sz="2600" dirty="0">
                <a:latin typeface="+mn-ea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entity</a:t>
            </a:r>
            <a:r>
              <a:rPr lang="en-US" altLang="zh-CN" sz="2600" dirty="0" smtClean="0">
                <a:latin typeface="+mn-ea"/>
              </a:rPr>
              <a:t>);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600" dirty="0" smtClean="0">
                <a:latin typeface="+mn-ea"/>
              </a:rPr>
              <a:t>断开连接</a:t>
            </a:r>
            <a:endParaRPr lang="en-US" altLang="zh-CN" sz="2600" dirty="0" smtClean="0">
              <a:latin typeface="+mn-ea"/>
            </a:endParaRPr>
          </a:p>
          <a:p>
            <a:pPr marL="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</a:rPr>
              <a:t>response</a:t>
            </a:r>
            <a:r>
              <a:rPr lang="en-US" altLang="zh-CN" sz="2600" dirty="0" err="1">
                <a:latin typeface="+mn-ea"/>
              </a:rPr>
              <a:t>.close</a:t>
            </a:r>
            <a:r>
              <a:rPr lang="en-US" altLang="zh-CN" sz="2600" dirty="0">
                <a:latin typeface="+mn-ea"/>
              </a:rPr>
              <a:t>();</a:t>
            </a:r>
            <a:endParaRPr lang="zh-CN" altLang="en-US" sz="26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	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</a:rPr>
              <a:t>httpclient</a:t>
            </a:r>
            <a:r>
              <a:rPr lang="en-US" altLang="zh-CN" sz="2600" dirty="0" err="1">
                <a:latin typeface="+mn-ea"/>
              </a:rPr>
              <a:t>.close</a:t>
            </a:r>
            <a:r>
              <a:rPr lang="en-US" altLang="zh-CN" sz="2600" dirty="0">
                <a:latin typeface="+mn-ea"/>
              </a:rPr>
              <a:t>();</a:t>
            </a:r>
            <a:endParaRPr lang="zh-CN" altLang="en-US" sz="2600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7453" y="889057"/>
            <a:ext cx="8938542" cy="339447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Content-Type=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测试用例回顾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5636"/>
            <a:ext cx="8690004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用例：获取所有商品的</a:t>
            </a:r>
            <a:r>
              <a:rPr lang="en-US" altLang="zh-CN" dirty="0" err="1"/>
              <a:t>sku</a:t>
            </a:r>
            <a:r>
              <a:rPr lang="zh-CN" altLang="en-US" dirty="0"/>
              <a:t>列表成功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skulist-1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" y="1491630"/>
            <a:ext cx="8399463" cy="312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=1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skulist-2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2" y="1545636"/>
            <a:ext cx="8599487" cy="131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1" y="3307602"/>
            <a:ext cx="8225386" cy="60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2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用例：获取</a:t>
            </a:r>
            <a:r>
              <a:rPr lang="en-US" altLang="zh-CN" dirty="0" err="1"/>
              <a:t>goodsId</a:t>
            </a:r>
            <a:r>
              <a:rPr lang="en-US" altLang="zh-CN" dirty="0"/>
              <a:t>=2147483648</a:t>
            </a:r>
            <a:r>
              <a:rPr lang="zh-CN" altLang="en-US" dirty="0"/>
              <a:t>的商品</a:t>
            </a:r>
            <a:r>
              <a:rPr lang="en-US" altLang="zh-CN" dirty="0" err="1"/>
              <a:t>sku</a:t>
            </a:r>
            <a:r>
              <a:rPr lang="zh-CN" altLang="en-US" dirty="0"/>
              <a:t>信息失败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skulist-3</a:t>
            </a:r>
            <a:r>
              <a:rPr lang="zh-CN" altLang="en-US" dirty="0" smtClean="0"/>
              <a:t>测试用例详解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3125"/>
            <a:ext cx="8460432" cy="16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1335</TotalTime>
  <Words>500</Words>
  <Application>Microsoft Office PowerPoint</Application>
  <PresentationFormat>全屏显示(16:9)</PresentationFormat>
  <Paragraphs>182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moban</vt:lpstr>
      <vt:lpstr>接口测试自动化</vt:lpstr>
      <vt:lpstr>本章大纲</vt:lpstr>
      <vt:lpstr>HttpGet方法</vt:lpstr>
      <vt:lpstr>HttpGet方法-发起get请求</vt:lpstr>
      <vt:lpstr>HttpGet方法-响应解析</vt:lpstr>
      <vt:lpstr>测试用例回顾</vt:lpstr>
      <vt:lpstr>skulist-1测试用例详解</vt:lpstr>
      <vt:lpstr>skulist-2测试用例详解</vt:lpstr>
      <vt:lpstr>skulist-3测试用例详解</vt:lpstr>
      <vt:lpstr>HttpGet用法总结</vt:lpstr>
      <vt:lpstr>本章大纲</vt:lpstr>
      <vt:lpstr>HTTP请求格式-POST方法</vt:lpstr>
      <vt:lpstr>HttpPost方法-发起Post请求</vt:lpstr>
      <vt:lpstr>HttpPost方法-响应解析</vt:lpstr>
      <vt:lpstr>测试用例回顾</vt:lpstr>
      <vt:lpstr>login-1测试用例详解</vt:lpstr>
      <vt:lpstr>login-2测试用例详解</vt:lpstr>
      <vt:lpstr>HttpPost用法总结</vt:lpstr>
      <vt:lpstr>Web登录技术——自动化视角</vt:lpstr>
      <vt:lpstr>Web登录技术——自动化视角</vt:lpstr>
      <vt:lpstr>使用HttpClient模拟登录</vt:lpstr>
      <vt:lpstr>HttpClient模拟登录</vt:lpstr>
      <vt:lpstr>测试用例回顾</vt:lpstr>
      <vt:lpstr>HttpClient登录模拟总结</vt:lpstr>
      <vt:lpstr>HttpCliet设置代理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277</cp:revision>
  <dcterms:modified xsi:type="dcterms:W3CDTF">2019-09-09T09:07:38Z</dcterms:modified>
</cp:coreProperties>
</file>