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73" r:id="rId3"/>
    <p:sldId id="269" r:id="rId4"/>
    <p:sldId id="270" r:id="rId5"/>
    <p:sldId id="289" r:id="rId6"/>
    <p:sldId id="274" r:id="rId7"/>
    <p:sldId id="288" r:id="rId8"/>
    <p:sldId id="291" r:id="rId9"/>
    <p:sldId id="429" r:id="rId10"/>
    <p:sldId id="292" r:id="rId11"/>
    <p:sldId id="275" r:id="rId12"/>
    <p:sldId id="271" r:id="rId13"/>
    <p:sldId id="272" r:id="rId14"/>
    <p:sldId id="278" r:id="rId15"/>
    <p:sldId id="276" r:id="rId16"/>
    <p:sldId id="428" r:id="rId17"/>
    <p:sldId id="415" r:id="rId18"/>
    <p:sldId id="417" r:id="rId19"/>
    <p:sldId id="418" r:id="rId20"/>
    <p:sldId id="419" r:id="rId21"/>
    <p:sldId id="420" r:id="rId22"/>
    <p:sldId id="425" r:id="rId23"/>
    <p:sldId id="427" r:id="rId24"/>
    <p:sldId id="426" r:id="rId25"/>
    <p:sldId id="279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430" r:id="rId34"/>
    <p:sldId id="431" r:id="rId3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63" autoAdjust="0"/>
    <p:restoredTop sz="84980" autoAdjust="0"/>
  </p:normalViewPr>
  <p:slideViewPr>
    <p:cSldViewPr>
      <p:cViewPr varScale="1">
        <p:scale>
          <a:sx n="77" d="100"/>
          <a:sy n="77" d="100"/>
        </p:scale>
        <p:origin x="648" y="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9052D7-7F9C-4AC0-9610-37252B80B7E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69225F7-E25C-4876-BBE4-3B62728ED6BD}">
      <dgm:prSet/>
      <dgm:spPr/>
      <dgm:t>
        <a:bodyPr/>
        <a:lstStyle/>
        <a:p>
          <a:pPr rtl="0"/>
          <a:r>
            <a:rPr lang="en-US" b="1" dirty="0"/>
            <a:t>Spring Boot </a:t>
          </a:r>
          <a:r>
            <a:rPr lang="zh-CN" b="0" dirty="0"/>
            <a:t>是在</a:t>
          </a:r>
          <a:r>
            <a:rPr lang="en-US" b="0" dirty="0"/>
            <a:t>Spring (Spring4.0 </a:t>
          </a:r>
          <a:r>
            <a:rPr lang="zh-CN" b="0" dirty="0"/>
            <a:t>版本</a:t>
          </a:r>
          <a:r>
            <a:rPr lang="en-US" b="0" dirty="0"/>
            <a:t>) </a:t>
          </a:r>
          <a:r>
            <a:rPr lang="zh-CN" b="0" dirty="0"/>
            <a:t>基础之上产生的，其中“</a:t>
          </a:r>
          <a:r>
            <a:rPr lang="en-US" b="0" dirty="0"/>
            <a:t>Boot</a:t>
          </a:r>
          <a:r>
            <a:rPr lang="zh-CN" b="0" dirty="0"/>
            <a:t>”的意思就是“引导”，意在简化开发模式，</a:t>
          </a:r>
          <a:r>
            <a:rPr lang="zh-CN" altLang="en-US" b="0" dirty="0"/>
            <a:t>使</a:t>
          </a:r>
          <a:r>
            <a:rPr lang="zh-CN" b="0" dirty="0"/>
            <a:t>开发者能够快速的开发出基于</a:t>
          </a:r>
          <a:r>
            <a:rPr lang="en-US" b="0" dirty="0"/>
            <a:t>Spring </a:t>
          </a:r>
          <a:r>
            <a:rPr lang="zh-CN" b="0" dirty="0"/>
            <a:t>的应用。</a:t>
          </a:r>
          <a:endParaRPr lang="zh-CN" dirty="0"/>
        </a:p>
      </dgm:t>
    </dgm:pt>
    <dgm:pt modelId="{22A2D312-175F-4180-A452-BEEC41500B06}" type="parTrans" cxnId="{E2D1FF48-EE23-4BF6-A920-F426EB810FED}">
      <dgm:prSet/>
      <dgm:spPr/>
      <dgm:t>
        <a:bodyPr/>
        <a:lstStyle/>
        <a:p>
          <a:endParaRPr lang="zh-CN" altLang="en-US"/>
        </a:p>
      </dgm:t>
    </dgm:pt>
    <dgm:pt modelId="{CC59BC5E-F59F-408A-8091-424E649EC380}" type="sibTrans" cxnId="{E2D1FF48-EE23-4BF6-A920-F426EB810FED}">
      <dgm:prSet/>
      <dgm:spPr/>
      <dgm:t>
        <a:bodyPr/>
        <a:lstStyle/>
        <a:p>
          <a:endParaRPr lang="zh-CN" altLang="en-US"/>
        </a:p>
      </dgm:t>
    </dgm:pt>
    <dgm:pt modelId="{B0587E81-013C-487E-B42E-DB3AEA0DED81}">
      <dgm:prSet/>
      <dgm:spPr/>
      <dgm:t>
        <a:bodyPr/>
        <a:lstStyle/>
        <a:p>
          <a:pPr rtl="0"/>
          <a:r>
            <a:rPr lang="en-US" b="1" dirty="0"/>
            <a:t>Spring Boot </a:t>
          </a:r>
          <a:r>
            <a:rPr lang="zh-CN" b="0" dirty="0"/>
            <a:t>含有一个内嵌的</a:t>
          </a:r>
          <a:r>
            <a:rPr lang="en-US" b="0" dirty="0"/>
            <a:t>Tomcat  web</a:t>
          </a:r>
          <a:r>
            <a:rPr lang="zh-CN" b="0" dirty="0"/>
            <a:t>容器。我们开发的</a:t>
          </a:r>
          <a:r>
            <a:rPr lang="en-US" b="0" dirty="0"/>
            <a:t>web </a:t>
          </a:r>
          <a:r>
            <a:rPr lang="zh-CN" b="0" dirty="0"/>
            <a:t>应用不需要作为</a:t>
          </a:r>
          <a:r>
            <a:rPr lang="en-US" b="0" dirty="0"/>
            <a:t>war</a:t>
          </a:r>
          <a:r>
            <a:rPr lang="zh-CN" b="0" dirty="0"/>
            <a:t>包部署到</a:t>
          </a:r>
          <a:r>
            <a:rPr lang="en-US" b="0" dirty="0"/>
            <a:t>web </a:t>
          </a:r>
          <a:r>
            <a:rPr lang="zh-CN" b="0" dirty="0"/>
            <a:t>容器中，而是作为一个</a:t>
          </a:r>
          <a:r>
            <a:rPr lang="en-US" b="0" dirty="0"/>
            <a:t>jar </a:t>
          </a:r>
          <a:r>
            <a:rPr lang="zh-CN" b="0" dirty="0"/>
            <a:t>包，在启动时根据</a:t>
          </a:r>
          <a:r>
            <a:rPr lang="en-US" b="0" dirty="0"/>
            <a:t>web </a:t>
          </a:r>
          <a:r>
            <a:rPr lang="zh-CN" b="0" dirty="0"/>
            <a:t>服务器的配置进行加载。</a:t>
          </a:r>
          <a:r>
            <a:rPr lang="en-US" b="0" dirty="0"/>
            <a:t> </a:t>
          </a:r>
          <a:endParaRPr lang="zh-CN" dirty="0"/>
        </a:p>
      </dgm:t>
    </dgm:pt>
    <dgm:pt modelId="{0CA72921-81B6-4A75-9F91-89563B8FF0FC}" type="parTrans" cxnId="{50B1D52E-BFD0-4858-B93A-7C4B4150FA30}">
      <dgm:prSet/>
      <dgm:spPr/>
      <dgm:t>
        <a:bodyPr/>
        <a:lstStyle/>
        <a:p>
          <a:endParaRPr lang="zh-CN" altLang="en-US"/>
        </a:p>
      </dgm:t>
    </dgm:pt>
    <dgm:pt modelId="{69AA532C-BF97-499F-8A5C-233C49318E65}" type="sibTrans" cxnId="{50B1D52E-BFD0-4858-B93A-7C4B4150FA30}">
      <dgm:prSet/>
      <dgm:spPr/>
      <dgm:t>
        <a:bodyPr/>
        <a:lstStyle/>
        <a:p>
          <a:endParaRPr lang="zh-CN" altLang="en-US"/>
        </a:p>
      </dgm:t>
    </dgm:pt>
    <dgm:pt modelId="{D85426DB-69AE-40DE-B4AD-CEE91B2021D0}">
      <dgm:prSet/>
      <dgm:spPr/>
      <dgm:t>
        <a:bodyPr/>
        <a:lstStyle/>
        <a:p>
          <a:pPr rtl="0"/>
          <a:r>
            <a:rPr lang="en-US" b="1" dirty="0"/>
            <a:t>Spring Boot </a:t>
          </a:r>
          <a:r>
            <a:rPr lang="zh-CN" b="0" dirty="0"/>
            <a:t>设计目的是用来简化新</a:t>
          </a:r>
          <a:r>
            <a:rPr lang="en-US" b="0" dirty="0"/>
            <a:t> Spring </a:t>
          </a:r>
          <a:r>
            <a:rPr lang="zh-CN" b="0" dirty="0"/>
            <a:t>应用的初始搭建以及开发过程，并不是对</a:t>
          </a:r>
          <a:r>
            <a:rPr lang="en-US" b="0" dirty="0"/>
            <a:t> Spring </a:t>
          </a:r>
          <a:r>
            <a:rPr lang="zh-CN" b="0" dirty="0"/>
            <a:t>功能上的增强，而是提供了一种快速使用</a:t>
          </a:r>
          <a:r>
            <a:rPr lang="en-US" b="0" dirty="0"/>
            <a:t> Spring </a:t>
          </a:r>
          <a:r>
            <a:rPr lang="zh-CN" b="0" dirty="0"/>
            <a:t>的方式。</a:t>
          </a:r>
          <a:endParaRPr lang="zh-CN" dirty="0"/>
        </a:p>
      </dgm:t>
    </dgm:pt>
    <dgm:pt modelId="{F14DE981-B79A-4B68-B98B-51879A8CCE59}" type="parTrans" cxnId="{7F1988E6-B156-4FD8-ACAB-78724142F34E}">
      <dgm:prSet/>
      <dgm:spPr/>
      <dgm:t>
        <a:bodyPr/>
        <a:lstStyle/>
        <a:p>
          <a:endParaRPr lang="zh-CN" altLang="en-US"/>
        </a:p>
      </dgm:t>
    </dgm:pt>
    <dgm:pt modelId="{0CD46E9F-DAD6-40AA-843F-9A93007EDEC5}" type="sibTrans" cxnId="{7F1988E6-B156-4FD8-ACAB-78724142F34E}">
      <dgm:prSet/>
      <dgm:spPr/>
      <dgm:t>
        <a:bodyPr/>
        <a:lstStyle/>
        <a:p>
          <a:endParaRPr lang="zh-CN" altLang="en-US"/>
        </a:p>
      </dgm:t>
    </dgm:pt>
    <dgm:pt modelId="{B27200D7-A410-4E51-A3F7-CEBCB2129AF5}" type="pres">
      <dgm:prSet presAssocID="{BC9052D7-7F9C-4AC0-9610-37252B80B7E1}" presName="linear" presStyleCnt="0">
        <dgm:presLayoutVars>
          <dgm:animLvl val="lvl"/>
          <dgm:resizeHandles val="exact"/>
        </dgm:presLayoutVars>
      </dgm:prSet>
      <dgm:spPr/>
    </dgm:pt>
    <dgm:pt modelId="{A4EB4E6B-8956-4EF6-B326-29B70BDA220E}" type="pres">
      <dgm:prSet presAssocID="{E69225F7-E25C-4876-BBE4-3B62728ED6BD}" presName="parentText" presStyleLbl="node1" presStyleIdx="0" presStyleCnt="3" custLinFactY="-2746" custLinFactNeighborY="-100000">
        <dgm:presLayoutVars>
          <dgm:chMax val="0"/>
          <dgm:bulletEnabled val="1"/>
        </dgm:presLayoutVars>
      </dgm:prSet>
      <dgm:spPr/>
    </dgm:pt>
    <dgm:pt modelId="{E09AC36D-9A14-42A0-AABA-2CFCAA21736E}" type="pres">
      <dgm:prSet presAssocID="{CC59BC5E-F59F-408A-8091-424E649EC380}" presName="spacer" presStyleCnt="0"/>
      <dgm:spPr/>
    </dgm:pt>
    <dgm:pt modelId="{9D262609-8FBC-4ED6-A8F0-0FCF6BDAC6BC}" type="pres">
      <dgm:prSet presAssocID="{B0587E81-013C-487E-B42E-DB3AEA0DED8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0F1CAE-8AFC-45C7-B2F1-1F8344E4F444}" type="pres">
      <dgm:prSet presAssocID="{69AA532C-BF97-499F-8A5C-233C49318E65}" presName="spacer" presStyleCnt="0"/>
      <dgm:spPr/>
    </dgm:pt>
    <dgm:pt modelId="{90F51D20-6BF7-4B73-9645-21B0E762CF20}" type="pres">
      <dgm:prSet presAssocID="{D85426DB-69AE-40DE-B4AD-CEE91B2021D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3F78304-6AD3-4934-A91D-3A68F55A3143}" type="presOf" srcId="{B0587E81-013C-487E-B42E-DB3AEA0DED81}" destId="{9D262609-8FBC-4ED6-A8F0-0FCF6BDAC6BC}" srcOrd="0" destOrd="0" presId="urn:microsoft.com/office/officeart/2005/8/layout/vList2"/>
    <dgm:cxn modelId="{50B1D52E-BFD0-4858-B93A-7C4B4150FA30}" srcId="{BC9052D7-7F9C-4AC0-9610-37252B80B7E1}" destId="{B0587E81-013C-487E-B42E-DB3AEA0DED81}" srcOrd="1" destOrd="0" parTransId="{0CA72921-81B6-4A75-9F91-89563B8FF0FC}" sibTransId="{69AA532C-BF97-499F-8A5C-233C49318E65}"/>
    <dgm:cxn modelId="{E2D1FF48-EE23-4BF6-A920-F426EB810FED}" srcId="{BC9052D7-7F9C-4AC0-9610-37252B80B7E1}" destId="{E69225F7-E25C-4876-BBE4-3B62728ED6BD}" srcOrd="0" destOrd="0" parTransId="{22A2D312-175F-4180-A452-BEEC41500B06}" sibTransId="{CC59BC5E-F59F-408A-8091-424E649EC380}"/>
    <dgm:cxn modelId="{F7BC3488-75A2-4593-8666-676512E1BE78}" type="presOf" srcId="{BC9052D7-7F9C-4AC0-9610-37252B80B7E1}" destId="{B27200D7-A410-4E51-A3F7-CEBCB2129AF5}" srcOrd="0" destOrd="0" presId="urn:microsoft.com/office/officeart/2005/8/layout/vList2"/>
    <dgm:cxn modelId="{2DEB609A-F7DA-4645-8EC5-3EC177949CE9}" type="presOf" srcId="{E69225F7-E25C-4876-BBE4-3B62728ED6BD}" destId="{A4EB4E6B-8956-4EF6-B326-29B70BDA220E}" srcOrd="0" destOrd="0" presId="urn:microsoft.com/office/officeart/2005/8/layout/vList2"/>
    <dgm:cxn modelId="{BC8CA7C9-9ABA-4DC3-AB2A-0819097995AA}" type="presOf" srcId="{D85426DB-69AE-40DE-B4AD-CEE91B2021D0}" destId="{90F51D20-6BF7-4B73-9645-21B0E762CF20}" srcOrd="0" destOrd="0" presId="urn:microsoft.com/office/officeart/2005/8/layout/vList2"/>
    <dgm:cxn modelId="{7F1988E6-B156-4FD8-ACAB-78724142F34E}" srcId="{BC9052D7-7F9C-4AC0-9610-37252B80B7E1}" destId="{D85426DB-69AE-40DE-B4AD-CEE91B2021D0}" srcOrd="2" destOrd="0" parTransId="{F14DE981-B79A-4B68-B98B-51879A8CCE59}" sibTransId="{0CD46E9F-DAD6-40AA-843F-9A93007EDEC5}"/>
    <dgm:cxn modelId="{2847BA0E-73A2-40A2-80A9-8EA42EE1D610}" type="presParOf" srcId="{B27200D7-A410-4E51-A3F7-CEBCB2129AF5}" destId="{A4EB4E6B-8956-4EF6-B326-29B70BDA220E}" srcOrd="0" destOrd="0" presId="urn:microsoft.com/office/officeart/2005/8/layout/vList2"/>
    <dgm:cxn modelId="{2673FB73-3F71-41D2-BC7C-184F7FC01750}" type="presParOf" srcId="{B27200D7-A410-4E51-A3F7-CEBCB2129AF5}" destId="{E09AC36D-9A14-42A0-AABA-2CFCAA21736E}" srcOrd="1" destOrd="0" presId="urn:microsoft.com/office/officeart/2005/8/layout/vList2"/>
    <dgm:cxn modelId="{399B85BB-F582-4073-B31A-CD1C5D3E5EAF}" type="presParOf" srcId="{B27200D7-A410-4E51-A3F7-CEBCB2129AF5}" destId="{9D262609-8FBC-4ED6-A8F0-0FCF6BDAC6BC}" srcOrd="2" destOrd="0" presId="urn:microsoft.com/office/officeart/2005/8/layout/vList2"/>
    <dgm:cxn modelId="{192297E1-D413-453F-B875-3B2C5B978CD9}" type="presParOf" srcId="{B27200D7-A410-4E51-A3F7-CEBCB2129AF5}" destId="{B40F1CAE-8AFC-45C7-B2F1-1F8344E4F444}" srcOrd="3" destOrd="0" presId="urn:microsoft.com/office/officeart/2005/8/layout/vList2"/>
    <dgm:cxn modelId="{BF4CB8ED-C2C8-4E71-9D36-37C10C2AB484}" type="presParOf" srcId="{B27200D7-A410-4E51-A3F7-CEBCB2129AF5}" destId="{90F51D20-6BF7-4B73-9645-21B0E762CF2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BEFBBD-187D-4C48-90F2-281FA0DE9554}" type="doc">
      <dgm:prSet loTypeId="urn:microsoft.com/office/officeart/2005/8/layout/matrix2" loCatId="matrix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CEB4456B-0F29-4476-B312-9EB788E7D805}">
      <dgm:prSet custT="1"/>
      <dgm:spPr/>
      <dgm:t>
        <a:bodyPr/>
        <a:lstStyle/>
        <a:p>
          <a:pPr algn="l" rtl="0"/>
          <a:r>
            <a:rPr lang="en-US" sz="1400" b="0" dirty="0" err="1">
              <a:latin typeface="宋体" panose="02010600030101010101" pitchFamily="2" charset="-122"/>
              <a:ea typeface="宋体" panose="02010600030101010101" pitchFamily="2" charset="-122"/>
            </a:rPr>
            <a:t>src</a:t>
          </a:r>
          <a:r>
            <a:rPr lang="en-US" sz="1400" b="0" dirty="0">
              <a:latin typeface="宋体" panose="02010600030101010101" pitchFamily="2" charset="-122"/>
              <a:ea typeface="宋体" panose="02010600030101010101" pitchFamily="2" charset="-122"/>
            </a:rPr>
            <a:t>/main/</a:t>
          </a:r>
          <a:r>
            <a:rPr lang="en-US" sz="1400" b="0" dirty="0" err="1">
              <a:latin typeface="宋体" panose="02010600030101010101" pitchFamily="2" charset="-122"/>
              <a:ea typeface="宋体" panose="02010600030101010101" pitchFamily="2" charset="-122"/>
            </a:rPr>
            <a:t>java:java</a:t>
          </a:r>
          <a:r>
            <a:rPr lang="zh-CN" sz="1400" b="0" dirty="0">
              <a:latin typeface="宋体" panose="02010600030101010101" pitchFamily="2" charset="-122"/>
              <a:ea typeface="宋体" panose="02010600030101010101" pitchFamily="2" charset="-122"/>
            </a:rPr>
            <a:t>文件目录</a:t>
          </a:r>
          <a:endParaRPr lang="zh-CN" sz="14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14726EA4-A101-49AA-87E3-289ED6731D62}" type="parTrans" cxnId="{4649273A-8730-46CC-97E9-B8AF7FF5B201}">
      <dgm:prSet/>
      <dgm:spPr/>
      <dgm:t>
        <a:bodyPr/>
        <a:lstStyle/>
        <a:p>
          <a:endParaRPr lang="zh-CN" altLang="en-US" sz="14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C0F0CFF5-7FFC-4BA5-97BD-F8F98515B9BD}" type="sibTrans" cxnId="{4649273A-8730-46CC-97E9-B8AF7FF5B201}">
      <dgm:prSet/>
      <dgm:spPr/>
      <dgm:t>
        <a:bodyPr/>
        <a:lstStyle/>
        <a:p>
          <a:endParaRPr lang="zh-CN" altLang="en-US" sz="14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72BCB9A0-0090-4C4C-A2DD-37D22B214E9D}">
      <dgm:prSet custT="1"/>
      <dgm:spPr/>
      <dgm:t>
        <a:bodyPr/>
        <a:lstStyle/>
        <a:p>
          <a:pPr algn="l" rtl="0"/>
          <a:r>
            <a:rPr lang="en-US" sz="1400" b="0" dirty="0" err="1">
              <a:latin typeface="宋体" panose="02010600030101010101" pitchFamily="2" charset="-122"/>
              <a:ea typeface="宋体" panose="02010600030101010101" pitchFamily="2" charset="-122"/>
            </a:rPr>
            <a:t>src</a:t>
          </a:r>
          <a:r>
            <a:rPr lang="en-US" sz="1400" b="0" dirty="0">
              <a:latin typeface="宋体" panose="02010600030101010101" pitchFamily="2" charset="-122"/>
              <a:ea typeface="宋体" panose="02010600030101010101" pitchFamily="2" charset="-122"/>
            </a:rPr>
            <a:t>/main/resource:</a:t>
          </a:r>
          <a:r>
            <a:rPr lang="zh-CN" sz="1400" b="0" dirty="0">
              <a:latin typeface="宋体" panose="02010600030101010101" pitchFamily="2" charset="-122"/>
              <a:ea typeface="宋体" panose="02010600030101010101" pitchFamily="2" charset="-122"/>
            </a:rPr>
            <a:t>存放静态资源文件的目录</a:t>
          </a:r>
          <a:r>
            <a:rPr lang="zh-CN" altLang="en-US" sz="1400" b="0" dirty="0">
              <a:latin typeface="宋体" panose="02010600030101010101" pitchFamily="2" charset="-122"/>
              <a:ea typeface="宋体" panose="02010600030101010101" pitchFamily="2" charset="-122"/>
            </a:rPr>
            <a:t>、</a:t>
          </a:r>
          <a:r>
            <a:rPr lang="zh-CN" sz="1400" b="0" dirty="0">
              <a:latin typeface="宋体" panose="02010600030101010101" pitchFamily="2" charset="-122"/>
              <a:ea typeface="宋体" panose="02010600030101010101" pitchFamily="2" charset="-122"/>
            </a:rPr>
            <a:t>配置文件</a:t>
          </a:r>
          <a:r>
            <a:rPr lang="zh-CN" altLang="en-US" sz="1400" b="0" dirty="0">
              <a:latin typeface="宋体" panose="02010600030101010101" pitchFamily="2" charset="-122"/>
              <a:ea typeface="宋体" panose="02010600030101010101" pitchFamily="2" charset="-122"/>
            </a:rPr>
            <a:t>、</a:t>
          </a:r>
          <a:r>
            <a:rPr lang="en-US" sz="1400" b="0" dirty="0" err="1">
              <a:latin typeface="宋体" panose="02010600030101010101" pitchFamily="2" charset="-122"/>
              <a:ea typeface="宋体" panose="02010600030101010101" pitchFamily="2" charset="-122"/>
            </a:rPr>
            <a:t>mybatis</a:t>
          </a:r>
          <a:r>
            <a:rPr lang="zh-CN" sz="1400" b="0" dirty="0">
              <a:latin typeface="宋体" panose="02010600030101010101" pitchFamily="2" charset="-122"/>
              <a:ea typeface="宋体" panose="02010600030101010101" pitchFamily="2" charset="-122"/>
            </a:rPr>
            <a:t>映射文件、属性文件等</a:t>
          </a:r>
          <a:endParaRPr lang="zh-CN" sz="14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078E63E3-5190-49F7-90FE-F5A383CE0C5A}" type="parTrans" cxnId="{E52297B3-6479-4A68-BB92-B8DAB327C61B}">
      <dgm:prSet/>
      <dgm:spPr/>
      <dgm:t>
        <a:bodyPr/>
        <a:lstStyle/>
        <a:p>
          <a:endParaRPr lang="zh-CN" altLang="en-US" sz="14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F0410BD1-CED1-4531-A374-EA643D6E9194}" type="sibTrans" cxnId="{E52297B3-6479-4A68-BB92-B8DAB327C61B}">
      <dgm:prSet/>
      <dgm:spPr/>
      <dgm:t>
        <a:bodyPr/>
        <a:lstStyle/>
        <a:p>
          <a:endParaRPr lang="zh-CN" altLang="en-US" sz="14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19438389-DB8D-418E-A0F2-453267B50A4B}">
      <dgm:prSet custT="1"/>
      <dgm:spPr/>
      <dgm:t>
        <a:bodyPr/>
        <a:lstStyle/>
        <a:p>
          <a:pPr algn="l" rtl="0"/>
          <a:r>
            <a:rPr lang="en-US" sz="1400" b="0" dirty="0" err="1">
              <a:latin typeface="宋体" panose="02010600030101010101" pitchFamily="2" charset="-122"/>
              <a:ea typeface="宋体" panose="02010600030101010101" pitchFamily="2" charset="-122"/>
            </a:rPr>
            <a:t>src</a:t>
          </a:r>
          <a:r>
            <a:rPr lang="en-US" sz="1400" b="0" dirty="0">
              <a:latin typeface="宋体" panose="02010600030101010101" pitchFamily="2" charset="-122"/>
              <a:ea typeface="宋体" panose="02010600030101010101" pitchFamily="2" charset="-122"/>
            </a:rPr>
            <a:t>/test/java:</a:t>
          </a:r>
          <a:r>
            <a:rPr lang="zh-CN" sz="1400" b="0" dirty="0">
              <a:latin typeface="宋体" panose="02010600030101010101" pitchFamily="2" charset="-122"/>
              <a:ea typeface="宋体" panose="02010600030101010101" pitchFamily="2" charset="-122"/>
            </a:rPr>
            <a:t>测试代码目录。</a:t>
          </a:r>
          <a:endParaRPr lang="zh-CN" sz="14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9E7E3865-AD9D-4F67-B430-633FE3DA1B8D}" type="parTrans" cxnId="{CDFA5CA3-EBB4-4A57-8415-F1587C4F4803}">
      <dgm:prSet/>
      <dgm:spPr/>
      <dgm:t>
        <a:bodyPr/>
        <a:lstStyle/>
        <a:p>
          <a:endParaRPr lang="zh-CN" altLang="en-US" sz="14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71B22F7D-0E30-40E2-AEA8-1F4F88AF708B}" type="sibTrans" cxnId="{CDFA5CA3-EBB4-4A57-8415-F1587C4F4803}">
      <dgm:prSet/>
      <dgm:spPr/>
      <dgm:t>
        <a:bodyPr/>
        <a:lstStyle/>
        <a:p>
          <a:endParaRPr lang="zh-CN" altLang="en-US" sz="14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54018708-BACF-4B86-A1CD-BF487DB85CF2}">
      <dgm:prSet custT="1"/>
      <dgm:spPr/>
      <dgm:t>
        <a:bodyPr/>
        <a:lstStyle/>
        <a:p>
          <a:pPr algn="l" rtl="0"/>
          <a:r>
            <a:rPr lang="en-US" sz="1400" b="0" dirty="0" err="1">
              <a:latin typeface="宋体" panose="02010600030101010101" pitchFamily="2" charset="-122"/>
              <a:ea typeface="宋体" panose="02010600030101010101" pitchFamily="2" charset="-122"/>
            </a:rPr>
            <a:t>jdk</a:t>
          </a:r>
          <a:r>
            <a:rPr lang="en-US" sz="1400" b="0" dirty="0">
              <a:latin typeface="宋体" panose="02010600030101010101" pitchFamily="2" charset="-122"/>
              <a:ea typeface="宋体" panose="02010600030101010101" pitchFamily="2" charset="-122"/>
            </a:rPr>
            <a:t> </a:t>
          </a:r>
          <a:r>
            <a:rPr lang="zh-CN" sz="1400" b="0" dirty="0">
              <a:latin typeface="宋体" panose="02010600030101010101" pitchFamily="2" charset="-122"/>
              <a:ea typeface="宋体" panose="02010600030101010101" pitchFamily="2" charset="-122"/>
            </a:rPr>
            <a:t>版本为</a:t>
          </a:r>
          <a:r>
            <a:rPr lang="en-US" sz="1400" b="0" dirty="0">
              <a:latin typeface="宋体" panose="02010600030101010101" pitchFamily="2" charset="-122"/>
              <a:ea typeface="宋体" panose="02010600030101010101" pitchFamily="2" charset="-122"/>
            </a:rPr>
            <a:t>1.8</a:t>
          </a:r>
          <a:r>
            <a:rPr lang="zh-CN" altLang="en-US" sz="1400" b="0" dirty="0">
              <a:latin typeface="宋体" panose="02010600030101010101" pitchFamily="2" charset="-122"/>
              <a:ea typeface="宋体" panose="02010600030101010101" pitchFamily="2" charset="-122"/>
            </a:rPr>
            <a:t>及以上</a:t>
          </a:r>
          <a:endParaRPr lang="zh-CN" sz="14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B03A914A-D89E-4E0D-831D-2490556E39BD}" type="parTrans" cxnId="{253F06F7-310C-42DF-AD07-59E7937F26BA}">
      <dgm:prSet/>
      <dgm:spPr/>
      <dgm:t>
        <a:bodyPr/>
        <a:lstStyle/>
        <a:p>
          <a:endParaRPr lang="zh-CN" altLang="en-US" sz="14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A9CB6F1F-0C05-45D6-9309-29DE3F57A4B3}" type="sibTrans" cxnId="{253F06F7-310C-42DF-AD07-59E7937F26BA}">
      <dgm:prSet/>
      <dgm:spPr/>
      <dgm:t>
        <a:bodyPr/>
        <a:lstStyle/>
        <a:p>
          <a:endParaRPr lang="zh-CN" altLang="en-US" sz="14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ABE34DD2-1768-4548-A9BE-7F0E5FCFECBD}" type="pres">
      <dgm:prSet presAssocID="{F7BEFBBD-187D-4C48-90F2-281FA0DE9554}" presName="matrix" presStyleCnt="0">
        <dgm:presLayoutVars>
          <dgm:chMax val="1"/>
          <dgm:dir/>
          <dgm:resizeHandles val="exact"/>
        </dgm:presLayoutVars>
      </dgm:prSet>
      <dgm:spPr/>
    </dgm:pt>
    <dgm:pt modelId="{ECA13A0B-4CAB-4BB9-8AFE-E69BCC7524F8}" type="pres">
      <dgm:prSet presAssocID="{F7BEFBBD-187D-4C48-90F2-281FA0DE9554}" presName="axisShape" presStyleLbl="bgShp" presStyleIdx="0" presStyleCnt="1"/>
      <dgm:spPr/>
    </dgm:pt>
    <dgm:pt modelId="{DEFB9364-5FA9-4C48-95E0-8E37A0C7465B}" type="pres">
      <dgm:prSet presAssocID="{F7BEFBBD-187D-4C48-90F2-281FA0DE9554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CF7A1CA-EADC-48DB-9A24-FE7E39B924B9}" type="pres">
      <dgm:prSet presAssocID="{F7BEFBBD-187D-4C48-90F2-281FA0DE9554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AFFC4BD-1A74-4208-B980-DDBC852C0143}" type="pres">
      <dgm:prSet presAssocID="{F7BEFBBD-187D-4C48-90F2-281FA0DE9554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68A39ED-8C57-4EDD-AEF5-9603E99C5566}" type="pres">
      <dgm:prSet presAssocID="{F7BEFBBD-187D-4C48-90F2-281FA0DE9554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1044A33-43EE-4B44-B9EA-FA4D594A2C0C}" type="presOf" srcId="{19438389-DB8D-418E-A0F2-453267B50A4B}" destId="{8AFFC4BD-1A74-4208-B980-DDBC852C0143}" srcOrd="0" destOrd="0" presId="urn:microsoft.com/office/officeart/2005/8/layout/matrix2"/>
    <dgm:cxn modelId="{4649273A-8730-46CC-97E9-B8AF7FF5B201}" srcId="{F7BEFBBD-187D-4C48-90F2-281FA0DE9554}" destId="{CEB4456B-0F29-4476-B312-9EB788E7D805}" srcOrd="0" destOrd="0" parTransId="{14726EA4-A101-49AA-87E3-289ED6731D62}" sibTransId="{C0F0CFF5-7FFC-4BA5-97BD-F8F98515B9BD}"/>
    <dgm:cxn modelId="{E18FC15F-0D0E-4D43-8A31-D02B5FE1CF17}" type="presOf" srcId="{CEB4456B-0F29-4476-B312-9EB788E7D805}" destId="{DEFB9364-5FA9-4C48-95E0-8E37A0C7465B}" srcOrd="0" destOrd="0" presId="urn:microsoft.com/office/officeart/2005/8/layout/matrix2"/>
    <dgm:cxn modelId="{6860D164-4237-4798-AFA3-7E0529BBDFF6}" type="presOf" srcId="{54018708-BACF-4B86-A1CD-BF487DB85CF2}" destId="{E68A39ED-8C57-4EDD-AEF5-9603E99C5566}" srcOrd="0" destOrd="0" presId="urn:microsoft.com/office/officeart/2005/8/layout/matrix2"/>
    <dgm:cxn modelId="{26835086-AD4F-4920-851D-320B8F45801B}" type="presOf" srcId="{72BCB9A0-0090-4C4C-A2DD-37D22B214E9D}" destId="{ACF7A1CA-EADC-48DB-9A24-FE7E39B924B9}" srcOrd="0" destOrd="0" presId="urn:microsoft.com/office/officeart/2005/8/layout/matrix2"/>
    <dgm:cxn modelId="{CDFA5CA3-EBB4-4A57-8415-F1587C4F4803}" srcId="{F7BEFBBD-187D-4C48-90F2-281FA0DE9554}" destId="{19438389-DB8D-418E-A0F2-453267B50A4B}" srcOrd="2" destOrd="0" parTransId="{9E7E3865-AD9D-4F67-B430-633FE3DA1B8D}" sibTransId="{71B22F7D-0E30-40E2-AEA8-1F4F88AF708B}"/>
    <dgm:cxn modelId="{E52297B3-6479-4A68-BB92-B8DAB327C61B}" srcId="{F7BEFBBD-187D-4C48-90F2-281FA0DE9554}" destId="{72BCB9A0-0090-4C4C-A2DD-37D22B214E9D}" srcOrd="1" destOrd="0" parTransId="{078E63E3-5190-49F7-90FE-F5A383CE0C5A}" sibTransId="{F0410BD1-CED1-4531-A374-EA643D6E9194}"/>
    <dgm:cxn modelId="{253F06F7-310C-42DF-AD07-59E7937F26BA}" srcId="{F7BEFBBD-187D-4C48-90F2-281FA0DE9554}" destId="{54018708-BACF-4B86-A1CD-BF487DB85CF2}" srcOrd="3" destOrd="0" parTransId="{B03A914A-D89E-4E0D-831D-2490556E39BD}" sibTransId="{A9CB6F1F-0C05-45D6-9309-29DE3F57A4B3}"/>
    <dgm:cxn modelId="{61E956FB-CBC8-4535-B789-26B6E08CDE02}" type="presOf" srcId="{F7BEFBBD-187D-4C48-90F2-281FA0DE9554}" destId="{ABE34DD2-1768-4548-A9BE-7F0E5FCFECBD}" srcOrd="0" destOrd="0" presId="urn:microsoft.com/office/officeart/2005/8/layout/matrix2"/>
    <dgm:cxn modelId="{EE0C4BF6-4CFB-4F52-A71F-09B03EA4441F}" type="presParOf" srcId="{ABE34DD2-1768-4548-A9BE-7F0E5FCFECBD}" destId="{ECA13A0B-4CAB-4BB9-8AFE-E69BCC7524F8}" srcOrd="0" destOrd="0" presId="urn:microsoft.com/office/officeart/2005/8/layout/matrix2"/>
    <dgm:cxn modelId="{064EF600-DD88-4CF3-A549-CAF77BE766F6}" type="presParOf" srcId="{ABE34DD2-1768-4548-A9BE-7F0E5FCFECBD}" destId="{DEFB9364-5FA9-4C48-95E0-8E37A0C7465B}" srcOrd="1" destOrd="0" presId="urn:microsoft.com/office/officeart/2005/8/layout/matrix2"/>
    <dgm:cxn modelId="{10615130-1508-4648-A41D-F8F5C363FA34}" type="presParOf" srcId="{ABE34DD2-1768-4548-A9BE-7F0E5FCFECBD}" destId="{ACF7A1CA-EADC-48DB-9A24-FE7E39B924B9}" srcOrd="2" destOrd="0" presId="urn:microsoft.com/office/officeart/2005/8/layout/matrix2"/>
    <dgm:cxn modelId="{C172842D-77C4-428B-ADE4-2EB24F55A77F}" type="presParOf" srcId="{ABE34DD2-1768-4548-A9BE-7F0E5FCFECBD}" destId="{8AFFC4BD-1A74-4208-B980-DDBC852C0143}" srcOrd="3" destOrd="0" presId="urn:microsoft.com/office/officeart/2005/8/layout/matrix2"/>
    <dgm:cxn modelId="{49FC2E63-2428-4F30-98B5-E7CA344C5644}" type="presParOf" srcId="{ABE34DD2-1768-4548-A9BE-7F0E5FCFECBD}" destId="{E68A39ED-8C57-4EDD-AEF5-9603E99C5566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B4E6B-8956-4EF6-B326-29B70BDA220E}">
      <dsp:nvSpPr>
        <dsp:cNvPr id="0" name=""/>
        <dsp:cNvSpPr/>
      </dsp:nvSpPr>
      <dsp:spPr>
        <a:xfrm>
          <a:off x="0" y="331851"/>
          <a:ext cx="8208912" cy="716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Spring Boot </a:t>
          </a:r>
          <a:r>
            <a:rPr lang="zh-CN" sz="1700" b="0" kern="1200" dirty="0"/>
            <a:t>是在</a:t>
          </a:r>
          <a:r>
            <a:rPr lang="en-US" sz="1700" b="0" kern="1200" dirty="0"/>
            <a:t>Spring (Spring4.0 </a:t>
          </a:r>
          <a:r>
            <a:rPr lang="zh-CN" sz="1700" b="0" kern="1200" dirty="0"/>
            <a:t>版本</a:t>
          </a:r>
          <a:r>
            <a:rPr lang="en-US" sz="1700" b="0" kern="1200" dirty="0"/>
            <a:t>) </a:t>
          </a:r>
          <a:r>
            <a:rPr lang="zh-CN" sz="1700" b="0" kern="1200" dirty="0"/>
            <a:t>基础之上产生的，其中“</a:t>
          </a:r>
          <a:r>
            <a:rPr lang="en-US" sz="1700" b="0" kern="1200" dirty="0"/>
            <a:t>Boot</a:t>
          </a:r>
          <a:r>
            <a:rPr lang="zh-CN" sz="1700" b="0" kern="1200" dirty="0"/>
            <a:t>”的意思就是“引导”，意在简化开发模式，</a:t>
          </a:r>
          <a:r>
            <a:rPr lang="zh-CN" altLang="en-US" sz="1700" b="0" kern="1200" dirty="0"/>
            <a:t>使</a:t>
          </a:r>
          <a:r>
            <a:rPr lang="zh-CN" sz="1700" b="0" kern="1200" dirty="0"/>
            <a:t>开发者能够快速的开发出基于</a:t>
          </a:r>
          <a:r>
            <a:rPr lang="en-US" sz="1700" b="0" kern="1200" dirty="0"/>
            <a:t>Spring </a:t>
          </a:r>
          <a:r>
            <a:rPr lang="zh-CN" sz="1700" b="0" kern="1200" dirty="0"/>
            <a:t>的应用。</a:t>
          </a:r>
          <a:endParaRPr lang="zh-CN" sz="1700" kern="1200" dirty="0"/>
        </a:p>
      </dsp:txBody>
      <dsp:txXfrm>
        <a:off x="34954" y="366805"/>
        <a:ext cx="8139004" cy="646132"/>
      </dsp:txXfrm>
    </dsp:sp>
    <dsp:sp modelId="{9D262609-8FBC-4ED6-A8F0-0FCF6BDAC6BC}">
      <dsp:nvSpPr>
        <dsp:cNvPr id="0" name=""/>
        <dsp:cNvSpPr/>
      </dsp:nvSpPr>
      <dsp:spPr>
        <a:xfrm>
          <a:off x="0" y="1165474"/>
          <a:ext cx="8208912" cy="716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Spring Boot </a:t>
          </a:r>
          <a:r>
            <a:rPr lang="zh-CN" sz="1700" b="0" kern="1200" dirty="0"/>
            <a:t>含有一个内嵌的</a:t>
          </a:r>
          <a:r>
            <a:rPr lang="en-US" sz="1700" b="0" kern="1200" dirty="0"/>
            <a:t>Tomcat  web</a:t>
          </a:r>
          <a:r>
            <a:rPr lang="zh-CN" sz="1700" b="0" kern="1200" dirty="0"/>
            <a:t>容器。我们开发的</a:t>
          </a:r>
          <a:r>
            <a:rPr lang="en-US" sz="1700" b="0" kern="1200" dirty="0"/>
            <a:t>web </a:t>
          </a:r>
          <a:r>
            <a:rPr lang="zh-CN" sz="1700" b="0" kern="1200" dirty="0"/>
            <a:t>应用不需要作为</a:t>
          </a:r>
          <a:r>
            <a:rPr lang="en-US" sz="1700" b="0" kern="1200" dirty="0"/>
            <a:t>war</a:t>
          </a:r>
          <a:r>
            <a:rPr lang="zh-CN" sz="1700" b="0" kern="1200" dirty="0"/>
            <a:t>包部署到</a:t>
          </a:r>
          <a:r>
            <a:rPr lang="en-US" sz="1700" b="0" kern="1200" dirty="0"/>
            <a:t>web </a:t>
          </a:r>
          <a:r>
            <a:rPr lang="zh-CN" sz="1700" b="0" kern="1200" dirty="0"/>
            <a:t>容器中，而是作为一个</a:t>
          </a:r>
          <a:r>
            <a:rPr lang="en-US" sz="1700" b="0" kern="1200" dirty="0"/>
            <a:t>jar </a:t>
          </a:r>
          <a:r>
            <a:rPr lang="zh-CN" sz="1700" b="0" kern="1200" dirty="0"/>
            <a:t>包，在启动时根据</a:t>
          </a:r>
          <a:r>
            <a:rPr lang="en-US" sz="1700" b="0" kern="1200" dirty="0"/>
            <a:t>web </a:t>
          </a:r>
          <a:r>
            <a:rPr lang="zh-CN" sz="1700" b="0" kern="1200" dirty="0"/>
            <a:t>服务器的配置进行加载。</a:t>
          </a:r>
          <a:r>
            <a:rPr lang="en-US" sz="1700" b="0" kern="1200" dirty="0"/>
            <a:t> </a:t>
          </a:r>
          <a:endParaRPr lang="zh-CN" sz="1700" kern="1200" dirty="0"/>
        </a:p>
      </dsp:txBody>
      <dsp:txXfrm>
        <a:off x="34954" y="1200428"/>
        <a:ext cx="8139004" cy="646132"/>
      </dsp:txXfrm>
    </dsp:sp>
    <dsp:sp modelId="{90F51D20-6BF7-4B73-9645-21B0E762CF20}">
      <dsp:nvSpPr>
        <dsp:cNvPr id="0" name=""/>
        <dsp:cNvSpPr/>
      </dsp:nvSpPr>
      <dsp:spPr>
        <a:xfrm>
          <a:off x="0" y="1930474"/>
          <a:ext cx="8208912" cy="7160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Spring Boot </a:t>
          </a:r>
          <a:r>
            <a:rPr lang="zh-CN" sz="1700" b="0" kern="1200" dirty="0"/>
            <a:t>设计目的是用来简化新</a:t>
          </a:r>
          <a:r>
            <a:rPr lang="en-US" sz="1700" b="0" kern="1200" dirty="0"/>
            <a:t> Spring </a:t>
          </a:r>
          <a:r>
            <a:rPr lang="zh-CN" sz="1700" b="0" kern="1200" dirty="0"/>
            <a:t>应用的初始搭建以及开发过程，并不是对</a:t>
          </a:r>
          <a:r>
            <a:rPr lang="en-US" sz="1700" b="0" kern="1200" dirty="0"/>
            <a:t> Spring </a:t>
          </a:r>
          <a:r>
            <a:rPr lang="zh-CN" sz="1700" b="0" kern="1200" dirty="0"/>
            <a:t>功能上的增强，而是提供了一种快速使用</a:t>
          </a:r>
          <a:r>
            <a:rPr lang="en-US" sz="1700" b="0" kern="1200" dirty="0"/>
            <a:t> Spring </a:t>
          </a:r>
          <a:r>
            <a:rPr lang="zh-CN" sz="1700" b="0" kern="1200" dirty="0"/>
            <a:t>的方式。</a:t>
          </a:r>
          <a:endParaRPr lang="zh-CN" sz="1700" kern="1200" dirty="0"/>
        </a:p>
      </dsp:txBody>
      <dsp:txXfrm>
        <a:off x="34954" y="1965428"/>
        <a:ext cx="8139004" cy="646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13A0B-4CAB-4BB9-8AFE-E69BCC7524F8}">
      <dsp:nvSpPr>
        <dsp:cNvPr id="0" name=""/>
        <dsp:cNvSpPr/>
      </dsp:nvSpPr>
      <dsp:spPr>
        <a:xfrm>
          <a:off x="318624" y="0"/>
          <a:ext cx="3744416" cy="3744416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FB9364-5FA9-4C48-95E0-8E37A0C7465B}">
      <dsp:nvSpPr>
        <dsp:cNvPr id="0" name=""/>
        <dsp:cNvSpPr/>
      </dsp:nvSpPr>
      <dsp:spPr>
        <a:xfrm>
          <a:off x="562012" y="243387"/>
          <a:ext cx="1497766" cy="14977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 err="1">
              <a:latin typeface="宋体" panose="02010600030101010101" pitchFamily="2" charset="-122"/>
              <a:ea typeface="宋体" panose="02010600030101010101" pitchFamily="2" charset="-122"/>
            </a:rPr>
            <a:t>src</a:t>
          </a:r>
          <a:r>
            <a:rPr lang="en-US" sz="1400" b="0" kern="1200" dirty="0">
              <a:latin typeface="宋体" panose="02010600030101010101" pitchFamily="2" charset="-122"/>
              <a:ea typeface="宋体" panose="02010600030101010101" pitchFamily="2" charset="-122"/>
            </a:rPr>
            <a:t>/main/</a:t>
          </a:r>
          <a:r>
            <a:rPr lang="en-US" sz="1400" b="0" kern="1200" dirty="0" err="1">
              <a:latin typeface="宋体" panose="02010600030101010101" pitchFamily="2" charset="-122"/>
              <a:ea typeface="宋体" panose="02010600030101010101" pitchFamily="2" charset="-122"/>
            </a:rPr>
            <a:t>java:java</a:t>
          </a:r>
          <a:r>
            <a:rPr lang="zh-CN" sz="1400" b="0" kern="1200" dirty="0">
              <a:latin typeface="宋体" panose="02010600030101010101" pitchFamily="2" charset="-122"/>
              <a:ea typeface="宋体" panose="02010600030101010101" pitchFamily="2" charset="-122"/>
            </a:rPr>
            <a:t>文件目录</a:t>
          </a:r>
          <a:endParaRPr lang="zh-CN" sz="14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35127" y="316502"/>
        <a:ext cx="1351536" cy="1351536"/>
      </dsp:txXfrm>
    </dsp:sp>
    <dsp:sp modelId="{ACF7A1CA-EADC-48DB-9A24-FE7E39B924B9}">
      <dsp:nvSpPr>
        <dsp:cNvPr id="0" name=""/>
        <dsp:cNvSpPr/>
      </dsp:nvSpPr>
      <dsp:spPr>
        <a:xfrm>
          <a:off x="2321887" y="243387"/>
          <a:ext cx="1497766" cy="149776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 err="1">
              <a:latin typeface="宋体" panose="02010600030101010101" pitchFamily="2" charset="-122"/>
              <a:ea typeface="宋体" panose="02010600030101010101" pitchFamily="2" charset="-122"/>
            </a:rPr>
            <a:t>src</a:t>
          </a:r>
          <a:r>
            <a:rPr lang="en-US" sz="1400" b="0" kern="1200" dirty="0">
              <a:latin typeface="宋体" panose="02010600030101010101" pitchFamily="2" charset="-122"/>
              <a:ea typeface="宋体" panose="02010600030101010101" pitchFamily="2" charset="-122"/>
            </a:rPr>
            <a:t>/main/resource:</a:t>
          </a:r>
          <a:r>
            <a:rPr lang="zh-CN" sz="1400" b="0" kern="1200" dirty="0">
              <a:latin typeface="宋体" panose="02010600030101010101" pitchFamily="2" charset="-122"/>
              <a:ea typeface="宋体" panose="02010600030101010101" pitchFamily="2" charset="-122"/>
            </a:rPr>
            <a:t>存放静态资源文件的目录</a:t>
          </a:r>
          <a:r>
            <a:rPr lang="zh-CN" altLang="en-US" sz="1400" b="0" kern="1200" dirty="0">
              <a:latin typeface="宋体" panose="02010600030101010101" pitchFamily="2" charset="-122"/>
              <a:ea typeface="宋体" panose="02010600030101010101" pitchFamily="2" charset="-122"/>
            </a:rPr>
            <a:t>、</a:t>
          </a:r>
          <a:r>
            <a:rPr lang="zh-CN" sz="1400" b="0" kern="1200" dirty="0">
              <a:latin typeface="宋体" panose="02010600030101010101" pitchFamily="2" charset="-122"/>
              <a:ea typeface="宋体" panose="02010600030101010101" pitchFamily="2" charset="-122"/>
            </a:rPr>
            <a:t>配置文件</a:t>
          </a:r>
          <a:r>
            <a:rPr lang="zh-CN" altLang="en-US" sz="1400" b="0" kern="1200" dirty="0">
              <a:latin typeface="宋体" panose="02010600030101010101" pitchFamily="2" charset="-122"/>
              <a:ea typeface="宋体" panose="02010600030101010101" pitchFamily="2" charset="-122"/>
            </a:rPr>
            <a:t>、</a:t>
          </a:r>
          <a:r>
            <a:rPr lang="en-US" sz="1400" b="0" kern="1200" dirty="0" err="1">
              <a:latin typeface="宋体" panose="02010600030101010101" pitchFamily="2" charset="-122"/>
              <a:ea typeface="宋体" panose="02010600030101010101" pitchFamily="2" charset="-122"/>
            </a:rPr>
            <a:t>mybatis</a:t>
          </a:r>
          <a:r>
            <a:rPr lang="zh-CN" sz="1400" b="0" kern="1200" dirty="0">
              <a:latin typeface="宋体" panose="02010600030101010101" pitchFamily="2" charset="-122"/>
              <a:ea typeface="宋体" panose="02010600030101010101" pitchFamily="2" charset="-122"/>
            </a:rPr>
            <a:t>映射文件、属性文件等</a:t>
          </a:r>
          <a:endParaRPr lang="zh-CN" sz="14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2395002" y="316502"/>
        <a:ext cx="1351536" cy="1351536"/>
      </dsp:txXfrm>
    </dsp:sp>
    <dsp:sp modelId="{8AFFC4BD-1A74-4208-B980-DDBC852C0143}">
      <dsp:nvSpPr>
        <dsp:cNvPr id="0" name=""/>
        <dsp:cNvSpPr/>
      </dsp:nvSpPr>
      <dsp:spPr>
        <a:xfrm>
          <a:off x="562012" y="2003262"/>
          <a:ext cx="1497766" cy="149776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 err="1">
              <a:latin typeface="宋体" panose="02010600030101010101" pitchFamily="2" charset="-122"/>
              <a:ea typeface="宋体" panose="02010600030101010101" pitchFamily="2" charset="-122"/>
            </a:rPr>
            <a:t>src</a:t>
          </a:r>
          <a:r>
            <a:rPr lang="en-US" sz="1400" b="0" kern="1200" dirty="0">
              <a:latin typeface="宋体" panose="02010600030101010101" pitchFamily="2" charset="-122"/>
              <a:ea typeface="宋体" panose="02010600030101010101" pitchFamily="2" charset="-122"/>
            </a:rPr>
            <a:t>/test/java:</a:t>
          </a:r>
          <a:r>
            <a:rPr lang="zh-CN" sz="1400" b="0" kern="1200" dirty="0">
              <a:latin typeface="宋体" panose="02010600030101010101" pitchFamily="2" charset="-122"/>
              <a:ea typeface="宋体" panose="02010600030101010101" pitchFamily="2" charset="-122"/>
            </a:rPr>
            <a:t>测试代码目录。</a:t>
          </a:r>
          <a:endParaRPr lang="zh-CN" sz="14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35127" y="2076377"/>
        <a:ext cx="1351536" cy="1351536"/>
      </dsp:txXfrm>
    </dsp:sp>
    <dsp:sp modelId="{E68A39ED-8C57-4EDD-AEF5-9603E99C5566}">
      <dsp:nvSpPr>
        <dsp:cNvPr id="0" name=""/>
        <dsp:cNvSpPr/>
      </dsp:nvSpPr>
      <dsp:spPr>
        <a:xfrm>
          <a:off x="2321887" y="2003262"/>
          <a:ext cx="1497766" cy="149776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 err="1">
              <a:latin typeface="宋体" panose="02010600030101010101" pitchFamily="2" charset="-122"/>
              <a:ea typeface="宋体" panose="02010600030101010101" pitchFamily="2" charset="-122"/>
            </a:rPr>
            <a:t>jdk</a:t>
          </a:r>
          <a:r>
            <a:rPr lang="en-US" sz="1400" b="0" kern="1200" dirty="0">
              <a:latin typeface="宋体" panose="02010600030101010101" pitchFamily="2" charset="-122"/>
              <a:ea typeface="宋体" panose="02010600030101010101" pitchFamily="2" charset="-122"/>
            </a:rPr>
            <a:t> </a:t>
          </a:r>
          <a:r>
            <a:rPr lang="zh-CN" sz="1400" b="0" kern="1200" dirty="0">
              <a:latin typeface="宋体" panose="02010600030101010101" pitchFamily="2" charset="-122"/>
              <a:ea typeface="宋体" panose="02010600030101010101" pitchFamily="2" charset="-122"/>
            </a:rPr>
            <a:t>版本为</a:t>
          </a:r>
          <a:r>
            <a:rPr lang="en-US" sz="1400" b="0" kern="1200" dirty="0">
              <a:latin typeface="宋体" panose="02010600030101010101" pitchFamily="2" charset="-122"/>
              <a:ea typeface="宋体" panose="02010600030101010101" pitchFamily="2" charset="-122"/>
            </a:rPr>
            <a:t>1.8</a:t>
          </a:r>
          <a:r>
            <a:rPr lang="zh-CN" altLang="en-US" sz="1400" b="0" kern="1200" dirty="0">
              <a:latin typeface="宋体" panose="02010600030101010101" pitchFamily="2" charset="-122"/>
              <a:ea typeface="宋体" panose="02010600030101010101" pitchFamily="2" charset="-122"/>
            </a:rPr>
            <a:t>及以上</a:t>
          </a:r>
          <a:endParaRPr lang="zh-CN" sz="14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2395002" y="2076377"/>
        <a:ext cx="1351536" cy="1351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E43E-AE57-4683-A429-3F46F1978AC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6159-298F-49F6-A69B-FA3570BA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5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2744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674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41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107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025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203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864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811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/>
              <a:t> </a:t>
            </a:r>
            <a:r>
              <a:rPr lang="zh-CN" altLang="en-US" sz="1200" dirty="0"/>
              <a:t>该注解修饰的函数，会将结果直接填充到</a:t>
            </a:r>
            <a:r>
              <a:rPr lang="en-US" altLang="zh-CN" sz="1200" dirty="0"/>
              <a:t>HTTP</a:t>
            </a:r>
            <a:r>
              <a:rPr lang="zh-CN" altLang="en-US" sz="1200" dirty="0"/>
              <a:t>的响应体中，一般用于构建</a:t>
            </a:r>
            <a:r>
              <a:rPr lang="en-US" altLang="zh-CN" sz="1200" dirty="0"/>
              <a:t>RESTful</a:t>
            </a:r>
            <a:r>
              <a:rPr lang="zh-CN" altLang="en-US" sz="1200" dirty="0"/>
              <a:t>的</a:t>
            </a:r>
            <a:r>
              <a:rPr lang="en-US" altLang="zh-CN" sz="1200" dirty="0" err="1"/>
              <a:t>api</a:t>
            </a:r>
            <a:r>
              <a:rPr lang="zh-CN" altLang="en-US" sz="1200" dirty="0"/>
              <a:t>，该注解一般会配合</a:t>
            </a:r>
            <a:r>
              <a:rPr lang="en-US" altLang="zh-CN" sz="1200" dirty="0"/>
              <a:t>@RequestMapping</a:t>
            </a:r>
            <a:r>
              <a:rPr lang="zh-CN" altLang="en-US" sz="1200" dirty="0"/>
              <a:t>一起使用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684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postman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5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2744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https://www.jianshu.com/p/b907fcee5040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366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http://localhost:8899/swagger-ui/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5024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http://localhost:8899/swagger-ui/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735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200" dirty="0">
                <a:latin typeface="Helvetica Light (正文)"/>
              </a:rPr>
              <a:t>1</a:t>
            </a:r>
            <a:r>
              <a:rPr lang="zh-CN" altLang="en-US" sz="1200" dirty="0">
                <a:latin typeface="Helvetica Light (正文)"/>
              </a:rPr>
              <a:t>、</a:t>
            </a:r>
            <a:r>
              <a:rPr lang="en-US" altLang="zh-CN" sz="1200" dirty="0">
                <a:latin typeface="Helvetica Light (正文)"/>
              </a:rPr>
              <a:t>Spring Boot</a:t>
            </a:r>
            <a:r>
              <a:rPr lang="zh-CN" altLang="en-US" sz="1200" dirty="0">
                <a:latin typeface="Helvetica Light (正文)"/>
              </a:rPr>
              <a:t>是为简化</a:t>
            </a:r>
            <a:r>
              <a:rPr lang="en-US" altLang="zh-CN" sz="1200" dirty="0">
                <a:latin typeface="Helvetica Light (正文)"/>
              </a:rPr>
              <a:t>Spring</a:t>
            </a:r>
            <a:r>
              <a:rPr lang="zh-CN" altLang="en-US" sz="1200" dirty="0">
                <a:latin typeface="Helvetica Light (正文)"/>
              </a:rPr>
              <a:t>项目配置而生，使用它使得</a:t>
            </a:r>
            <a:r>
              <a:rPr lang="en-US" altLang="zh-CN" sz="1200" dirty="0">
                <a:latin typeface="Helvetica Light (正文)"/>
              </a:rPr>
              <a:t>jar</a:t>
            </a:r>
            <a:r>
              <a:rPr lang="zh-CN" altLang="en-US" sz="1200" dirty="0">
                <a:latin typeface="Helvetica Light (正文)"/>
              </a:rPr>
              <a:t>依赖管理以及应用编译和部署更为简单。</a:t>
            </a:r>
            <a:r>
              <a:rPr lang="en-US" altLang="zh-CN" sz="1200" dirty="0">
                <a:latin typeface="Helvetica Light (正文)"/>
              </a:rPr>
              <a:t>Spring Boot</a:t>
            </a:r>
            <a:r>
              <a:rPr lang="zh-CN" altLang="en-US" sz="1200" dirty="0">
                <a:latin typeface="Helvetica Light (正文)"/>
              </a:rPr>
              <a:t>提供自动化配置，使用</a:t>
            </a:r>
            <a:r>
              <a:rPr lang="en-US" altLang="zh-CN" sz="1200" dirty="0">
                <a:latin typeface="Helvetica Light (正文)"/>
              </a:rPr>
              <a:t>Spring Boot</a:t>
            </a:r>
            <a:r>
              <a:rPr lang="zh-CN" altLang="en-US" sz="1200" dirty="0">
                <a:latin typeface="Helvetica Light (正文)"/>
              </a:rPr>
              <a:t>，你只需编写必要的代码和配置必须的属性。 </a:t>
            </a:r>
            <a:br>
              <a:rPr lang="zh-CN" altLang="en-US" sz="1200" dirty="0">
                <a:latin typeface="Helvetica Light (正文)"/>
              </a:rPr>
            </a:br>
            <a:r>
              <a:rPr lang="en-US" altLang="zh-CN" sz="1200" dirty="0">
                <a:latin typeface="Helvetica Light (正文)"/>
              </a:rPr>
              <a:t>2</a:t>
            </a:r>
            <a:r>
              <a:rPr lang="zh-CN" altLang="en-US" sz="1200" dirty="0">
                <a:latin typeface="Helvetica Light (正文)"/>
              </a:rPr>
              <a:t>、使用</a:t>
            </a:r>
            <a:r>
              <a:rPr lang="en-US" altLang="zh-CN" sz="1200" dirty="0">
                <a:latin typeface="Helvetica Light (正文)"/>
              </a:rPr>
              <a:t>Spring Boot</a:t>
            </a:r>
            <a:r>
              <a:rPr lang="zh-CN" altLang="en-US" sz="1200" dirty="0">
                <a:latin typeface="Helvetica Light (正文)"/>
              </a:rPr>
              <a:t>，只需</a:t>
            </a:r>
            <a:r>
              <a:rPr lang="en-US" altLang="zh-CN" sz="1200" dirty="0">
                <a:latin typeface="Helvetica Light (正文)"/>
              </a:rPr>
              <a:t>20</a:t>
            </a:r>
            <a:r>
              <a:rPr lang="zh-CN" altLang="en-US" sz="1200" dirty="0">
                <a:latin typeface="Helvetica Light (正文)"/>
              </a:rPr>
              <a:t>行左右的代码即可生成一个基本的</a:t>
            </a:r>
            <a:r>
              <a:rPr lang="en-US" altLang="zh-CN" sz="1200" dirty="0">
                <a:latin typeface="Helvetica Light (正文)"/>
              </a:rPr>
              <a:t>Spring Web</a:t>
            </a:r>
            <a:r>
              <a:rPr lang="zh-CN" altLang="en-US" sz="1200" dirty="0">
                <a:latin typeface="Helvetica Light (正文)"/>
              </a:rPr>
              <a:t>应用，并且内置了</a:t>
            </a:r>
            <a:r>
              <a:rPr lang="en-US" altLang="zh-CN" sz="1200" dirty="0">
                <a:latin typeface="Helvetica Light (正文)"/>
              </a:rPr>
              <a:t>tomcat</a:t>
            </a:r>
            <a:r>
              <a:rPr lang="zh-CN" altLang="en-US" sz="1200" dirty="0">
                <a:latin typeface="Helvetica Light (正文)"/>
              </a:rPr>
              <a:t>，构建的</a:t>
            </a:r>
            <a:r>
              <a:rPr lang="en-US" altLang="zh-CN" sz="1200" dirty="0">
                <a:latin typeface="Helvetica Light (正文)"/>
              </a:rPr>
              <a:t>fat Jar</a:t>
            </a:r>
            <a:r>
              <a:rPr lang="zh-CN" altLang="en-US" sz="1200" dirty="0">
                <a:latin typeface="Helvetica Light (正文)"/>
              </a:rPr>
              <a:t>包通过</a:t>
            </a:r>
            <a:r>
              <a:rPr lang="en-US" altLang="zh-CN" sz="1200" dirty="0">
                <a:latin typeface="Helvetica Light (正文)"/>
              </a:rPr>
              <a:t>java -jar</a:t>
            </a:r>
            <a:r>
              <a:rPr lang="zh-CN" altLang="en-US" sz="1200" dirty="0">
                <a:latin typeface="Helvetica Light (正文)"/>
              </a:rPr>
              <a:t>就可以直接运行。 </a:t>
            </a:r>
            <a:br>
              <a:rPr lang="zh-CN" altLang="en-US" sz="1200" dirty="0">
                <a:latin typeface="Helvetica Light (正文)"/>
              </a:rPr>
            </a:br>
            <a:r>
              <a:rPr lang="en-US" altLang="zh-CN" sz="1200" dirty="0">
                <a:latin typeface="Helvetica Light (正文)"/>
              </a:rPr>
              <a:t>3</a:t>
            </a:r>
            <a:r>
              <a:rPr lang="zh-CN" altLang="en-US" sz="1200" dirty="0">
                <a:latin typeface="Helvetica Light (正文)"/>
              </a:rPr>
              <a:t>、如下特性使得</a:t>
            </a:r>
            <a:r>
              <a:rPr lang="en-US" altLang="zh-CN" sz="1200" dirty="0">
                <a:latin typeface="Helvetica Light (正文)"/>
              </a:rPr>
              <a:t>Spring Boot</a:t>
            </a:r>
            <a:r>
              <a:rPr lang="zh-CN" altLang="en-US" sz="1200" dirty="0">
                <a:latin typeface="Helvetica Light (正文)"/>
              </a:rPr>
              <a:t>非常契合微服务的概念，可以结合</a:t>
            </a:r>
            <a:r>
              <a:rPr lang="en-US" altLang="zh-CN" sz="1200" dirty="0">
                <a:latin typeface="Helvetica Light (正文)"/>
              </a:rPr>
              <a:t>Spring Boot</a:t>
            </a:r>
            <a:r>
              <a:rPr lang="zh-CN" altLang="en-US" sz="1200" dirty="0">
                <a:latin typeface="Helvetica Light (正文)"/>
              </a:rPr>
              <a:t>与</a:t>
            </a:r>
            <a:r>
              <a:rPr lang="en-US" altLang="zh-CN" sz="1200" dirty="0">
                <a:latin typeface="Helvetica Light (正文)"/>
              </a:rPr>
              <a:t>Spring Cloud</a:t>
            </a:r>
            <a:r>
              <a:rPr lang="zh-CN" altLang="en-US" sz="1200" dirty="0">
                <a:latin typeface="Helvetica Light (正文)"/>
              </a:rPr>
              <a:t>和</a:t>
            </a:r>
            <a:r>
              <a:rPr lang="en-US" altLang="zh-CN" sz="1200" dirty="0">
                <a:latin typeface="Helvetica Light (正文)"/>
              </a:rPr>
              <a:t>Docker</a:t>
            </a:r>
            <a:r>
              <a:rPr lang="zh-CN" altLang="en-US" sz="1200" dirty="0">
                <a:latin typeface="Helvetica Light (正文)"/>
              </a:rPr>
              <a:t>技术来构建微服务并部署到云端：</a:t>
            </a:r>
            <a:endParaRPr lang="en-US" altLang="zh-CN" sz="1200" dirty="0">
              <a:latin typeface="Helvetica Light (正文)"/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 dirty="0">
                <a:latin typeface="Helvetica Light (正文)"/>
              </a:rPr>
              <a:t>·</a:t>
            </a:r>
            <a:r>
              <a:rPr lang="zh-CN" altLang="en-US" sz="1200" dirty="0">
                <a:latin typeface="Helvetica Light (正文)"/>
              </a:rPr>
              <a:t>一个可执行</a:t>
            </a:r>
            <a:r>
              <a:rPr lang="en-US" altLang="zh-CN" sz="1200" dirty="0">
                <a:latin typeface="Helvetica Light (正文)"/>
              </a:rPr>
              <a:t>jar</a:t>
            </a:r>
            <a:r>
              <a:rPr lang="zh-CN" altLang="en-US" sz="1200" dirty="0">
                <a:latin typeface="Helvetica Light (正文)"/>
              </a:rPr>
              <a:t>即为一个独立服务</a:t>
            </a:r>
          </a:p>
          <a:p>
            <a:pPr algn="l">
              <a:lnSpc>
                <a:spcPct val="150000"/>
              </a:lnSpc>
            </a:pPr>
            <a:r>
              <a:rPr lang="en-US" altLang="zh-CN" sz="1200" dirty="0">
                <a:latin typeface="Helvetica Light (正文)"/>
              </a:rPr>
              <a:t>·</a:t>
            </a:r>
            <a:r>
              <a:rPr lang="zh-CN" altLang="en-US" sz="1200" dirty="0">
                <a:latin typeface="Helvetica Light (正文)"/>
              </a:rPr>
              <a:t>很容易加载到容器，每个服务可以在自己的容器（例如</a:t>
            </a:r>
            <a:r>
              <a:rPr lang="en-US" altLang="zh-CN" sz="1200" dirty="0">
                <a:latin typeface="Helvetica Light (正文)"/>
              </a:rPr>
              <a:t>docker</a:t>
            </a:r>
            <a:r>
              <a:rPr lang="zh-CN" altLang="en-US" sz="1200" dirty="0">
                <a:latin typeface="Helvetica Light (正文)"/>
              </a:rPr>
              <a:t>）中运行</a:t>
            </a:r>
          </a:p>
          <a:p>
            <a:pPr algn="l">
              <a:lnSpc>
                <a:spcPct val="150000"/>
              </a:lnSpc>
            </a:pPr>
            <a:r>
              <a:rPr lang="en-US" altLang="zh-CN" sz="1200" dirty="0">
                <a:latin typeface="Helvetica Light (正文)"/>
              </a:rPr>
              <a:t>·</a:t>
            </a:r>
            <a:r>
              <a:rPr lang="zh-CN" altLang="en-US" sz="1200" dirty="0">
                <a:latin typeface="Helvetica Light (正文)"/>
              </a:rPr>
              <a:t>通过一个脚本就可以实现配置与部署，很适合云端部署，并且自动扩展 </a:t>
            </a:r>
            <a:r>
              <a:rPr lang="en-US" altLang="zh-CN" sz="1200" dirty="0">
                <a:latin typeface="Helvetica Light (正文)"/>
              </a:rPr>
              <a:t> </a:t>
            </a:r>
            <a:r>
              <a:rPr lang="zh-CN" altLang="en-US" sz="1200" dirty="0">
                <a:latin typeface="Helvetica Light (正文)"/>
              </a:rPr>
              <a:t>也更容易</a:t>
            </a:r>
            <a:endParaRPr lang="en-US" altLang="zh-CN" sz="1200" dirty="0">
              <a:latin typeface="Helvetica Light (正文)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/>
              <a:t>嵌入式</a:t>
            </a:r>
            <a:r>
              <a:rPr lang="en-US" altLang="zh-CN" sz="1200" dirty="0"/>
              <a:t>servlet</a:t>
            </a:r>
            <a:r>
              <a:rPr lang="zh-CN" altLang="en-US" sz="1200" dirty="0"/>
              <a:t>容器</a:t>
            </a:r>
            <a:endParaRPr lang="zh-CN" altLang="en-US" sz="1200" dirty="0">
              <a:latin typeface="Helvetica Light (正文)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2744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技术，话语权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298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技术，话语权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298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298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2744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2744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postman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49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125141" y="334863"/>
            <a:ext cx="6875859" cy="312092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892969" y="3542853"/>
            <a:ext cx="7358063" cy="750094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892969" y="4319736"/>
            <a:ext cx="7358063" cy="6429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87"/>
            </a:lvl1pPr>
            <a:lvl2pPr marL="0" indent="120541" algn="ctr">
              <a:spcBef>
                <a:spcPts val="0"/>
              </a:spcBef>
              <a:buSzTx/>
              <a:buNone/>
              <a:defRPr sz="1687"/>
            </a:lvl2pPr>
            <a:lvl3pPr marL="0" indent="241082" algn="ctr">
              <a:spcBef>
                <a:spcPts val="0"/>
              </a:spcBef>
              <a:buSzTx/>
              <a:buNone/>
              <a:defRPr sz="1687"/>
            </a:lvl3pPr>
            <a:lvl4pPr marL="0" indent="361622" algn="ctr">
              <a:spcBef>
                <a:spcPts val="0"/>
              </a:spcBef>
              <a:buSzTx/>
              <a:buNone/>
              <a:defRPr sz="1687"/>
            </a:lvl4pPr>
            <a:lvl5pPr marL="0" indent="482163" algn="ctr">
              <a:spcBef>
                <a:spcPts val="0"/>
              </a:spcBef>
              <a:buSzTx/>
              <a:buNone/>
              <a:defRPr sz="1687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271463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00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02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02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02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02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49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hyperlink" Target="https://start.spring.io/" TargetMode="External"/><Relationship Id="rId4" Type="http://schemas.openxmlformats.org/officeDocument/2006/relationships/hyperlink" Target="https://spring.io/projects/spring-boo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接口开发</a:t>
            </a:r>
            <a:endParaRPr lang="en-US" altLang="zh-CN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2267744" y="2859782"/>
            <a:ext cx="6400800" cy="131445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Spring Boot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8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843558"/>
            <a:ext cx="8578502" cy="3888432"/>
          </a:xfrm>
        </p:spPr>
        <p:txBody>
          <a:bodyPr>
            <a:normAutofit fontScale="47500" lnSpcReduction="20000"/>
          </a:bodyPr>
          <a:lstStyle/>
          <a:p>
            <a:pPr marL="0" indent="0" defTabSz="513874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3400" dirty="0">
                <a:latin typeface="+mn-ea"/>
              </a:rPr>
              <a:t>在</a:t>
            </a:r>
            <a:r>
              <a:rPr lang="en-US" altLang="zh-CN" sz="3400" dirty="0">
                <a:latin typeface="+mn-ea"/>
              </a:rPr>
              <a:t>Maven</a:t>
            </a:r>
            <a:r>
              <a:rPr lang="zh-CN" altLang="en-US" sz="3400" dirty="0">
                <a:latin typeface="+mn-ea"/>
              </a:rPr>
              <a:t>中，坐标是</a:t>
            </a:r>
            <a:r>
              <a:rPr lang="en-US" altLang="zh-CN" sz="3400" dirty="0">
                <a:latin typeface="+mn-ea"/>
              </a:rPr>
              <a:t>Jar</a:t>
            </a:r>
            <a:r>
              <a:rPr lang="zh-CN" altLang="en-US" sz="3400" dirty="0">
                <a:latin typeface="+mn-ea"/>
              </a:rPr>
              <a:t>包的唯一标识，</a:t>
            </a:r>
            <a:r>
              <a:rPr lang="en-US" altLang="zh-CN" sz="3400" dirty="0">
                <a:latin typeface="+mn-ea"/>
              </a:rPr>
              <a:t>Maven</a:t>
            </a:r>
            <a:r>
              <a:rPr lang="zh-CN" altLang="en-US" sz="3400" dirty="0">
                <a:latin typeface="+mn-ea"/>
              </a:rPr>
              <a:t>通过坐标在仓库中找到项目所需的</a:t>
            </a:r>
            <a:r>
              <a:rPr lang="en-US" altLang="zh-CN" sz="3400" dirty="0">
                <a:latin typeface="+mn-ea"/>
              </a:rPr>
              <a:t>Jar</a:t>
            </a:r>
            <a:r>
              <a:rPr lang="zh-CN" altLang="en-US" sz="3400" dirty="0">
                <a:latin typeface="+mn-ea"/>
              </a:rPr>
              <a:t>包。</a:t>
            </a:r>
          </a:p>
          <a:p>
            <a:pPr marL="0" indent="0" defTabSz="513874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3400" dirty="0">
                <a:latin typeface="+mn-ea"/>
              </a:rPr>
              <a:t>如下代码中，</a:t>
            </a:r>
            <a:r>
              <a:rPr lang="en-US" altLang="zh-CN" sz="3400" dirty="0" err="1">
                <a:latin typeface="+mn-ea"/>
              </a:rPr>
              <a:t>groupId</a:t>
            </a:r>
            <a:r>
              <a:rPr lang="zh-CN" altLang="en-US" sz="3400" dirty="0">
                <a:latin typeface="+mn-ea"/>
              </a:rPr>
              <a:t>和</a:t>
            </a:r>
            <a:r>
              <a:rPr lang="en-US" altLang="zh-CN" sz="3400" dirty="0" err="1">
                <a:latin typeface="+mn-ea"/>
              </a:rPr>
              <a:t>artifactId</a:t>
            </a:r>
            <a:r>
              <a:rPr lang="zh-CN" altLang="en-US" sz="3400" dirty="0">
                <a:latin typeface="+mn-ea"/>
              </a:rPr>
              <a:t>构成了一个</a:t>
            </a:r>
            <a:r>
              <a:rPr lang="en-US" altLang="zh-CN" sz="3400" dirty="0">
                <a:latin typeface="+mn-ea"/>
              </a:rPr>
              <a:t>Jar</a:t>
            </a:r>
            <a:r>
              <a:rPr lang="zh-CN" altLang="en-US" sz="3400" dirty="0">
                <a:latin typeface="+mn-ea"/>
              </a:rPr>
              <a:t>包的坐标。</a:t>
            </a:r>
          </a:p>
          <a:p>
            <a:pPr marL="0" indent="0" defTabSz="513874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3400" dirty="0">
                <a:latin typeface="+mn-ea"/>
              </a:rPr>
              <a:t>&lt;dependency&gt;</a:t>
            </a:r>
          </a:p>
          <a:p>
            <a:pPr marL="0" indent="0" defTabSz="513874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3400" dirty="0">
                <a:latin typeface="+mn-ea"/>
              </a:rPr>
              <a:t>    &lt;</a:t>
            </a:r>
            <a:r>
              <a:rPr lang="en-US" altLang="zh-CN" sz="3400" dirty="0" err="1">
                <a:latin typeface="+mn-ea"/>
              </a:rPr>
              <a:t>groupId</a:t>
            </a:r>
            <a:r>
              <a:rPr lang="en-US" altLang="zh-CN" sz="3400" dirty="0">
                <a:latin typeface="+mn-ea"/>
              </a:rPr>
              <a:t>&gt;</a:t>
            </a:r>
            <a:r>
              <a:rPr lang="en-US" altLang="zh-CN" sz="3400" dirty="0" err="1">
                <a:latin typeface="+mn-ea"/>
              </a:rPr>
              <a:t>ch.qos.logback</a:t>
            </a:r>
            <a:r>
              <a:rPr lang="en-US" altLang="zh-CN" sz="3400" dirty="0">
                <a:latin typeface="+mn-ea"/>
              </a:rPr>
              <a:t>&lt;/</a:t>
            </a:r>
            <a:r>
              <a:rPr lang="en-US" altLang="zh-CN" sz="3400" dirty="0" err="1">
                <a:latin typeface="+mn-ea"/>
              </a:rPr>
              <a:t>groupId</a:t>
            </a:r>
            <a:r>
              <a:rPr lang="en-US" altLang="zh-CN" sz="3400" dirty="0">
                <a:latin typeface="+mn-ea"/>
              </a:rPr>
              <a:t>&gt;</a:t>
            </a:r>
          </a:p>
          <a:p>
            <a:pPr marL="0" indent="0" defTabSz="513874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3400" dirty="0">
                <a:latin typeface="+mn-ea"/>
              </a:rPr>
              <a:t>    &lt;</a:t>
            </a:r>
            <a:r>
              <a:rPr lang="en-US" altLang="zh-CN" sz="3400" dirty="0" err="1">
                <a:latin typeface="+mn-ea"/>
              </a:rPr>
              <a:t>artifactId</a:t>
            </a:r>
            <a:r>
              <a:rPr lang="en-US" altLang="zh-CN" sz="3400" dirty="0">
                <a:latin typeface="+mn-ea"/>
              </a:rPr>
              <a:t>&gt;</a:t>
            </a:r>
            <a:r>
              <a:rPr lang="en-US" altLang="zh-CN" sz="3400" dirty="0" err="1">
                <a:latin typeface="+mn-ea"/>
              </a:rPr>
              <a:t>logback</a:t>
            </a:r>
            <a:r>
              <a:rPr lang="en-US" altLang="zh-CN" sz="3400" dirty="0">
                <a:latin typeface="+mn-ea"/>
              </a:rPr>
              <a:t>-classic&lt;/</a:t>
            </a:r>
            <a:r>
              <a:rPr lang="en-US" altLang="zh-CN" sz="3400" dirty="0" err="1">
                <a:latin typeface="+mn-ea"/>
              </a:rPr>
              <a:t>artifactId</a:t>
            </a:r>
            <a:r>
              <a:rPr lang="en-US" altLang="zh-CN" sz="3400" dirty="0">
                <a:latin typeface="+mn-ea"/>
              </a:rPr>
              <a:t>&gt;</a:t>
            </a:r>
          </a:p>
          <a:p>
            <a:pPr marL="0" indent="0" defTabSz="513874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3400" dirty="0">
                <a:latin typeface="+mn-ea"/>
              </a:rPr>
              <a:t>    &lt;version&gt;1.1.1&lt;/version&gt;</a:t>
            </a:r>
          </a:p>
          <a:p>
            <a:pPr marL="0" indent="0" defTabSz="513874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3400" dirty="0">
                <a:latin typeface="+mn-ea"/>
              </a:rPr>
              <a:t>&lt;/dependency&gt;</a:t>
            </a:r>
          </a:p>
          <a:p>
            <a:pPr marL="0" indent="0" defTabSz="513874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3400" dirty="0" err="1">
                <a:latin typeface="+mn-ea"/>
              </a:rPr>
              <a:t>groupId</a:t>
            </a:r>
            <a:r>
              <a:rPr lang="en-US" altLang="zh-CN" sz="3400" dirty="0">
                <a:latin typeface="+mn-ea"/>
              </a:rPr>
              <a:t>:</a:t>
            </a:r>
            <a:r>
              <a:rPr lang="zh-CN" altLang="en-US" sz="3400" dirty="0">
                <a:latin typeface="+mn-ea"/>
              </a:rPr>
              <a:t>所需</a:t>
            </a:r>
            <a:r>
              <a:rPr lang="en-US" altLang="zh-CN" sz="3400" dirty="0">
                <a:latin typeface="+mn-ea"/>
              </a:rPr>
              <a:t>Jar</a:t>
            </a:r>
            <a:r>
              <a:rPr lang="zh-CN" altLang="en-US" sz="3400" dirty="0">
                <a:latin typeface="+mn-ea"/>
              </a:rPr>
              <a:t>包的项目名</a:t>
            </a:r>
          </a:p>
          <a:p>
            <a:pPr marL="0" indent="0" defTabSz="513874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3400" dirty="0" err="1">
                <a:latin typeface="+mn-ea"/>
              </a:rPr>
              <a:t>artifactId</a:t>
            </a:r>
            <a:r>
              <a:rPr lang="en-US" altLang="zh-CN" sz="3400" dirty="0">
                <a:latin typeface="+mn-ea"/>
              </a:rPr>
              <a:t>:</a:t>
            </a:r>
            <a:r>
              <a:rPr lang="zh-CN" altLang="en-US" sz="3400" dirty="0">
                <a:latin typeface="+mn-ea"/>
              </a:rPr>
              <a:t>所需</a:t>
            </a:r>
            <a:r>
              <a:rPr lang="en-US" altLang="zh-CN" sz="3400" dirty="0">
                <a:latin typeface="+mn-ea"/>
              </a:rPr>
              <a:t>Jar</a:t>
            </a:r>
            <a:r>
              <a:rPr lang="zh-CN" altLang="en-US" sz="3400" dirty="0">
                <a:latin typeface="+mn-ea"/>
              </a:rPr>
              <a:t>包的模块名</a:t>
            </a:r>
          </a:p>
          <a:p>
            <a:pPr marL="0" indent="0" defTabSz="513874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3400" dirty="0">
                <a:latin typeface="+mn-ea"/>
              </a:rPr>
              <a:t>version:</a:t>
            </a:r>
            <a:r>
              <a:rPr lang="zh-CN" altLang="en-US" sz="3400" dirty="0">
                <a:latin typeface="+mn-ea"/>
              </a:rPr>
              <a:t>所需</a:t>
            </a:r>
            <a:r>
              <a:rPr lang="en-US" altLang="zh-CN" sz="3400" dirty="0">
                <a:latin typeface="+mn-ea"/>
              </a:rPr>
              <a:t>Jar</a:t>
            </a:r>
            <a:r>
              <a:rPr lang="zh-CN" altLang="en-US" sz="3400" dirty="0">
                <a:latin typeface="+mn-ea"/>
              </a:rPr>
              <a:t>包的版本号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Maven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2685501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843558"/>
            <a:ext cx="9514606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https://spring.io/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基本介绍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91" y="1707654"/>
            <a:ext cx="544830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1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539552" y="627534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打开</a:t>
            </a:r>
            <a:r>
              <a:rPr lang="en-US" altLang="zh-CN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Spring Boot 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的官网</a:t>
            </a:r>
            <a:r>
              <a:rPr lang="en-US" altLang="zh-CN" sz="1600" b="0" dirty="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https://spring.io/projects/spring-boot</a:t>
            </a:r>
            <a:endParaRPr lang="en-US" altLang="zh-CN" sz="16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构建</a:t>
            </a:r>
            <a:r>
              <a:rPr lang="en-US" altLang="zh-CN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Spring Boot 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的页面</a:t>
            </a:r>
            <a:r>
              <a:rPr lang="en-US" altLang="zh-CN" sz="1600" b="0" dirty="0"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https://start.spring.io/</a:t>
            </a:r>
            <a:endParaRPr lang="en-US" altLang="zh-CN" sz="16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Spring Boot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官方提供的启动器支持</a:t>
            </a:r>
            <a:r>
              <a:rPr lang="en-US" altLang="zh-CN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全栈开发，提供了</a:t>
            </a:r>
            <a:r>
              <a:rPr lang="en-US" altLang="zh-CN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40+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种启动器，</a:t>
            </a:r>
            <a:r>
              <a:rPr lang="en-US" altLang="zh-CN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jar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包集中管理，解决</a:t>
            </a:r>
            <a:r>
              <a:rPr lang="en-US" altLang="zh-CN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jar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包版本和依赖冲突问题。</a:t>
            </a:r>
            <a:endParaRPr lang="en-US" altLang="zh-CN" sz="16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11711"/>
            <a:ext cx="8424936" cy="280831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158332"/>
              </p:ext>
            </p:extLst>
          </p:nvPr>
        </p:nvGraphicFramePr>
        <p:xfrm>
          <a:off x="7223711" y="4474938"/>
          <a:ext cx="15525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包装程序外壳对象" showAsIcon="1" r:id="rId7" imgW="1552680" imgH="473040" progId="Package">
                  <p:embed/>
                </p:oleObj>
              </mc:Choice>
              <mc:Fallback>
                <p:oleObj name="包装程序外壳对象" showAsIcon="1" r:id="rId7" imgW="1552680" imgH="473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23711" y="4474938"/>
                        <a:ext cx="1552575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Spring Boot</a:t>
            </a:r>
            <a:r>
              <a:rPr lang="zh-CN" altLang="en-US" dirty="0"/>
              <a:t>快速构建项目</a:t>
            </a:r>
          </a:p>
        </p:txBody>
      </p:sp>
    </p:spTree>
    <p:extLst>
      <p:ext uri="{BB962C8B-B14F-4D97-AF65-F5344CB8AC3E}">
        <p14:creationId xmlns:p14="http://schemas.microsoft.com/office/powerpoint/2010/main" val="164966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000"/>
    </mc:Choice>
    <mc:Fallback xmlns="">
      <p:transition advClick="0" advTm="6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323529" y="699542"/>
            <a:ext cx="4221846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新增一个</a:t>
            </a:r>
            <a:r>
              <a:rPr lang="en-US" altLang="zh-CN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controller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，通过</a:t>
            </a:r>
            <a:r>
              <a:rPr lang="en-US" altLang="zh-CN" sz="1600" b="0" dirty="0" err="1">
                <a:latin typeface="宋体" panose="02010600030101010101" pitchFamily="2" charset="-122"/>
                <a:ea typeface="宋体" panose="02010600030101010101" pitchFamily="2" charset="-122"/>
              </a:rPr>
              <a:t>requestMapping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注解映射</a:t>
            </a:r>
            <a:r>
              <a:rPr lang="en-US" altLang="zh-CN" sz="1600" b="0" dirty="0" err="1"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endParaRPr lang="zh-CN" altLang="en-US" sz="16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44008" y="699542"/>
            <a:ext cx="4320479" cy="30469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新增</a:t>
            </a:r>
            <a:r>
              <a:rPr lang="zh-CN" altLang="zh-CN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启动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类：通过</a:t>
            </a:r>
            <a:r>
              <a:rPr lang="en-US" altLang="zh-CN" sz="1600" b="0" dirty="0" err="1">
                <a:latin typeface="宋体" panose="02010600030101010101" pitchFamily="2" charset="-122"/>
                <a:ea typeface="宋体" panose="02010600030101010101" pitchFamily="2" charset="-122"/>
              </a:rPr>
              <a:t>SpringBootApplication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注解标识。</a:t>
            </a:r>
            <a:r>
              <a:rPr lang="zh-CN" altLang="zh-CN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可以和</a:t>
            </a:r>
            <a:r>
              <a:rPr lang="en-US" altLang="zh-CN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 controller </a:t>
            </a:r>
            <a:r>
              <a:rPr lang="zh-CN" altLang="zh-CN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位于同一个包下，或者位于</a:t>
            </a:r>
            <a:r>
              <a:rPr lang="en-US" altLang="zh-CN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 controller </a:t>
            </a:r>
            <a:r>
              <a:rPr lang="zh-CN" altLang="zh-CN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的上一级包中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6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运行启动类：将应用程序打包，并自动部署到</a:t>
            </a:r>
            <a:r>
              <a:rPr lang="en-US" altLang="zh-CN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tomcat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容器中。在浏览器输入 地址访问即可 。</a:t>
            </a:r>
            <a:endParaRPr lang="en-US" altLang="zh-CN" sz="16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zh-CN" altLang="zh-CN" sz="16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135649" y="15740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j-ea"/>
              </a:rPr>
              <a:t>Spring Boot</a:t>
            </a:r>
            <a:r>
              <a:rPr lang="zh-CN" altLang="zh-CN" dirty="0">
                <a:latin typeface="+mj-ea"/>
              </a:rPr>
              <a:t>入门</a:t>
            </a:r>
            <a:r>
              <a:rPr lang="en-US" altLang="zh-CN" dirty="0">
                <a:latin typeface="+mj-ea"/>
              </a:rPr>
              <a:t> </a:t>
            </a:r>
            <a:r>
              <a:rPr lang="en-US" altLang="zh-CN" dirty="0" err="1">
                <a:latin typeface="+mj-ea"/>
              </a:rPr>
              <a:t>HelloWorld</a:t>
            </a:r>
            <a:br>
              <a:rPr lang="zh-CN" altLang="en-US" dirty="0">
                <a:latin typeface="+mj-ea"/>
              </a:rPr>
            </a:b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67" y="1350102"/>
            <a:ext cx="4247183" cy="1807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61" y="3521850"/>
            <a:ext cx="4303514" cy="1126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705" y="3768386"/>
            <a:ext cx="3877331" cy="105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27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000"/>
    </mc:Choice>
    <mc:Fallback xmlns="">
      <p:transition advClick="0" advTm="6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059582"/>
            <a:ext cx="8229600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Spring Boot</a:t>
            </a:r>
            <a:r>
              <a:rPr lang="zh-CN" altLang="en-US" b="1" dirty="0">
                <a:latin typeface="+mn-ea"/>
              </a:rPr>
              <a:t>简介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Spring Boot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初级应用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Spring Boot</a:t>
            </a:r>
            <a:r>
              <a:rPr lang="zh-CN" altLang="en-US" b="1" dirty="0">
                <a:latin typeface="+mn-ea"/>
              </a:rPr>
              <a:t>接口开发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1595316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14031490"/>
              </p:ext>
            </p:extLst>
          </p:nvPr>
        </p:nvGraphicFramePr>
        <p:xfrm>
          <a:off x="323528" y="771550"/>
          <a:ext cx="4381666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4048" y="771550"/>
            <a:ext cx="3400000" cy="33428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690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项目目录结构</a:t>
            </a:r>
          </a:p>
        </p:txBody>
      </p:sp>
    </p:spTree>
    <p:extLst>
      <p:ext uri="{BB962C8B-B14F-4D97-AF65-F5344CB8AC3E}">
        <p14:creationId xmlns:p14="http://schemas.microsoft.com/office/powerpoint/2010/main" val="318201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000"/>
    </mc:Choice>
    <mc:Fallback xmlns="">
      <p:transition advClick="0" advTm="6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申明让</a:t>
            </a:r>
            <a:r>
              <a:rPr lang="en-US" altLang="zh-CN" sz="2400" b="1" dirty="0">
                <a:latin typeface="+mn-ea"/>
              </a:rPr>
              <a:t>spring boot</a:t>
            </a:r>
            <a:r>
              <a:rPr lang="zh-CN" altLang="en-US" sz="2400" b="1" dirty="0">
                <a:latin typeface="+mn-ea"/>
              </a:rPr>
              <a:t>自动给程序进行必要的配置，这个配置等同于：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n-ea"/>
              </a:rPr>
              <a:t>@Configuration </a:t>
            </a:r>
            <a:r>
              <a:rPr lang="zh-CN" altLang="en-US" sz="2400" b="1" dirty="0">
                <a:latin typeface="+mn-ea"/>
              </a:rPr>
              <a:t>，</a:t>
            </a:r>
            <a:r>
              <a:rPr lang="en-US" altLang="zh-CN" sz="2400" b="1" dirty="0">
                <a:latin typeface="+mn-ea"/>
              </a:rPr>
              <a:t>@EnableAutoConfiguration </a:t>
            </a:r>
            <a:r>
              <a:rPr lang="zh-CN" altLang="en-US" sz="2400" b="1" dirty="0">
                <a:latin typeface="+mn-ea"/>
              </a:rPr>
              <a:t>和 </a:t>
            </a:r>
            <a:r>
              <a:rPr lang="en-US" altLang="zh-CN" sz="2400" b="1" dirty="0">
                <a:latin typeface="+mn-ea"/>
              </a:rPr>
              <a:t>@ComponentScan </a:t>
            </a:r>
            <a:r>
              <a:rPr lang="zh-CN" altLang="en-US" sz="2400" b="1" dirty="0">
                <a:latin typeface="+mn-ea"/>
              </a:rPr>
              <a:t>三个配置。</a:t>
            </a:r>
          </a:p>
          <a:p>
            <a:pPr algn="l"/>
            <a:endParaRPr lang="zh-CN" altLang="en-US" sz="1476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16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@SpringBootApplication</a:t>
            </a:r>
            <a:endParaRPr lang="zh-CN" altLang="en-US" sz="2847" dirty="0"/>
          </a:p>
        </p:txBody>
      </p:sp>
    </p:spTree>
    <p:extLst>
      <p:ext uri="{BB962C8B-B14F-4D97-AF65-F5344CB8AC3E}">
        <p14:creationId xmlns:p14="http://schemas.microsoft.com/office/powerpoint/2010/main" val="1999826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251520" y="646331"/>
            <a:ext cx="7886700" cy="3263504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latin typeface="+mn-ea"/>
              </a:rPr>
              <a:t>@Controller</a:t>
            </a:r>
            <a:r>
              <a:rPr lang="zh-CN" altLang="en-US" sz="2400" b="1" dirty="0">
                <a:latin typeface="+mn-ea"/>
              </a:rPr>
              <a:t>表明被注解的类为控制器，该类不需要继承任何</a:t>
            </a:r>
            <a:r>
              <a:rPr lang="en-US" altLang="zh-CN" sz="2400" b="1" dirty="0">
                <a:latin typeface="+mn-ea"/>
              </a:rPr>
              <a:t>Controller</a:t>
            </a:r>
            <a:r>
              <a:rPr lang="zh-CN" altLang="en-US" sz="2400" b="1" dirty="0">
                <a:latin typeface="+mn-ea"/>
              </a:rPr>
              <a:t>的基类或者引用任意的</a:t>
            </a:r>
            <a:r>
              <a:rPr lang="en-US" altLang="zh-CN" sz="2400" b="1" dirty="0" err="1">
                <a:latin typeface="+mn-ea"/>
              </a:rPr>
              <a:t>ServletAPI</a:t>
            </a:r>
            <a:r>
              <a:rPr lang="zh-CN" altLang="en-US" sz="2400" b="1" dirty="0">
                <a:latin typeface="+mn-ea"/>
              </a:rPr>
              <a:t>，当然如果需要可以使用</a:t>
            </a:r>
            <a:r>
              <a:rPr lang="en-US" altLang="zh-CN" sz="2400" b="1" dirty="0" err="1">
                <a:latin typeface="+mn-ea"/>
              </a:rPr>
              <a:t>ServletAPI</a:t>
            </a:r>
            <a:endParaRPr lang="en-US" altLang="zh-CN" sz="2400" b="1" dirty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Controller</a:t>
            </a:r>
            <a:r>
              <a:rPr lang="zh-CN" altLang="en-US" sz="2400" b="1" dirty="0">
                <a:latin typeface="+mn-ea"/>
              </a:rPr>
              <a:t>类：</a:t>
            </a:r>
            <a:endParaRPr lang="en-US" altLang="zh-CN" sz="24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264147"/>
            <a:ext cx="6204232" cy="18404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3C5946E-9043-41E3-A438-47105259E9A6}"/>
              </a:ext>
            </a:extLst>
          </p:cNvPr>
          <p:cNvSpPr txBox="1"/>
          <p:nvPr/>
        </p:nvSpPr>
        <p:spPr>
          <a:xfrm>
            <a:off x="2051720" y="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b="1" dirty="0">
                <a:solidFill>
                  <a:schemeClr val="bg1"/>
                </a:solidFill>
                <a:latin typeface="+mn-ea"/>
                <a:cs typeface="+mj-cs"/>
              </a:rPr>
              <a:t>Controller</a:t>
            </a:r>
            <a:endParaRPr lang="zh-CN" altLang="en-US" sz="36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F3A565-7E44-41C8-977A-9730FF1460FE}"/>
              </a:ext>
            </a:extLst>
          </p:cNvPr>
          <p:cNvSpPr txBox="1"/>
          <p:nvPr/>
        </p:nvSpPr>
        <p:spPr>
          <a:xfrm>
            <a:off x="737320" y="4266978"/>
            <a:ext cx="7200800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b="1" dirty="0"/>
              <a:t>@RestController</a:t>
            </a:r>
            <a:r>
              <a:rPr lang="zh-CN" altLang="en-US" sz="1800" b="1" dirty="0"/>
              <a:t>：</a:t>
            </a:r>
            <a:r>
              <a:rPr lang="en-US" altLang="zh-CN" sz="1800" dirty="0"/>
              <a:t>    @ResponseBody</a:t>
            </a:r>
            <a:r>
              <a:rPr lang="zh-CN" altLang="en-US" sz="1800" dirty="0"/>
              <a:t>和</a:t>
            </a:r>
            <a:r>
              <a:rPr lang="en-US" altLang="zh-CN" sz="1800" dirty="0"/>
              <a:t>@Controller</a:t>
            </a:r>
            <a:r>
              <a:rPr lang="zh-CN" altLang="en-US" sz="1800" dirty="0"/>
              <a:t>的合集。</a:t>
            </a:r>
          </a:p>
        </p:txBody>
      </p:sp>
    </p:spTree>
    <p:extLst>
      <p:ext uri="{BB962C8B-B14F-4D97-AF65-F5344CB8AC3E}">
        <p14:creationId xmlns:p14="http://schemas.microsoft.com/office/powerpoint/2010/main" val="136755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674223" y="635524"/>
            <a:ext cx="7886700" cy="109215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>
                <a:latin typeface="+mn-ea"/>
              </a:rPr>
              <a:t>@</a:t>
            </a:r>
            <a:r>
              <a:rPr lang="en-US" altLang="zh-CN" sz="2800" dirty="0" err="1">
                <a:latin typeface="+mn-ea"/>
              </a:rPr>
              <a:t>RequestMapping</a:t>
            </a:r>
            <a:r>
              <a:rPr lang="zh-CN" altLang="en-US" sz="2800" dirty="0">
                <a:latin typeface="+mn-ea"/>
              </a:rPr>
              <a:t>用于映射</a:t>
            </a:r>
            <a:r>
              <a:rPr lang="en-US" altLang="zh-CN" sz="2800" dirty="0">
                <a:latin typeface="+mn-ea"/>
              </a:rPr>
              <a:t>URL</a:t>
            </a:r>
            <a:r>
              <a:rPr lang="zh-CN" altLang="en-US" sz="2800" dirty="0">
                <a:latin typeface="+mn-ea"/>
              </a:rPr>
              <a:t>，该注解可以写在类级别上，也可以写在方法级别上</a:t>
            </a:r>
            <a:endParaRPr lang="en-US" altLang="zh-CN" sz="2800" dirty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26648" y="3937697"/>
            <a:ext cx="7181850" cy="1092158"/>
          </a:xfrm>
          <a:prstGeom prst="rect">
            <a:avLst/>
          </a:prstGeom>
          <a:noFill/>
        </p:spPr>
        <p:txBody>
          <a:bodyPr wrap="square" lIns="5400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400" dirty="0">
                <a:latin typeface="+mn-ea"/>
              </a:rPr>
              <a:t>1</a:t>
            </a:r>
            <a:r>
              <a:rPr lang="zh-CN" altLang="en-US" sz="1400" dirty="0">
                <a:latin typeface="+mn-ea"/>
              </a:rPr>
              <a:t>、用在类上表示该控制器类中所有方法都是相对于该路径的，比如第一个实例中</a:t>
            </a:r>
            <a:r>
              <a:rPr lang="en-US" altLang="zh-CN" sz="1400" dirty="0">
                <a:latin typeface="+mn-ea"/>
              </a:rPr>
              <a:t>login</a:t>
            </a:r>
            <a:r>
              <a:rPr lang="zh-CN" altLang="en-US" sz="1400" dirty="0">
                <a:latin typeface="+mn-ea"/>
              </a:rPr>
              <a:t>方法映射的</a:t>
            </a:r>
            <a:r>
              <a:rPr lang="en-US" altLang="zh-CN" sz="1400" dirty="0">
                <a:latin typeface="+mn-ea"/>
              </a:rPr>
              <a:t>URL</a:t>
            </a:r>
            <a:r>
              <a:rPr lang="zh-CN" altLang="en-US" sz="1400" dirty="0">
                <a:latin typeface="+mn-ea"/>
              </a:rPr>
              <a:t>路径是：</a:t>
            </a:r>
            <a:r>
              <a:rPr lang="en-US" altLang="zh-CN" sz="1400" dirty="0">
                <a:latin typeface="+mn-ea"/>
              </a:rPr>
              <a:t>/user/login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400" dirty="0">
                <a:latin typeface="+mn-ea"/>
              </a:rPr>
              <a:t>2</a:t>
            </a:r>
            <a:r>
              <a:rPr lang="zh-CN" altLang="en-US" sz="1400" dirty="0">
                <a:latin typeface="+mn-ea"/>
              </a:rPr>
              <a:t>、若类级别无该注解，则每个方法直接映射方法注解上的路径，比如第二个实例中</a:t>
            </a:r>
            <a:r>
              <a:rPr lang="en-US" altLang="zh-CN" sz="1400" dirty="0">
                <a:latin typeface="+mn-ea"/>
              </a:rPr>
              <a:t>login</a:t>
            </a:r>
            <a:r>
              <a:rPr lang="zh-CN" altLang="en-US" sz="1400" dirty="0">
                <a:latin typeface="+mn-ea"/>
              </a:rPr>
              <a:t>方法映射的</a:t>
            </a:r>
            <a:r>
              <a:rPr lang="en-US" altLang="zh-CN" sz="1400" dirty="0">
                <a:latin typeface="+mn-ea"/>
              </a:rPr>
              <a:t>URL</a:t>
            </a:r>
            <a:r>
              <a:rPr lang="zh-CN" altLang="en-US" sz="1400" dirty="0">
                <a:latin typeface="+mn-ea"/>
              </a:rPr>
              <a:t>路径是：</a:t>
            </a:r>
            <a:r>
              <a:rPr lang="en-US" altLang="zh-CN" sz="1400" dirty="0">
                <a:latin typeface="+mn-ea"/>
              </a:rPr>
              <a:t>/login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955" y="1779662"/>
            <a:ext cx="3420666" cy="19055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573" y="1901853"/>
            <a:ext cx="3421803" cy="190557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EB4F4DE-0215-4864-99A7-C16EB8D1C6A8}"/>
              </a:ext>
            </a:extLst>
          </p:cNvPr>
          <p:cNvSpPr txBox="1"/>
          <p:nvPr/>
        </p:nvSpPr>
        <p:spPr>
          <a:xfrm>
            <a:off x="2051720" y="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b="1" dirty="0" err="1">
                <a:solidFill>
                  <a:schemeClr val="bg1"/>
                </a:solidFill>
                <a:latin typeface="+mn-ea"/>
                <a:cs typeface="+mj-cs"/>
              </a:rPr>
              <a:t>RequestMapping</a:t>
            </a:r>
            <a:endParaRPr lang="zh-CN" altLang="en-US" sz="36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6530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251520" y="541663"/>
            <a:ext cx="7886700" cy="3263504"/>
          </a:xfrm>
        </p:spPr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zh-CN" altLang="en-US" dirty="0"/>
              <a:t>中，还可以使用</a:t>
            </a:r>
            <a:r>
              <a:rPr lang="en-US" altLang="zh-CN" dirty="0"/>
              <a:t>method</a:t>
            </a:r>
            <a:r>
              <a:rPr lang="zh-CN" altLang="en-US" dirty="0"/>
              <a:t>来限制请求的类型，比如以下例子中映射</a:t>
            </a:r>
            <a:r>
              <a:rPr lang="en-US" altLang="zh-CN" dirty="0"/>
              <a:t>login</a:t>
            </a:r>
            <a:r>
              <a:rPr lang="zh-CN" altLang="en-US" dirty="0"/>
              <a:t>的</a:t>
            </a:r>
            <a:r>
              <a:rPr lang="en-US" altLang="zh-CN" dirty="0"/>
              <a:t>URL</a:t>
            </a:r>
            <a:r>
              <a:rPr lang="zh-CN" altLang="en-US" dirty="0"/>
              <a:t>，并且是</a:t>
            </a:r>
            <a:r>
              <a:rPr lang="en-US" altLang="zh-CN" dirty="0"/>
              <a:t>Get</a:t>
            </a:r>
            <a:r>
              <a:rPr lang="zh-CN" altLang="en-US" dirty="0"/>
              <a:t>方式的请求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186327"/>
            <a:ext cx="6419406" cy="183178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4275BBC-9DBE-4F56-9F07-EBD6F5F1A5CD}"/>
              </a:ext>
            </a:extLst>
          </p:cNvPr>
          <p:cNvSpPr txBox="1"/>
          <p:nvPr/>
        </p:nvSpPr>
        <p:spPr>
          <a:xfrm>
            <a:off x="2051720" y="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b="1" dirty="0" err="1">
                <a:solidFill>
                  <a:schemeClr val="bg1"/>
                </a:solidFill>
                <a:latin typeface="+mn-ea"/>
                <a:cs typeface="+mj-cs"/>
              </a:rPr>
              <a:t>RequestMapping</a:t>
            </a:r>
            <a:endParaRPr lang="zh-CN" altLang="en-US" sz="36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9668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059582"/>
            <a:ext cx="8229600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Spring Boot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简介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Spring Boot</a:t>
            </a:r>
            <a:r>
              <a:rPr lang="zh-CN" altLang="en-US" b="1" dirty="0">
                <a:latin typeface="+mn-ea"/>
              </a:rPr>
              <a:t>初级应用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Spring Boot</a:t>
            </a:r>
            <a:r>
              <a:rPr lang="zh-CN" altLang="en-US" b="1" dirty="0">
                <a:latin typeface="+mn-ea"/>
              </a:rPr>
              <a:t>接口开发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254111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394370" y="555526"/>
            <a:ext cx="7886700" cy="3263504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+mn-ea"/>
              </a:rPr>
              <a:t>URI</a:t>
            </a:r>
            <a:r>
              <a:rPr lang="zh-CN" altLang="en-US" sz="2400" dirty="0">
                <a:latin typeface="+mn-ea"/>
              </a:rPr>
              <a:t>模板模式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URI</a:t>
            </a:r>
            <a:r>
              <a:rPr lang="zh-CN" altLang="en-US" sz="2400" dirty="0">
                <a:latin typeface="+mn-ea"/>
              </a:rPr>
              <a:t>模版是一个类似于</a:t>
            </a:r>
            <a:r>
              <a:rPr lang="en-US" altLang="zh-CN" sz="2400" dirty="0">
                <a:latin typeface="+mn-ea"/>
              </a:rPr>
              <a:t>URI</a:t>
            </a:r>
            <a:r>
              <a:rPr lang="zh-CN" altLang="en-US" sz="2400" dirty="0">
                <a:latin typeface="+mn-ea"/>
              </a:rPr>
              <a:t>的字符串，其中包含了一个或多个变量。当你将这些变量替换掉市，就变回了</a:t>
            </a:r>
            <a:r>
              <a:rPr lang="en-US" altLang="zh-CN" sz="2400" dirty="0">
                <a:latin typeface="+mn-ea"/>
              </a:rPr>
              <a:t>URI</a:t>
            </a:r>
          </a:p>
          <a:p>
            <a:pPr lvl="1"/>
            <a:r>
              <a:rPr lang="zh-CN" altLang="en-US" sz="2400" dirty="0">
                <a:latin typeface="+mn-ea"/>
              </a:rPr>
              <a:t>例如：路径为</a:t>
            </a:r>
            <a:r>
              <a:rPr lang="en-US" altLang="zh-CN" sz="2400" dirty="0">
                <a:latin typeface="+mn-ea"/>
              </a:rPr>
              <a:t>http://www.example.com/owners/fred</a:t>
            </a:r>
            <a:r>
              <a:rPr lang="zh-CN" altLang="en-US" sz="2400" dirty="0">
                <a:latin typeface="+mn-ea"/>
              </a:rPr>
              <a:t>，则方法中</a:t>
            </a:r>
            <a:r>
              <a:rPr lang="en-US" altLang="zh-CN" sz="2400" dirty="0" err="1">
                <a:latin typeface="+mn-ea"/>
              </a:rPr>
              <a:t>ownerId</a:t>
            </a:r>
            <a:r>
              <a:rPr lang="zh-CN" altLang="en-US" sz="2400" dirty="0">
                <a:latin typeface="+mn-ea"/>
              </a:rPr>
              <a:t>的值即为“</a:t>
            </a:r>
            <a:r>
              <a:rPr lang="en-US" altLang="zh-CN" sz="2400" dirty="0" err="1">
                <a:latin typeface="+mn-ea"/>
              </a:rPr>
              <a:t>fred</a:t>
            </a:r>
            <a:r>
              <a:rPr lang="zh-CN" altLang="en-US" sz="2400" dirty="0">
                <a:latin typeface="+mn-ea"/>
              </a:rPr>
              <a:t>”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363838"/>
            <a:ext cx="6219502" cy="142598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F4D16EE-AF46-4E2E-8B0F-C0FDCCEC02A7}"/>
              </a:ext>
            </a:extLst>
          </p:cNvPr>
          <p:cNvSpPr txBox="1"/>
          <p:nvPr/>
        </p:nvSpPr>
        <p:spPr>
          <a:xfrm>
            <a:off x="2051720" y="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b="1" dirty="0" err="1">
                <a:solidFill>
                  <a:schemeClr val="bg1"/>
                </a:solidFill>
                <a:latin typeface="+mn-ea"/>
                <a:cs typeface="+mj-cs"/>
              </a:rPr>
              <a:t>RequestMapping</a:t>
            </a:r>
            <a:endParaRPr lang="zh-CN" altLang="en-US" sz="36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77737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672033" y="1152017"/>
            <a:ext cx="7886700" cy="3263504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路径模式</a:t>
            </a:r>
            <a:endParaRPr lang="en-US" altLang="zh-CN" dirty="0"/>
          </a:p>
          <a:p>
            <a:pPr lvl="1"/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zh-CN" altLang="en-US" dirty="0"/>
              <a:t>注解处理支持</a:t>
            </a:r>
            <a:r>
              <a:rPr lang="en-US" altLang="zh-CN" dirty="0"/>
              <a:t>URI</a:t>
            </a:r>
            <a:r>
              <a:rPr lang="zh-CN" altLang="en-US" dirty="0"/>
              <a:t>模版，也支持使用</a:t>
            </a:r>
            <a:r>
              <a:rPr lang="en-US" altLang="zh-CN" dirty="0"/>
              <a:t>Ant</a:t>
            </a:r>
            <a:r>
              <a:rPr lang="zh-CN" altLang="en-US" dirty="0"/>
              <a:t>风格模式</a:t>
            </a:r>
            <a:endParaRPr lang="en-US" altLang="zh-CN" dirty="0"/>
          </a:p>
          <a:p>
            <a:pPr lvl="2"/>
            <a:r>
              <a:rPr lang="en-US" altLang="zh-CN" dirty="0"/>
              <a:t>/user/</a:t>
            </a:r>
            <a:r>
              <a:rPr lang="en-US" altLang="zh-CN" dirty="0" err="1"/>
              <a:t>regist</a:t>
            </a:r>
            <a:r>
              <a:rPr lang="zh-CN" altLang="en-US" dirty="0"/>
              <a:t>，</a:t>
            </a:r>
            <a:r>
              <a:rPr lang="en-US" altLang="zh-CN" dirty="0"/>
              <a:t>		</a:t>
            </a:r>
            <a:r>
              <a:rPr lang="zh-CN" altLang="en-US" dirty="0"/>
              <a:t>匹配</a:t>
            </a:r>
            <a:r>
              <a:rPr lang="en-US" altLang="zh-CN" dirty="0"/>
              <a:t>/user/</a:t>
            </a:r>
            <a:r>
              <a:rPr lang="en-US" altLang="zh-CN" dirty="0" err="1"/>
              <a:t>regist</a:t>
            </a:r>
            <a:endParaRPr lang="en-US" altLang="zh-CN" dirty="0"/>
          </a:p>
          <a:p>
            <a:pPr lvl="2"/>
            <a:r>
              <a:rPr lang="en-US" altLang="zh-CN" dirty="0"/>
              <a:t>/user/*/</a:t>
            </a:r>
            <a:r>
              <a:rPr lang="en-US" altLang="zh-CN" dirty="0" err="1"/>
              <a:t>regist</a:t>
            </a:r>
            <a:r>
              <a:rPr lang="zh-CN" altLang="en-US" dirty="0"/>
              <a:t>，</a:t>
            </a:r>
            <a:r>
              <a:rPr lang="en-US" altLang="zh-CN" dirty="0"/>
              <a:t>	</a:t>
            </a:r>
            <a:r>
              <a:rPr lang="zh-CN" altLang="en-US" dirty="0"/>
              <a:t>匹配</a:t>
            </a:r>
            <a:r>
              <a:rPr lang="en-US" altLang="zh-CN" dirty="0"/>
              <a:t>/user/</a:t>
            </a:r>
            <a:r>
              <a:rPr lang="en-US" altLang="zh-CN" dirty="0" err="1"/>
              <a:t>aaa</a:t>
            </a:r>
            <a:r>
              <a:rPr lang="en-US" altLang="zh-CN" dirty="0"/>
              <a:t>/</a:t>
            </a:r>
            <a:r>
              <a:rPr lang="en-US" altLang="zh-CN" dirty="0" err="1"/>
              <a:t>regist</a:t>
            </a:r>
            <a:endParaRPr lang="en-US" altLang="zh-CN" dirty="0"/>
          </a:p>
          <a:p>
            <a:pPr lvl="2"/>
            <a:r>
              <a:rPr lang="en-US" altLang="zh-CN" dirty="0"/>
              <a:t>/user/**/</a:t>
            </a:r>
            <a:r>
              <a:rPr lang="en-US" altLang="zh-CN" dirty="0" err="1"/>
              <a:t>regist</a:t>
            </a:r>
            <a:r>
              <a:rPr lang="zh-CN" altLang="en-US" dirty="0"/>
              <a:t>，</a:t>
            </a:r>
            <a:r>
              <a:rPr lang="en-US" altLang="zh-CN" dirty="0"/>
              <a:t>	</a:t>
            </a:r>
            <a:r>
              <a:rPr lang="zh-CN" altLang="en-US" dirty="0"/>
              <a:t>匹配</a:t>
            </a:r>
            <a:r>
              <a:rPr lang="en-US" altLang="zh-CN" dirty="0"/>
              <a:t>/user/</a:t>
            </a:r>
            <a:r>
              <a:rPr lang="en-US" altLang="zh-CN" dirty="0" err="1"/>
              <a:t>regist</a:t>
            </a:r>
            <a:r>
              <a:rPr lang="zh-CN" altLang="en-US" dirty="0"/>
              <a:t>、</a:t>
            </a:r>
            <a:r>
              <a:rPr lang="en-US" altLang="zh-CN" dirty="0"/>
              <a:t>/user/</a:t>
            </a:r>
            <a:r>
              <a:rPr lang="en-US" altLang="zh-CN" dirty="0" err="1"/>
              <a:t>aaa</a:t>
            </a:r>
            <a:r>
              <a:rPr lang="en-US" altLang="zh-CN" dirty="0"/>
              <a:t>/</a:t>
            </a:r>
            <a:r>
              <a:rPr lang="en-US" altLang="zh-CN" dirty="0" err="1"/>
              <a:t>bbb</a:t>
            </a:r>
            <a:r>
              <a:rPr lang="en-US" altLang="zh-CN" dirty="0"/>
              <a:t>/</a:t>
            </a:r>
            <a:r>
              <a:rPr lang="en-US" altLang="zh-CN" dirty="0" err="1"/>
              <a:t>regist</a:t>
            </a:r>
            <a:r>
              <a:rPr lang="zh-CN" altLang="en-US" dirty="0"/>
              <a:t>等</a:t>
            </a:r>
            <a:endParaRPr lang="en-US" altLang="zh-CN" dirty="0"/>
          </a:p>
          <a:p>
            <a:pPr lvl="2"/>
            <a:r>
              <a:rPr lang="en-US" altLang="zh-CN" dirty="0"/>
              <a:t>/user/</a:t>
            </a:r>
            <a:r>
              <a:rPr lang="en-US" altLang="zh-CN" dirty="0" err="1"/>
              <a:t>regist</a:t>
            </a:r>
            <a:r>
              <a:rPr lang="en-US" altLang="zh-CN" dirty="0"/>
              <a:t>?</a:t>
            </a:r>
            <a:r>
              <a:rPr lang="zh-CN" altLang="en-US" dirty="0"/>
              <a:t>，</a:t>
            </a:r>
            <a:r>
              <a:rPr lang="en-US" altLang="zh-CN" dirty="0"/>
              <a:t>	</a:t>
            </a:r>
            <a:r>
              <a:rPr lang="zh-CN" altLang="en-US" dirty="0"/>
              <a:t>匹配</a:t>
            </a:r>
            <a:r>
              <a:rPr lang="en-US" altLang="zh-CN" dirty="0"/>
              <a:t>/user/</a:t>
            </a:r>
            <a:r>
              <a:rPr lang="en-US" altLang="zh-CN" dirty="0" err="1"/>
              <a:t>regista</a:t>
            </a:r>
            <a:r>
              <a:rPr lang="zh-CN" altLang="en-US" dirty="0"/>
              <a:t>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zh-CN" altLang="en-US" dirty="0"/>
              <a:t>还支持组合使用</a:t>
            </a:r>
            <a:r>
              <a:rPr lang="en-US" altLang="zh-CN" dirty="0"/>
              <a:t>URI</a:t>
            </a:r>
            <a:r>
              <a:rPr lang="zh-CN" altLang="en-US" dirty="0"/>
              <a:t>模版和</a:t>
            </a:r>
            <a:r>
              <a:rPr lang="en-US" altLang="zh-CN" dirty="0"/>
              <a:t>Ant</a:t>
            </a:r>
            <a:r>
              <a:rPr lang="zh-CN" altLang="en-US" dirty="0"/>
              <a:t>风格模式</a:t>
            </a:r>
            <a:endParaRPr lang="en-US" altLang="zh-CN" dirty="0"/>
          </a:p>
          <a:p>
            <a:pPr lvl="1"/>
            <a:r>
              <a:rPr lang="zh-CN" altLang="en-US" dirty="0"/>
              <a:t>如：</a:t>
            </a:r>
            <a:r>
              <a:rPr lang="en-US" altLang="zh-CN" dirty="0"/>
              <a:t>/owners/*/pets/{</a:t>
            </a:r>
            <a:r>
              <a:rPr lang="en-US" altLang="zh-CN" dirty="0" err="1"/>
              <a:t>petId</a:t>
            </a:r>
            <a:r>
              <a:rPr lang="en-US" altLang="zh-CN" dirty="0"/>
              <a:t>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3BCDCC-7B97-4105-B7A2-A61F0725F2A0}"/>
              </a:ext>
            </a:extLst>
          </p:cNvPr>
          <p:cNvSpPr txBox="1"/>
          <p:nvPr/>
        </p:nvSpPr>
        <p:spPr>
          <a:xfrm>
            <a:off x="2051720" y="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b="1" dirty="0" err="1">
                <a:solidFill>
                  <a:schemeClr val="bg1"/>
                </a:solidFill>
                <a:latin typeface="+mn-ea"/>
                <a:cs typeface="+mj-cs"/>
              </a:rPr>
              <a:t>RequestMapping</a:t>
            </a:r>
            <a:endParaRPr lang="zh-CN" altLang="en-US" sz="36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05208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491917" y="660321"/>
            <a:ext cx="7886700" cy="3263504"/>
          </a:xfrm>
        </p:spPr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err="1"/>
              <a:t>RequestParam</a:t>
            </a:r>
            <a:r>
              <a:rPr lang="zh-CN" altLang="en-US" dirty="0"/>
              <a:t>将请求参数绑定到方法参法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83" y="1794484"/>
            <a:ext cx="7700000" cy="197857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A01392A-96F9-4A69-A6A3-9CE78044925F}"/>
              </a:ext>
            </a:extLst>
          </p:cNvPr>
          <p:cNvSpPr txBox="1"/>
          <p:nvPr/>
        </p:nvSpPr>
        <p:spPr>
          <a:xfrm>
            <a:off x="2051720" y="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b="1" dirty="0" err="1">
                <a:solidFill>
                  <a:schemeClr val="bg1"/>
                </a:solidFill>
                <a:latin typeface="+mn-ea"/>
                <a:cs typeface="+mj-cs"/>
              </a:rPr>
              <a:t>RequestParam</a:t>
            </a:r>
            <a:endParaRPr lang="zh-CN" altLang="en-US" sz="36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43476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364370" y="619876"/>
            <a:ext cx="9104173" cy="3263504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>
                <a:latin typeface="+mn-ea"/>
              </a:rPr>
              <a:t>@</a:t>
            </a:r>
            <a:r>
              <a:rPr lang="en-US" altLang="zh-CN" sz="2800" dirty="0" err="1">
                <a:latin typeface="+mn-ea"/>
              </a:rPr>
              <a:t>CookieValue</a:t>
            </a:r>
            <a:r>
              <a:rPr lang="zh-CN" altLang="en-US" sz="2800" dirty="0">
                <a:latin typeface="+mn-ea"/>
              </a:rPr>
              <a:t>注解允许将方法参数与</a:t>
            </a:r>
            <a:r>
              <a:rPr lang="en-US" altLang="zh-CN" sz="2800" dirty="0" err="1">
                <a:latin typeface="+mn-ea"/>
              </a:rPr>
              <a:t>HTTPcookie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值绑定</a:t>
            </a:r>
            <a:endParaRPr lang="en-US" altLang="zh-CN" sz="2800" dirty="0">
              <a:latin typeface="+mn-ea"/>
            </a:endParaRP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sz="2800" dirty="0">
                <a:latin typeface="+mn-ea"/>
              </a:rPr>
              <a:t>RequestHeader </a:t>
            </a:r>
            <a:r>
              <a:rPr lang="zh-CN" altLang="en-US" sz="2800" dirty="0">
                <a:latin typeface="+mn-ea"/>
              </a:rPr>
              <a:t>映射请求头字段属性</a:t>
            </a:r>
          </a:p>
          <a:p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21" y="1379703"/>
            <a:ext cx="6957495" cy="98132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73" y="4069189"/>
            <a:ext cx="6676192" cy="10376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688" y="2180304"/>
            <a:ext cx="4075815" cy="9933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AC972C3-EDA8-4E10-86CA-2F4E04330ABB}"/>
              </a:ext>
            </a:extLst>
          </p:cNvPr>
          <p:cNvSpPr txBox="1"/>
          <p:nvPr/>
        </p:nvSpPr>
        <p:spPr>
          <a:xfrm>
            <a:off x="2021721" y="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CN" sz="3600" b="1" dirty="0">
                <a:solidFill>
                  <a:schemeClr val="bg1"/>
                </a:solidFill>
                <a:latin typeface="+mn-ea"/>
                <a:cs typeface="+mj-cs"/>
              </a:rPr>
              <a:t>Cookie</a:t>
            </a:r>
            <a:r>
              <a:rPr lang="zh-CN" altLang="en-US" sz="3600" b="1" dirty="0">
                <a:solidFill>
                  <a:schemeClr val="bg1"/>
                </a:solidFill>
                <a:latin typeface="+mn-ea"/>
                <a:cs typeface="+mj-cs"/>
              </a:rPr>
              <a:t>和</a:t>
            </a:r>
            <a:r>
              <a:rPr lang="en-US" altLang="zh-CN" sz="3600" b="1" dirty="0">
                <a:solidFill>
                  <a:schemeClr val="bg1"/>
                </a:solidFill>
                <a:latin typeface="+mn-ea"/>
                <a:cs typeface="+mj-cs"/>
              </a:rPr>
              <a:t>Header</a:t>
            </a:r>
            <a:endParaRPr lang="zh-CN" altLang="en-US" sz="36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52645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323528" y="815184"/>
            <a:ext cx="8030716" cy="3263504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+mn-ea"/>
              </a:rPr>
              <a:t>@</a:t>
            </a:r>
            <a:r>
              <a:rPr lang="en-US" altLang="zh-CN" sz="2400" dirty="0" err="1">
                <a:latin typeface="+mn-ea"/>
              </a:rPr>
              <a:t>ResponseBody</a:t>
            </a:r>
            <a:r>
              <a:rPr lang="zh-CN" altLang="en-US" sz="2400" dirty="0">
                <a:latin typeface="+mn-ea"/>
              </a:rPr>
              <a:t>此注解用在方法上，用来表示直接将返回数据写到</a:t>
            </a:r>
            <a:r>
              <a:rPr lang="en-US" altLang="zh-CN" sz="2400" dirty="0">
                <a:latin typeface="+mn-ea"/>
              </a:rPr>
              <a:t>HTTP</a:t>
            </a:r>
            <a:r>
              <a:rPr lang="zh-CN" altLang="en-US" sz="2400" dirty="0">
                <a:latin typeface="+mn-ea"/>
              </a:rPr>
              <a:t>响应体里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400" dirty="0">
                <a:latin typeface="+mn-ea"/>
              </a:rPr>
              <a:t>一般用于响应</a:t>
            </a:r>
            <a:r>
              <a:rPr lang="en-US" altLang="zh-CN" sz="2400" dirty="0">
                <a:latin typeface="+mn-ea"/>
              </a:rPr>
              <a:t>AJAX</a:t>
            </a:r>
            <a:r>
              <a:rPr lang="zh-CN" altLang="en-US" sz="2400" dirty="0">
                <a:latin typeface="+mn-ea"/>
              </a:rPr>
              <a:t>的请求，返回</a:t>
            </a:r>
            <a:r>
              <a:rPr lang="en-US" altLang="zh-CN" sz="2400" dirty="0">
                <a:latin typeface="+mn-ea"/>
              </a:rPr>
              <a:t>JSON</a:t>
            </a:r>
            <a:r>
              <a:rPr lang="zh-CN" altLang="en-US" sz="2400" dirty="0">
                <a:latin typeface="+mn-ea"/>
              </a:rPr>
              <a:t>格式的字符串</a:t>
            </a:r>
            <a:endParaRPr lang="en-US" altLang="zh-CN" sz="2400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14E5A6-951D-4A43-AF9A-0260F82749A9}"/>
              </a:ext>
            </a:extLst>
          </p:cNvPr>
          <p:cNvSpPr txBox="1"/>
          <p:nvPr/>
        </p:nvSpPr>
        <p:spPr>
          <a:xfrm>
            <a:off x="2021721" y="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b="1" dirty="0" err="1">
                <a:solidFill>
                  <a:schemeClr val="bg1"/>
                </a:solidFill>
                <a:latin typeface="+mn-ea"/>
                <a:cs typeface="+mj-cs"/>
              </a:rPr>
              <a:t>ResponseBody</a:t>
            </a:r>
            <a:endParaRPr lang="zh-CN" altLang="en-US" sz="36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40E1A61-9259-4059-BBC0-1D0393637204}"/>
              </a:ext>
            </a:extLst>
          </p:cNvPr>
          <p:cNvSpPr txBox="1"/>
          <p:nvPr/>
        </p:nvSpPr>
        <p:spPr>
          <a:xfrm>
            <a:off x="1619672" y="2515710"/>
            <a:ext cx="4572000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/>
              <a:t>@RequestMapping("/test")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/>
              <a:t>    @ResponseBody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/>
              <a:t>    public String test(){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/>
              <a:t>       </a:t>
            </a:r>
            <a:r>
              <a:rPr lang="en-US" altLang="zh-CN" sz="1800" dirty="0" err="1"/>
              <a:t>return"ok</a:t>
            </a:r>
            <a:r>
              <a:rPr lang="en-US" altLang="zh-CN" sz="1800" dirty="0"/>
              <a:t>";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/>
              <a:t>    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91838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059582"/>
            <a:ext cx="8229600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Spring Boot</a:t>
            </a:r>
            <a:r>
              <a:rPr lang="zh-CN" altLang="en-US" b="1" dirty="0">
                <a:latin typeface="+mn-ea"/>
              </a:rPr>
              <a:t>简介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Spring Boot</a:t>
            </a:r>
            <a:r>
              <a:rPr lang="zh-CN" altLang="en-US" b="1" dirty="0">
                <a:latin typeface="+mn-ea"/>
              </a:rPr>
              <a:t>初级应用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Spring Boot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接口开发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396396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Get</a:t>
            </a:r>
            <a:r>
              <a:rPr lang="zh-CN" altLang="en-US" dirty="0"/>
              <a:t>接口开发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03598"/>
            <a:ext cx="5464379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9921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返回带有</a:t>
            </a:r>
            <a:r>
              <a:rPr lang="en-US" altLang="zh-CN" dirty="0"/>
              <a:t>Cookie</a:t>
            </a:r>
            <a:r>
              <a:rPr lang="zh-CN" altLang="en-US" dirty="0"/>
              <a:t>信息的</a:t>
            </a:r>
            <a:r>
              <a:rPr lang="en-US" altLang="zh-CN" dirty="0"/>
              <a:t>Get</a:t>
            </a:r>
            <a:r>
              <a:rPr lang="zh-CN" altLang="en-US" dirty="0"/>
              <a:t>接口开发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91630"/>
            <a:ext cx="7199313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548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要求携带</a:t>
            </a:r>
            <a:r>
              <a:rPr lang="en-US" altLang="zh-CN" dirty="0"/>
              <a:t>Cookie</a:t>
            </a:r>
            <a:r>
              <a:rPr lang="zh-CN" altLang="en-US" dirty="0"/>
              <a:t>访问的</a:t>
            </a:r>
            <a:r>
              <a:rPr lang="en-US" altLang="zh-CN" dirty="0"/>
              <a:t>Get</a:t>
            </a:r>
            <a:r>
              <a:rPr lang="zh-CN" altLang="en-US" dirty="0"/>
              <a:t>接口开发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38213"/>
            <a:ext cx="7199313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51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方式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要求携带参数的</a:t>
            </a:r>
            <a:r>
              <a:rPr lang="en-US" altLang="zh-CN" dirty="0"/>
              <a:t>Get</a:t>
            </a:r>
            <a:r>
              <a:rPr lang="zh-CN" altLang="en-US" dirty="0"/>
              <a:t>请求的开发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62100"/>
            <a:ext cx="7466013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288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640353083"/>
              </p:ext>
            </p:extLst>
          </p:nvPr>
        </p:nvGraphicFramePr>
        <p:xfrm>
          <a:off x="539552" y="627534"/>
          <a:ext cx="8208912" cy="3046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79862"/>
            <a:ext cx="7992888" cy="86409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0"/>
            <a:ext cx="9022231" cy="614150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Spring Boot</a:t>
            </a:r>
            <a:r>
              <a:rPr lang="zh-CN" altLang="en-US" sz="3600" dirty="0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21035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000"/>
    </mc:Choice>
    <mc:Fallback xmlns="">
      <p:transition advClick="0" advTm="6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方式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要求携带参数的</a:t>
            </a:r>
            <a:r>
              <a:rPr lang="en-US" altLang="zh-CN" dirty="0"/>
              <a:t>Get</a:t>
            </a:r>
            <a:r>
              <a:rPr lang="zh-CN" altLang="en-US" dirty="0"/>
              <a:t>请求的开发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409700"/>
            <a:ext cx="8513763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5190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实现返回带</a:t>
            </a:r>
            <a:r>
              <a:rPr lang="en-US" altLang="zh-CN" dirty="0"/>
              <a:t>Cookie</a:t>
            </a:r>
            <a:r>
              <a:rPr lang="zh-CN" altLang="en-US" dirty="0"/>
              <a:t>的</a:t>
            </a:r>
            <a:r>
              <a:rPr lang="en-US" altLang="zh-CN" dirty="0"/>
              <a:t>Post</a:t>
            </a:r>
            <a:r>
              <a:rPr lang="zh-CN" altLang="en-US" dirty="0"/>
              <a:t>接口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987574"/>
            <a:ext cx="7770813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7806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42078" y="72182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修改</a:t>
            </a:r>
            <a:r>
              <a:rPr lang="en-US" altLang="zh-CN" dirty="0"/>
              <a:t>pom.xml</a:t>
            </a:r>
            <a:r>
              <a:rPr lang="zh-CN" altLang="en-US" dirty="0"/>
              <a:t>文件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启动类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集成</a:t>
            </a:r>
            <a:r>
              <a:rPr lang="en-US" altLang="zh-CN" dirty="0"/>
              <a:t>Swagger3</a:t>
            </a:r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D6E038F-2DC7-4E8D-9E4C-5B9308570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528287"/>
            <a:ext cx="1847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23D147-B7F0-4D95-84C7-DE52EA5DD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51" y="1208864"/>
            <a:ext cx="8096189" cy="12464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&gt;io.springfox&lt;/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&gt;springfox-boot-starter&lt;/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&gt;3.0.0&lt;/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A75CBC3-30FE-46B1-BD06-9DC2580E4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708" y="3108160"/>
            <a:ext cx="8561772" cy="2169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@EnableOpenApi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@SpringBootApplication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Demo0928Application 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main(String[] args) 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SpringApplication.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(Demo0928Application.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args);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190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集成</a:t>
            </a:r>
            <a:r>
              <a:rPr lang="en-US" altLang="zh-CN" dirty="0"/>
              <a:t>Swagger3</a:t>
            </a:r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D6E038F-2DC7-4E8D-9E4C-5B9308570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528287"/>
            <a:ext cx="1847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4497EBD-9E9F-4BFC-AE60-3E94D1F47A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264" y="603898"/>
            <a:ext cx="9798037" cy="52168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@Configuration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Swagger3Config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@Bean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Docket createRestApi() {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new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Docket(DocumentationType.</a:t>
            </a:r>
            <a:r>
              <a:rPr kumimoji="0" lang="zh-CN" altLang="zh-CN" sz="15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OAS_30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.apiInfo(apiInfo())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.select()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.apis(RequestHandlerSelectors.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withMethodAnnotation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ApiOperation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.paths(PathSelectors.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.build();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ApiInfo apiInfo() {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new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ApiInfoBuilder()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.title(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"Swagger3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接口文档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.description(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更多请咨询服务开发者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lhz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.contact(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Contact(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"lhz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"http://www.ll.cn"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"ll@126.com"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.version(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"1.0"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.build();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C529FA-BBE1-408D-B4C2-00AD101B1B4E}"/>
              </a:ext>
            </a:extLst>
          </p:cNvPr>
          <p:cNvSpPr txBox="1"/>
          <p:nvPr/>
        </p:nvSpPr>
        <p:spPr>
          <a:xfrm>
            <a:off x="5652120" y="987574"/>
            <a:ext cx="2592288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7E55FA-A93C-4629-9126-F95531AEB36B}"/>
              </a:ext>
            </a:extLst>
          </p:cNvPr>
          <p:cNvSpPr txBox="1"/>
          <p:nvPr/>
        </p:nvSpPr>
        <p:spPr>
          <a:xfrm>
            <a:off x="4491854" y="848716"/>
            <a:ext cx="4912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Swagger</a:t>
            </a:r>
            <a:r>
              <a:rPr lang="zh-CN" altLang="en-US" dirty="0"/>
              <a:t>是一个</a:t>
            </a:r>
            <a:r>
              <a:rPr lang="zh-CN" altLang="en-US" dirty="0">
                <a:solidFill>
                  <a:srgbClr val="FF0000"/>
                </a:solidFill>
              </a:rPr>
              <a:t>自动生成接口文档</a:t>
            </a:r>
            <a:r>
              <a:rPr lang="zh-CN" altLang="en-US" dirty="0"/>
              <a:t>的工具</a:t>
            </a:r>
          </a:p>
        </p:txBody>
      </p:sp>
    </p:spTree>
    <p:extLst>
      <p:ext uri="{BB962C8B-B14F-4D97-AF65-F5344CB8AC3E}">
        <p14:creationId xmlns:p14="http://schemas.microsoft.com/office/powerpoint/2010/main" val="2277583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集成</a:t>
            </a:r>
            <a:r>
              <a:rPr lang="en-US" altLang="zh-CN" dirty="0"/>
              <a:t>Swagger3</a:t>
            </a:r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D6E038F-2DC7-4E8D-9E4C-5B9308570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528287"/>
            <a:ext cx="1847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4497EBD-9E9F-4BFC-AE60-3E94D1F47A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1161" y="649198"/>
            <a:ext cx="4279765" cy="12495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fontAlgn="base">
              <a:spcAft>
                <a:spcPct val="0"/>
              </a:spcAft>
              <a:buNone/>
            </a:pPr>
            <a:r>
              <a:rPr lang="en-US" altLang="zh-CN" dirty="0"/>
              <a:t>Swagger</a:t>
            </a:r>
            <a:r>
              <a:rPr lang="zh-CN" altLang="en-US" dirty="0"/>
              <a:t>注解</a:t>
            </a:r>
            <a:endParaRPr lang="en-US" altLang="zh-CN" dirty="0"/>
          </a:p>
          <a:p>
            <a:pPr marL="0" indent="0" fontAlgn="base">
              <a:spcAft>
                <a:spcPct val="0"/>
              </a:spcAft>
              <a:buNone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fontAlgn="base">
              <a:spcAft>
                <a:spcPct val="0"/>
              </a:spcAft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8269058-A469-4F61-AEEC-88D38ACFF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66" y="1389514"/>
            <a:ext cx="821481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@Api：用在请求的类上，表示对类的说明 tags="说明该类的作用，可以在UI界面上看到的注解“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@ApiOperation：用在请求的方法上，说明方法的用途、作用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value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：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说明方法的用途、作用</a:t>
            </a:r>
            <a:endParaRPr lang="en-US" altLang="zh-CN" sz="2400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notes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：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方法的备注说明</a:t>
            </a:r>
          </a:p>
        </p:txBody>
      </p:sp>
    </p:spTree>
    <p:extLst>
      <p:ext uri="{BB962C8B-B14F-4D97-AF65-F5344CB8AC3E}">
        <p14:creationId xmlns:p14="http://schemas.microsoft.com/office/powerpoint/2010/main" val="230494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83568" y="800581"/>
            <a:ext cx="7723614" cy="3713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在没有使用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Spring Boot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时构建项目时什么样的？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在项目中存在大量的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xml 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文件，配置相当繁琐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整合第三方框架时的配置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jar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包问题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低效的开发效率与部署效率问题</a:t>
            </a:r>
            <a:endParaRPr lang="en-US" altLang="zh-CN" sz="20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Spring Boot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解决了什么？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使配置简单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使编码简单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使部署简单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59" y="28218"/>
            <a:ext cx="9022231" cy="614150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Spring Boot</a:t>
            </a:r>
            <a:r>
              <a:rPr lang="zh-CN" altLang="en-US" sz="3600" dirty="0"/>
              <a:t>优点</a:t>
            </a:r>
          </a:p>
        </p:txBody>
      </p:sp>
    </p:spTree>
    <p:extLst>
      <p:ext uri="{BB962C8B-B14F-4D97-AF65-F5344CB8AC3E}">
        <p14:creationId xmlns:p14="http://schemas.microsoft.com/office/powerpoint/2010/main" val="203896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000"/>
    </mc:Choice>
    <mc:Fallback xmlns="">
      <p:transition advClick="0" advTm="6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627534"/>
            <a:ext cx="8364066" cy="3394472"/>
          </a:xfrm>
        </p:spPr>
        <p:txBody>
          <a:bodyPr>
            <a:noAutofit/>
          </a:bodyPr>
          <a:lstStyle/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	Maven</a:t>
            </a:r>
            <a:r>
              <a:rPr lang="zh-CN" altLang="en-US" sz="2400" dirty="0">
                <a:latin typeface="+mn-ea"/>
              </a:rPr>
              <a:t>是一款帮助程序员构建项目的工具，我们只需要告诉</a:t>
            </a:r>
            <a:r>
              <a:rPr lang="en-US" altLang="zh-CN" sz="2400" dirty="0">
                <a:latin typeface="+mn-ea"/>
              </a:rPr>
              <a:t>Maven</a:t>
            </a:r>
            <a:r>
              <a:rPr lang="zh-CN" altLang="en-US" sz="2400" dirty="0">
                <a:latin typeface="+mn-ea"/>
              </a:rPr>
              <a:t>需要哪些</a:t>
            </a:r>
            <a:r>
              <a:rPr lang="en-US" altLang="zh-CN" sz="2400" dirty="0">
                <a:latin typeface="+mn-ea"/>
              </a:rPr>
              <a:t>Jar </a:t>
            </a:r>
            <a:r>
              <a:rPr lang="zh-CN" altLang="en-US" sz="2400" dirty="0">
                <a:latin typeface="+mn-ea"/>
              </a:rPr>
              <a:t>包，它会帮助我们下载所有的</a:t>
            </a:r>
            <a:r>
              <a:rPr lang="en-US" altLang="zh-CN" sz="2400" dirty="0">
                <a:latin typeface="+mn-ea"/>
              </a:rPr>
              <a:t>Jar</a:t>
            </a:r>
            <a:r>
              <a:rPr lang="zh-CN" altLang="en-US" sz="2400" dirty="0">
                <a:latin typeface="+mn-ea"/>
              </a:rPr>
              <a:t>，极大提升开发效率。</a:t>
            </a:r>
            <a:endParaRPr lang="en-US" altLang="zh-CN" sz="2400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Maven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417341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843558"/>
            <a:ext cx="9514606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、下载配置</a:t>
            </a:r>
            <a:r>
              <a:rPr lang="en-US" altLang="zh-CN" dirty="0"/>
              <a:t>Maven</a:t>
            </a:r>
            <a:endParaRPr lang="en-US" altLang="zh-CN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Maven</a:t>
            </a:r>
            <a:r>
              <a:rPr lang="zh-CN" altLang="en-US" dirty="0"/>
              <a:t>介绍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27" y="1563637"/>
            <a:ext cx="3656434" cy="335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164" y="1851670"/>
            <a:ext cx="5080596" cy="1968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335462" y="3939902"/>
            <a:ext cx="4572000" cy="45243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en-US" altLang="zh-CN" dirty="0">
                <a:latin typeface="+mn-ea"/>
              </a:rPr>
              <a:t>https://maven.apache.org/download.cgi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3772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874514"/>
            <a:ext cx="9514606" cy="33944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E:\tools\apache-maven-3.6.3\conf</a:t>
            </a:r>
            <a:r>
              <a:rPr lang="zh-CN" altLang="en-US" dirty="0"/>
              <a:t>，修改</a:t>
            </a:r>
            <a:r>
              <a:rPr lang="en-US" altLang="zh-CN" dirty="0"/>
              <a:t>settings.xml</a:t>
            </a:r>
          </a:p>
          <a:p>
            <a:pPr marL="0" indent="0">
              <a:buNone/>
            </a:pPr>
            <a:r>
              <a:rPr lang="en-US" altLang="zh-CN" sz="2800" dirty="0"/>
              <a:t> &lt;</a:t>
            </a:r>
            <a:r>
              <a:rPr lang="en-US" altLang="zh-CN" sz="2800" dirty="0" err="1"/>
              <a:t>localRepository</a:t>
            </a:r>
            <a:r>
              <a:rPr lang="en-US" altLang="zh-CN" sz="2800" dirty="0"/>
              <a:t>&gt;D:/maven-repository&lt;/</a:t>
            </a:r>
            <a:r>
              <a:rPr lang="en-US" altLang="zh-CN" sz="2800" dirty="0" err="1"/>
              <a:t>localRepository</a:t>
            </a:r>
            <a:r>
              <a:rPr lang="en-US" altLang="zh-CN" sz="2800" dirty="0"/>
              <a:t>&gt;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&lt;mirror&gt;             </a:t>
            </a:r>
          </a:p>
          <a:p>
            <a:pPr marL="0" indent="0">
              <a:buNone/>
            </a:pPr>
            <a:r>
              <a:rPr lang="en-US" altLang="zh-CN" sz="2800" dirty="0"/>
              <a:t>	 &lt;id&gt;</a:t>
            </a:r>
            <a:r>
              <a:rPr lang="en-US" altLang="zh-CN" sz="2800" dirty="0" err="1"/>
              <a:t>aliyun</a:t>
            </a:r>
            <a:r>
              <a:rPr lang="en-US" altLang="zh-CN" sz="2800" dirty="0"/>
              <a:t>&lt;/id&gt;             </a:t>
            </a:r>
          </a:p>
          <a:p>
            <a:pPr marL="0" indent="0">
              <a:buNone/>
            </a:pPr>
            <a:r>
              <a:rPr lang="en-US" altLang="zh-CN" sz="2800" dirty="0"/>
              <a:t>	 &lt;name&gt;</a:t>
            </a:r>
            <a:r>
              <a:rPr lang="en-US" altLang="zh-CN" sz="2800" dirty="0" err="1"/>
              <a:t>aliyun</a:t>
            </a:r>
            <a:r>
              <a:rPr lang="en-US" altLang="zh-CN" sz="2800" dirty="0"/>
              <a:t> Maven&lt;/name&gt;            </a:t>
            </a:r>
          </a:p>
          <a:p>
            <a:pPr marL="0" indent="0">
              <a:buNone/>
            </a:pPr>
            <a:r>
              <a:rPr lang="en-US" altLang="zh-CN" sz="2800" dirty="0"/>
              <a:t> 	 &lt;</a:t>
            </a:r>
            <a:r>
              <a:rPr lang="en-US" altLang="zh-CN" sz="2800" dirty="0" err="1"/>
              <a:t>mirrorOf</a:t>
            </a:r>
            <a:r>
              <a:rPr lang="en-US" altLang="zh-CN" sz="2800" dirty="0"/>
              <a:t>&gt;*&lt;/</a:t>
            </a:r>
            <a:r>
              <a:rPr lang="en-US" altLang="zh-CN" sz="2800" dirty="0" err="1"/>
              <a:t>mirrorOf</a:t>
            </a:r>
            <a:r>
              <a:rPr lang="en-US" altLang="zh-CN" sz="2800" dirty="0"/>
              <a:t>&gt;              	&lt;</a:t>
            </a:r>
            <a:r>
              <a:rPr lang="en-US" altLang="zh-CN" sz="2800" dirty="0" err="1"/>
              <a:t>url</a:t>
            </a:r>
            <a:r>
              <a:rPr lang="en-US" altLang="zh-CN" sz="2800" dirty="0"/>
              <a:t>&gt;http://maven.aliyun.com/nexus/content/groups/public/&lt;/url&gt;          &lt;/mirror&gt;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Maven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2883655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zh-CN" altLang="en-US" dirty="0"/>
              <a:t>基本命令：</a:t>
            </a:r>
            <a:endParaRPr lang="en-US" altLang="zh-CN" dirty="0"/>
          </a:p>
          <a:p>
            <a:pPr marL="457200" indent="-457200"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en-US" altLang="zh-CN" b="1" dirty="0">
                <a:latin typeface="+mn-ea"/>
              </a:rPr>
              <a:t>-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v：查询Maven版本，本命令用于检查maven是否安装成功。Maven安装完成之后，在命令行输入mvn -v，若出现maven信息，则说明安装成功。</a:t>
            </a:r>
          </a:p>
          <a:p>
            <a:pPr marL="457200" indent="-457200"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compile：编译，将java源文件编译成class文件</a:t>
            </a:r>
          </a:p>
          <a:p>
            <a:pPr marL="457200" indent="-457200"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test：测试项目，执行test目录下的测试用例</a:t>
            </a:r>
          </a:p>
          <a:p>
            <a:pPr marL="457200" indent="-457200"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package：打包，将项目打成jar包</a:t>
            </a:r>
          </a:p>
          <a:p>
            <a:pPr marL="457200" indent="-457200"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clean：删除target文件夹</a:t>
            </a:r>
          </a:p>
          <a:p>
            <a:pPr marL="457200" indent="-457200"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install：安装，将当前项目放到Maven的本地仓库中。供其他项目使用</a:t>
            </a:r>
          </a:p>
          <a:p>
            <a:pPr marL="457200" indent="-457200">
              <a:lnSpc>
                <a:spcPct val="170000"/>
              </a:lnSpc>
              <a:buFont typeface="Wingdings" panose="05000000000000000000" pitchFamily="2" charset="2"/>
              <a:buChar char="u"/>
            </a:pP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Maven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29432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A1B8BC0-B835-4B9D-8437-0A487FCAD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FFE6B08-BC97-4B92-9566-C181DA7DD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5B6015-6731-4709-8AE9-6B5B1AD6D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40" y="166179"/>
            <a:ext cx="8353966" cy="481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72012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1826</TotalTime>
  <Words>1880</Words>
  <Application>Microsoft Office PowerPoint</Application>
  <PresentationFormat>全屏显示(16:9)</PresentationFormat>
  <Paragraphs>170</Paragraphs>
  <Slides>34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Helvetica Light (正文)</vt:lpstr>
      <vt:lpstr>华文楷体</vt:lpstr>
      <vt:lpstr>宋体</vt:lpstr>
      <vt:lpstr>Arial</vt:lpstr>
      <vt:lpstr>Calibri</vt:lpstr>
      <vt:lpstr>Consolas</vt:lpstr>
      <vt:lpstr>Wingdings</vt:lpstr>
      <vt:lpstr>moban</vt:lpstr>
      <vt:lpstr>包装程序外壳对象</vt:lpstr>
      <vt:lpstr>接口开发</vt:lpstr>
      <vt:lpstr>本章大纲</vt:lpstr>
      <vt:lpstr>Spring Boot简介</vt:lpstr>
      <vt:lpstr>Spring Boot优点</vt:lpstr>
      <vt:lpstr>Maven介绍</vt:lpstr>
      <vt:lpstr>Maven介绍</vt:lpstr>
      <vt:lpstr>Maven介绍</vt:lpstr>
      <vt:lpstr>Maven介绍</vt:lpstr>
      <vt:lpstr>PowerPoint 演示文稿</vt:lpstr>
      <vt:lpstr>Maven介绍</vt:lpstr>
      <vt:lpstr>SpringBoot基本介绍</vt:lpstr>
      <vt:lpstr>Spring Boot快速构建项目</vt:lpstr>
      <vt:lpstr>Spring Boot入门 HelloWorld </vt:lpstr>
      <vt:lpstr>本章大纲</vt:lpstr>
      <vt:lpstr>SpringBoot项目目录结构</vt:lpstr>
      <vt:lpstr>@SpringBootApplication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本章大纲</vt:lpstr>
      <vt:lpstr>Get接口开发</vt:lpstr>
      <vt:lpstr>返回带有Cookie信息的Get接口开发</vt:lpstr>
      <vt:lpstr>要求携带Cookie访问的Get接口开发</vt:lpstr>
      <vt:lpstr>要求携带参数的Get请求的开发</vt:lpstr>
      <vt:lpstr>要求携带参数的Get请求的开发</vt:lpstr>
      <vt:lpstr>实现返回带Cookie的Post接口</vt:lpstr>
      <vt:lpstr>SpringBoot集成Swagger3</vt:lpstr>
      <vt:lpstr>SpringBoot集成Swagger3</vt:lpstr>
      <vt:lpstr>SpringBoot集成Swagger3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接口测试自动化</dc:title>
  <dc:creator>admin</dc:creator>
  <cp:lastModifiedBy>Administrator</cp:lastModifiedBy>
  <cp:revision>372</cp:revision>
  <dcterms:modified xsi:type="dcterms:W3CDTF">2020-09-29T01:15:22Z</dcterms:modified>
</cp:coreProperties>
</file>