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306" r:id="rId2"/>
    <p:sldId id="294" r:id="rId3"/>
    <p:sldId id="301" r:id="rId4"/>
    <p:sldId id="302" r:id="rId5"/>
    <p:sldId id="307" r:id="rId6"/>
    <p:sldId id="291" r:id="rId7"/>
    <p:sldId id="309" r:id="rId8"/>
    <p:sldId id="293" r:id="rId9"/>
    <p:sldId id="310" r:id="rId10"/>
    <p:sldId id="300" r:id="rId11"/>
    <p:sldId id="299" r:id="rId12"/>
    <p:sldId id="308" r:id="rId13"/>
    <p:sldId id="262" r:id="rId14"/>
    <p:sldId id="263" r:id="rId15"/>
    <p:sldId id="311" r:id="rId16"/>
    <p:sldId id="312" r:id="rId17"/>
    <p:sldId id="313" r:id="rId18"/>
    <p:sldId id="314" r:id="rId19"/>
    <p:sldId id="325" r:id="rId20"/>
    <p:sldId id="328" r:id="rId21"/>
    <p:sldId id="326" r:id="rId22"/>
    <p:sldId id="329" r:id="rId23"/>
    <p:sldId id="330" r:id="rId24"/>
    <p:sldId id="331" r:id="rId25"/>
    <p:sldId id="322" r:id="rId26"/>
    <p:sldId id="318" r:id="rId27"/>
    <p:sldId id="277" r:id="rId28"/>
    <p:sldId id="278" r:id="rId29"/>
    <p:sldId id="279" r:id="rId30"/>
    <p:sldId id="280" r:id="rId31"/>
    <p:sldId id="281" r:id="rId32"/>
    <p:sldId id="282" r:id="rId33"/>
    <p:sldId id="323" r:id="rId34"/>
    <p:sldId id="332" r:id="rId35"/>
    <p:sldId id="334" r:id="rId36"/>
    <p:sldId id="333" r:id="rId37"/>
    <p:sldId id="337" r:id="rId38"/>
    <p:sldId id="338" r:id="rId39"/>
    <p:sldId id="335" r:id="rId40"/>
    <p:sldId id="336" r:id="rId41"/>
    <p:sldId id="324" r:id="rId42"/>
    <p:sldId id="288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87085" autoAdjust="0"/>
  </p:normalViewPr>
  <p:slideViewPr>
    <p:cSldViewPr>
      <p:cViewPr varScale="1">
        <p:scale>
          <a:sx n="61" d="100"/>
          <a:sy n="61" d="100"/>
        </p:scale>
        <p:origin x="-15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85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203C8-E992-4FC0-ADF4-E42BE61EB1A3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97E7D-0580-47C7-BB94-83EBABB63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225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73860-3AC2-4219-B539-27D24453CDC3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59948-2D21-47C8-91F7-C1A736D05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547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755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24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性能：很大的概念，执行效率，资源占用，安全性，兼容性，稳定性，可靠性，可扩展性能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x-none" altLang="zh-CN" dirty="0" smtClean="0"/>
              <a:t>负载测试主要是在</a:t>
            </a:r>
            <a:r>
              <a:rPr lang="x-none" altLang="zh-CN" dirty="0" smtClean="0">
                <a:solidFill>
                  <a:srgbClr val="FF0000"/>
                </a:solidFill>
              </a:rPr>
              <a:t>“基于或模拟系统真实运行环境及用户真实业务使用场景”</a:t>
            </a:r>
            <a:r>
              <a:rPr lang="x-none" altLang="zh-CN" dirty="0" smtClean="0"/>
              <a:t>情况下，通过</a:t>
            </a:r>
            <a:r>
              <a:rPr lang="x-none" altLang="zh-CN" dirty="0" smtClean="0">
                <a:solidFill>
                  <a:srgbClr val="FF0000"/>
                </a:solidFill>
              </a:rPr>
              <a:t>不断给系统增加压力或在一定压力下延长系统运行时间</a:t>
            </a:r>
            <a:r>
              <a:rPr lang="x-none" altLang="zh-CN" dirty="0" smtClean="0"/>
              <a:t>，来验证系统各项性能指标的变化情况，直到系统性能出现“</a:t>
            </a:r>
            <a:r>
              <a:rPr lang="x-none" altLang="zh-CN" dirty="0" smtClean="0">
                <a:solidFill>
                  <a:srgbClr val="FF0000"/>
                </a:solidFill>
              </a:rPr>
              <a:t>拐点</a:t>
            </a:r>
            <a:r>
              <a:rPr lang="x-none" altLang="zh-CN" dirty="0" smtClean="0"/>
              <a:t>”，即某个性能指标达到了事先约定的指标阈值（极限值）。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x-none" altLang="zh-CN" dirty="0" smtClean="0"/>
              <a:t>压力测试主要是在“</a:t>
            </a:r>
            <a:r>
              <a:rPr lang="x-none" altLang="zh-CN" dirty="0" smtClean="0">
                <a:solidFill>
                  <a:srgbClr val="FF0000"/>
                </a:solidFill>
              </a:rPr>
              <a:t>模拟系统已处于极限负载下或某指标已经处于饱和状态</a:t>
            </a:r>
            <a:r>
              <a:rPr lang="x-none" altLang="zh-CN" dirty="0" smtClean="0"/>
              <a:t>”情况下，</a:t>
            </a:r>
            <a:r>
              <a:rPr lang="x-none" altLang="zh-CN" dirty="0" smtClean="0">
                <a:solidFill>
                  <a:srgbClr val="FF0000"/>
                </a:solidFill>
              </a:rPr>
              <a:t>继续</a:t>
            </a:r>
            <a:r>
              <a:rPr lang="x-none" altLang="zh-CN" dirty="0" smtClean="0"/>
              <a:t>给系统增</a:t>
            </a:r>
            <a:r>
              <a:rPr lang="zh-CN" altLang="en-US" dirty="0" smtClean="0"/>
              <a:t>加</a:t>
            </a:r>
            <a:r>
              <a:rPr lang="x-none" altLang="zh-CN" dirty="0" smtClean="0"/>
              <a:t>负载或运行时间，观察系统性能表现，验证系统是否出现内存泄露、系统宕机等严重异常。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x-none" altLang="zh-CN" dirty="0" smtClean="0"/>
              <a:t>压力测试主要是在“</a:t>
            </a:r>
            <a:r>
              <a:rPr lang="x-none" altLang="zh-CN" dirty="0" smtClean="0">
                <a:solidFill>
                  <a:srgbClr val="FF0000"/>
                </a:solidFill>
              </a:rPr>
              <a:t>模拟系统已处于极限负载下或某指标已经处于饱和状态</a:t>
            </a:r>
            <a:r>
              <a:rPr lang="x-none" altLang="zh-CN" dirty="0" smtClean="0"/>
              <a:t>”情况下，</a:t>
            </a:r>
            <a:r>
              <a:rPr lang="x-none" altLang="zh-CN" dirty="0" smtClean="0">
                <a:solidFill>
                  <a:srgbClr val="FF0000"/>
                </a:solidFill>
              </a:rPr>
              <a:t>继续</a:t>
            </a:r>
            <a:r>
              <a:rPr lang="x-none" altLang="zh-CN" dirty="0" smtClean="0"/>
              <a:t>给系统增</a:t>
            </a:r>
            <a:r>
              <a:rPr lang="zh-CN" altLang="en-US" dirty="0" smtClean="0"/>
              <a:t>加</a:t>
            </a:r>
            <a:r>
              <a:rPr lang="x-none" altLang="zh-CN" dirty="0" smtClean="0"/>
              <a:t>负载或运行时间，观察系统性能表现，验证系统是否出现内存泄露、系统宕机等严重异常。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245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密切相关的。</a:t>
            </a:r>
            <a:r>
              <a:rPr lang="en-US" altLang="zh-CN" dirty="0" smtClean="0"/>
              <a:t>8H</a:t>
            </a:r>
            <a:r>
              <a:rPr lang="zh-CN" altLang="en-US" dirty="0" smtClean="0"/>
              <a:t>，是否可靠。可，强度，负载，并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0964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245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BBB944-AFDA-4548-93B3-8350E09E8478}" type="slidenum">
              <a:rPr lang="zh-CN" altLang="en-US" smtClean="0"/>
              <a:pPr/>
              <a:t>26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BBB944-AFDA-4548-93B3-8350E09E8478}" type="slidenum">
              <a:rPr lang="zh-CN" altLang="en-US" smtClean="0"/>
              <a:pPr/>
              <a:t>27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BBB944-AFDA-4548-93B3-8350E09E8478}" type="slidenum">
              <a:rPr lang="zh-CN" altLang="en-US" smtClean="0"/>
              <a:pPr/>
              <a:t>28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BBB944-AFDA-4548-93B3-8350E09E8478}" type="slidenum">
              <a:rPr lang="zh-CN" altLang="en-US" smtClean="0"/>
              <a:pPr/>
              <a:t>29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BBB944-AFDA-4548-93B3-8350E09E8478}" type="slidenum">
              <a:rPr lang="zh-CN" altLang="en-US" smtClean="0"/>
              <a:pPr/>
              <a:t>30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BBB944-AFDA-4548-93B3-8350E09E8478}" type="slidenum">
              <a:rPr lang="zh-CN" altLang="en-US" smtClean="0"/>
              <a:pPr/>
              <a:t>31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BBB944-AFDA-4548-93B3-8350E09E8478}" type="slidenum">
              <a:rPr lang="zh-CN" altLang="en-US" smtClean="0"/>
              <a:pPr/>
              <a:t>32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245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3390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3390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245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211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24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24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24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E819A-BEF4-4C39-B10D-E1908364F8E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701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59948-2D21-47C8-91F7-C1A736D0557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2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smtClean="0">
                <a:latin typeface="+mn-ea"/>
                <a:ea typeface="+mn-ea"/>
              </a:rPr>
              <a:t>01 </a:t>
            </a:r>
            <a:r>
              <a:rPr lang="zh-CN" altLang="en-US" sz="4800" smtClean="0">
                <a:latin typeface="+mn-ea"/>
                <a:ea typeface="+mn-ea"/>
              </a:rPr>
              <a:t>性能</a:t>
            </a:r>
            <a:r>
              <a:rPr lang="zh-CN" altLang="en-US" sz="4800" dirty="0" smtClean="0">
                <a:latin typeface="+mn-ea"/>
                <a:ea typeface="+mn-ea"/>
              </a:rPr>
              <a:t>测试基础知识</a:t>
            </a:r>
            <a:endParaRPr lang="zh-CN" altLang="en-US" sz="4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60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74948" y="1268760"/>
            <a:ext cx="8229600" cy="4525963"/>
          </a:xfrm>
        </p:spPr>
        <p:txBody>
          <a:bodyPr/>
          <a:lstStyle/>
          <a:p>
            <a:r>
              <a:rPr lang="en-US" altLang="zh-CN" dirty="0"/>
              <a:t>Martin Fowler</a:t>
            </a:r>
            <a:r>
              <a:rPr lang="zh-CN" altLang="en-US" dirty="0"/>
              <a:t>大师在测试金字塔模型的基础上提出分层自动化测试的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自动化</a:t>
            </a:r>
            <a:r>
              <a:rPr lang="zh-CN" altLang="zh-CN" dirty="0" smtClean="0"/>
              <a:t>测试</a:t>
            </a:r>
            <a:r>
              <a:rPr lang="zh-CN" altLang="en-US" dirty="0" smtClean="0"/>
              <a:t>的分层模型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59" y="2492896"/>
            <a:ext cx="7668344" cy="3573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20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310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自动化测试容易失败的原因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UI</a:t>
            </a:r>
            <a:r>
              <a:rPr lang="zh-CN" altLang="en-US" dirty="0" smtClean="0"/>
              <a:t>变化频繁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初期见效慢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前端开发不规范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0" dirty="0"/>
              <a:t>分层</a:t>
            </a:r>
            <a:r>
              <a:rPr lang="zh-CN" altLang="en-US" b="0" dirty="0"/>
              <a:t>自动化</a:t>
            </a:r>
            <a:r>
              <a:rPr lang="zh-CN" altLang="zh-CN" b="0" dirty="0"/>
              <a:t>测试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81211"/>
            <a:ext cx="6496523" cy="2623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32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136904" cy="5472608"/>
          </a:xfrm>
        </p:spPr>
        <p:txBody>
          <a:bodyPr>
            <a:noAutofit/>
          </a:bodyPr>
          <a:lstStyle/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性能测试与功能测试关系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性能测试目的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自动化测试的分层模型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性能自动化测试优势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性能测试概念与分类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性能测试术语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 smtClean="0"/>
              <a:t>性能测试的流程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 smtClean="0"/>
              <a:t>导致</a:t>
            </a:r>
            <a:r>
              <a:rPr lang="zh-CN" altLang="en-US" sz="2400" b="1" dirty="0"/>
              <a:t>性能瓶颈的可能性</a:t>
            </a: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63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x-none" dirty="0">
                <a:solidFill>
                  <a:schemeClr val="bg1"/>
                </a:solidFill>
              </a:rPr>
              <a:t>性能手工测试弊端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664" y="1000111"/>
            <a:ext cx="7818864" cy="501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062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性能自动化测试优势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图片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7" y="1412478"/>
            <a:ext cx="7643866" cy="5011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981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136904" cy="5472608"/>
          </a:xfrm>
        </p:spPr>
        <p:txBody>
          <a:bodyPr>
            <a:noAutofit/>
          </a:bodyPr>
          <a:lstStyle/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性能测试与功能测试关系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性能测试目的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自动化测试的分层模型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性能自动化测试优势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>
                <a:solidFill>
                  <a:srgbClr val="FF0000"/>
                </a:solidFill>
              </a:rPr>
              <a:t>性能测试概念与分类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性能测试术语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 smtClean="0"/>
              <a:t>性能测试的流程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导致性能瓶颈的可能性</a:t>
            </a: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35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性能测试概念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820472" cy="464185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性能测试是通过自动化的测试</a:t>
            </a:r>
            <a:r>
              <a:rPr lang="zh-CN" altLang="en-US" dirty="0" smtClean="0">
                <a:solidFill>
                  <a:srgbClr val="FF0000"/>
                </a:solidFill>
              </a:rPr>
              <a:t>工具</a:t>
            </a:r>
            <a:r>
              <a:rPr lang="zh-CN" altLang="en-US" dirty="0" smtClean="0"/>
              <a:t>模拟</a:t>
            </a:r>
            <a:r>
              <a:rPr lang="zh-CN" altLang="en-US" dirty="0" smtClean="0">
                <a:solidFill>
                  <a:srgbClr val="FF0000"/>
                </a:solidFill>
              </a:rPr>
              <a:t>多种</a:t>
            </a:r>
            <a:r>
              <a:rPr lang="zh-CN" altLang="en-US" dirty="0" smtClean="0"/>
              <a:t>正常、峰值以及异常负载条件来对系统的各项</a:t>
            </a:r>
            <a:r>
              <a:rPr lang="zh-CN" altLang="en-US" dirty="0" smtClean="0">
                <a:solidFill>
                  <a:srgbClr val="FF0000"/>
                </a:solidFill>
              </a:rPr>
              <a:t>性能指标</a:t>
            </a:r>
            <a:r>
              <a:rPr lang="zh-CN" altLang="en-US" dirty="0" smtClean="0"/>
              <a:t>进行测试。</a:t>
            </a:r>
            <a:endParaRPr lang="en-US" altLang="zh-CN" dirty="0" smtClean="0"/>
          </a:p>
          <a:p>
            <a:r>
              <a:rPr lang="zh-CN" altLang="en-US" dirty="0" smtClean="0"/>
              <a:t>性能测试关注： 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性能测试通常在功能测试基本完成后进行。  </a:t>
            </a: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性能测试计划、测试方案和测试用例大多情况统一在一文档中。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性能测试环境应尽可能同用户生产环境保持一致。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性能测试工作的重点和难点在于前期数据设计和后期数据分析。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性能测试用例通常基于系统整体架构进行设计，往往具备高复用性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567157"/>
            <a:ext cx="8320109" cy="1569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0355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性能测试分类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9" name="AutoShape 3"/>
          <p:cNvSpPr>
            <a:spLocks noChangeArrowheads="1"/>
          </p:cNvSpPr>
          <p:nvPr/>
        </p:nvSpPr>
        <p:spPr bwMode="auto">
          <a:xfrm>
            <a:off x="1082644" y="2365460"/>
            <a:ext cx="3103563" cy="7683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1"/>
              </a:gs>
              <a:gs pos="50000">
                <a:srgbClr val="FFFFFF"/>
              </a:gs>
              <a:gs pos="100000">
                <a:schemeClr val="tx1"/>
              </a:gs>
            </a:gsLst>
            <a:lin ang="2700000" scaled="1"/>
          </a:gradFill>
          <a:ln w="15875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AutoShape 4"/>
          <p:cNvSpPr>
            <a:spLocks noChangeArrowheads="1"/>
          </p:cNvSpPr>
          <p:nvPr/>
        </p:nvSpPr>
        <p:spPr bwMode="auto">
          <a:xfrm>
            <a:off x="1082644" y="1535198"/>
            <a:ext cx="3103563" cy="7699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1"/>
              </a:gs>
              <a:gs pos="50000">
                <a:srgbClr val="FFFFFF"/>
              </a:gs>
              <a:gs pos="100000">
                <a:schemeClr val="tx1"/>
              </a:gs>
            </a:gsLst>
            <a:lin ang="2700000" scaled="1"/>
          </a:gradFill>
          <a:ln w="15875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AutoShape 14"/>
          <p:cNvSpPr>
            <a:spLocks noChangeArrowheads="1"/>
          </p:cNvSpPr>
          <p:nvPr/>
        </p:nvSpPr>
        <p:spPr bwMode="gray">
          <a:xfrm>
            <a:off x="857224" y="1666960"/>
            <a:ext cx="681033" cy="496888"/>
          </a:xfrm>
          <a:prstGeom prst="homePlate">
            <a:avLst>
              <a:gd name="adj" fmla="val 39919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62745"/>
                  <a:invGamma/>
                </a:schemeClr>
              </a:gs>
            </a:gsLst>
            <a:lin ang="5400000" scaled="1"/>
          </a:gradFill>
          <a:ln w="19050">
            <a:solidFill>
              <a:srgbClr val="FEFFFF"/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AutoShape 16"/>
          <p:cNvSpPr>
            <a:spLocks noChangeArrowheads="1"/>
          </p:cNvSpPr>
          <p:nvPr/>
        </p:nvSpPr>
        <p:spPr bwMode="gray">
          <a:xfrm>
            <a:off x="857224" y="2498810"/>
            <a:ext cx="681033" cy="493713"/>
          </a:xfrm>
          <a:prstGeom prst="homePlate">
            <a:avLst>
              <a:gd name="adj" fmla="val 40175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2745"/>
                  <a:invGamma/>
                </a:schemeClr>
              </a:gs>
            </a:gsLst>
            <a:lin ang="5400000" scaled="1"/>
          </a:gradFill>
          <a:ln w="19050">
            <a:solidFill>
              <a:srgbClr val="FEFFFF"/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AutoShape 18"/>
          <p:cNvSpPr>
            <a:spLocks noChangeArrowheads="1"/>
          </p:cNvSpPr>
          <p:nvPr/>
        </p:nvSpPr>
        <p:spPr bwMode="auto">
          <a:xfrm>
            <a:off x="1082644" y="4037098"/>
            <a:ext cx="3103563" cy="7699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1"/>
              </a:gs>
              <a:gs pos="50000">
                <a:srgbClr val="FFFFFF"/>
              </a:gs>
              <a:gs pos="100000">
                <a:schemeClr val="tx1"/>
              </a:gs>
            </a:gsLst>
            <a:lin ang="2700000" scaled="1"/>
          </a:gradFill>
          <a:ln w="15875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AutoShape 19"/>
          <p:cNvSpPr>
            <a:spLocks noChangeArrowheads="1"/>
          </p:cNvSpPr>
          <p:nvPr/>
        </p:nvSpPr>
        <p:spPr bwMode="auto">
          <a:xfrm>
            <a:off x="1082644" y="3202073"/>
            <a:ext cx="3103563" cy="7699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1"/>
              </a:gs>
              <a:gs pos="50000">
                <a:srgbClr val="FFFFFF"/>
              </a:gs>
              <a:gs pos="100000">
                <a:schemeClr val="tx1"/>
              </a:gs>
            </a:gsLst>
            <a:lin ang="2700000" scaled="1"/>
          </a:gradFill>
          <a:ln w="15875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AutoShape 20"/>
          <p:cNvSpPr>
            <a:spLocks noChangeArrowheads="1"/>
          </p:cNvSpPr>
          <p:nvPr/>
        </p:nvSpPr>
        <p:spPr bwMode="gray">
          <a:xfrm>
            <a:off x="857224" y="3333835"/>
            <a:ext cx="681033" cy="496888"/>
          </a:xfrm>
          <a:prstGeom prst="homePlate">
            <a:avLst>
              <a:gd name="adj" fmla="val 39919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2745"/>
                  <a:invGamma/>
                </a:schemeClr>
              </a:gs>
            </a:gsLst>
            <a:lin ang="5400000" scaled="1"/>
          </a:gradFill>
          <a:ln w="19050">
            <a:solidFill>
              <a:srgbClr val="FEFFFF"/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AutoShape 22"/>
          <p:cNvSpPr>
            <a:spLocks noChangeArrowheads="1"/>
          </p:cNvSpPr>
          <p:nvPr/>
        </p:nvSpPr>
        <p:spPr bwMode="gray">
          <a:xfrm>
            <a:off x="857224" y="4170448"/>
            <a:ext cx="681033" cy="493712"/>
          </a:xfrm>
          <a:prstGeom prst="homePlate">
            <a:avLst>
              <a:gd name="adj" fmla="val 40175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62745"/>
                  <a:invGamma/>
                </a:schemeClr>
              </a:gs>
            </a:gsLst>
            <a:lin ang="5400000" scaled="1"/>
          </a:gradFill>
          <a:ln w="19050">
            <a:solidFill>
              <a:srgbClr val="FEFFFF"/>
            </a:solidFill>
            <a:miter lim="800000"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 Box 24"/>
          <p:cNvSpPr txBox="1">
            <a:spLocks noChangeArrowheads="1"/>
          </p:cNvSpPr>
          <p:nvPr/>
        </p:nvSpPr>
        <p:spPr bwMode="gray">
          <a:xfrm>
            <a:off x="1516032" y="1749512"/>
            <a:ext cx="2468562" cy="6093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性能测试（狭义）</a:t>
            </a:r>
            <a:endParaRPr lang="en-US" altLang="zh-CN" sz="2400" dirty="0">
              <a:solidFill>
                <a:srgbClr val="000000"/>
              </a:solidFill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sp>
        <p:nvSpPr>
          <p:cNvPr id="61" name="Text Box 24"/>
          <p:cNvSpPr txBox="1">
            <a:spLocks noChangeArrowheads="1"/>
          </p:cNvSpPr>
          <p:nvPr/>
        </p:nvSpPr>
        <p:spPr bwMode="gray">
          <a:xfrm>
            <a:off x="1531934" y="2535330"/>
            <a:ext cx="2468562" cy="3615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可靠性测试</a:t>
            </a:r>
            <a:endParaRPr lang="en-US" altLang="zh-CN" sz="2400" dirty="0">
              <a:solidFill>
                <a:srgbClr val="000000"/>
              </a:solidFill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sp>
        <p:nvSpPr>
          <p:cNvPr id="62" name="Text Box 24"/>
          <p:cNvSpPr txBox="1">
            <a:spLocks noChangeArrowheads="1"/>
          </p:cNvSpPr>
          <p:nvPr/>
        </p:nvSpPr>
        <p:spPr bwMode="gray">
          <a:xfrm>
            <a:off x="1531934" y="3459705"/>
            <a:ext cx="2468562" cy="3615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负载测试</a:t>
            </a:r>
            <a:endParaRPr lang="en-US" altLang="zh-CN" sz="2400" dirty="0">
              <a:solidFill>
                <a:srgbClr val="000000"/>
              </a:solidFill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sp>
        <p:nvSpPr>
          <p:cNvPr id="63" name="Text Box 24"/>
          <p:cNvSpPr txBox="1">
            <a:spLocks noChangeArrowheads="1"/>
          </p:cNvSpPr>
          <p:nvPr/>
        </p:nvSpPr>
        <p:spPr bwMode="gray">
          <a:xfrm>
            <a:off x="1531934" y="4316961"/>
            <a:ext cx="2468562" cy="3615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压力测试</a:t>
            </a:r>
            <a:endParaRPr lang="en-US" altLang="zh-CN" sz="2400" dirty="0">
              <a:solidFill>
                <a:srgbClr val="000000"/>
              </a:solidFill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sp>
        <p:nvSpPr>
          <p:cNvPr id="64" name="AutoShape 2"/>
          <p:cNvSpPr>
            <a:spLocks noChangeArrowheads="1"/>
          </p:cNvSpPr>
          <p:nvPr/>
        </p:nvSpPr>
        <p:spPr bwMode="auto">
          <a:xfrm>
            <a:off x="5045505" y="1463760"/>
            <a:ext cx="3241271" cy="3378439"/>
          </a:xfrm>
          <a:prstGeom prst="roundRect">
            <a:avLst>
              <a:gd name="adj" fmla="val 5856"/>
            </a:avLst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lvl="0">
              <a:lnSpc>
                <a:spcPct val="150000"/>
              </a:lnSpc>
            </a:pPr>
            <a:r>
              <a:rPr lang="en-US" dirty="0" smtClean="0">
                <a:latin typeface="黑体" pitchFamily="2" charset="-122"/>
                <a:ea typeface="黑体" pitchFamily="2" charset="-122"/>
              </a:rPr>
              <a:t>     </a:t>
            </a:r>
            <a:r>
              <a:rPr lang="x-none" dirty="0" smtClean="0">
                <a:latin typeface="黑体" pitchFamily="2" charset="-122"/>
                <a:ea typeface="黑体" pitchFamily="2" charset="-122"/>
              </a:rPr>
              <a:t>※</a:t>
            </a:r>
            <a:r>
              <a:rPr lang="en-US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性能测试（狭义）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黑体" pitchFamily="2" charset="-122"/>
                <a:ea typeface="黑体" pitchFamily="2" charset="-122"/>
              </a:rPr>
              <a:t>     </a:t>
            </a:r>
            <a:r>
              <a:rPr lang="x-none" dirty="0" smtClean="0">
                <a:latin typeface="黑体" pitchFamily="2" charset="-122"/>
                <a:ea typeface="黑体" pitchFamily="2" charset="-122"/>
              </a:rPr>
              <a:t>※</a:t>
            </a:r>
            <a:r>
              <a:rPr lang="en-US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负载测试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黑体" pitchFamily="2" charset="-122"/>
                <a:ea typeface="黑体" pitchFamily="2" charset="-122"/>
              </a:rPr>
              <a:t>     </a:t>
            </a:r>
            <a:r>
              <a:rPr lang="x-none" dirty="0" smtClean="0">
                <a:latin typeface="黑体" pitchFamily="2" charset="-122"/>
                <a:ea typeface="黑体" pitchFamily="2" charset="-122"/>
              </a:rPr>
              <a:t>※</a:t>
            </a:r>
            <a:r>
              <a:rPr lang="en-US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压力测试（强度测试）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黑体" pitchFamily="2" charset="-122"/>
                <a:ea typeface="黑体" pitchFamily="2" charset="-122"/>
              </a:rPr>
              <a:t>     </a:t>
            </a:r>
            <a:r>
              <a:rPr lang="x-none" dirty="0" smtClean="0">
                <a:latin typeface="黑体" pitchFamily="2" charset="-122"/>
                <a:ea typeface="黑体" pitchFamily="2" charset="-122"/>
              </a:rPr>
              <a:t>※</a:t>
            </a:r>
            <a:r>
              <a:rPr lang="en-US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配置测试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黑体" pitchFamily="2" charset="-122"/>
                <a:ea typeface="黑体" pitchFamily="2" charset="-122"/>
              </a:rPr>
              <a:t>     </a:t>
            </a:r>
            <a:r>
              <a:rPr lang="x-none" dirty="0" smtClean="0">
                <a:latin typeface="黑体" pitchFamily="2" charset="-122"/>
                <a:ea typeface="黑体" pitchFamily="2" charset="-122"/>
              </a:rPr>
              <a:t>※</a:t>
            </a:r>
            <a:r>
              <a:rPr lang="en-US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可靠性测试（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稳定性测试）</a:t>
            </a:r>
          </a:p>
        </p:txBody>
      </p:sp>
      <p:sp>
        <p:nvSpPr>
          <p:cNvPr id="21" name="矩形 20"/>
          <p:cNvSpPr/>
          <p:nvPr/>
        </p:nvSpPr>
        <p:spPr>
          <a:xfrm>
            <a:off x="642354" y="5178536"/>
            <a:ext cx="7945838" cy="6771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当</a:t>
            </a:r>
            <a:r>
              <a:rPr lang="en-US" dirty="0" smtClean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个人并发访问</a:t>
            </a:r>
            <a:r>
              <a:rPr lang="en-US" dirty="0" err="1" smtClean="0">
                <a:latin typeface="黑体" pitchFamily="2" charset="-122"/>
                <a:ea typeface="黑体" pitchFamily="2" charset="-122"/>
              </a:rPr>
              <a:t>Discuz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论坛时，系统运行良好，各项指标正常；当逐渐增加并发用户数时，系统</a:t>
            </a:r>
            <a:r>
              <a:rPr lang="en-US" dirty="0" smtClean="0"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使用率不能超过</a:t>
            </a:r>
            <a:r>
              <a:rPr lang="en-US" dirty="0" smtClean="0">
                <a:latin typeface="黑体" pitchFamily="2" charset="-122"/>
                <a:ea typeface="黑体" pitchFamily="2" charset="-122"/>
              </a:rPr>
              <a:t>75%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，响应时间不能超过</a:t>
            </a:r>
            <a:r>
              <a:rPr lang="en-US" dirty="0" smtClean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秒。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6832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性能</a:t>
            </a:r>
            <a:r>
              <a:rPr lang="zh-CN" altLang="en-US" dirty="0" smtClean="0">
                <a:solidFill>
                  <a:schemeClr val="bg1"/>
                </a:solidFill>
              </a:rPr>
              <a:t>测试（狭义）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640960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+mn-ea"/>
              </a:rPr>
              <a:t>方法：通过模拟生产运行的业务压力力量和使用场景场合，测试系统的性能是否满足生产性能要求。</a:t>
            </a:r>
            <a:endParaRPr lang="en-US" altLang="zh-CN" sz="3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+mn-ea"/>
              </a:rPr>
              <a:t>目的：验证系统是否有系统宣城具有的能力</a:t>
            </a:r>
          </a:p>
        </p:txBody>
      </p:sp>
    </p:spTree>
    <p:extLst>
      <p:ext uri="{BB962C8B-B14F-4D97-AF65-F5344CB8AC3E}">
        <p14:creationId xmlns:p14="http://schemas.microsoft.com/office/powerpoint/2010/main" val="54597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/>
              <a:t>负载测试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640960" cy="293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+mn-ea"/>
              </a:rPr>
              <a:t>方法：</a:t>
            </a:r>
            <a:r>
              <a:rPr lang="zh-CN" altLang="en-US" sz="3200" dirty="0" smtClean="0">
                <a:latin typeface="+mn-ea"/>
              </a:rPr>
              <a:t>通过在</a:t>
            </a:r>
            <a:r>
              <a:rPr lang="zh-CN" altLang="en-US" sz="3200" dirty="0">
                <a:latin typeface="+mn-ea"/>
              </a:rPr>
              <a:t>被测系统上不断加压，直到性能指标达到极限。</a:t>
            </a:r>
            <a:endParaRPr lang="en-US" altLang="zh-CN" sz="3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+mn-ea"/>
              </a:rPr>
              <a:t>目的：找到系统处理能力的极限</a:t>
            </a:r>
          </a:p>
        </p:txBody>
      </p:sp>
    </p:spTree>
    <p:extLst>
      <p:ext uri="{BB962C8B-B14F-4D97-AF65-F5344CB8AC3E}">
        <p14:creationId xmlns:p14="http://schemas.microsoft.com/office/powerpoint/2010/main" val="19631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136904" cy="5472608"/>
          </a:xfrm>
        </p:spPr>
        <p:txBody>
          <a:bodyPr>
            <a:noAutofit/>
          </a:bodyPr>
          <a:lstStyle/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性能测试与功能测试关系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性能测试目的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自动化测试的分层模型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性能自动化测试优势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性能测试概念与分类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性能测试术语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</a:t>
            </a:r>
            <a:r>
              <a:rPr lang="zh-CN" altLang="en-US" sz="2400" b="1" dirty="0" smtClean="0"/>
              <a:t>的</a:t>
            </a:r>
            <a:r>
              <a:rPr lang="zh-CN" altLang="en-US" sz="2400" b="1" dirty="0"/>
              <a:t>流程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导致性能瓶颈的可能性</a:t>
            </a: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6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 smtClean="0"/>
              <a:t>压力测试（强度测试）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+mn-ea"/>
              </a:rPr>
              <a:t>方法</a:t>
            </a:r>
            <a:r>
              <a:rPr lang="zh-CN" altLang="en-US" sz="3200" dirty="0" smtClean="0">
                <a:latin typeface="+mn-ea"/>
              </a:rPr>
              <a:t>：测试系统在一定饱和状态下，系统能够处理的会话能力，以及系统是否会出现错误。</a:t>
            </a:r>
            <a:endParaRPr lang="en-US" altLang="zh-CN" sz="3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+mn-ea"/>
              </a:rPr>
              <a:t>目的</a:t>
            </a:r>
            <a:r>
              <a:rPr lang="zh-CN" altLang="en-US" sz="3200" dirty="0" smtClean="0">
                <a:latin typeface="+mn-ea"/>
              </a:rPr>
              <a:t>：检查系统处于压力性能下时，应用的表现。</a:t>
            </a:r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432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 smtClean="0"/>
              <a:t>并发测试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640960" cy="4408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+mn-ea"/>
              </a:rPr>
              <a:t>方法</a:t>
            </a:r>
            <a:r>
              <a:rPr lang="zh-CN" altLang="en-US" sz="3200" dirty="0" smtClean="0">
                <a:latin typeface="+mn-ea"/>
              </a:rPr>
              <a:t>：通过模拟用户并发访问，测试多用户并发访问同一个应用、模块或者数据记录时是否存在死锁或者其他性能问题。</a:t>
            </a:r>
            <a:endParaRPr lang="en-US" altLang="zh-CN" sz="3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+mn-ea"/>
              </a:rPr>
              <a:t>目的</a:t>
            </a:r>
            <a:r>
              <a:rPr lang="zh-CN" altLang="en-US" sz="3200" dirty="0" smtClean="0">
                <a:latin typeface="+mn-ea"/>
              </a:rPr>
              <a:t>：发现系统中可能隐藏的并发访问时的问题。</a:t>
            </a:r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102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 smtClean="0"/>
              <a:t>配置测试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90730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+mn-ea"/>
              </a:rPr>
              <a:t>方法</a:t>
            </a:r>
            <a:r>
              <a:rPr lang="zh-CN" altLang="en-US" sz="3200" dirty="0" smtClean="0">
                <a:latin typeface="+mn-ea"/>
              </a:rPr>
              <a:t>：通过对被测系统的软硬件环境的调整，了解各种不同对系统的性能影响的程度，从而找到系统各项资源的最优分配原则。</a:t>
            </a:r>
            <a:endParaRPr lang="en-US" altLang="zh-CN" sz="3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+mn-ea"/>
              </a:rPr>
              <a:t>目的：了解各种不同因素对系统性能影响的程度。</a:t>
            </a:r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868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 smtClean="0"/>
              <a:t>可靠性测试（稳定性测试）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90730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+mn-ea"/>
              </a:rPr>
              <a:t>方法</a:t>
            </a:r>
            <a:r>
              <a:rPr lang="zh-CN" altLang="en-US" sz="3200" dirty="0" smtClean="0">
                <a:latin typeface="+mn-ea"/>
              </a:rPr>
              <a:t>：在给系统加载一定业务压力的情况下，使系统运行一段时间，以此检测系统是否稳定。</a:t>
            </a:r>
            <a:endParaRPr lang="en-US" altLang="zh-CN" sz="3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+mn-ea"/>
              </a:rPr>
              <a:t>目的：验证系统是否支持长期稳定的运行</a:t>
            </a:r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396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性能测试（狭义）</a:t>
            </a:r>
            <a:endParaRPr lang="en-US" altLang="zh-CN" dirty="0" smtClean="0"/>
          </a:p>
          <a:p>
            <a:r>
              <a:rPr lang="zh-CN" altLang="en-US" dirty="0" smtClean="0"/>
              <a:t>负载测试</a:t>
            </a:r>
            <a:endParaRPr lang="en-US" altLang="zh-CN" dirty="0" smtClean="0"/>
          </a:p>
          <a:p>
            <a:r>
              <a:rPr lang="zh-CN" altLang="en-US" dirty="0" smtClean="0"/>
              <a:t>压力测试（强度测试）</a:t>
            </a:r>
            <a:endParaRPr lang="en-US" altLang="zh-CN" dirty="0" smtClean="0"/>
          </a:p>
          <a:p>
            <a:r>
              <a:rPr lang="zh-CN" altLang="en-US" dirty="0" smtClean="0"/>
              <a:t>并发测试</a:t>
            </a:r>
            <a:endParaRPr lang="en-US" altLang="zh-CN" dirty="0" smtClean="0"/>
          </a:p>
          <a:p>
            <a:r>
              <a:rPr lang="zh-CN" altLang="en-US" dirty="0" smtClean="0"/>
              <a:t>配置测试</a:t>
            </a:r>
            <a:endParaRPr lang="en-US" altLang="zh-CN" dirty="0" smtClean="0"/>
          </a:p>
          <a:p>
            <a:r>
              <a:rPr lang="zh-CN" altLang="en-US" dirty="0" smtClean="0"/>
              <a:t>可靠性测试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性能测试常见分类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40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136904" cy="5472608"/>
          </a:xfrm>
        </p:spPr>
        <p:txBody>
          <a:bodyPr>
            <a:noAutofit/>
          </a:bodyPr>
          <a:lstStyle/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性能测试与功能测试关系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性能测试目的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自动化测试的分层模型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性能自动化测试优势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性能测试概念与分类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>
                <a:solidFill>
                  <a:srgbClr val="FF0000"/>
                </a:solidFill>
              </a:rPr>
              <a:t>性能测试术语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 smtClean="0"/>
              <a:t>性能测试的流程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导致性能瓶颈的可能性</a:t>
            </a: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967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性能测试术语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虚拟用户：</a:t>
            </a:r>
            <a:r>
              <a:rPr lang="en-US" altLang="zh-CN" dirty="0" smtClean="0"/>
              <a:t>Vuser</a:t>
            </a:r>
            <a:r>
              <a:rPr lang="zh-CN" altLang="en-US" dirty="0" smtClean="0"/>
              <a:t>→真人</a:t>
            </a:r>
            <a:endParaRPr lang="en-US" altLang="zh-CN" dirty="0" smtClean="0"/>
          </a:p>
          <a:p>
            <a:r>
              <a:rPr lang="zh-CN" altLang="en-US" dirty="0" smtClean="0"/>
              <a:t>并发及并发用户数</a:t>
            </a:r>
            <a:endParaRPr lang="en-US" altLang="zh-CN" dirty="0" smtClean="0"/>
          </a:p>
          <a:p>
            <a:r>
              <a:rPr lang="zh-CN" altLang="en-US" dirty="0" smtClean="0"/>
              <a:t>响应时间</a:t>
            </a:r>
            <a:endParaRPr lang="en-US" altLang="zh-CN" dirty="0" smtClean="0"/>
          </a:p>
          <a:p>
            <a:r>
              <a:rPr lang="zh-CN" altLang="en-US" dirty="0" smtClean="0"/>
              <a:t>每秒事务数</a:t>
            </a:r>
            <a:endParaRPr lang="en-US" altLang="zh-CN" dirty="0" smtClean="0"/>
          </a:p>
          <a:p>
            <a:r>
              <a:rPr lang="zh-CN" altLang="en-US" dirty="0" smtClean="0"/>
              <a:t>吞吐量、吞吐率</a:t>
            </a:r>
            <a:endParaRPr lang="en-US" altLang="zh-CN" dirty="0" smtClean="0"/>
          </a:p>
          <a:p>
            <a:r>
              <a:rPr lang="zh-CN" altLang="en-US" dirty="0" smtClean="0"/>
              <a:t>点击率</a:t>
            </a:r>
            <a:endParaRPr lang="en-US" altLang="zh-CN" dirty="0" smtClean="0"/>
          </a:p>
          <a:p>
            <a:r>
              <a:rPr lang="zh-CN" altLang="en-US" dirty="0" smtClean="0"/>
              <a:t>性能计数器</a:t>
            </a:r>
            <a:endParaRPr lang="en-US" altLang="zh-CN" dirty="0" smtClean="0"/>
          </a:p>
          <a:p>
            <a:r>
              <a:rPr lang="zh-CN" altLang="en-US" dirty="0" smtClean="0"/>
              <a:t>资源利用率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cxnSp>
        <p:nvCxnSpPr>
          <p:cNvPr id="9" name="直接箭头连接符 8"/>
          <p:cNvCxnSpPr/>
          <p:nvPr/>
        </p:nvCxnSpPr>
        <p:spPr>
          <a:xfrm rot="5400000">
            <a:off x="4321967" y="1322135"/>
            <a:ext cx="3571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11"/>
          <p:cNvGrpSpPr>
            <a:grpSpLocks/>
          </p:cNvGrpSpPr>
          <p:nvPr/>
        </p:nvGrpSpPr>
        <p:grpSpPr bwMode="auto">
          <a:xfrm>
            <a:off x="3643306" y="2143116"/>
            <a:ext cx="5072066" cy="3429024"/>
            <a:chOff x="3434027" y="3000372"/>
            <a:chExt cx="5371855" cy="3098079"/>
          </a:xfrm>
        </p:grpSpPr>
        <p:sp>
          <p:nvSpPr>
            <p:cNvPr id="11" name="圆角矩形 10"/>
            <p:cNvSpPr/>
            <p:nvPr/>
          </p:nvSpPr>
          <p:spPr>
            <a:xfrm>
              <a:off x="3434027" y="3194002"/>
              <a:ext cx="5371855" cy="2904449"/>
            </a:xfrm>
            <a:prstGeom prst="roundRect">
              <a:avLst>
                <a:gd name="adj" fmla="val 7123"/>
              </a:avLst>
            </a:prstGeom>
            <a:gradFill flip="none" rotWithShape="1">
              <a:gsLst>
                <a:gs pos="0">
                  <a:srgbClr val="FFFF00"/>
                </a:gs>
                <a:gs pos="100000">
                  <a:srgbClr val="00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altLang="zh-CN" sz="2400" dirty="0" smtClean="0"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endParaRPr lang="en-US" altLang="zh-CN" sz="2400" dirty="0" smtClean="0"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endParaRPr lang="en-US" altLang="zh-CN" sz="2400" dirty="0" smtClean="0"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endParaRPr lang="en-US" altLang="zh-CN" sz="2400" dirty="0" smtClean="0"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r>
                <a:rPr lang="zh-CN" altLang="en-US" sz="2000" dirty="0" smtClean="0">
                  <a:latin typeface="黑体" pitchFamily="2" charset="-122"/>
                  <a:ea typeface="黑体" pitchFamily="2" charset="-122"/>
                </a:rPr>
                <a:t>系统允许</a:t>
              </a:r>
              <a:r>
                <a:rPr lang="en-US" altLang="zh-CN" sz="2000" dirty="0" smtClean="0">
                  <a:latin typeface="黑体" pitchFamily="2" charset="-122"/>
                  <a:ea typeface="黑体" pitchFamily="2" charset="-122"/>
                </a:rPr>
                <a:t>500</a:t>
              </a:r>
              <a:r>
                <a:rPr lang="zh-CN" altLang="en-US" sz="2000" dirty="0" smtClean="0">
                  <a:latin typeface="黑体" pitchFamily="2" charset="-122"/>
                  <a:ea typeface="黑体" pitchFamily="2" charset="-122"/>
                </a:rPr>
                <a:t>个用户并发访问系统</a:t>
              </a:r>
              <a:endPara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r>
                <a:rPr lang="zh-CN" altLang="en-US" sz="2000" dirty="0" smtClean="0">
                  <a:latin typeface="黑体" pitchFamily="2" charset="-122"/>
                  <a:ea typeface="黑体" pitchFamily="2" charset="-122"/>
                </a:rPr>
                <a:t>系统支持</a:t>
              </a:r>
              <a:r>
                <a:rPr lang="en-US" altLang="zh-CN" sz="2000" dirty="0" smtClean="0">
                  <a:latin typeface="黑体" pitchFamily="2" charset="-122"/>
                  <a:ea typeface="黑体" pitchFamily="2" charset="-122"/>
                </a:rPr>
                <a:t>500</a:t>
              </a:r>
              <a:r>
                <a:rPr lang="zh-CN" altLang="en-US" sz="2000" dirty="0" smtClean="0">
                  <a:latin typeface="黑体" pitchFamily="2" charset="-122"/>
                  <a:ea typeface="黑体" pitchFamily="2" charset="-122"/>
                </a:rPr>
                <a:t>个用户并发进行登录操作</a:t>
              </a:r>
              <a:endParaRPr lang="en-US" altLang="zh-CN" sz="2000" dirty="0" smtClean="0"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endPara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r>
                <a:rPr lang="zh-CN" altLang="en-US" sz="2000" dirty="0" smtClean="0">
                  <a:latin typeface="黑体" pitchFamily="2" charset="-122"/>
                  <a:ea typeface="黑体" pitchFamily="2" charset="-122"/>
                </a:rPr>
                <a:t>并发：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大量</a:t>
              </a:r>
              <a:r>
                <a:rPr lang="zh-CN" altLang="en-US" sz="2000" dirty="0" smtClean="0">
                  <a:latin typeface="黑体" pitchFamily="2" charset="-122"/>
                  <a:ea typeface="黑体" pitchFamily="2" charset="-122"/>
                </a:rPr>
                <a:t>用户且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同时对服务器</a:t>
              </a:r>
              <a:r>
                <a:rPr lang="zh-CN" altLang="en-US" sz="2000" dirty="0" smtClean="0">
                  <a:latin typeface="黑体" pitchFamily="2" charset="-122"/>
                  <a:ea typeface="黑体" pitchFamily="2" charset="-122"/>
                </a:rPr>
                <a:t>的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操作</a:t>
              </a:r>
              <a:endParaRPr lang="en-US" altLang="zh-CN" sz="20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endParaRPr lang="en-US" altLang="zh-CN" sz="2000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r>
                <a:rPr lang="zh-CN" altLang="en-US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系统用户数：系统可有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1000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个使用用户</a:t>
              </a:r>
              <a:endParaRPr lang="en-US" altLang="zh-CN" sz="20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r>
                <a:rPr lang="zh-CN" altLang="en-US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在线用户数：系统允许</a:t>
              </a:r>
              <a:r>
                <a:rPr lang="en-US" altLang="en-US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800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个用户同时在线</a:t>
              </a:r>
              <a:endParaRPr lang="en-US" altLang="zh-CN" sz="20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endParaRPr lang="en-US" altLang="zh-CN" sz="20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  <a:p>
              <a:pPr>
                <a:defRPr/>
              </a:pPr>
              <a:r>
                <a:rPr lang="zh-CN" altLang="en-US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参考公式  使用系统的用户数量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*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（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5%~20%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）</a:t>
              </a:r>
              <a:endParaRPr lang="en-US" altLang="zh-CN" sz="20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3" name="矩形 5"/>
            <p:cNvSpPr>
              <a:spLocks noChangeArrowheads="1"/>
            </p:cNvSpPr>
            <p:nvPr/>
          </p:nvSpPr>
          <p:spPr bwMode="auto">
            <a:xfrm>
              <a:off x="6786578" y="3000372"/>
              <a:ext cx="184781" cy="1939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 sz="12000" b="1" dirty="0">
                <a:solidFill>
                  <a:srgbClr val="FF0000"/>
                </a:solidFill>
                <a:latin typeface="Berlin Sans FB Demi" pitchFamily="34" charset="0"/>
                <a:ea typeface="宋体" pitchFamily="2" charset="-122"/>
              </a:endParaRPr>
            </a:p>
          </p:txBody>
        </p:sp>
      </p:grpSp>
      <p:sp>
        <p:nvSpPr>
          <p:cNvPr id="18" name="矩形 10"/>
          <p:cNvSpPr>
            <a:spLocks noChangeArrowheads="1"/>
          </p:cNvSpPr>
          <p:nvPr/>
        </p:nvSpPr>
        <p:spPr bwMode="auto">
          <a:xfrm>
            <a:off x="5786446" y="4000504"/>
            <a:ext cx="64294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7200" b="1" dirty="0">
                <a:solidFill>
                  <a:srgbClr val="FF0000"/>
                </a:solidFill>
                <a:latin typeface="Berlin Sans FB Demi" pitchFamily="34" charset="0"/>
              </a:rPr>
              <a:t>×</a:t>
            </a:r>
            <a:endParaRPr lang="zh-CN" altLang="en-US" sz="7200" b="1" dirty="0">
              <a:solidFill>
                <a:srgbClr val="FF0000"/>
              </a:solidFill>
              <a:latin typeface="Berlin Sans FB Demi" pitchFamily="34" charset="0"/>
            </a:endParaRPr>
          </a:p>
        </p:txBody>
      </p:sp>
      <p:sp>
        <p:nvSpPr>
          <p:cNvPr id="19" name="WordArt 25"/>
          <p:cNvSpPr>
            <a:spLocks noChangeArrowheads="1" noChangeShapeType="1" noTextEdit="1"/>
          </p:cNvSpPr>
          <p:nvPr/>
        </p:nvSpPr>
        <p:spPr bwMode="auto">
          <a:xfrm>
            <a:off x="6107917" y="1373792"/>
            <a:ext cx="1428760" cy="64294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2800" b="1" kern="10" dirty="0" smtClean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66"/>
                    </a:gs>
                    <a:gs pos="50000">
                      <a:schemeClr val="bg1"/>
                    </a:gs>
                    <a:gs pos="100000">
                      <a:srgbClr val="FF0066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tx1"/>
                  </a:outerShdw>
                </a:effectLst>
                <a:latin typeface="黑体" pitchFamily="2" charset="-122"/>
                <a:ea typeface="黑体" pitchFamily="2" charset="-122"/>
              </a:rPr>
              <a:t>500</a:t>
            </a:r>
            <a:endParaRPr lang="zh-CN" altLang="en-US" sz="2800" b="1" kern="10" dirty="0">
              <a:ln w="9525">
                <a:solidFill>
                  <a:srgbClr val="FF0000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FF0066"/>
                  </a:gs>
                  <a:gs pos="50000">
                    <a:schemeClr val="bg1"/>
                  </a:gs>
                  <a:gs pos="100000">
                    <a:srgbClr val="FF0066"/>
                  </a:gs>
                </a:gsLst>
                <a:lin ang="5400000" scaled="1"/>
              </a:gradFill>
              <a:effectLst>
                <a:outerShdw dist="35921" dir="2700000" algn="ctr" rotWithShape="0">
                  <a:schemeClr val="tx1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14303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2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29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0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19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性能测试术语（续）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虚拟用户：</a:t>
            </a:r>
            <a:r>
              <a:rPr lang="en-US" altLang="zh-CN" dirty="0" smtClean="0"/>
              <a:t>Vuser</a:t>
            </a:r>
            <a:r>
              <a:rPr lang="zh-CN" altLang="en-US" dirty="0" smtClean="0"/>
              <a:t>→真人</a:t>
            </a:r>
            <a:endParaRPr lang="en-US" altLang="zh-CN" dirty="0" smtClean="0"/>
          </a:p>
          <a:p>
            <a:r>
              <a:rPr lang="zh-CN" altLang="en-US" dirty="0" smtClean="0"/>
              <a:t>并发及并发用户数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响应时间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每秒事务数</a:t>
            </a:r>
            <a:endParaRPr lang="en-US" altLang="zh-CN" dirty="0" smtClean="0"/>
          </a:p>
          <a:p>
            <a:r>
              <a:rPr lang="zh-CN" altLang="en-US" dirty="0" smtClean="0"/>
              <a:t>吞吐量、吞吐率</a:t>
            </a:r>
            <a:endParaRPr lang="en-US" altLang="zh-CN" dirty="0" smtClean="0"/>
          </a:p>
          <a:p>
            <a:r>
              <a:rPr lang="zh-CN" altLang="en-US" dirty="0" smtClean="0"/>
              <a:t>点击率</a:t>
            </a:r>
            <a:endParaRPr lang="en-US" altLang="zh-CN" dirty="0" smtClean="0"/>
          </a:p>
          <a:p>
            <a:r>
              <a:rPr lang="zh-CN" altLang="en-US" dirty="0" smtClean="0"/>
              <a:t>性能计数器</a:t>
            </a:r>
            <a:endParaRPr lang="en-US" altLang="zh-CN" dirty="0" smtClean="0"/>
          </a:p>
          <a:p>
            <a:r>
              <a:rPr lang="zh-CN" altLang="en-US" dirty="0" smtClean="0"/>
              <a:t>资源利用率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3" name="矩形 5"/>
          <p:cNvSpPr>
            <a:spLocks noChangeArrowheads="1"/>
          </p:cNvSpPr>
          <p:nvPr/>
        </p:nvSpPr>
        <p:spPr bwMode="auto">
          <a:xfrm>
            <a:off x="6519026" y="1785926"/>
            <a:ext cx="192429" cy="172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12000" b="1" dirty="0">
              <a:solidFill>
                <a:srgbClr val="FF0000"/>
              </a:solidFill>
              <a:latin typeface="Berlin Sans FB Demi" pitchFamily="34" charset="0"/>
              <a:ea typeface="宋体" pitchFamily="2" charset="-122"/>
            </a:endParaRPr>
          </a:p>
        </p:txBody>
      </p:sp>
      <p:pic>
        <p:nvPicPr>
          <p:cNvPr id="4098" name="图片 11"/>
          <p:cNvPicPr>
            <a:picLocks noChangeAspect="1" noChangeArrowheads="1"/>
          </p:cNvPicPr>
          <p:nvPr/>
        </p:nvPicPr>
        <p:blipFill>
          <a:blip r:embed="rId3"/>
          <a:srcRect b="10365"/>
          <a:stretch>
            <a:fillRect/>
          </a:stretch>
        </p:blipFill>
        <p:spPr bwMode="auto">
          <a:xfrm>
            <a:off x="700554" y="4769783"/>
            <a:ext cx="7818465" cy="15529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0" name="AutoShape 2"/>
          <p:cNvSpPr>
            <a:spLocks noChangeArrowheads="1"/>
          </p:cNvSpPr>
          <p:nvPr/>
        </p:nvSpPr>
        <p:spPr bwMode="auto">
          <a:xfrm>
            <a:off x="3786182" y="1501524"/>
            <a:ext cx="4714908" cy="2873821"/>
          </a:xfrm>
          <a:prstGeom prst="roundRect">
            <a:avLst>
              <a:gd name="adj" fmla="val 5856"/>
            </a:avLst>
          </a:prstGeom>
          <a:solidFill>
            <a:srgbClr val="FFFFFF"/>
          </a:solidFill>
          <a:ln w="19050">
            <a:solidFill>
              <a:schemeClr val="accent6">
                <a:lumMod val="75000"/>
              </a:schemeClr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lvl="0">
              <a:lnSpc>
                <a:spcPct val="150000"/>
              </a:lnSpc>
            </a:pPr>
            <a:endParaRPr lang="en-US" dirty="0" smtClean="0">
              <a:latin typeface="黑体" pitchFamily="2" charset="-122"/>
              <a:ea typeface="黑体" pitchFamily="2" charset="-122"/>
            </a:endParaRPr>
          </a:p>
          <a:p>
            <a:pPr lvl="0">
              <a:lnSpc>
                <a:spcPct val="150000"/>
              </a:lnSpc>
            </a:pPr>
            <a:endParaRPr lang="en-US" dirty="0" smtClean="0">
              <a:latin typeface="黑体" pitchFamily="2" charset="-122"/>
              <a:ea typeface="黑体" pitchFamily="2" charset="-122"/>
            </a:endParaRPr>
          </a:p>
          <a:p>
            <a:pPr lvl="0">
              <a:lnSpc>
                <a:spcPct val="150000"/>
              </a:lnSpc>
            </a:pPr>
            <a:endParaRPr lang="en-US" dirty="0" smtClean="0">
              <a:latin typeface="黑体" pitchFamily="2" charset="-122"/>
              <a:ea typeface="黑体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请求响应时间</a:t>
            </a:r>
            <a:r>
              <a:rPr lang="zh-CN" altLang="en-US" sz="16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从客户端发出请求到得到响应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的整个过程的时间，单位通常为“秒”或“毫秒”。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网络响应时间 </a:t>
            </a:r>
            <a:r>
              <a:rPr lang="en-US" altLang="zh-CN" sz="1600" dirty="0" smtClean="0">
                <a:latin typeface="黑体" pitchFamily="2" charset="-122"/>
                <a:ea typeface="黑体" pitchFamily="2" charset="-122"/>
              </a:rPr>
              <a:t>+ </a:t>
            </a: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服务器端响应时间 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 smtClean="0">
                <a:latin typeface="黑体" pitchFamily="2" charset="-122"/>
                <a:ea typeface="黑体" pitchFamily="2" charset="-122"/>
              </a:rPr>
              <a:t>TTLB(Time to last byte)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事务响应时间：</a:t>
            </a: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完成该事务所用的时间。其包含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一个或多个“请求响应时间”。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事务相应时间</a:t>
            </a:r>
            <a:r>
              <a:rPr lang="en-US" altLang="zh-CN" sz="1600" dirty="0" smtClean="0">
                <a:latin typeface="黑体" pitchFamily="2" charset="-122"/>
                <a:ea typeface="黑体" pitchFamily="2" charset="-122"/>
              </a:rPr>
              <a:t>&gt;=</a:t>
            </a: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请求响应时间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</a:rPr>
              <a:t>思考：</a:t>
            </a:r>
            <a:r>
              <a:rPr lang="zh-CN" altLang="en-US" sz="1600" dirty="0" smtClean="0">
                <a:latin typeface="黑体" pitchFamily="2" charset="-122"/>
                <a:ea typeface="黑体" pitchFamily="2" charset="-122"/>
              </a:rPr>
              <a:t>什么是事务？完成一件事情</a:t>
            </a:r>
            <a:endParaRPr lang="en-US" altLang="zh-CN" sz="1600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rot="5400000">
            <a:off x="4321967" y="1322135"/>
            <a:ext cx="3571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438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性能测试术语（续）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虚拟用户：</a:t>
            </a:r>
            <a:r>
              <a:rPr lang="en-US" altLang="zh-CN" dirty="0" smtClean="0"/>
              <a:t>Vuser</a:t>
            </a:r>
            <a:r>
              <a:rPr lang="zh-CN" altLang="en-US" dirty="0" smtClean="0"/>
              <a:t>→真人</a:t>
            </a:r>
            <a:endParaRPr lang="en-US" altLang="zh-CN" dirty="0" smtClean="0"/>
          </a:p>
          <a:p>
            <a:r>
              <a:rPr lang="zh-CN" altLang="en-US" dirty="0" smtClean="0"/>
              <a:t>并发及并发用户数</a:t>
            </a:r>
            <a:endParaRPr lang="en-US" altLang="zh-CN" dirty="0" smtClean="0"/>
          </a:p>
          <a:p>
            <a:r>
              <a:rPr lang="zh-CN" altLang="en-US" dirty="0" smtClean="0"/>
              <a:t>响应时间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每秒事务数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吞吐量、吞吐率</a:t>
            </a:r>
            <a:endParaRPr lang="en-US" altLang="zh-CN" dirty="0" smtClean="0"/>
          </a:p>
          <a:p>
            <a:r>
              <a:rPr lang="zh-CN" altLang="en-US" dirty="0" smtClean="0"/>
              <a:t>点击率</a:t>
            </a:r>
            <a:endParaRPr lang="en-US" altLang="zh-CN" dirty="0" smtClean="0"/>
          </a:p>
          <a:p>
            <a:r>
              <a:rPr lang="zh-CN" altLang="en-US" dirty="0" smtClean="0"/>
              <a:t>性能计数器</a:t>
            </a:r>
            <a:endParaRPr lang="en-US" altLang="zh-CN" dirty="0" smtClean="0"/>
          </a:p>
          <a:p>
            <a:r>
              <a:rPr lang="zh-CN" altLang="en-US" dirty="0" smtClean="0"/>
              <a:t>资源利用率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3" name="矩形 5"/>
          <p:cNvSpPr>
            <a:spLocks noChangeArrowheads="1"/>
          </p:cNvSpPr>
          <p:nvPr/>
        </p:nvSpPr>
        <p:spPr bwMode="auto">
          <a:xfrm>
            <a:off x="6519026" y="1785926"/>
            <a:ext cx="192429" cy="172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12000" b="1" dirty="0">
              <a:solidFill>
                <a:srgbClr val="FF0000"/>
              </a:solidFill>
              <a:latin typeface="Berlin Sans FB Demi" pitchFamily="34" charset="0"/>
              <a:ea typeface="宋体" pitchFamily="2" charset="-122"/>
            </a:endParaRPr>
          </a:p>
        </p:txBody>
      </p:sp>
      <p:sp>
        <p:nvSpPr>
          <p:cNvPr id="10" name="AutoShape 2"/>
          <p:cNvSpPr>
            <a:spLocks noChangeArrowheads="1"/>
          </p:cNvSpPr>
          <p:nvPr/>
        </p:nvSpPr>
        <p:spPr bwMode="auto">
          <a:xfrm>
            <a:off x="3500430" y="4143380"/>
            <a:ext cx="5072098" cy="1357322"/>
          </a:xfrm>
          <a:prstGeom prst="roundRect">
            <a:avLst>
              <a:gd name="adj" fmla="val 5856"/>
            </a:avLst>
          </a:prstGeom>
          <a:solidFill>
            <a:srgbClr val="FFFFFF"/>
          </a:solidFill>
          <a:ln w="19050">
            <a:solidFill>
              <a:schemeClr val="accent6">
                <a:lumMod val="75000"/>
              </a:schemeClr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lvl="0" algn="ctr">
              <a:lnSpc>
                <a:spcPct val="150000"/>
              </a:lnSpc>
            </a:pPr>
            <a:endParaRPr lang="en-US" dirty="0" smtClean="0"/>
          </a:p>
          <a:p>
            <a:pPr lvl="0" algn="ctr">
              <a:lnSpc>
                <a:spcPct val="150000"/>
              </a:lnSpc>
            </a:pPr>
            <a:endParaRPr lang="en-US" dirty="0" smtClean="0"/>
          </a:p>
          <a:p>
            <a:pPr lvl="0" algn="ctr"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TPS</a:t>
            </a:r>
          </a:p>
          <a:p>
            <a:pPr lvl="0"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指每秒钟系统能够处理的交易或事务的数量。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取款业务成功率达到</a:t>
            </a:r>
            <a:r>
              <a:rPr lang="en-US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1000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次</a:t>
            </a:r>
            <a:r>
              <a:rPr lang="en-US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/s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。</a:t>
            </a:r>
            <a:endParaRPr lang="en-US" altLang="zh-CN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rot="5400000">
            <a:off x="4321967" y="1322135"/>
            <a:ext cx="3571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2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性能测试术语</a:t>
            </a:r>
            <a:r>
              <a:rPr lang="zh-CN" altLang="en-US" dirty="0">
                <a:solidFill>
                  <a:schemeClr val="bg1"/>
                </a:solidFill>
              </a:rPr>
              <a:t>（续）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虚拟用户：</a:t>
            </a:r>
            <a:r>
              <a:rPr lang="en-US" altLang="zh-CN" dirty="0" smtClean="0"/>
              <a:t>Vuser</a:t>
            </a:r>
            <a:r>
              <a:rPr lang="zh-CN" altLang="en-US" dirty="0" smtClean="0"/>
              <a:t>→真人</a:t>
            </a:r>
            <a:endParaRPr lang="en-US" altLang="zh-CN" dirty="0" smtClean="0"/>
          </a:p>
          <a:p>
            <a:r>
              <a:rPr lang="zh-CN" altLang="en-US" dirty="0" smtClean="0"/>
              <a:t>并发及并发用户数</a:t>
            </a:r>
            <a:endParaRPr lang="en-US" altLang="zh-CN" dirty="0" smtClean="0"/>
          </a:p>
          <a:p>
            <a:r>
              <a:rPr lang="zh-CN" altLang="en-US" dirty="0" smtClean="0"/>
              <a:t>响应时间</a:t>
            </a:r>
            <a:endParaRPr lang="en-US" altLang="zh-CN" dirty="0" smtClean="0"/>
          </a:p>
          <a:p>
            <a:r>
              <a:rPr lang="zh-CN" altLang="en-US" dirty="0" smtClean="0"/>
              <a:t>每秒事务数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吞吐量、吞吐率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点击率</a:t>
            </a:r>
            <a:endParaRPr lang="en-US" altLang="zh-CN" dirty="0" smtClean="0"/>
          </a:p>
          <a:p>
            <a:r>
              <a:rPr lang="zh-CN" altLang="en-US" dirty="0" smtClean="0"/>
              <a:t>性能计数器</a:t>
            </a:r>
            <a:endParaRPr lang="en-US" altLang="zh-CN" dirty="0" smtClean="0"/>
          </a:p>
          <a:p>
            <a:r>
              <a:rPr lang="zh-CN" altLang="en-US" dirty="0" smtClean="0"/>
              <a:t>资源利用率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3" name="矩形 5"/>
          <p:cNvSpPr>
            <a:spLocks noChangeArrowheads="1"/>
          </p:cNvSpPr>
          <p:nvPr/>
        </p:nvSpPr>
        <p:spPr bwMode="auto">
          <a:xfrm>
            <a:off x="6519026" y="1785926"/>
            <a:ext cx="192429" cy="172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12000" b="1" dirty="0">
              <a:solidFill>
                <a:srgbClr val="FF0000"/>
              </a:solidFill>
              <a:latin typeface="Berlin Sans FB Demi" pitchFamily="34" charset="0"/>
              <a:ea typeface="宋体" pitchFamily="2" charset="-122"/>
            </a:endParaRPr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681314" y="4231078"/>
            <a:ext cx="7781368" cy="2384873"/>
          </a:xfrm>
          <a:prstGeom prst="roundRect">
            <a:avLst>
              <a:gd name="adj" fmla="val 5856"/>
            </a:avLst>
          </a:prstGeom>
          <a:solidFill>
            <a:srgbClr val="FFFFFF"/>
          </a:solidFill>
          <a:ln w="19050">
            <a:solidFill>
              <a:srgbClr val="0070C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lvl="0" algn="ctr">
              <a:lnSpc>
                <a:spcPct val="150000"/>
              </a:lnSpc>
            </a:pPr>
            <a:endParaRPr lang="en-US" dirty="0" smtClean="0"/>
          </a:p>
          <a:p>
            <a:pPr lvl="0" algn="ctr">
              <a:lnSpc>
                <a:spcPct val="150000"/>
              </a:lnSpc>
            </a:pPr>
            <a:endParaRPr lang="en-US" dirty="0" smtClean="0"/>
          </a:p>
          <a:p>
            <a:pPr lvl="0"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吞吐量：单次业务中，客户端与服务器端进行的数据交互总量。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通常，该参数受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服务器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性能和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网络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性能的影响。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吞吐率：吞吐量除以传输时间。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吞吐量也被称为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TPS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（单位时间内能完成的事物数）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exa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：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个用户登录需要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秒，支持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个用户登录，且响应时间为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秒，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则系统吞吐率为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个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秒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00760" y="2165986"/>
            <a:ext cx="17859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请求数</a:t>
            </a:r>
            <a:r>
              <a:rPr lang="en-US" altLang="zh-CN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秒</a:t>
            </a:r>
            <a:endParaRPr lang="en-US" altLang="zh-CN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页面数</a:t>
            </a:r>
            <a:r>
              <a:rPr lang="en-US" altLang="zh-CN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秒</a:t>
            </a:r>
            <a:endParaRPr lang="en-US" altLang="zh-CN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访问人数</a:t>
            </a:r>
            <a:r>
              <a:rPr lang="en-US" altLang="zh-CN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天</a:t>
            </a:r>
            <a:endParaRPr lang="en-US" altLang="zh-CN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业务数</a:t>
            </a:r>
            <a:r>
              <a:rPr lang="en-US" altLang="zh-CN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小时</a:t>
            </a:r>
            <a:endParaRPr lang="en-US" altLang="zh-CN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字节数</a:t>
            </a:r>
            <a:r>
              <a:rPr lang="en-US" altLang="zh-CN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天</a:t>
            </a:r>
            <a:endParaRPr lang="zh-CN" altLang="en-US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rot="5400000">
            <a:off x="4321967" y="1322135"/>
            <a:ext cx="3571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730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性能测试与功能测试关系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00"/>
              </a:spcBef>
            </a:pPr>
            <a:r>
              <a:rPr lang="zh-CN" altLang="en-US" dirty="0" smtClean="0"/>
              <a:t>什么是功能？</a:t>
            </a:r>
            <a:endParaRPr lang="en-US" altLang="zh-CN" dirty="0" smtClean="0"/>
          </a:p>
          <a:p>
            <a:pPr>
              <a:spcBef>
                <a:spcPts val="700"/>
              </a:spcBef>
            </a:pPr>
            <a:r>
              <a:rPr lang="zh-CN" altLang="en-US" dirty="0" smtClean="0"/>
              <a:t>什么是功能测试？</a:t>
            </a:r>
            <a:endParaRPr lang="en-US" altLang="zh-CN" dirty="0" smtClean="0"/>
          </a:p>
          <a:p>
            <a:pPr>
              <a:spcBef>
                <a:spcPts val="700"/>
              </a:spcBef>
            </a:pPr>
            <a:r>
              <a:rPr lang="zh-CN" altLang="en-US" dirty="0" smtClean="0"/>
              <a:t>什么是性能？</a:t>
            </a:r>
            <a:endParaRPr lang="en-US" altLang="zh-CN" dirty="0" smtClean="0"/>
          </a:p>
          <a:p>
            <a:pPr>
              <a:spcBef>
                <a:spcPts val="700"/>
              </a:spcBef>
            </a:pPr>
            <a:r>
              <a:rPr lang="zh-CN" altLang="en-US" dirty="0" smtClean="0"/>
              <a:t>什么是性能测试？</a:t>
            </a:r>
            <a:endParaRPr lang="en-US" altLang="zh-CN" dirty="0" smtClean="0"/>
          </a:p>
        </p:txBody>
      </p:sp>
      <p:pic>
        <p:nvPicPr>
          <p:cNvPr id="4" name="图片 3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833" y="3963076"/>
            <a:ext cx="1612242" cy="1589210"/>
          </a:xfrm>
          <a:prstGeom prst="rect">
            <a:avLst/>
          </a:prstGeom>
        </p:spPr>
      </p:pic>
      <p:pic>
        <p:nvPicPr>
          <p:cNvPr id="5" name="图片 4" descr="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321" y="3660416"/>
            <a:ext cx="3106338" cy="2055993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 bwMode="auto">
          <a:xfrm>
            <a:off x="3283782" y="4450317"/>
            <a:ext cx="1172308" cy="492371"/>
          </a:xfrm>
          <a:prstGeom prst="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06340" y="1447499"/>
            <a:ext cx="203738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能做什么</a:t>
            </a:r>
            <a:endParaRPr lang="zh-CN" altLang="en-US" sz="36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998795" y="2093830"/>
            <a:ext cx="2229389" cy="39849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358490" y="2881986"/>
            <a:ext cx="203738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做得如何</a:t>
            </a:r>
            <a:endParaRPr lang="zh-CN" altLang="en-US" sz="36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3964953" y="3363726"/>
            <a:ext cx="2428892" cy="29669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3131840" y="1751462"/>
            <a:ext cx="2797482" cy="8268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283782" y="3008124"/>
            <a:ext cx="242889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37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性能测试术语</a:t>
            </a:r>
            <a:r>
              <a:rPr lang="zh-CN" altLang="en-US" dirty="0">
                <a:solidFill>
                  <a:schemeClr val="bg1"/>
                </a:solidFill>
              </a:rPr>
              <a:t>（续）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虚拟用户：</a:t>
            </a:r>
            <a:r>
              <a:rPr lang="en-US" altLang="zh-CN" dirty="0" smtClean="0"/>
              <a:t>Vuser</a:t>
            </a:r>
            <a:r>
              <a:rPr lang="zh-CN" altLang="en-US" dirty="0" smtClean="0"/>
              <a:t>→真人</a:t>
            </a:r>
            <a:endParaRPr lang="en-US" altLang="zh-CN" dirty="0" smtClean="0"/>
          </a:p>
          <a:p>
            <a:r>
              <a:rPr lang="zh-CN" altLang="en-US" dirty="0" smtClean="0"/>
              <a:t>并发及并发用户数</a:t>
            </a:r>
            <a:endParaRPr lang="en-US" altLang="zh-CN" dirty="0" smtClean="0"/>
          </a:p>
          <a:p>
            <a:r>
              <a:rPr lang="zh-CN" altLang="en-US" dirty="0" smtClean="0"/>
              <a:t>响应时间</a:t>
            </a:r>
            <a:endParaRPr lang="en-US" altLang="zh-CN" dirty="0" smtClean="0"/>
          </a:p>
          <a:p>
            <a:r>
              <a:rPr lang="zh-CN" altLang="en-US" dirty="0" smtClean="0"/>
              <a:t>每秒事务数</a:t>
            </a:r>
            <a:endParaRPr lang="en-US" altLang="zh-CN" dirty="0" smtClean="0"/>
          </a:p>
          <a:p>
            <a:r>
              <a:rPr lang="zh-CN" altLang="en-US" dirty="0" smtClean="0"/>
              <a:t>吞吐量、吞吐率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点击率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性能计数器</a:t>
            </a:r>
            <a:endParaRPr lang="en-US" altLang="zh-CN" dirty="0" smtClean="0"/>
          </a:p>
          <a:p>
            <a:r>
              <a:rPr lang="zh-CN" altLang="en-US" dirty="0" smtClean="0"/>
              <a:t>资源利用率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3" name="矩形 5"/>
          <p:cNvSpPr>
            <a:spLocks noChangeArrowheads="1"/>
          </p:cNvSpPr>
          <p:nvPr/>
        </p:nvSpPr>
        <p:spPr bwMode="auto">
          <a:xfrm>
            <a:off x="6519026" y="1785926"/>
            <a:ext cx="192429" cy="172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12000" b="1" dirty="0">
              <a:solidFill>
                <a:srgbClr val="FF0000"/>
              </a:solidFill>
              <a:latin typeface="Berlin Sans FB Demi" pitchFamily="34" charset="0"/>
              <a:ea typeface="宋体" pitchFamily="2" charset="-122"/>
            </a:endParaRPr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2635602" y="4231309"/>
            <a:ext cx="6060162" cy="1595702"/>
          </a:xfrm>
          <a:prstGeom prst="roundRect">
            <a:avLst>
              <a:gd name="adj" fmla="val 5856"/>
            </a:avLst>
          </a:prstGeom>
          <a:solidFill>
            <a:srgbClr val="FFFFFF"/>
          </a:solidFill>
          <a:ln w="19050">
            <a:solidFill>
              <a:srgbClr val="0070C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lvl="0" algn="ctr">
              <a:lnSpc>
                <a:spcPct val="150000"/>
              </a:lnSpc>
            </a:pPr>
            <a:endParaRPr lang="en-US" dirty="0" smtClean="0"/>
          </a:p>
          <a:p>
            <a:pPr lvl="0" algn="ctr">
              <a:lnSpc>
                <a:spcPct val="150000"/>
              </a:lnSpc>
            </a:pPr>
            <a:endParaRPr lang="en-US" dirty="0" smtClean="0"/>
          </a:p>
          <a:p>
            <a:pPr algn="ctr">
              <a:lnSpc>
                <a:spcPct val="150000"/>
              </a:lnSpc>
            </a:pPr>
            <a:r>
              <a:rPr lang="en-US" altLang="en-US" dirty="0" smtClean="0">
                <a:latin typeface="黑体" pitchFamily="2" charset="-122"/>
                <a:ea typeface="黑体" pitchFamily="2" charset="-122"/>
              </a:rPr>
              <a:t>HPS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指每秒钟内，用户向</a:t>
            </a:r>
            <a:r>
              <a:rPr lang="en-US" altLang="en-US" dirty="0" smtClean="0">
                <a:latin typeface="黑体" pitchFamily="2" charset="-122"/>
                <a:ea typeface="黑体" pitchFamily="2" charset="-122"/>
              </a:rPr>
              <a:t>Web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服务器提交的</a:t>
            </a:r>
            <a:r>
              <a:rPr lang="en-US" altLang="en-US" dirty="0" smtClean="0">
                <a:latin typeface="黑体" pitchFamily="2" charset="-122"/>
                <a:ea typeface="黑体" pitchFamily="2" charset="-122"/>
              </a:rPr>
              <a:t>HTTP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请求数。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点击率越大，表明对服务器产生的压力也越大。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5400000">
            <a:off x="4321967" y="1322135"/>
            <a:ext cx="3571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71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性能测试术语</a:t>
            </a:r>
            <a:r>
              <a:rPr lang="zh-CN" altLang="en-US" dirty="0">
                <a:solidFill>
                  <a:schemeClr val="bg1"/>
                </a:solidFill>
              </a:rPr>
              <a:t>（续）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虚拟用户：</a:t>
            </a:r>
            <a:r>
              <a:rPr lang="en-US" altLang="zh-CN" dirty="0" smtClean="0"/>
              <a:t>Vuser</a:t>
            </a:r>
            <a:r>
              <a:rPr lang="zh-CN" altLang="en-US" dirty="0" smtClean="0"/>
              <a:t>→真人</a:t>
            </a:r>
            <a:endParaRPr lang="en-US" altLang="zh-CN" dirty="0" smtClean="0"/>
          </a:p>
          <a:p>
            <a:r>
              <a:rPr lang="zh-CN" altLang="en-US" dirty="0" smtClean="0"/>
              <a:t>并发及并发用户数</a:t>
            </a:r>
            <a:endParaRPr lang="en-US" altLang="zh-CN" dirty="0" smtClean="0"/>
          </a:p>
          <a:p>
            <a:r>
              <a:rPr lang="zh-CN" altLang="en-US" dirty="0" smtClean="0"/>
              <a:t>响应时间</a:t>
            </a:r>
            <a:endParaRPr lang="en-US" altLang="zh-CN" dirty="0" smtClean="0"/>
          </a:p>
          <a:p>
            <a:r>
              <a:rPr lang="zh-CN" altLang="en-US" dirty="0" smtClean="0"/>
              <a:t>每秒事务数</a:t>
            </a:r>
            <a:endParaRPr lang="en-US" altLang="zh-CN" dirty="0" smtClean="0"/>
          </a:p>
          <a:p>
            <a:r>
              <a:rPr lang="zh-CN" altLang="en-US" dirty="0" smtClean="0"/>
              <a:t>吞吐量、吞吐率</a:t>
            </a:r>
            <a:endParaRPr lang="en-US" altLang="zh-CN" dirty="0" smtClean="0"/>
          </a:p>
          <a:p>
            <a:r>
              <a:rPr lang="zh-CN" altLang="en-US" dirty="0" smtClean="0"/>
              <a:t>点击率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性能计数器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资源利用率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3" name="矩形 5"/>
          <p:cNvSpPr>
            <a:spLocks noChangeArrowheads="1"/>
          </p:cNvSpPr>
          <p:nvPr/>
        </p:nvSpPr>
        <p:spPr bwMode="auto">
          <a:xfrm>
            <a:off x="6519026" y="1785926"/>
            <a:ext cx="192429" cy="172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12000" b="1" dirty="0">
              <a:solidFill>
                <a:srgbClr val="FF0000"/>
              </a:solidFill>
              <a:latin typeface="Berlin Sans FB Demi" pitchFamily="34" charset="0"/>
              <a:ea typeface="宋体" pitchFamily="2" charset="-122"/>
            </a:endParaRPr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699252" y="2797315"/>
            <a:ext cx="7835148" cy="1785950"/>
          </a:xfrm>
          <a:prstGeom prst="roundRect">
            <a:avLst>
              <a:gd name="adj" fmla="val 5856"/>
            </a:avLst>
          </a:prstGeom>
          <a:solidFill>
            <a:srgbClr val="FFFFFF"/>
          </a:solidFill>
          <a:ln w="19050">
            <a:solidFill>
              <a:srgbClr val="0070C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lvl="0" algn="ctr">
              <a:lnSpc>
                <a:spcPct val="150000"/>
              </a:lnSpc>
            </a:pPr>
            <a:endParaRPr lang="en-US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en-US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一系列用于描述各类服务器或操作系统性能的指标，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在进行资源监控和系统瓶颈分析中起着重要的作用。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Windows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任务管理器中使用的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内存数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Memory In Usage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）、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使用率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%Processor time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）、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进程时间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Total Process Time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）。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5400000">
            <a:off x="4321967" y="1322135"/>
            <a:ext cx="3571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440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性能测试术语（</a:t>
            </a:r>
            <a:r>
              <a:rPr lang="en-US" altLang="zh-CN" dirty="0">
                <a:solidFill>
                  <a:schemeClr val="bg1"/>
                </a:solidFill>
              </a:rPr>
              <a:t>7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虚拟用户：</a:t>
            </a:r>
            <a:r>
              <a:rPr lang="en-US" altLang="zh-CN" dirty="0" smtClean="0"/>
              <a:t>Vuser</a:t>
            </a:r>
            <a:r>
              <a:rPr lang="zh-CN" altLang="en-US" dirty="0" smtClean="0"/>
              <a:t>→真人</a:t>
            </a:r>
            <a:endParaRPr lang="en-US" altLang="zh-CN" dirty="0" smtClean="0"/>
          </a:p>
          <a:p>
            <a:r>
              <a:rPr lang="zh-CN" altLang="en-US" dirty="0" smtClean="0"/>
              <a:t>并发及并发用户数</a:t>
            </a:r>
            <a:endParaRPr lang="en-US" altLang="zh-CN" dirty="0" smtClean="0"/>
          </a:p>
          <a:p>
            <a:r>
              <a:rPr lang="zh-CN" altLang="en-US" dirty="0" smtClean="0"/>
              <a:t>响应时间</a:t>
            </a:r>
            <a:endParaRPr lang="en-US" altLang="zh-CN" dirty="0" smtClean="0"/>
          </a:p>
          <a:p>
            <a:r>
              <a:rPr lang="zh-CN" altLang="en-US" dirty="0" smtClean="0"/>
              <a:t>每秒事务数</a:t>
            </a:r>
            <a:endParaRPr lang="en-US" altLang="zh-CN" dirty="0" smtClean="0"/>
          </a:p>
          <a:p>
            <a:r>
              <a:rPr lang="zh-CN" altLang="en-US" dirty="0" smtClean="0"/>
              <a:t>吞吐量、吞吐率</a:t>
            </a:r>
            <a:endParaRPr lang="en-US" altLang="zh-CN" dirty="0" smtClean="0"/>
          </a:p>
          <a:p>
            <a:r>
              <a:rPr lang="zh-CN" altLang="en-US" dirty="0" smtClean="0"/>
              <a:t>点击率</a:t>
            </a:r>
            <a:endParaRPr lang="en-US" altLang="zh-CN" dirty="0" smtClean="0"/>
          </a:p>
          <a:p>
            <a:r>
              <a:rPr lang="zh-CN" altLang="en-US" dirty="0" smtClean="0"/>
              <a:t>性能计数器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资源利用率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3" name="矩形 5"/>
          <p:cNvSpPr>
            <a:spLocks noChangeArrowheads="1"/>
          </p:cNvSpPr>
          <p:nvPr/>
        </p:nvSpPr>
        <p:spPr bwMode="auto">
          <a:xfrm>
            <a:off x="6519026" y="1785926"/>
            <a:ext cx="192429" cy="172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12000" b="1" dirty="0">
              <a:solidFill>
                <a:srgbClr val="FF0000"/>
              </a:solidFill>
              <a:latin typeface="Berlin Sans FB Demi" pitchFamily="34" charset="0"/>
              <a:ea typeface="宋体" pitchFamily="2" charset="-122"/>
            </a:endParaRPr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3286116" y="4143380"/>
            <a:ext cx="5286412" cy="1785950"/>
          </a:xfrm>
          <a:prstGeom prst="roundRect">
            <a:avLst>
              <a:gd name="adj" fmla="val 5856"/>
            </a:avLst>
          </a:prstGeom>
          <a:solidFill>
            <a:srgbClr val="FFFFFF"/>
          </a:solidFill>
          <a:ln w="19050">
            <a:solidFill>
              <a:srgbClr val="0070C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lvl="0" algn="ctr">
              <a:lnSpc>
                <a:spcPct val="150000"/>
              </a:lnSpc>
            </a:pPr>
            <a:endParaRPr lang="en-US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en-US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3000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用户并发进行登录操作时，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服务器的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使用率不超过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75%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，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内存占有率不超过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10%”</a:t>
            </a:r>
          </a:p>
          <a:p>
            <a:pPr lvl="0" algn="ctr">
              <a:lnSpc>
                <a:spcPct val="15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0" algn="ctr">
              <a:lnSpc>
                <a:spcPct val="150000"/>
              </a:lnSpc>
            </a:pP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5400000">
            <a:off x="4321967" y="1322135"/>
            <a:ext cx="3571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283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136904" cy="5472608"/>
          </a:xfrm>
        </p:spPr>
        <p:txBody>
          <a:bodyPr>
            <a:noAutofit/>
          </a:bodyPr>
          <a:lstStyle/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性能测试与功能测试关系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性能测试目的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自动化测试的分层模型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性能自动化测试优势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性能测试概念与分类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性能测试术语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>
                <a:solidFill>
                  <a:srgbClr val="FF0000"/>
                </a:solidFill>
              </a:rPr>
              <a:t>性能测试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</a:rPr>
              <a:t>流程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导致性能瓶颈的可能性</a:t>
            </a: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967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性能测试的流程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539552" y="1196752"/>
            <a:ext cx="2232248" cy="14401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测试计划阶段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3528" y="4365104"/>
            <a:ext cx="2232248" cy="14401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测试设计阶段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668453" y="1196752"/>
            <a:ext cx="2232248" cy="14401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测试开发阶段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52846" y="4376428"/>
            <a:ext cx="2232248" cy="14401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测试执行阶段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588224" y="1162182"/>
            <a:ext cx="2232248" cy="14401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</a:rPr>
              <a:t>测试结果分析阶段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6588224" y="4449434"/>
            <a:ext cx="2232248" cy="14401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测试报告阶段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4" idx="4"/>
          </p:cNvCxnSpPr>
          <p:nvPr/>
        </p:nvCxnSpPr>
        <p:spPr>
          <a:xfrm>
            <a:off x="1655676" y="2636912"/>
            <a:ext cx="0" cy="172819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2521913" y="2569387"/>
            <a:ext cx="1584176" cy="223224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817641" y="2636912"/>
            <a:ext cx="0" cy="172819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8" idx="3"/>
          </p:cNvCxnSpPr>
          <p:nvPr/>
        </p:nvCxnSpPr>
        <p:spPr>
          <a:xfrm flipV="1">
            <a:off x="5652120" y="2391435"/>
            <a:ext cx="1263009" cy="226170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7704348" y="2637202"/>
            <a:ext cx="0" cy="172819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8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517259"/>
            <a:ext cx="8229600" cy="4525963"/>
          </a:xfrm>
        </p:spPr>
        <p:txBody>
          <a:bodyPr>
            <a:normAutofit/>
          </a:bodyPr>
          <a:lstStyle/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/>
              <a:t>明确测试对象</a:t>
            </a:r>
            <a:endParaRPr lang="en-US" altLang="zh-CN" dirty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/>
              <a:t>定义测试目标</a:t>
            </a:r>
            <a:endParaRPr lang="en-US" altLang="zh-CN" dirty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/>
              <a:t>定义测试通过的标准</a:t>
            </a:r>
            <a:endParaRPr lang="en-US" altLang="zh-CN" dirty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/>
              <a:t>规划测试进度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、测试计划阶段的工作内容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88024" y="1484784"/>
            <a:ext cx="4752528" cy="320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14350">
              <a:lnSpc>
                <a:spcPct val="160000"/>
              </a:lnSpc>
              <a:spcBef>
                <a:spcPct val="20000"/>
              </a:spcBef>
              <a:buFont typeface="+mj-lt"/>
              <a:buAutoNum type="arabicPeriod" startAt="5"/>
            </a:pPr>
            <a:r>
              <a:rPr lang="zh-CN" altLang="en-US" sz="3200" dirty="0">
                <a:latin typeface="+mn-ea"/>
              </a:rPr>
              <a:t>规划测试参与</a:t>
            </a:r>
            <a:r>
              <a:rPr lang="zh-CN" altLang="en-US" sz="3200" dirty="0" smtClean="0">
                <a:latin typeface="+mn-ea"/>
              </a:rPr>
              <a:t>人员</a:t>
            </a:r>
            <a:endParaRPr lang="en-US" altLang="zh-CN" sz="3200" dirty="0" smtClean="0">
              <a:latin typeface="+mn-ea"/>
            </a:endParaRPr>
          </a:p>
          <a:p>
            <a:pPr>
              <a:lnSpc>
                <a:spcPct val="160000"/>
              </a:lnSpc>
              <a:spcBef>
                <a:spcPct val="20000"/>
              </a:spcBef>
            </a:pPr>
            <a:r>
              <a:rPr lang="zh-CN" altLang="en-US" sz="2000" dirty="0" smtClean="0">
                <a:latin typeface="+mn-ea"/>
              </a:rPr>
              <a:t>（</a:t>
            </a:r>
            <a:r>
              <a:rPr lang="zh-CN" altLang="en-US" sz="2000" dirty="0">
                <a:latin typeface="+mn-ea"/>
              </a:rPr>
              <a:t>需求、开发、测试、运维和配置）</a:t>
            </a:r>
            <a:endParaRPr lang="en-US" altLang="zh-CN" sz="2000" dirty="0">
              <a:latin typeface="+mn-ea"/>
            </a:endParaRPr>
          </a:p>
          <a:p>
            <a:pPr indent="-514350">
              <a:lnSpc>
                <a:spcPct val="160000"/>
              </a:lnSpc>
              <a:spcBef>
                <a:spcPct val="20000"/>
              </a:spcBef>
              <a:buFont typeface="+mj-lt"/>
              <a:buAutoNum type="arabicPeriod" startAt="5"/>
            </a:pPr>
            <a:r>
              <a:rPr lang="zh-CN" altLang="en-US" sz="3200" dirty="0">
                <a:latin typeface="+mn-ea"/>
              </a:rPr>
              <a:t>申请测试资源</a:t>
            </a:r>
            <a:endParaRPr lang="en-US" altLang="zh-CN" sz="3200" dirty="0">
              <a:latin typeface="+mn-ea"/>
            </a:endParaRPr>
          </a:p>
          <a:p>
            <a:pPr indent="-514350">
              <a:lnSpc>
                <a:spcPct val="160000"/>
              </a:lnSpc>
              <a:spcBef>
                <a:spcPct val="20000"/>
              </a:spcBef>
              <a:buFont typeface="+mj-lt"/>
              <a:buAutoNum type="arabicPeriod" startAt="5"/>
            </a:pPr>
            <a:r>
              <a:rPr lang="zh-CN" altLang="en-US" sz="3200" dirty="0">
                <a:latin typeface="+mn-ea"/>
              </a:rPr>
              <a:t>风险控制</a:t>
            </a:r>
            <a:endParaRPr lang="en-US" altLang="zh-CN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373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/>
              <a:t>设计测试用例</a:t>
            </a:r>
            <a:endParaRPr lang="en-US" altLang="zh-CN" dirty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/>
              <a:t>设计测试数据</a:t>
            </a:r>
            <a:endParaRPr lang="en-US" altLang="zh-CN" dirty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/>
              <a:t>设计测试场景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、测试设计阶段的工作内容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027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 smtClean="0"/>
              <a:t>测试环境搭建</a:t>
            </a:r>
            <a:endParaRPr lang="en-US" altLang="zh-CN" dirty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 smtClean="0"/>
              <a:t>测试过程文档定义以及配置</a:t>
            </a:r>
            <a:endParaRPr lang="en-US" altLang="zh-CN" dirty="0" smtClean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 smtClean="0"/>
              <a:t>测试脚本开发、调试</a:t>
            </a:r>
            <a:endParaRPr lang="en-US" altLang="zh-CN" dirty="0" smtClean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 smtClean="0"/>
              <a:t>测试数据准备</a:t>
            </a:r>
            <a:endParaRPr lang="en-US" altLang="zh-CN" dirty="0" smtClean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 smtClean="0"/>
              <a:t>基准测试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 smtClean="0"/>
              <a:t>、测试开发阶段的工作内容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953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 smtClean="0"/>
              <a:t>执行测试用例模型，包括执行脚本和场景</a:t>
            </a:r>
            <a:endParaRPr lang="en-US" altLang="zh-CN" dirty="0" smtClean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 smtClean="0"/>
              <a:t>测试过程监控，包括查看</a:t>
            </a:r>
            <a:r>
              <a:rPr lang="en-US" altLang="zh-CN" dirty="0" smtClean="0"/>
              <a:t>log</a:t>
            </a:r>
            <a:r>
              <a:rPr lang="zh-CN" altLang="en-US" dirty="0" smtClean="0"/>
              <a:t>、监控服务器资源、数据库和中间件等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、测试执行阶段的工作内容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50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/>
              <a:t>根据测试结果</a:t>
            </a:r>
            <a:r>
              <a:rPr lang="zh-CN" altLang="en-US" dirty="0" smtClean="0"/>
              <a:t>和监控</a:t>
            </a:r>
            <a:r>
              <a:rPr lang="zh-CN" altLang="en-US" dirty="0"/>
              <a:t>结果进行测试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dirty="0" smtClean="0"/>
              <a:t>根据性能测试目标，分析出系统存在的性能瓶颈，并给出优化建议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、测试结果分析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623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性能测试与功能测试关系（续）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5497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“功能测试”与“性能测试”关系如何？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功能测试是性能测试的“前提”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测试</a:t>
            </a:r>
            <a:r>
              <a:rPr lang="zh-CN" altLang="en-US" dirty="0">
                <a:solidFill>
                  <a:schemeClr val="tx1"/>
                </a:solidFill>
              </a:rPr>
              <a:t>执行依据基本相同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测试目的相同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侧重点不同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执行时间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2"/>
            <a:r>
              <a:rPr lang="zh-CN" altLang="en-US" dirty="0" smtClean="0">
                <a:solidFill>
                  <a:schemeClr val="tx1"/>
                </a:solidFill>
              </a:rPr>
              <a:t>理论上：无先后顺序，同步开展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2"/>
            <a:r>
              <a:rPr lang="zh-CN" altLang="en-US" dirty="0" smtClean="0">
                <a:solidFill>
                  <a:schemeClr val="tx1"/>
                </a:solidFill>
              </a:rPr>
              <a:t>实际工作中：先功能后性能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9" name="Freeform 24"/>
          <p:cNvSpPr>
            <a:spLocks/>
          </p:cNvSpPr>
          <p:nvPr/>
        </p:nvSpPr>
        <p:spPr bwMode="gray">
          <a:xfrm rot="5400000" flipH="1">
            <a:off x="3899385" y="1903748"/>
            <a:ext cx="3128587" cy="5970587"/>
          </a:xfrm>
          <a:custGeom>
            <a:avLst/>
            <a:gdLst>
              <a:gd name="T0" fmla="*/ 2147483647 w 1824"/>
              <a:gd name="T1" fmla="*/ 2147483647 h 2648"/>
              <a:gd name="T2" fmla="*/ 2147483647 w 1824"/>
              <a:gd name="T3" fmla="*/ 2147483647 h 2648"/>
              <a:gd name="T4" fmla="*/ 2147483647 w 1824"/>
              <a:gd name="T5" fmla="*/ 2147483647 h 2648"/>
              <a:gd name="T6" fmla="*/ 2147483647 w 1824"/>
              <a:gd name="T7" fmla="*/ 2147483647 h 2648"/>
              <a:gd name="T8" fmla="*/ 2147483647 w 1824"/>
              <a:gd name="T9" fmla="*/ 2147483647 h 2648"/>
              <a:gd name="T10" fmla="*/ 2147483647 w 1824"/>
              <a:gd name="T11" fmla="*/ 2147483647 h 2648"/>
              <a:gd name="T12" fmla="*/ 2147483647 w 1824"/>
              <a:gd name="T13" fmla="*/ 2147483647 h 2648"/>
              <a:gd name="T14" fmla="*/ 2147483647 w 1824"/>
              <a:gd name="T15" fmla="*/ 2147483647 h 2648"/>
              <a:gd name="T16" fmla="*/ 2147483647 w 1824"/>
              <a:gd name="T17" fmla="*/ 2147483647 h 2648"/>
              <a:gd name="T18" fmla="*/ 2147483647 w 1824"/>
              <a:gd name="T19" fmla="*/ 2147483647 h 2648"/>
              <a:gd name="T20" fmla="*/ 2147483647 w 1824"/>
              <a:gd name="T21" fmla="*/ 2147483647 h 2648"/>
              <a:gd name="T22" fmla="*/ 2147483647 w 1824"/>
              <a:gd name="T23" fmla="*/ 2147483647 h 2648"/>
              <a:gd name="T24" fmla="*/ 2147483647 w 1824"/>
              <a:gd name="T25" fmla="*/ 2147483647 h 2648"/>
              <a:gd name="T26" fmla="*/ 2147483647 w 1824"/>
              <a:gd name="T27" fmla="*/ 2147483647 h 2648"/>
              <a:gd name="T28" fmla="*/ 2147483647 w 1824"/>
              <a:gd name="T29" fmla="*/ 2147483647 h 2648"/>
              <a:gd name="T30" fmla="*/ 2147483647 w 1824"/>
              <a:gd name="T31" fmla="*/ 2147483647 h 2648"/>
              <a:gd name="T32" fmla="*/ 2147483647 w 1824"/>
              <a:gd name="T33" fmla="*/ 2147483647 h 2648"/>
              <a:gd name="T34" fmla="*/ 2147483647 w 1824"/>
              <a:gd name="T35" fmla="*/ 2147483647 h 2648"/>
              <a:gd name="T36" fmla="*/ 2147483647 w 1824"/>
              <a:gd name="T37" fmla="*/ 2147483647 h 2648"/>
              <a:gd name="T38" fmla="*/ 2147483647 w 1824"/>
              <a:gd name="T39" fmla="*/ 2147483647 h 2648"/>
              <a:gd name="T40" fmla="*/ 2147483647 w 1824"/>
              <a:gd name="T41" fmla="*/ 2147483647 h 2648"/>
              <a:gd name="T42" fmla="*/ 2147483647 w 1824"/>
              <a:gd name="T43" fmla="*/ 2147483647 h 2648"/>
              <a:gd name="T44" fmla="*/ 2147483647 w 1824"/>
              <a:gd name="T45" fmla="*/ 2147483647 h 2648"/>
              <a:gd name="T46" fmla="*/ 2147483647 w 1824"/>
              <a:gd name="T47" fmla="*/ 2147483647 h 2648"/>
              <a:gd name="T48" fmla="*/ 2147483647 w 1824"/>
              <a:gd name="T49" fmla="*/ 2147483647 h 2648"/>
              <a:gd name="T50" fmla="*/ 2147483647 w 1824"/>
              <a:gd name="T51" fmla="*/ 2147483647 h 2648"/>
              <a:gd name="T52" fmla="*/ 2147483647 w 1824"/>
              <a:gd name="T53" fmla="*/ 2147483647 h 2648"/>
              <a:gd name="T54" fmla="*/ 2147483647 w 1824"/>
              <a:gd name="T55" fmla="*/ 2147483647 h 2648"/>
              <a:gd name="T56" fmla="*/ 2147483647 w 1824"/>
              <a:gd name="T57" fmla="*/ 2147483647 h 2648"/>
              <a:gd name="T58" fmla="*/ 2147483647 w 1824"/>
              <a:gd name="T59" fmla="*/ 2147483647 h 2648"/>
              <a:gd name="T60" fmla="*/ 2147483647 w 1824"/>
              <a:gd name="T61" fmla="*/ 2147483647 h 2648"/>
              <a:gd name="T62" fmla="*/ 2147483647 w 1824"/>
              <a:gd name="T63" fmla="*/ 2147483647 h 264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824"/>
              <a:gd name="T97" fmla="*/ 0 h 2648"/>
              <a:gd name="T98" fmla="*/ 1824 w 1824"/>
              <a:gd name="T99" fmla="*/ 2648 h 2648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824" h="2648">
                <a:moveTo>
                  <a:pt x="0" y="2648"/>
                </a:moveTo>
                <a:lnTo>
                  <a:pt x="12" y="2464"/>
                </a:lnTo>
                <a:lnTo>
                  <a:pt x="32" y="2288"/>
                </a:lnTo>
                <a:lnTo>
                  <a:pt x="56" y="2120"/>
                </a:lnTo>
                <a:lnTo>
                  <a:pt x="88" y="1960"/>
                </a:lnTo>
                <a:lnTo>
                  <a:pt x="124" y="1808"/>
                </a:lnTo>
                <a:lnTo>
                  <a:pt x="166" y="1662"/>
                </a:lnTo>
                <a:lnTo>
                  <a:pt x="212" y="1524"/>
                </a:lnTo>
                <a:lnTo>
                  <a:pt x="262" y="1394"/>
                </a:lnTo>
                <a:lnTo>
                  <a:pt x="316" y="1270"/>
                </a:lnTo>
                <a:lnTo>
                  <a:pt x="372" y="1154"/>
                </a:lnTo>
                <a:lnTo>
                  <a:pt x="430" y="1044"/>
                </a:lnTo>
                <a:lnTo>
                  <a:pt x="490" y="942"/>
                </a:lnTo>
                <a:lnTo>
                  <a:pt x="550" y="846"/>
                </a:lnTo>
                <a:lnTo>
                  <a:pt x="612" y="758"/>
                </a:lnTo>
                <a:lnTo>
                  <a:pt x="672" y="674"/>
                </a:lnTo>
                <a:lnTo>
                  <a:pt x="734" y="598"/>
                </a:lnTo>
                <a:lnTo>
                  <a:pt x="792" y="528"/>
                </a:lnTo>
                <a:lnTo>
                  <a:pt x="850" y="464"/>
                </a:lnTo>
                <a:lnTo>
                  <a:pt x="906" y="408"/>
                </a:lnTo>
                <a:lnTo>
                  <a:pt x="960" y="356"/>
                </a:lnTo>
                <a:lnTo>
                  <a:pt x="1010" y="310"/>
                </a:lnTo>
                <a:lnTo>
                  <a:pt x="1056" y="270"/>
                </a:lnTo>
                <a:lnTo>
                  <a:pt x="1096" y="236"/>
                </a:lnTo>
                <a:lnTo>
                  <a:pt x="1134" y="208"/>
                </a:lnTo>
                <a:lnTo>
                  <a:pt x="1164" y="184"/>
                </a:lnTo>
                <a:lnTo>
                  <a:pt x="1190" y="166"/>
                </a:lnTo>
                <a:lnTo>
                  <a:pt x="1208" y="154"/>
                </a:lnTo>
                <a:lnTo>
                  <a:pt x="1220" y="146"/>
                </a:lnTo>
                <a:lnTo>
                  <a:pt x="1224" y="144"/>
                </a:lnTo>
                <a:lnTo>
                  <a:pt x="848" y="0"/>
                </a:lnTo>
                <a:lnTo>
                  <a:pt x="1728" y="56"/>
                </a:lnTo>
                <a:lnTo>
                  <a:pt x="1824" y="480"/>
                </a:lnTo>
                <a:lnTo>
                  <a:pt x="1568" y="328"/>
                </a:lnTo>
                <a:lnTo>
                  <a:pt x="1564" y="328"/>
                </a:lnTo>
                <a:lnTo>
                  <a:pt x="1554" y="332"/>
                </a:lnTo>
                <a:lnTo>
                  <a:pt x="1538" y="338"/>
                </a:lnTo>
                <a:lnTo>
                  <a:pt x="1514" y="346"/>
                </a:lnTo>
                <a:lnTo>
                  <a:pt x="1486" y="356"/>
                </a:lnTo>
                <a:lnTo>
                  <a:pt x="1452" y="370"/>
                </a:lnTo>
                <a:lnTo>
                  <a:pt x="1412" y="388"/>
                </a:lnTo>
                <a:lnTo>
                  <a:pt x="1370" y="410"/>
                </a:lnTo>
                <a:lnTo>
                  <a:pt x="1322" y="436"/>
                </a:lnTo>
                <a:lnTo>
                  <a:pt x="1270" y="466"/>
                </a:lnTo>
                <a:lnTo>
                  <a:pt x="1216" y="500"/>
                </a:lnTo>
                <a:lnTo>
                  <a:pt x="1158" y="540"/>
                </a:lnTo>
                <a:lnTo>
                  <a:pt x="1098" y="584"/>
                </a:lnTo>
                <a:lnTo>
                  <a:pt x="1034" y="636"/>
                </a:lnTo>
                <a:lnTo>
                  <a:pt x="970" y="692"/>
                </a:lnTo>
                <a:lnTo>
                  <a:pt x="904" y="756"/>
                </a:lnTo>
                <a:lnTo>
                  <a:pt x="836" y="824"/>
                </a:lnTo>
                <a:lnTo>
                  <a:pt x="770" y="900"/>
                </a:lnTo>
                <a:lnTo>
                  <a:pt x="700" y="984"/>
                </a:lnTo>
                <a:lnTo>
                  <a:pt x="632" y="1076"/>
                </a:lnTo>
                <a:lnTo>
                  <a:pt x="566" y="1174"/>
                </a:lnTo>
                <a:lnTo>
                  <a:pt x="498" y="1280"/>
                </a:lnTo>
                <a:lnTo>
                  <a:pt x="434" y="1394"/>
                </a:lnTo>
                <a:lnTo>
                  <a:pt x="370" y="1518"/>
                </a:lnTo>
                <a:lnTo>
                  <a:pt x="308" y="1650"/>
                </a:lnTo>
                <a:lnTo>
                  <a:pt x="248" y="1792"/>
                </a:lnTo>
                <a:lnTo>
                  <a:pt x="192" y="1944"/>
                </a:lnTo>
                <a:lnTo>
                  <a:pt x="138" y="2104"/>
                </a:lnTo>
                <a:lnTo>
                  <a:pt x="88" y="2274"/>
                </a:lnTo>
                <a:lnTo>
                  <a:pt x="42" y="2456"/>
                </a:lnTo>
                <a:lnTo>
                  <a:pt x="0" y="2648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0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63642" y="5825760"/>
            <a:ext cx="185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功能基础</a:t>
            </a:r>
            <a:endParaRPr lang="zh-CN" altLang="en-US" sz="32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0669" y="3850717"/>
            <a:ext cx="185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性能提升</a:t>
            </a:r>
            <a:endParaRPr lang="zh-CN" altLang="en-US" sz="32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WordArt 25"/>
          <p:cNvSpPr>
            <a:spLocks noChangeArrowheads="1" noChangeShapeType="1" noTextEdit="1"/>
          </p:cNvSpPr>
          <p:nvPr/>
        </p:nvSpPr>
        <p:spPr bwMode="auto">
          <a:xfrm>
            <a:off x="7020211" y="2572578"/>
            <a:ext cx="1428760" cy="64294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2800" b="1" kern="10" dirty="0" smtClean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66"/>
                    </a:gs>
                    <a:gs pos="50000">
                      <a:schemeClr val="bg1"/>
                    </a:gs>
                    <a:gs pos="100000">
                      <a:srgbClr val="FF0066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tx1"/>
                  </a:outerShdw>
                </a:effectLst>
                <a:latin typeface="黑体" pitchFamily="2" charset="-122"/>
                <a:ea typeface="黑体" pitchFamily="2" charset="-122"/>
              </a:rPr>
              <a:t>质量</a:t>
            </a:r>
            <a:endParaRPr lang="zh-CN" altLang="en-US" sz="2800" b="1" kern="10" dirty="0">
              <a:ln w="9525">
                <a:solidFill>
                  <a:srgbClr val="FF0000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FF0066"/>
                  </a:gs>
                  <a:gs pos="50000">
                    <a:schemeClr val="bg1"/>
                  </a:gs>
                  <a:gs pos="100000">
                    <a:srgbClr val="FF0066"/>
                  </a:gs>
                </a:gsLst>
                <a:lin ang="5400000" scaled="1"/>
              </a:gradFill>
              <a:effectLst>
                <a:outerShdw dist="35921" dir="2700000" algn="ctr" rotWithShape="0">
                  <a:schemeClr val="tx1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6743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2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1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2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 animBg="1"/>
      <p:bldP spid="12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486262"/>
            <a:ext cx="8229600" cy="4525963"/>
          </a:xfrm>
        </p:spPr>
        <p:txBody>
          <a:bodyPr>
            <a:normAutofit/>
          </a:bodyPr>
          <a:lstStyle/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sz="2800" dirty="0"/>
              <a:t>测试范围</a:t>
            </a:r>
            <a:endParaRPr lang="en-US" altLang="zh-CN" sz="2800" dirty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sz="2800" dirty="0" smtClean="0"/>
              <a:t>测试执行以及参与人员</a:t>
            </a:r>
            <a:endParaRPr lang="en-US" altLang="zh-CN" sz="2800" dirty="0" smtClean="0"/>
          </a:p>
          <a:p>
            <a:pPr marL="0" indent="-514350">
              <a:lnSpc>
                <a:spcPct val="160000"/>
              </a:lnSpc>
              <a:buFont typeface="+mj-lt"/>
              <a:buAutoNum type="arabicPeriod"/>
            </a:pPr>
            <a:r>
              <a:rPr lang="zh-CN" altLang="en-US" sz="2800" dirty="0" smtClean="0"/>
              <a:t>基准测试数据</a:t>
            </a: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、测试报告的内容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88024" y="1149108"/>
            <a:ext cx="4248472" cy="448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14350">
              <a:lnSpc>
                <a:spcPct val="160000"/>
              </a:lnSpc>
              <a:spcBef>
                <a:spcPct val="20000"/>
              </a:spcBef>
              <a:buFont typeface="+mj-lt"/>
              <a:buAutoNum type="arabicPeriod" startAt="4"/>
            </a:pPr>
            <a:r>
              <a:rPr lang="zh-CN" altLang="en-US" sz="2800" dirty="0">
                <a:latin typeface="+mn-ea"/>
              </a:rPr>
              <a:t>测试执行的详细</a:t>
            </a:r>
            <a:r>
              <a:rPr lang="zh-CN" altLang="en-US" sz="2800" dirty="0" smtClean="0">
                <a:latin typeface="+mn-ea"/>
              </a:rPr>
              <a:t>步骤</a:t>
            </a:r>
            <a:endParaRPr lang="en-US" altLang="zh-CN" sz="2800" dirty="0" smtClean="0">
              <a:latin typeface="+mn-ea"/>
            </a:endParaRPr>
          </a:p>
          <a:p>
            <a:pPr>
              <a:lnSpc>
                <a:spcPct val="160000"/>
              </a:lnSpc>
              <a:spcBef>
                <a:spcPct val="20000"/>
              </a:spcBef>
            </a:pPr>
            <a:r>
              <a:rPr lang="zh-CN" altLang="en-US" sz="2800" dirty="0" smtClean="0">
                <a:latin typeface="+mn-ea"/>
              </a:rPr>
              <a:t>（</a:t>
            </a:r>
            <a:r>
              <a:rPr lang="zh-CN" altLang="en-US" sz="2800" dirty="0">
                <a:latin typeface="+mn-ea"/>
              </a:rPr>
              <a:t>场景设计</a:t>
            </a:r>
            <a:r>
              <a:rPr lang="zh-CN" altLang="en-US" sz="2800" dirty="0" smtClean="0">
                <a:latin typeface="+mn-ea"/>
              </a:rPr>
              <a:t>）</a:t>
            </a:r>
            <a:endParaRPr lang="en-US" altLang="zh-CN" sz="2800" dirty="0" smtClean="0">
              <a:latin typeface="+mn-ea"/>
            </a:endParaRPr>
          </a:p>
          <a:p>
            <a:pPr indent="-514350">
              <a:lnSpc>
                <a:spcPct val="160000"/>
              </a:lnSpc>
              <a:spcBef>
                <a:spcPct val="20000"/>
              </a:spcBef>
              <a:buFont typeface="+mj-lt"/>
              <a:buAutoNum type="arabicPeriod" startAt="5"/>
            </a:pPr>
            <a:r>
              <a:rPr lang="zh-CN" altLang="en-US" sz="2800" dirty="0">
                <a:latin typeface="+mn-ea"/>
              </a:rPr>
              <a:t>测试数据记录、监控结果</a:t>
            </a:r>
            <a:endParaRPr lang="en-US" altLang="zh-CN" sz="2800" dirty="0">
              <a:latin typeface="+mn-ea"/>
            </a:endParaRPr>
          </a:p>
          <a:p>
            <a:pPr indent="-514350">
              <a:lnSpc>
                <a:spcPct val="160000"/>
              </a:lnSpc>
              <a:spcBef>
                <a:spcPct val="20000"/>
              </a:spcBef>
              <a:buFont typeface="+mj-lt"/>
              <a:buAutoNum type="arabicPeriod" startAt="5"/>
            </a:pPr>
            <a:r>
              <a:rPr lang="zh-CN" altLang="en-US" sz="2800" dirty="0">
                <a:latin typeface="+mn-ea"/>
              </a:rPr>
              <a:t>测试结果对比以及总结性评价</a:t>
            </a:r>
          </a:p>
        </p:txBody>
      </p:sp>
    </p:spTree>
    <p:extLst>
      <p:ext uri="{BB962C8B-B14F-4D97-AF65-F5344CB8AC3E}">
        <p14:creationId xmlns:p14="http://schemas.microsoft.com/office/powerpoint/2010/main" val="300188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136904" cy="5472608"/>
          </a:xfrm>
        </p:spPr>
        <p:txBody>
          <a:bodyPr>
            <a:noAutofit/>
          </a:bodyPr>
          <a:lstStyle/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性能测试与功能测试关系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性能测试目的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自动化测试的分层模型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性能自动化测试优势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性能测试概念与分类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性能测试术语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 smtClean="0"/>
              <a:t>性能测试的流程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>
                <a:solidFill>
                  <a:srgbClr val="FF0000"/>
                </a:solidFill>
              </a:rPr>
              <a:t>导致性能瓶颈的可能性</a:t>
            </a: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99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硬件</a:t>
            </a:r>
            <a:r>
              <a:rPr lang="zh-CN" altLang="en-US" dirty="0" smtClean="0"/>
              <a:t>资源</a:t>
            </a:r>
            <a:endParaRPr lang="en-US" altLang="zh-CN" dirty="0" smtClean="0"/>
          </a:p>
          <a:p>
            <a:r>
              <a:rPr lang="zh-CN" altLang="en-US" dirty="0" smtClean="0"/>
              <a:t>操作系统</a:t>
            </a:r>
            <a:endParaRPr lang="en-US" altLang="zh-CN" dirty="0" smtClean="0"/>
          </a:p>
          <a:p>
            <a:r>
              <a:rPr lang="zh-CN" altLang="en-US" dirty="0" smtClean="0"/>
              <a:t>数据库</a:t>
            </a:r>
            <a:endParaRPr lang="en-US" altLang="zh-CN" dirty="0" smtClean="0"/>
          </a:p>
          <a:p>
            <a:r>
              <a:rPr lang="zh-CN" altLang="en-US" dirty="0"/>
              <a:t>应用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zh-CN" altLang="en-US" dirty="0"/>
              <a:t>代码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lnSpc>
                <a:spcPct val="170000"/>
              </a:lnSpc>
            </a:pPr>
            <a:r>
              <a:rPr lang="zh-CN" altLang="en-US" dirty="0"/>
              <a:t>导致性能瓶颈的</a:t>
            </a:r>
            <a:r>
              <a:rPr lang="zh-CN" altLang="en-US" dirty="0" smtClean="0"/>
              <a:t>可能性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50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136904" cy="5472608"/>
          </a:xfrm>
        </p:spPr>
        <p:txBody>
          <a:bodyPr>
            <a:noAutofit/>
          </a:bodyPr>
          <a:lstStyle/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性能测试与功能测试关系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性能测试目的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自动化测试的分层模型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性能自动化测试优势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性能测试概念与分类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性能测试术语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</a:t>
            </a:r>
            <a:r>
              <a:rPr lang="zh-CN" altLang="en-US" sz="2400" b="1" dirty="0" smtClean="0"/>
              <a:t>的流程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 smtClean="0"/>
              <a:t>导致</a:t>
            </a:r>
            <a:r>
              <a:rPr lang="zh-CN" altLang="en-US" sz="2400" b="1" dirty="0"/>
              <a:t>性能瓶颈的可能性</a:t>
            </a: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806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压测系统看系统的</a:t>
            </a:r>
            <a:r>
              <a:rPr lang="zh-CN" altLang="en-US" dirty="0" smtClean="0">
                <a:solidFill>
                  <a:srgbClr val="FF0000"/>
                </a:solidFill>
              </a:rPr>
              <a:t>前端</a:t>
            </a:r>
            <a:r>
              <a:rPr lang="zh-CN" altLang="en-US" dirty="0" smtClean="0"/>
              <a:t>以及</a:t>
            </a:r>
            <a:r>
              <a:rPr lang="zh-CN" altLang="en-US" dirty="0" smtClean="0">
                <a:solidFill>
                  <a:srgbClr val="FF0000"/>
                </a:solidFill>
              </a:rPr>
              <a:t>后端</a:t>
            </a:r>
            <a:r>
              <a:rPr lang="zh-CN" altLang="en-US" dirty="0" smtClean="0"/>
              <a:t>是否满足预期</a:t>
            </a:r>
            <a:endParaRPr lang="en-US" altLang="zh-CN" dirty="0" smtClean="0"/>
          </a:p>
          <a:p>
            <a:r>
              <a:rPr lang="zh-CN" altLang="en-US" dirty="0"/>
              <a:t>压</a:t>
            </a:r>
            <a:r>
              <a:rPr lang="zh-CN" altLang="en-US" dirty="0" smtClean="0"/>
              <a:t>测系统看系统在长时间运行下是否可以承受的最佳压力和最大压力，来判断系统的承受极限</a:t>
            </a:r>
            <a:endParaRPr lang="en-US" altLang="zh-CN" dirty="0" smtClean="0"/>
          </a:p>
          <a:p>
            <a:r>
              <a:rPr lang="zh-CN" altLang="en-US" dirty="0"/>
              <a:t>压</a:t>
            </a:r>
            <a:r>
              <a:rPr lang="zh-CN" altLang="en-US" dirty="0" smtClean="0"/>
              <a:t>测系统看系统在长时间运行下是否可以正常处理请求（疲劳测试）</a:t>
            </a:r>
            <a:endParaRPr lang="en-US" altLang="zh-CN" dirty="0" smtClean="0"/>
          </a:p>
          <a:p>
            <a:r>
              <a:rPr lang="zh-CN" altLang="en-US" dirty="0" smtClean="0"/>
              <a:t>容量规划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性能测试的目的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55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136904" cy="5472608"/>
          </a:xfrm>
        </p:spPr>
        <p:txBody>
          <a:bodyPr>
            <a:noAutofit/>
          </a:bodyPr>
          <a:lstStyle/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性能测试与功能测试关系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性能测试目的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性能测试分层模型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自动化测试的分层模型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性能自动化测试优势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性能测试概念与分类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性能测试术语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</a:t>
            </a:r>
            <a:r>
              <a:rPr lang="zh-CN" altLang="en-US" sz="2400" b="1" dirty="0" smtClean="0"/>
              <a:t>的</a:t>
            </a:r>
            <a:r>
              <a:rPr lang="zh-CN" altLang="en-US" sz="2400" b="1" dirty="0"/>
              <a:t>流程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导致性能瓶颈的可能性</a:t>
            </a: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63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性能测试分层模型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3140968"/>
            <a:ext cx="2275565" cy="691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584" y="338744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性能测试分层模型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026996" y="2988568"/>
            <a:ext cx="1901459" cy="691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200262" y="1949098"/>
            <a:ext cx="303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前端</a:t>
            </a:r>
            <a:r>
              <a:rPr lang="zh-CN" altLang="en-US" dirty="0" smtClean="0"/>
              <a:t>优化 </a:t>
            </a:r>
            <a:r>
              <a:rPr lang="en-US" altLang="zh-CN" dirty="0" err="1" smtClean="0"/>
              <a:t>yslow,httpwatch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018326" y="1772816"/>
            <a:ext cx="1901459" cy="691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272271" y="3149758"/>
            <a:ext cx="9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网络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804248" y="4500736"/>
            <a:ext cx="1901459" cy="691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942695" y="3699356"/>
            <a:ext cx="176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业务级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28255" y="4365104"/>
            <a:ext cx="1901459" cy="691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453922" y="4526294"/>
            <a:ext cx="9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后端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821690" y="3486824"/>
            <a:ext cx="1901459" cy="691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037714" y="4661926"/>
            <a:ext cx="9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接口级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821690" y="3486824"/>
            <a:ext cx="1901459" cy="691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825003" y="5419666"/>
            <a:ext cx="1901459" cy="691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101226" y="5580856"/>
            <a:ext cx="9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单元级</a:t>
            </a:r>
            <a:endParaRPr lang="zh-CN" altLang="en-US" dirty="0"/>
          </a:p>
        </p:txBody>
      </p:sp>
      <p:sp>
        <p:nvSpPr>
          <p:cNvPr id="23" name="左大括号 22"/>
          <p:cNvSpPr/>
          <p:nvPr/>
        </p:nvSpPr>
        <p:spPr>
          <a:xfrm>
            <a:off x="6110106" y="3813509"/>
            <a:ext cx="682445" cy="206616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大括号 24"/>
          <p:cNvSpPr/>
          <p:nvPr/>
        </p:nvSpPr>
        <p:spPr>
          <a:xfrm>
            <a:off x="3154210" y="1973099"/>
            <a:ext cx="864096" cy="293814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29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136904" cy="5472608"/>
          </a:xfrm>
        </p:spPr>
        <p:txBody>
          <a:bodyPr>
            <a:noAutofit/>
          </a:bodyPr>
          <a:lstStyle/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性能测试与功能测试关系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性能测试目的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性能测试分层模型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自动化测试的分层模型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 smtClean="0"/>
              <a:t>性能自动化测试优势</a:t>
            </a:r>
            <a:endParaRPr lang="en-US" altLang="zh-CN" sz="2400" b="1" dirty="0" smtClean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性能测试概念与分类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性能测试术语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性能测试</a:t>
            </a:r>
            <a:r>
              <a:rPr lang="zh-CN" altLang="en-US" sz="2400" b="1" dirty="0" smtClean="0"/>
              <a:t>的</a:t>
            </a:r>
            <a:r>
              <a:rPr lang="zh-CN" altLang="en-US" sz="2400" b="1" dirty="0"/>
              <a:t>流程</a:t>
            </a:r>
            <a:endParaRPr lang="en-US" altLang="zh-CN" sz="2400" b="1" dirty="0"/>
          </a:p>
          <a:p>
            <a:pPr marL="742950" indent="-742950">
              <a:lnSpc>
                <a:spcPct val="170000"/>
              </a:lnSpc>
              <a:buFont typeface="+mj-lt"/>
              <a:buAutoNum type="arabicPeriod" startAt="6"/>
            </a:pPr>
            <a:r>
              <a:rPr lang="zh-CN" altLang="en-US" sz="2400" b="1" dirty="0"/>
              <a:t>导致性能瓶颈的可能性</a:t>
            </a:r>
          </a:p>
          <a:p>
            <a:pPr marL="742950" indent="-74295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188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0</TotalTime>
  <Words>1928</Words>
  <Application>Microsoft Office PowerPoint</Application>
  <PresentationFormat>全屏显示(4:3)</PresentationFormat>
  <Paragraphs>394</Paragraphs>
  <Slides>42</Slides>
  <Notes>34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moban</vt:lpstr>
      <vt:lpstr>01 性能测试基础知识</vt:lpstr>
      <vt:lpstr>本章大纲</vt:lpstr>
      <vt:lpstr>性能测试与功能测试关系</vt:lpstr>
      <vt:lpstr>性能测试与功能测试关系（续）</vt:lpstr>
      <vt:lpstr>本章大纲</vt:lpstr>
      <vt:lpstr>性能测试的目的</vt:lpstr>
      <vt:lpstr>本章大纲</vt:lpstr>
      <vt:lpstr>性能测试分层模型</vt:lpstr>
      <vt:lpstr>本章大纲</vt:lpstr>
      <vt:lpstr>自动化测试的分层模型</vt:lpstr>
      <vt:lpstr>分层自动化测试</vt:lpstr>
      <vt:lpstr>本章大纲</vt:lpstr>
      <vt:lpstr>性能手工测试弊端</vt:lpstr>
      <vt:lpstr>性能自动化测试优势</vt:lpstr>
      <vt:lpstr>本章大纲</vt:lpstr>
      <vt:lpstr>性能测试概念</vt:lpstr>
      <vt:lpstr>性能测试分类</vt:lpstr>
      <vt:lpstr>性能测试（狭义）</vt:lpstr>
      <vt:lpstr>负载测试</vt:lpstr>
      <vt:lpstr>压力测试（强度测试）</vt:lpstr>
      <vt:lpstr>并发测试</vt:lpstr>
      <vt:lpstr>配置测试</vt:lpstr>
      <vt:lpstr>可靠性测试（稳定性测试）</vt:lpstr>
      <vt:lpstr>性能测试常见分类</vt:lpstr>
      <vt:lpstr>本章大纲</vt:lpstr>
      <vt:lpstr>性能测试术语</vt:lpstr>
      <vt:lpstr>性能测试术语（续）</vt:lpstr>
      <vt:lpstr>性能测试术语（续）</vt:lpstr>
      <vt:lpstr>性能测试术语（续）</vt:lpstr>
      <vt:lpstr>性能测试术语（续）</vt:lpstr>
      <vt:lpstr>性能测试术语（续）</vt:lpstr>
      <vt:lpstr>性能测试术语（7）</vt:lpstr>
      <vt:lpstr>本章大纲</vt:lpstr>
      <vt:lpstr>性能测试的流程</vt:lpstr>
      <vt:lpstr>1、测试计划阶段的工作内容</vt:lpstr>
      <vt:lpstr>2、测试设计阶段的工作内容</vt:lpstr>
      <vt:lpstr>3、测试开发阶段的工作内容</vt:lpstr>
      <vt:lpstr>4、测试执行阶段的工作内容</vt:lpstr>
      <vt:lpstr>5、测试结果分析</vt:lpstr>
      <vt:lpstr>6、测试报告的内容</vt:lpstr>
      <vt:lpstr>本章大纲</vt:lpstr>
      <vt:lpstr>导致性能瓶颈的可能性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2018-01-03T08:29:02Z</dcterms:created>
  <dcterms:modified xsi:type="dcterms:W3CDTF">2018-03-19T01:47:35Z</dcterms:modified>
</cp:coreProperties>
</file>