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74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4" r:id="rId13"/>
    <p:sldId id="263" r:id="rId14"/>
    <p:sldId id="26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9" autoAdjust="0"/>
  </p:normalViewPr>
  <p:slideViewPr>
    <p:cSldViewPr>
      <p:cViewPr>
        <p:scale>
          <a:sx n="66" d="100"/>
          <a:sy n="66" d="100"/>
        </p:scale>
        <p:origin x="-40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FA56-F15E-426D-BC99-6A87F8AF8C1A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7A7C7-5407-4A8D-AC62-393815202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6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协议保存状态：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Cookie</a:t>
            </a:r>
          </a:p>
          <a:p>
            <a:r>
              <a:rPr lang="zh-CN" altLang="en-US" dirty="0" smtClean="0"/>
              <a:t>对系统结构前端页面的判断</a:t>
            </a:r>
            <a:endParaRPr lang="en-US" altLang="zh-CN" dirty="0" smtClean="0"/>
          </a:p>
          <a:p>
            <a:r>
              <a:rPr lang="zh-CN" altLang="en-US" dirty="0" smtClean="0"/>
              <a:t>很多对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协议的应用场景，从应用层协议到传输过程，请求到响应的时间片段的过程，性能，安全，可靠性层面的问题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7A7C7-5407-4A8D-AC62-3938152028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3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7A7C7-5407-4A8D-AC62-3938152028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Protocols/rfc2616/rfc2616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HTTP</a:t>
            </a:r>
            <a:r>
              <a:rPr lang="zh-CN" altLang="en-US" dirty="0" smtClean="0">
                <a:latin typeface="+mn-ea"/>
                <a:ea typeface="+mn-ea"/>
              </a:rPr>
              <a:t>协议详解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1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2962737" y="116632"/>
            <a:ext cx="35477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HTTP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报文结构</a:t>
            </a:r>
          </a:p>
        </p:txBody>
      </p:sp>
      <p:grpSp>
        <p:nvGrpSpPr>
          <p:cNvPr id="8" name="组合 33"/>
          <p:cNvGrpSpPr>
            <a:grpSpLocks/>
          </p:cNvGrpSpPr>
          <p:nvPr/>
        </p:nvGrpSpPr>
        <p:grpSpPr bwMode="auto">
          <a:xfrm>
            <a:off x="571500" y="796925"/>
            <a:ext cx="2554288" cy="400050"/>
            <a:chOff x="714349" y="1174273"/>
            <a:chExt cx="2553404" cy="401096"/>
          </a:xfrm>
        </p:grpSpPr>
        <p:grpSp>
          <p:nvGrpSpPr>
            <p:cNvPr id="9" name="组合 48"/>
            <p:cNvGrpSpPr>
              <a:grpSpLocks/>
            </p:cNvGrpSpPr>
            <p:nvPr/>
          </p:nvGrpSpPr>
          <p:grpSpPr bwMode="auto">
            <a:xfrm>
              <a:off x="714349" y="1174273"/>
              <a:ext cx="2553404" cy="401096"/>
              <a:chOff x="500034" y="1192795"/>
              <a:chExt cx="2552976" cy="40208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00034" y="1293317"/>
                <a:ext cx="214203" cy="215403"/>
              </a:xfrm>
              <a:prstGeom prst="rect">
                <a:avLst/>
              </a:prstGeom>
              <a:noFill/>
              <a:ln w="44450">
                <a:solidFill>
                  <a:srgbClr val="7000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TextBox 118"/>
              <p:cNvSpPr txBox="1">
                <a:spLocks noChangeArrowheads="1"/>
              </p:cNvSpPr>
              <p:nvPr/>
            </p:nvSpPr>
            <p:spPr bwMode="auto">
              <a:xfrm>
                <a:off x="817033" y="1192795"/>
                <a:ext cx="2235977" cy="402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8E0000"/>
                    </a:solidFill>
                    <a:latin typeface="微软雅黑" pitchFamily="34" charset="-122"/>
                    <a:ea typeface="微软雅黑" pitchFamily="34" charset="-122"/>
                  </a:rPr>
                  <a:t>首部字段或消息头</a:t>
                </a:r>
              </a:p>
            </p:txBody>
          </p:sp>
        </p:grpSp>
        <p:grpSp>
          <p:nvGrpSpPr>
            <p:cNvPr id="10" name="组合 74"/>
            <p:cNvGrpSpPr>
              <a:grpSpLocks/>
            </p:cNvGrpSpPr>
            <p:nvPr/>
          </p:nvGrpSpPr>
          <p:grpSpPr bwMode="auto">
            <a:xfrm>
              <a:off x="785786" y="1266825"/>
              <a:ext cx="338137" cy="185738"/>
              <a:chOff x="3734576" y="1185092"/>
              <a:chExt cx="2346590" cy="1290891"/>
            </a:xfrm>
          </p:grpSpPr>
          <p:sp>
            <p:nvSpPr>
              <p:cNvPr id="11" name="等腰三角形 10"/>
              <p:cNvSpPr/>
              <p:nvPr/>
            </p:nvSpPr>
            <p:spPr>
              <a:xfrm rot="18915818">
                <a:off x="3734410" y="1183447"/>
                <a:ext cx="407480" cy="1294264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3136692">
                <a:off x="4823891" y="557691"/>
                <a:ext cx="365051" cy="2147543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39750" y="1243013"/>
          <a:ext cx="7715250" cy="49228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0817"/>
                <a:gridCol w="895468"/>
                <a:gridCol w="4978965"/>
              </a:tblGrid>
              <a:tr h="25909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头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(header)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User- Agent</a:t>
                      </a:r>
                      <a:endParaRPr lang="zh-CN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请求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关于浏览器和它平台的信息，如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Mozilla5.0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Accept</a:t>
                      </a:r>
                      <a:endParaRPr lang="zh-CN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请求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客户能处理的页面的类型，如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text/html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Accept-</a:t>
                      </a:r>
                      <a:r>
                        <a:rPr lang="en-US" altLang="zh-CN" sz="1200" b="1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Charset</a:t>
                      </a:r>
                      <a:endParaRPr lang="zh-CN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请求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客户可以接受的字符集，如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Unicode-1-1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Accept-Encoding</a:t>
                      </a:r>
                      <a:endParaRPr lang="zh-CN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请求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客户能处理的页面编码方法，如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gzip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Accept-Language</a:t>
                      </a:r>
                      <a:endParaRPr lang="zh-CN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请求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客户能处理的自然语言，如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en(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英语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zh-cn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简体中文）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Host</a:t>
                      </a:r>
                      <a:endParaRPr lang="zh-CN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请求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服务器的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名称。从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中提取出来，必需。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Authorization</a:t>
                      </a:r>
                      <a:endParaRPr lang="zh-CN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请求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客户的信息凭据列表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Cookie</a:t>
                      </a:r>
                      <a:endParaRPr lang="zh-CN" altLang="en-US" sz="12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请求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将以前设置的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Cookie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送回服务器器，可用来作为会话信息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endParaRPr lang="zh-CN" altLang="en-US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双向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消息被发送时的日期和时间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Server</a:t>
                      </a:r>
                      <a:endParaRPr lang="zh-CN" altLang="en-US" sz="1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关于服务器的信息，如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Microsoft-IIS</a:t>
                      </a:r>
                      <a:r>
                        <a:rPr lang="en-US" altLang="zh-CN" sz="11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/6.0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Content-Encoding</a:t>
                      </a:r>
                      <a:endParaRPr lang="zh-CN" altLang="en-US" sz="1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内容是如何被编码的（如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gzip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Content-Language</a:t>
                      </a:r>
                      <a:endParaRPr lang="zh-CN" altLang="en-US" sz="1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页面所使用的自然语言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Content-Length</a:t>
                      </a:r>
                      <a:endParaRPr lang="zh-CN" altLang="en-US" sz="1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以字节计算的页面长度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Content-Type</a:t>
                      </a:r>
                      <a:endParaRPr lang="zh-CN" altLang="en-US" sz="1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页面的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MIME</a:t>
                      </a:r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Last-Modified</a:t>
                      </a:r>
                      <a:endParaRPr lang="zh-CN" altLang="en-US" sz="1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页面最后被修改的时间和日期，在页面缓存机制中意义重大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Location</a:t>
                      </a:r>
                      <a:endParaRPr lang="zh-CN" altLang="en-US" sz="1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指示客户将请求发送给别处，即重定向到另一个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  <a:tr h="274338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Set-Cookie</a:t>
                      </a:r>
                      <a:endParaRPr lang="zh-CN" altLang="en-US" sz="12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服务器希望客户保存一个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Cookie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3" marB="4572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4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3098992" y="116632"/>
            <a:ext cx="3275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cs typeface="+mj-cs"/>
              </a:rPr>
              <a:t>HTTP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报文结构</a:t>
            </a:r>
          </a:p>
        </p:txBody>
      </p:sp>
      <p:grpSp>
        <p:nvGrpSpPr>
          <p:cNvPr id="8" name="组合 33"/>
          <p:cNvGrpSpPr>
            <a:grpSpLocks/>
          </p:cNvGrpSpPr>
          <p:nvPr/>
        </p:nvGrpSpPr>
        <p:grpSpPr bwMode="auto">
          <a:xfrm>
            <a:off x="357188" y="908050"/>
            <a:ext cx="1014412" cy="400050"/>
            <a:chOff x="714349" y="1175327"/>
            <a:chExt cx="1014653" cy="401097"/>
          </a:xfrm>
        </p:grpSpPr>
        <p:grpSp>
          <p:nvGrpSpPr>
            <p:cNvPr id="9" name="组合 48"/>
            <p:cNvGrpSpPr>
              <a:grpSpLocks/>
            </p:cNvGrpSpPr>
            <p:nvPr/>
          </p:nvGrpSpPr>
          <p:grpSpPr bwMode="auto">
            <a:xfrm>
              <a:off x="714349" y="1175327"/>
              <a:ext cx="1014653" cy="401097"/>
              <a:chOff x="500034" y="1193851"/>
              <a:chExt cx="1014482" cy="402087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00034" y="1294373"/>
                <a:ext cx="214327" cy="215403"/>
              </a:xfrm>
              <a:prstGeom prst="rect">
                <a:avLst/>
              </a:prstGeom>
              <a:noFill/>
              <a:ln w="44450">
                <a:solidFill>
                  <a:srgbClr val="7000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14" name="TextBox 118"/>
              <p:cNvSpPr txBox="1">
                <a:spLocks noChangeArrowheads="1"/>
              </p:cNvSpPr>
              <p:nvPr/>
            </p:nvSpPr>
            <p:spPr bwMode="auto">
              <a:xfrm>
                <a:off x="817033" y="1193851"/>
                <a:ext cx="697483" cy="402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8E0000"/>
                    </a:solidFill>
                    <a:latin typeface="+mn-ea"/>
                    <a:ea typeface="+mn-ea"/>
                  </a:rPr>
                  <a:t>实例</a:t>
                </a:r>
              </a:p>
            </p:txBody>
          </p:sp>
        </p:grpSp>
        <p:grpSp>
          <p:nvGrpSpPr>
            <p:cNvPr id="10" name="组合 74"/>
            <p:cNvGrpSpPr>
              <a:grpSpLocks/>
            </p:cNvGrpSpPr>
            <p:nvPr/>
          </p:nvGrpSpPr>
          <p:grpSpPr bwMode="auto">
            <a:xfrm>
              <a:off x="785786" y="1266825"/>
              <a:ext cx="338137" cy="185738"/>
              <a:chOff x="3734576" y="1185092"/>
              <a:chExt cx="2346590" cy="1290891"/>
            </a:xfrm>
          </p:grpSpPr>
          <p:sp>
            <p:nvSpPr>
              <p:cNvPr id="11" name="等腰三角形 10"/>
              <p:cNvSpPr/>
              <p:nvPr/>
            </p:nvSpPr>
            <p:spPr>
              <a:xfrm rot="18915818">
                <a:off x="3734694" y="1179719"/>
                <a:ext cx="407724" cy="1294264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3136692">
                <a:off x="4824922" y="553332"/>
                <a:ext cx="365046" cy="2148802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6" y="2060848"/>
            <a:ext cx="8181270" cy="270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41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dirty="0">
                <a:latin typeface="+mn-ea"/>
                <a:ea typeface="+mn-ea"/>
              </a:rPr>
              <a:t>S</a:t>
            </a:r>
            <a:r>
              <a:rPr lang="en-US" altLang="zh-CN" sz="2000" dirty="0" smtClean="0">
                <a:latin typeface="+mn-ea"/>
                <a:ea typeface="+mn-ea"/>
              </a:rPr>
              <a:t>ession</a:t>
            </a:r>
            <a:r>
              <a:rPr lang="zh-CN" altLang="en-US" sz="2000" dirty="0">
                <a:latin typeface="+mn-ea"/>
                <a:ea typeface="+mn-ea"/>
              </a:rPr>
              <a:t>机制是一种服务器端的</a:t>
            </a:r>
            <a:r>
              <a:rPr lang="zh-CN" altLang="en-US" sz="2000" dirty="0" smtClean="0">
                <a:latin typeface="+mn-ea"/>
                <a:ea typeface="+mn-ea"/>
              </a:rPr>
              <a:t>机制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</a:p>
          <a:p>
            <a:pPr>
              <a:lnSpc>
                <a:spcPct val="170000"/>
              </a:lnSpc>
            </a:pPr>
            <a:r>
              <a:rPr lang="zh-CN" altLang="en-US" sz="2000" smtClean="0">
                <a:latin typeface="+mn-ea"/>
                <a:ea typeface="+mn-ea"/>
              </a:rPr>
              <a:t>当</a:t>
            </a:r>
            <a:r>
              <a:rPr lang="zh-CN" altLang="en-US" sz="2000" dirty="0">
                <a:latin typeface="+mn-ea"/>
                <a:ea typeface="+mn-ea"/>
              </a:rPr>
              <a:t>程序需要为某个客户端的请求创建一个</a:t>
            </a:r>
            <a:r>
              <a:rPr lang="en-US" altLang="zh-CN" sz="2000" dirty="0">
                <a:latin typeface="+mn-ea"/>
                <a:ea typeface="+mn-ea"/>
              </a:rPr>
              <a:t>session</a:t>
            </a:r>
            <a:r>
              <a:rPr lang="zh-CN" altLang="en-US" sz="2000" dirty="0">
                <a:latin typeface="+mn-ea"/>
                <a:ea typeface="+mn-ea"/>
              </a:rPr>
              <a:t>的时候，服务器首先检查这个客户端的请求里是否已包含了一个</a:t>
            </a:r>
            <a:r>
              <a:rPr lang="en-US" altLang="zh-CN" sz="2000" dirty="0">
                <a:latin typeface="+mn-ea"/>
                <a:ea typeface="+mn-ea"/>
              </a:rPr>
              <a:t>session</a:t>
            </a:r>
            <a:r>
              <a:rPr lang="zh-CN" altLang="en-US" sz="2000" dirty="0">
                <a:latin typeface="+mn-ea"/>
                <a:ea typeface="+mn-ea"/>
              </a:rPr>
              <a:t>标识 </a:t>
            </a:r>
            <a:r>
              <a:rPr lang="en-US" altLang="zh-CN" sz="2000" dirty="0">
                <a:latin typeface="+mn-ea"/>
                <a:ea typeface="+mn-ea"/>
              </a:rPr>
              <a:t>- </a:t>
            </a:r>
            <a:r>
              <a:rPr lang="zh-CN" altLang="en-US" sz="2000" dirty="0">
                <a:latin typeface="+mn-ea"/>
                <a:ea typeface="+mn-ea"/>
              </a:rPr>
              <a:t>称为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session id</a:t>
            </a:r>
            <a:r>
              <a:rPr lang="zh-CN" altLang="en-US" sz="2000" dirty="0">
                <a:latin typeface="+mn-ea"/>
                <a:ea typeface="+mn-ea"/>
              </a:rPr>
              <a:t>，如果已包含一个</a:t>
            </a:r>
            <a:r>
              <a:rPr lang="en-US" altLang="zh-CN" sz="2000" dirty="0">
                <a:latin typeface="+mn-ea"/>
                <a:ea typeface="+mn-ea"/>
              </a:rPr>
              <a:t>session id</a:t>
            </a:r>
            <a:r>
              <a:rPr lang="zh-CN" altLang="en-US" sz="2000" dirty="0">
                <a:latin typeface="+mn-ea"/>
                <a:ea typeface="+mn-ea"/>
              </a:rPr>
              <a:t>则说明以前已经为此客户端创建过</a:t>
            </a:r>
            <a:r>
              <a:rPr lang="en-US" altLang="zh-CN" sz="2000" dirty="0">
                <a:latin typeface="+mn-ea"/>
                <a:ea typeface="+mn-ea"/>
              </a:rPr>
              <a:t>session</a:t>
            </a:r>
            <a:r>
              <a:rPr lang="zh-CN" altLang="en-US" sz="2000" dirty="0">
                <a:latin typeface="+mn-ea"/>
                <a:ea typeface="+mn-ea"/>
              </a:rPr>
              <a:t>，服务器就按照</a:t>
            </a:r>
            <a:r>
              <a:rPr lang="en-US" altLang="zh-CN" sz="2000" dirty="0">
                <a:latin typeface="+mn-ea"/>
                <a:ea typeface="+mn-ea"/>
              </a:rPr>
              <a:t>session id</a:t>
            </a:r>
            <a:r>
              <a:rPr lang="zh-CN" altLang="en-US" sz="2000" dirty="0">
                <a:latin typeface="+mn-ea"/>
                <a:ea typeface="+mn-ea"/>
              </a:rPr>
              <a:t>把这个 </a:t>
            </a:r>
            <a:r>
              <a:rPr lang="en-US" altLang="zh-CN" sz="2000" dirty="0">
                <a:latin typeface="+mn-ea"/>
                <a:ea typeface="+mn-ea"/>
              </a:rPr>
              <a:t>session</a:t>
            </a:r>
            <a:r>
              <a:rPr lang="zh-CN" altLang="en-US" sz="2000" dirty="0">
                <a:latin typeface="+mn-ea"/>
                <a:ea typeface="+mn-ea"/>
              </a:rPr>
              <a:t>检索出来使用（如果检索不到，可能会新建一个），如果客户端请求不包含</a:t>
            </a:r>
            <a:r>
              <a:rPr lang="en-US" altLang="zh-CN" sz="2000" dirty="0">
                <a:latin typeface="+mn-ea"/>
                <a:ea typeface="+mn-ea"/>
              </a:rPr>
              <a:t>session id</a:t>
            </a:r>
            <a:r>
              <a:rPr lang="zh-CN" altLang="en-US" sz="2000" dirty="0">
                <a:latin typeface="+mn-ea"/>
                <a:ea typeface="+mn-ea"/>
              </a:rPr>
              <a:t>，则为此客户端创建一个</a:t>
            </a:r>
            <a:r>
              <a:rPr lang="en-US" altLang="zh-CN" sz="2000" dirty="0">
                <a:latin typeface="+mn-ea"/>
                <a:ea typeface="+mn-ea"/>
              </a:rPr>
              <a:t>session</a:t>
            </a:r>
            <a:r>
              <a:rPr lang="zh-CN" altLang="en-US" sz="2000" dirty="0">
                <a:latin typeface="+mn-ea"/>
                <a:ea typeface="+mn-ea"/>
              </a:rPr>
              <a:t>并且生成一个与此</a:t>
            </a:r>
            <a:r>
              <a:rPr lang="en-US" altLang="zh-CN" sz="2000" dirty="0">
                <a:latin typeface="+mn-ea"/>
                <a:ea typeface="+mn-ea"/>
              </a:rPr>
              <a:t>session</a:t>
            </a:r>
            <a:r>
              <a:rPr lang="zh-CN" altLang="en-US" sz="2000" dirty="0">
                <a:latin typeface="+mn-ea"/>
                <a:ea typeface="+mn-ea"/>
              </a:rPr>
              <a:t>相关联的</a:t>
            </a:r>
            <a:r>
              <a:rPr lang="en-US" altLang="zh-CN" sz="2000" dirty="0">
                <a:latin typeface="+mn-ea"/>
                <a:ea typeface="+mn-ea"/>
              </a:rPr>
              <a:t>session id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>
                <a:latin typeface="+mn-ea"/>
                <a:ea typeface="+mn-ea"/>
              </a:rPr>
              <a:t>session id</a:t>
            </a:r>
            <a:r>
              <a:rPr lang="zh-CN" altLang="en-US" sz="2000" dirty="0">
                <a:latin typeface="+mn-ea"/>
                <a:ea typeface="+mn-ea"/>
              </a:rPr>
              <a:t>的值应该是一个既不会重复，又不容易被找到规律以仿造的字符串，这个 </a:t>
            </a:r>
            <a:r>
              <a:rPr lang="en-US" altLang="zh-CN" sz="2000" dirty="0">
                <a:latin typeface="+mn-ea"/>
                <a:ea typeface="+mn-ea"/>
              </a:rPr>
              <a:t>session id</a:t>
            </a:r>
            <a:r>
              <a:rPr lang="zh-CN" altLang="en-US" sz="2000" dirty="0">
                <a:latin typeface="+mn-ea"/>
                <a:ea typeface="+mn-ea"/>
              </a:rPr>
              <a:t>将被在本次响应中返回给客户端保存。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协议</a:t>
            </a:r>
            <a:r>
              <a:rPr lang="en-US" altLang="zh-CN" b="1" dirty="0"/>
              <a:t>--Session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Cookie</a:t>
            </a:r>
            <a:r>
              <a:rPr lang="zh-CN" altLang="en-US" dirty="0">
                <a:latin typeface="+mn-ea"/>
                <a:ea typeface="+mn-ea"/>
              </a:rPr>
              <a:t>是记录在客户端浏览器本地；（它是不可靠的，客户端浏览器可以不允许服务器记录，还可以删除。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err="1" smtClean="0">
                <a:latin typeface="+mn-ea"/>
                <a:ea typeface="+mn-ea"/>
              </a:rPr>
              <a:t>XSS</a:t>
            </a:r>
            <a:r>
              <a:rPr lang="zh-CN" altLang="en-US" smtClean="0">
                <a:latin typeface="+mn-ea"/>
                <a:ea typeface="+mn-ea"/>
              </a:rPr>
              <a:t>漏洞攻击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协议</a:t>
            </a:r>
            <a:r>
              <a:rPr lang="en-US" altLang="zh-CN" b="1" dirty="0"/>
              <a:t>--</a:t>
            </a:r>
            <a:r>
              <a:rPr lang="en-US" altLang="zh-CN" b="1" dirty="0" smtClean="0"/>
              <a:t>Cookie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8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222" y="1103094"/>
            <a:ext cx="8229600" cy="4525963"/>
          </a:xfrm>
        </p:spPr>
        <p:txBody>
          <a:bodyPr/>
          <a:lstStyle/>
          <a:p>
            <a:r>
              <a:rPr lang="en-US" altLang="zh-CN" b="1" dirty="0" err="1" smtClean="0">
                <a:latin typeface="+mn-ea"/>
                <a:ea typeface="+mn-ea"/>
              </a:rPr>
              <a:t>httpwatch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b="1" dirty="0">
                <a:latin typeface="+mn-ea"/>
                <a:ea typeface="+mn-ea"/>
              </a:rPr>
              <a:t>fiddler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抓包工具的使用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5149503" cy="105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7322989" cy="332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1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HTTP</a:t>
            </a:r>
            <a:r>
              <a:rPr lang="zh-CN" altLang="en-US" dirty="0">
                <a:latin typeface="+mn-ea"/>
                <a:ea typeface="+mn-ea"/>
              </a:rPr>
              <a:t>协议介绍 </a:t>
            </a:r>
          </a:p>
          <a:p>
            <a:r>
              <a:rPr lang="en-US" altLang="zh-CN" dirty="0">
                <a:latin typeface="+mn-ea"/>
                <a:ea typeface="+mn-ea"/>
              </a:rPr>
              <a:t>HTTP</a:t>
            </a:r>
            <a:r>
              <a:rPr lang="zh-CN" altLang="en-US" dirty="0">
                <a:latin typeface="+mn-ea"/>
                <a:ea typeface="+mn-ea"/>
              </a:rPr>
              <a:t>请求和</a:t>
            </a:r>
            <a:r>
              <a:rPr lang="zh-CN" altLang="en-US" dirty="0" smtClean="0">
                <a:latin typeface="+mn-ea"/>
                <a:ea typeface="+mn-ea"/>
              </a:rPr>
              <a:t>响应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HTTP-Session</a:t>
            </a:r>
          </a:p>
          <a:p>
            <a:r>
              <a:rPr lang="en-US" altLang="zh-CN" dirty="0" smtClean="0">
                <a:latin typeface="+mn-ea"/>
                <a:ea typeface="+mn-ea"/>
              </a:rPr>
              <a:t>HTTP-Cookie</a:t>
            </a:r>
          </a:p>
          <a:p>
            <a:r>
              <a:rPr lang="zh-CN" altLang="en-US" dirty="0" smtClean="0">
                <a:latin typeface="+mn-ea"/>
                <a:ea typeface="+mn-ea"/>
              </a:rPr>
              <a:t>工具的使用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3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50" y="3941763"/>
            <a:ext cx="4572000" cy="1071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+mn-ea"/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3441925" y="144214"/>
            <a:ext cx="2246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cs typeface="+mj-cs"/>
              </a:rPr>
              <a:t>HTTP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简介</a:t>
            </a:r>
          </a:p>
        </p:txBody>
      </p:sp>
      <p:grpSp>
        <p:nvGrpSpPr>
          <p:cNvPr id="11" name="组合 48"/>
          <p:cNvGrpSpPr>
            <a:grpSpLocks/>
          </p:cNvGrpSpPr>
          <p:nvPr/>
        </p:nvGrpSpPr>
        <p:grpSpPr bwMode="auto">
          <a:xfrm>
            <a:off x="428625" y="908720"/>
            <a:ext cx="4524666" cy="461665"/>
            <a:chOff x="500034" y="1214424"/>
            <a:chExt cx="4525139" cy="463441"/>
          </a:xfrm>
        </p:grpSpPr>
        <p:sp>
          <p:nvSpPr>
            <p:cNvPr id="12" name="矩形 11"/>
            <p:cNvSpPr/>
            <p:nvPr/>
          </p:nvSpPr>
          <p:spPr>
            <a:xfrm>
              <a:off x="500034" y="1294104"/>
              <a:ext cx="214335" cy="215137"/>
            </a:xfrm>
            <a:prstGeom prst="rect">
              <a:avLst/>
            </a:prstGeom>
            <a:noFill/>
            <a:ln w="44450">
              <a:solidFill>
                <a:srgbClr val="7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+mn-ea"/>
              </a:endParaRPr>
            </a:p>
          </p:txBody>
        </p:sp>
        <p:sp>
          <p:nvSpPr>
            <p:cNvPr id="13" name="TextBox 71"/>
            <p:cNvSpPr txBox="1">
              <a:spLocks noChangeArrowheads="1"/>
            </p:cNvSpPr>
            <p:nvPr/>
          </p:nvSpPr>
          <p:spPr bwMode="auto">
            <a:xfrm>
              <a:off x="851672" y="1214424"/>
              <a:ext cx="4173501" cy="463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什么是超文本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en-US" altLang="zh-CN" sz="2400" b="1" dirty="0" err="1">
                  <a:latin typeface="+mn-ea"/>
                  <a:ea typeface="+mn-ea"/>
                </a:rPr>
                <a:t>HyperText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  <a:r>
                <a:rPr lang="zh-CN" altLang="en-US" sz="2400" b="1" dirty="0">
                  <a:latin typeface="+mn-ea"/>
                  <a:ea typeface="+mn-ea"/>
                </a:rPr>
                <a:t>？</a:t>
              </a:r>
            </a:p>
          </p:txBody>
        </p:sp>
      </p:grpSp>
      <p:grpSp>
        <p:nvGrpSpPr>
          <p:cNvPr id="14" name="组合 67"/>
          <p:cNvGrpSpPr>
            <a:grpSpLocks/>
          </p:cNvGrpSpPr>
          <p:nvPr/>
        </p:nvGrpSpPr>
        <p:grpSpPr bwMode="auto">
          <a:xfrm>
            <a:off x="500063" y="1084263"/>
            <a:ext cx="336550" cy="185737"/>
            <a:chOff x="3734680" y="1187525"/>
            <a:chExt cx="2341049" cy="1285546"/>
          </a:xfrm>
        </p:grpSpPr>
        <p:sp>
          <p:nvSpPr>
            <p:cNvPr id="15" name="等腰三角形 14"/>
            <p:cNvSpPr/>
            <p:nvPr/>
          </p:nvSpPr>
          <p:spPr>
            <a:xfrm rot="18915818">
              <a:off x="3734680" y="1187525"/>
              <a:ext cx="408576" cy="1285546"/>
            </a:xfrm>
            <a:prstGeom prst="triangle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3136692">
              <a:off x="4823295" y="561381"/>
              <a:ext cx="362587" cy="2142281"/>
            </a:xfrm>
            <a:prstGeom prst="triangle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67544" y="1341438"/>
            <a:ext cx="86827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+mn-ea"/>
                <a:ea typeface="+mn-ea"/>
              </a:rPr>
              <a:t>包含有超链接</a:t>
            </a:r>
            <a:r>
              <a:rPr lang="en-US" altLang="zh-CN" sz="2000" dirty="0">
                <a:latin typeface="+mn-ea"/>
                <a:ea typeface="+mn-ea"/>
              </a:rPr>
              <a:t>(Link)</a:t>
            </a:r>
            <a:r>
              <a:rPr lang="zh-CN" altLang="en-US" sz="2000" dirty="0">
                <a:latin typeface="+mn-ea"/>
                <a:ea typeface="+mn-ea"/>
              </a:rPr>
              <a:t>和各种多媒体元素标记</a:t>
            </a:r>
            <a:r>
              <a:rPr lang="en-US" altLang="zh-CN" sz="2000" dirty="0">
                <a:latin typeface="+mn-ea"/>
                <a:ea typeface="+mn-ea"/>
              </a:rPr>
              <a:t>(Markup)</a:t>
            </a:r>
            <a:r>
              <a:rPr lang="zh-CN" altLang="en-US" sz="2000" dirty="0">
                <a:latin typeface="+mn-ea"/>
                <a:ea typeface="+mn-ea"/>
              </a:rPr>
              <a:t>的文本。这些超文本文件彼此链接，形成网状</a:t>
            </a:r>
            <a:r>
              <a:rPr lang="en-US" altLang="zh-CN" sz="2000" dirty="0">
                <a:latin typeface="+mn-ea"/>
                <a:ea typeface="+mn-ea"/>
              </a:rPr>
              <a:t>(Web)</a:t>
            </a:r>
            <a:r>
              <a:rPr lang="zh-CN" altLang="en-US" sz="2000" dirty="0">
                <a:latin typeface="+mn-ea"/>
                <a:ea typeface="+mn-ea"/>
              </a:rPr>
              <a:t>，因此又被称为网页</a:t>
            </a:r>
            <a:r>
              <a:rPr lang="en-US" altLang="zh-CN" sz="2000" dirty="0">
                <a:latin typeface="+mn-ea"/>
                <a:ea typeface="+mn-ea"/>
              </a:rPr>
              <a:t>(Web Page)</a:t>
            </a:r>
            <a:r>
              <a:rPr lang="zh-CN" altLang="en-US" sz="2000" dirty="0">
                <a:latin typeface="+mn-ea"/>
                <a:ea typeface="+mn-ea"/>
              </a:rPr>
              <a:t>。这些链接使用</a:t>
            </a:r>
            <a:r>
              <a:rPr lang="en-US" altLang="zh-CN" sz="2000" b="1" dirty="0">
                <a:latin typeface="+mn-ea"/>
                <a:ea typeface="+mn-ea"/>
              </a:rPr>
              <a:t>URL</a:t>
            </a:r>
            <a:r>
              <a:rPr lang="zh-CN" altLang="en-US" sz="2000" dirty="0">
                <a:latin typeface="+mn-ea"/>
                <a:ea typeface="+mn-ea"/>
              </a:rPr>
              <a:t>表示。最常见的超文本格式是超文本标记语言</a:t>
            </a:r>
            <a:r>
              <a:rPr lang="en-US" altLang="zh-CN" sz="2000" dirty="0">
                <a:latin typeface="+mn-ea"/>
                <a:ea typeface="+mn-ea"/>
              </a:rPr>
              <a:t>HTML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</a:p>
        </p:txBody>
      </p:sp>
      <p:grpSp>
        <p:nvGrpSpPr>
          <p:cNvPr id="18" name="组合 104"/>
          <p:cNvGrpSpPr>
            <a:grpSpLocks/>
          </p:cNvGrpSpPr>
          <p:nvPr/>
        </p:nvGrpSpPr>
        <p:grpSpPr bwMode="auto">
          <a:xfrm>
            <a:off x="5643563" y="2354263"/>
            <a:ext cx="3269377" cy="3481987"/>
            <a:chOff x="5643570" y="2143116"/>
            <a:chExt cx="3269400" cy="3481809"/>
          </a:xfrm>
        </p:grpSpPr>
        <p:grpSp>
          <p:nvGrpSpPr>
            <p:cNvPr id="19" name="组合 35"/>
            <p:cNvGrpSpPr>
              <a:grpSpLocks/>
            </p:cNvGrpSpPr>
            <p:nvPr/>
          </p:nvGrpSpPr>
          <p:grpSpPr bwMode="auto">
            <a:xfrm>
              <a:off x="5643570" y="3071756"/>
              <a:ext cx="840508" cy="1124409"/>
              <a:chOff x="6429388" y="2500252"/>
              <a:chExt cx="840508" cy="1124409"/>
            </a:xfrm>
          </p:grpSpPr>
          <p:pic>
            <p:nvPicPr>
              <p:cNvPr id="63" name="Picture 13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9388" y="2786058"/>
                <a:ext cx="428628" cy="587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折角形 63"/>
              <p:cNvSpPr/>
              <p:nvPr/>
            </p:nvSpPr>
            <p:spPr>
              <a:xfrm>
                <a:off x="6643701" y="2500252"/>
                <a:ext cx="500067" cy="571471"/>
              </a:xfrm>
              <a:prstGeom prst="foldedCorner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6753240" y="2638358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6753240" y="2709791"/>
                <a:ext cx="28575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6753240" y="2781226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6753240" y="2852659"/>
                <a:ext cx="28575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6753240" y="2924093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34"/>
              <p:cNvSpPr txBox="1">
                <a:spLocks noChangeArrowheads="1"/>
              </p:cNvSpPr>
              <p:nvPr/>
            </p:nvSpPr>
            <p:spPr bwMode="auto">
              <a:xfrm>
                <a:off x="6572264" y="3286124"/>
                <a:ext cx="697632" cy="338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+mn-ea"/>
                    <a:ea typeface="+mn-ea"/>
                  </a:rPr>
                  <a:t>site5</a:t>
                </a:r>
                <a:endParaRPr lang="zh-CN" altLang="en-US" sz="16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组合 36"/>
            <p:cNvGrpSpPr>
              <a:grpSpLocks/>
            </p:cNvGrpSpPr>
            <p:nvPr/>
          </p:nvGrpSpPr>
          <p:grpSpPr bwMode="auto">
            <a:xfrm>
              <a:off x="6929454" y="2143116"/>
              <a:ext cx="840508" cy="1124355"/>
              <a:chOff x="6429388" y="2500306"/>
              <a:chExt cx="840508" cy="1124355"/>
            </a:xfrm>
          </p:grpSpPr>
          <p:pic>
            <p:nvPicPr>
              <p:cNvPr id="55" name="Picture 13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9388" y="2786058"/>
                <a:ext cx="428628" cy="587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折角形 55"/>
              <p:cNvSpPr/>
              <p:nvPr/>
            </p:nvSpPr>
            <p:spPr>
              <a:xfrm>
                <a:off x="6643701" y="2500306"/>
                <a:ext cx="500067" cy="571471"/>
              </a:xfrm>
              <a:prstGeom prst="foldedCorner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6753240" y="2638411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6753240" y="2709845"/>
                <a:ext cx="28575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6753240" y="2781279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6753240" y="2852713"/>
                <a:ext cx="28575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6753240" y="2924146"/>
                <a:ext cx="28575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44"/>
              <p:cNvSpPr txBox="1">
                <a:spLocks noChangeArrowheads="1"/>
              </p:cNvSpPr>
              <p:nvPr/>
            </p:nvSpPr>
            <p:spPr bwMode="auto">
              <a:xfrm>
                <a:off x="6572264" y="3286124"/>
                <a:ext cx="697632" cy="338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+mn-ea"/>
                    <a:ea typeface="+mn-ea"/>
                  </a:rPr>
                  <a:t>site1</a:t>
                </a:r>
                <a:endParaRPr lang="zh-CN" altLang="en-US" sz="16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组合 45"/>
            <p:cNvGrpSpPr>
              <a:grpSpLocks/>
            </p:cNvGrpSpPr>
            <p:nvPr/>
          </p:nvGrpSpPr>
          <p:grpSpPr bwMode="auto">
            <a:xfrm>
              <a:off x="8072462" y="3049532"/>
              <a:ext cx="840508" cy="1124608"/>
              <a:chOff x="6429388" y="2500053"/>
              <a:chExt cx="840508" cy="1124608"/>
            </a:xfrm>
          </p:grpSpPr>
          <p:pic>
            <p:nvPicPr>
              <p:cNvPr id="47" name="Picture 13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9388" y="2786058"/>
                <a:ext cx="428628" cy="587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折角形 47"/>
              <p:cNvSpPr/>
              <p:nvPr/>
            </p:nvSpPr>
            <p:spPr>
              <a:xfrm>
                <a:off x="6643701" y="2500053"/>
                <a:ext cx="500067" cy="571471"/>
              </a:xfrm>
              <a:prstGeom prst="foldedCorner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6753240" y="2638159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6753240" y="2709592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753240" y="2781027"/>
                <a:ext cx="28575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6753240" y="2852460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6753240" y="2923894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6572264" y="3286124"/>
                <a:ext cx="697632" cy="338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+mn-ea"/>
                    <a:ea typeface="+mn-ea"/>
                  </a:rPr>
                  <a:t>site2</a:t>
                </a:r>
                <a:endParaRPr lang="zh-CN" altLang="en-US" sz="1600">
                  <a:latin typeface="+mn-ea"/>
                  <a:ea typeface="+mn-ea"/>
                </a:endParaRPr>
              </a:p>
            </p:txBody>
          </p:sp>
        </p:grpSp>
        <p:grpSp>
          <p:nvGrpSpPr>
            <p:cNvPr id="22" name="组合 63"/>
            <p:cNvGrpSpPr>
              <a:grpSpLocks/>
            </p:cNvGrpSpPr>
            <p:nvPr/>
          </p:nvGrpSpPr>
          <p:grpSpPr bwMode="auto">
            <a:xfrm>
              <a:off x="7715272" y="4428999"/>
              <a:ext cx="840508" cy="1124488"/>
              <a:chOff x="6429388" y="2500173"/>
              <a:chExt cx="840508" cy="1124488"/>
            </a:xfrm>
          </p:grpSpPr>
          <p:pic>
            <p:nvPicPr>
              <p:cNvPr id="39" name="Picture 13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9388" y="2786058"/>
                <a:ext cx="428628" cy="587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折角形 39"/>
              <p:cNvSpPr/>
              <p:nvPr/>
            </p:nvSpPr>
            <p:spPr>
              <a:xfrm>
                <a:off x="6643701" y="2500173"/>
                <a:ext cx="500065" cy="571471"/>
              </a:xfrm>
              <a:prstGeom prst="foldedCorner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6753239" y="2638278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6753239" y="2709712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6753239" y="2781146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6753239" y="2852580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6753239" y="2924013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71"/>
              <p:cNvSpPr txBox="1">
                <a:spLocks noChangeArrowheads="1"/>
              </p:cNvSpPr>
              <p:nvPr/>
            </p:nvSpPr>
            <p:spPr bwMode="auto">
              <a:xfrm>
                <a:off x="6572264" y="3286124"/>
                <a:ext cx="697632" cy="338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+mn-ea"/>
                    <a:ea typeface="+mn-ea"/>
                  </a:rPr>
                  <a:t>site3</a:t>
                </a:r>
                <a:endParaRPr lang="zh-CN" altLang="en-US" sz="1600">
                  <a:latin typeface="+mn-ea"/>
                  <a:ea typeface="+mn-ea"/>
                </a:endParaRPr>
              </a:p>
            </p:txBody>
          </p:sp>
        </p:grpSp>
        <p:grpSp>
          <p:nvGrpSpPr>
            <p:cNvPr id="23" name="组合 72"/>
            <p:cNvGrpSpPr>
              <a:grpSpLocks/>
            </p:cNvGrpSpPr>
            <p:nvPr/>
          </p:nvGrpSpPr>
          <p:grpSpPr bwMode="auto">
            <a:xfrm>
              <a:off x="6215074" y="4500433"/>
              <a:ext cx="840508" cy="1124492"/>
              <a:chOff x="6429388" y="2500169"/>
              <a:chExt cx="840508" cy="1124492"/>
            </a:xfrm>
          </p:grpSpPr>
          <p:pic>
            <p:nvPicPr>
              <p:cNvPr id="31" name="Picture 13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9388" y="2786058"/>
                <a:ext cx="428628" cy="587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折角形 31"/>
              <p:cNvSpPr/>
              <p:nvPr/>
            </p:nvSpPr>
            <p:spPr>
              <a:xfrm>
                <a:off x="6643701" y="2500169"/>
                <a:ext cx="500067" cy="571471"/>
              </a:xfrm>
              <a:prstGeom prst="foldedCorner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753240" y="2638275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753240" y="2709708"/>
                <a:ext cx="28575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753240" y="2781143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753240" y="2852576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753240" y="2924010"/>
                <a:ext cx="2857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80"/>
              <p:cNvSpPr txBox="1">
                <a:spLocks noChangeArrowheads="1"/>
              </p:cNvSpPr>
              <p:nvPr/>
            </p:nvSpPr>
            <p:spPr bwMode="auto">
              <a:xfrm>
                <a:off x="6572264" y="3286124"/>
                <a:ext cx="697632" cy="338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+mn-ea"/>
                    <a:ea typeface="+mn-ea"/>
                  </a:rPr>
                  <a:t>site4</a:t>
                </a:r>
                <a:endParaRPr lang="zh-CN" altLang="en-US" sz="1600">
                  <a:latin typeface="+mn-ea"/>
                  <a:ea typeface="+mn-ea"/>
                </a:endParaRPr>
              </a:p>
            </p:txBody>
          </p:sp>
        </p:grpSp>
        <p:cxnSp>
          <p:nvCxnSpPr>
            <p:cNvPr id="24" name="直接箭头连接符 23"/>
            <p:cNvCxnSpPr>
              <a:endCxn id="56" idx="1"/>
            </p:cNvCxnSpPr>
            <p:nvPr/>
          </p:nvCxnSpPr>
          <p:spPr>
            <a:xfrm flipV="1">
              <a:off x="6215074" y="2428851"/>
              <a:ext cx="928693" cy="85720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40" idx="1"/>
            </p:cNvCxnSpPr>
            <p:nvPr/>
          </p:nvCxnSpPr>
          <p:spPr>
            <a:xfrm>
              <a:off x="6215074" y="3428925"/>
              <a:ext cx="1714512" cy="128580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48" idx="1"/>
            </p:cNvCxnSpPr>
            <p:nvPr/>
          </p:nvCxnSpPr>
          <p:spPr>
            <a:xfrm rot="16200000" flipH="1">
              <a:off x="7404942" y="2453433"/>
              <a:ext cx="977850" cy="78581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32" idx="3"/>
            </p:cNvCxnSpPr>
            <p:nvPr/>
          </p:nvCxnSpPr>
          <p:spPr>
            <a:xfrm rot="10800000" flipV="1">
              <a:off x="6929454" y="3357491"/>
              <a:ext cx="1500197" cy="142867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64" idx="2"/>
            </p:cNvCxnSpPr>
            <p:nvPr/>
          </p:nvCxnSpPr>
          <p:spPr>
            <a:xfrm rot="16200000" flipV="1">
              <a:off x="5804732" y="3947205"/>
              <a:ext cx="1071508" cy="46355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32" idx="0"/>
            </p:cNvCxnSpPr>
            <p:nvPr/>
          </p:nvCxnSpPr>
          <p:spPr>
            <a:xfrm rot="5400000">
              <a:off x="5983355" y="3197144"/>
              <a:ext cx="2000148" cy="60642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40" idx="0"/>
            </p:cNvCxnSpPr>
            <p:nvPr/>
          </p:nvCxnSpPr>
          <p:spPr>
            <a:xfrm rot="16200000" flipH="1">
              <a:off x="6912045" y="3160632"/>
              <a:ext cx="1857280" cy="67945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47"/>
          <p:cNvGrpSpPr>
            <a:grpSpLocks/>
          </p:cNvGrpSpPr>
          <p:nvPr/>
        </p:nvGrpSpPr>
        <p:grpSpPr bwMode="auto">
          <a:xfrm>
            <a:off x="428625" y="2322512"/>
            <a:ext cx="2271713" cy="461665"/>
            <a:chOff x="500034" y="1726603"/>
            <a:chExt cx="2272373" cy="463446"/>
          </a:xfrm>
        </p:grpSpPr>
        <p:sp>
          <p:nvSpPr>
            <p:cNvPr id="72" name="矩形 71"/>
            <p:cNvSpPr/>
            <p:nvPr/>
          </p:nvSpPr>
          <p:spPr>
            <a:xfrm>
              <a:off x="500034" y="1793535"/>
              <a:ext cx="214375" cy="215139"/>
            </a:xfrm>
            <a:prstGeom prst="rect">
              <a:avLst/>
            </a:prstGeom>
            <a:noFill/>
            <a:ln w="44450">
              <a:solidFill>
                <a:srgbClr val="7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+mn-ea"/>
              </a:endParaRPr>
            </a:p>
          </p:txBody>
        </p:sp>
        <p:sp>
          <p:nvSpPr>
            <p:cNvPr id="73" name="TextBox 125"/>
            <p:cNvSpPr txBox="1">
              <a:spLocks noChangeArrowheads="1"/>
            </p:cNvSpPr>
            <p:nvPr/>
          </p:nvSpPr>
          <p:spPr bwMode="auto">
            <a:xfrm>
              <a:off x="851672" y="1726603"/>
              <a:ext cx="1920735" cy="463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+mn-ea"/>
                  <a:ea typeface="+mn-ea"/>
                </a:rPr>
                <a:t>什么是</a:t>
              </a:r>
              <a:r>
                <a:rPr lang="en-US" altLang="zh-CN" sz="2400" b="1">
                  <a:latin typeface="+mn-ea"/>
                  <a:ea typeface="+mn-ea"/>
                </a:rPr>
                <a:t>URL</a:t>
              </a:r>
              <a:r>
                <a:rPr lang="zh-CN" altLang="en-US" sz="2400" b="1">
                  <a:latin typeface="+mn-ea"/>
                  <a:ea typeface="+mn-ea"/>
                </a:rPr>
                <a:t>？</a:t>
              </a:r>
            </a:p>
          </p:txBody>
        </p:sp>
      </p:grpSp>
      <p:grpSp>
        <p:nvGrpSpPr>
          <p:cNvPr id="74" name="组合 68"/>
          <p:cNvGrpSpPr>
            <a:grpSpLocks/>
          </p:cNvGrpSpPr>
          <p:nvPr/>
        </p:nvGrpSpPr>
        <p:grpSpPr bwMode="auto">
          <a:xfrm>
            <a:off x="500063" y="2374900"/>
            <a:ext cx="338137" cy="185738"/>
            <a:chOff x="3734680" y="1187525"/>
            <a:chExt cx="2341049" cy="1285546"/>
          </a:xfrm>
        </p:grpSpPr>
        <p:sp>
          <p:nvSpPr>
            <p:cNvPr id="75" name="等腰三角形 74"/>
            <p:cNvSpPr/>
            <p:nvPr/>
          </p:nvSpPr>
          <p:spPr>
            <a:xfrm rot="18915818">
              <a:off x="3734680" y="1187525"/>
              <a:ext cx="406658" cy="1285546"/>
            </a:xfrm>
            <a:prstGeom prst="triangle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等腰三角形 75"/>
            <p:cNvSpPr/>
            <p:nvPr/>
          </p:nvSpPr>
          <p:spPr>
            <a:xfrm rot="3136692">
              <a:off x="4822826" y="560915"/>
              <a:ext cx="362592" cy="2143214"/>
            </a:xfrm>
            <a:prstGeom prst="triangle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85813" y="2681288"/>
            <a:ext cx="50720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+mn-ea"/>
                <a:ea typeface="+mn-ea"/>
              </a:rPr>
              <a:t>URL</a:t>
            </a:r>
            <a:r>
              <a:rPr lang="zh-CN" altLang="en-US" sz="2000" dirty="0">
                <a:latin typeface="+mn-ea"/>
                <a:ea typeface="+mn-ea"/>
              </a:rPr>
              <a:t>即统一资源定位符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b="1" dirty="0">
                <a:latin typeface="+mn-ea"/>
                <a:ea typeface="+mn-ea"/>
              </a:rPr>
              <a:t>U</a:t>
            </a:r>
            <a:r>
              <a:rPr lang="en-US" altLang="zh-CN" sz="2000" dirty="0">
                <a:latin typeface="+mn-ea"/>
                <a:ea typeface="+mn-ea"/>
              </a:rPr>
              <a:t>niform </a:t>
            </a:r>
            <a:r>
              <a:rPr lang="en-US" altLang="zh-CN" sz="2000" b="1" dirty="0">
                <a:latin typeface="+mn-ea"/>
                <a:ea typeface="+mn-ea"/>
              </a:rPr>
              <a:t>R</a:t>
            </a:r>
            <a:r>
              <a:rPr lang="en-US" altLang="zh-CN" sz="2000" dirty="0">
                <a:latin typeface="+mn-ea"/>
                <a:ea typeface="+mn-ea"/>
              </a:rPr>
              <a:t>esource </a:t>
            </a:r>
            <a:r>
              <a:rPr lang="en-US" altLang="zh-CN" sz="2000" b="1" dirty="0">
                <a:latin typeface="+mn-ea"/>
                <a:ea typeface="+mn-ea"/>
              </a:rPr>
              <a:t>L</a:t>
            </a:r>
            <a:r>
              <a:rPr lang="en-US" altLang="zh-CN" sz="2000" dirty="0">
                <a:latin typeface="+mn-ea"/>
                <a:ea typeface="+mn-ea"/>
              </a:rPr>
              <a:t>ocator)</a:t>
            </a:r>
            <a:r>
              <a:rPr lang="zh-CN" altLang="en-US" sz="2000" dirty="0">
                <a:latin typeface="+mn-ea"/>
                <a:ea typeface="+mn-ea"/>
              </a:rPr>
              <a:t>，用来唯一地标识万维网中的某一个文档。</a:t>
            </a:r>
            <a:r>
              <a:rPr lang="en-US" altLang="zh-CN" sz="2000" dirty="0">
                <a:latin typeface="+mn-ea"/>
                <a:ea typeface="+mn-ea"/>
              </a:rPr>
              <a:t>URL</a:t>
            </a:r>
            <a:r>
              <a:rPr lang="zh-CN" altLang="en-US" sz="2000" dirty="0">
                <a:latin typeface="+mn-ea"/>
                <a:ea typeface="+mn-ea"/>
              </a:rPr>
              <a:t>由协议、主机和端口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zh-CN" altLang="en-US" sz="2000" dirty="0">
                <a:latin typeface="+mn-ea"/>
                <a:ea typeface="+mn-ea"/>
              </a:rPr>
              <a:t>默认为</a:t>
            </a:r>
            <a:r>
              <a:rPr lang="en-US" altLang="zh-CN" sz="2000" dirty="0">
                <a:latin typeface="+mn-ea"/>
                <a:ea typeface="+mn-ea"/>
              </a:rPr>
              <a:t>80)</a:t>
            </a:r>
            <a:r>
              <a:rPr lang="zh-CN" altLang="en-US" sz="2000" dirty="0">
                <a:latin typeface="+mn-ea"/>
                <a:ea typeface="+mn-ea"/>
              </a:rPr>
              <a:t>以及文件名三部分构成。如：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971550" y="4011613"/>
            <a:ext cx="42242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u="sng" dirty="0">
                <a:solidFill>
                  <a:srgbClr val="C00000"/>
                </a:solidFill>
                <a:latin typeface="+mn-ea"/>
              </a:rPr>
              <a:t>http://</a:t>
            </a:r>
            <a:r>
              <a:rPr lang="en-US" altLang="zh-CN" u="sng" dirty="0" smtClean="0">
                <a:solidFill>
                  <a:schemeClr val="accent1"/>
                </a:solidFill>
                <a:latin typeface="+mn-ea"/>
              </a:rPr>
              <a:t>www.baidu.com:80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/</a:t>
            </a:r>
            <a:r>
              <a:rPr lang="en-US" altLang="zh-CN" u="sng" dirty="0" smtClean="0">
                <a:solidFill>
                  <a:srgbClr val="00B050"/>
                </a:solidFill>
                <a:latin typeface="+mn-ea"/>
              </a:rPr>
              <a:t>index.html</a:t>
            </a:r>
            <a:endParaRPr lang="zh-CN" altLang="en-US" u="sng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79" name="左大括号 78"/>
          <p:cNvSpPr/>
          <p:nvPr/>
        </p:nvSpPr>
        <p:spPr>
          <a:xfrm rot="16200000">
            <a:off x="1242219" y="4185444"/>
            <a:ext cx="276225" cy="528637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+mn-ea"/>
            </a:endParaRPr>
          </a:p>
        </p:txBody>
      </p:sp>
      <p:sp>
        <p:nvSpPr>
          <p:cNvPr id="80" name="左大括号 79"/>
          <p:cNvSpPr/>
          <p:nvPr/>
        </p:nvSpPr>
        <p:spPr>
          <a:xfrm rot="16200000">
            <a:off x="2424907" y="3594894"/>
            <a:ext cx="273050" cy="1716087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+mn-ea"/>
            </a:endParaRPr>
          </a:p>
        </p:txBody>
      </p:sp>
      <p:sp>
        <p:nvSpPr>
          <p:cNvPr id="81" name="左大括号 80"/>
          <p:cNvSpPr/>
          <p:nvPr/>
        </p:nvSpPr>
        <p:spPr>
          <a:xfrm rot="16200000">
            <a:off x="4219575" y="3659188"/>
            <a:ext cx="276225" cy="1581150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+mn-ea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1116013" y="4602163"/>
            <a:ext cx="571500" cy="0"/>
          </a:xfrm>
          <a:prstGeom prst="line">
            <a:avLst/>
          </a:prstGeom>
          <a:ln>
            <a:solidFill>
              <a:srgbClr val="7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1776413" y="4589463"/>
            <a:ext cx="1643062" cy="127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3576638" y="4606925"/>
            <a:ext cx="150018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971550" y="4641850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+mn-ea"/>
              </a:rPr>
              <a:t>协议</a:t>
            </a:r>
            <a:r>
              <a:rPr lang="en-US" altLang="zh-CN" sz="1600">
                <a:solidFill>
                  <a:srgbClr val="C00000"/>
                </a:solidFill>
                <a:latin typeface="+mn-ea"/>
              </a:rPr>
              <a:t>://</a:t>
            </a:r>
            <a:endParaRPr lang="zh-CN" altLang="en-US" sz="160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1857375" y="4641850"/>
            <a:ext cx="1562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rgbClr val="0070C0"/>
                </a:solidFill>
                <a:latin typeface="+mn-ea"/>
              </a:rPr>
              <a:t>主机</a:t>
            </a:r>
            <a:r>
              <a:rPr lang="en-US" altLang="zh-CN" sz="1600">
                <a:solidFill>
                  <a:srgbClr val="0070C0"/>
                </a:solidFill>
                <a:latin typeface="+mn-ea"/>
              </a:rPr>
              <a:t>:</a:t>
            </a:r>
            <a:r>
              <a:rPr lang="zh-CN" altLang="en-US" sz="1600">
                <a:solidFill>
                  <a:srgbClr val="0070C0"/>
                </a:solidFill>
                <a:latin typeface="+mn-ea"/>
              </a:rPr>
              <a:t>端口</a:t>
            </a:r>
            <a:r>
              <a:rPr lang="en-US" altLang="zh-CN" sz="1600">
                <a:solidFill>
                  <a:srgbClr val="0070C0"/>
                </a:solidFill>
                <a:latin typeface="+mn-ea"/>
              </a:rPr>
              <a:t>(80)/</a:t>
            </a:r>
            <a:endParaRPr lang="zh-CN" altLang="en-US" sz="16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3503613" y="4641850"/>
            <a:ext cx="15001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>
                <a:solidFill>
                  <a:srgbClr val="00B050"/>
                </a:solidFill>
                <a:latin typeface="+mn-ea"/>
              </a:rPr>
              <a:t>文件名及其路径</a:t>
            </a:r>
          </a:p>
        </p:txBody>
      </p:sp>
      <p:grpSp>
        <p:nvGrpSpPr>
          <p:cNvPr id="88" name="组合 47"/>
          <p:cNvGrpSpPr>
            <a:grpSpLocks/>
          </p:cNvGrpSpPr>
          <p:nvPr/>
        </p:nvGrpSpPr>
        <p:grpSpPr bwMode="auto">
          <a:xfrm>
            <a:off x="428625" y="5045076"/>
            <a:ext cx="5399191" cy="461665"/>
            <a:chOff x="500034" y="1726603"/>
            <a:chExt cx="5398329" cy="463442"/>
          </a:xfrm>
        </p:grpSpPr>
        <p:sp>
          <p:nvSpPr>
            <p:cNvPr id="89" name="矩形 88"/>
            <p:cNvSpPr/>
            <p:nvPr/>
          </p:nvSpPr>
          <p:spPr>
            <a:xfrm>
              <a:off x="500034" y="1793535"/>
              <a:ext cx="214279" cy="215138"/>
            </a:xfrm>
            <a:prstGeom prst="rect">
              <a:avLst/>
            </a:prstGeom>
            <a:noFill/>
            <a:ln w="44450">
              <a:solidFill>
                <a:srgbClr val="7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+mn-ea"/>
              </a:endParaRPr>
            </a:p>
          </p:txBody>
        </p:sp>
        <p:sp>
          <p:nvSpPr>
            <p:cNvPr id="90" name="TextBox 132"/>
            <p:cNvSpPr txBox="1">
              <a:spLocks noChangeArrowheads="1"/>
            </p:cNvSpPr>
            <p:nvPr/>
          </p:nvSpPr>
          <p:spPr bwMode="auto">
            <a:xfrm>
              <a:off x="851672" y="1726603"/>
              <a:ext cx="5046691" cy="46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什么是超文本传输协议</a:t>
              </a:r>
              <a:r>
                <a:rPr lang="en-US" altLang="zh-CN" sz="2400" b="1" dirty="0">
                  <a:latin typeface="+mn-ea"/>
                  <a:ea typeface="+mn-ea"/>
                </a:rPr>
                <a:t>HTTP</a:t>
              </a:r>
              <a:r>
                <a:rPr lang="zh-CN" altLang="en-US" sz="2400" b="1" dirty="0">
                  <a:latin typeface="+mn-ea"/>
                  <a:ea typeface="+mn-ea"/>
                </a:rPr>
                <a:t>？</a:t>
              </a:r>
            </a:p>
          </p:txBody>
        </p:sp>
      </p:grpSp>
      <p:grpSp>
        <p:nvGrpSpPr>
          <p:cNvPr id="91" name="组合 68"/>
          <p:cNvGrpSpPr>
            <a:grpSpLocks/>
          </p:cNvGrpSpPr>
          <p:nvPr/>
        </p:nvGrpSpPr>
        <p:grpSpPr bwMode="auto">
          <a:xfrm>
            <a:off x="500063" y="5097463"/>
            <a:ext cx="336550" cy="185737"/>
            <a:chOff x="3734680" y="1187525"/>
            <a:chExt cx="2341049" cy="1285546"/>
          </a:xfrm>
        </p:grpSpPr>
        <p:sp>
          <p:nvSpPr>
            <p:cNvPr id="92" name="等腰三角形 91"/>
            <p:cNvSpPr/>
            <p:nvPr/>
          </p:nvSpPr>
          <p:spPr>
            <a:xfrm rot="18915818">
              <a:off x="3734680" y="1187525"/>
              <a:ext cx="408576" cy="1285546"/>
            </a:xfrm>
            <a:prstGeom prst="triangle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3" name="等腰三角形 92"/>
            <p:cNvSpPr/>
            <p:nvPr/>
          </p:nvSpPr>
          <p:spPr>
            <a:xfrm rot="3136692">
              <a:off x="4823295" y="561381"/>
              <a:ext cx="362587" cy="2142281"/>
            </a:xfrm>
            <a:prstGeom prst="triangle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85813" y="5581689"/>
            <a:ext cx="53578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+mn-ea"/>
                <a:ea typeface="+mn-ea"/>
              </a:rPr>
              <a:t>是一种按照</a:t>
            </a:r>
            <a:r>
              <a:rPr lang="en-US" altLang="zh-CN" sz="2000" dirty="0">
                <a:latin typeface="+mn-ea"/>
                <a:ea typeface="+mn-ea"/>
              </a:rPr>
              <a:t>URL</a:t>
            </a:r>
            <a:r>
              <a:rPr lang="zh-CN" altLang="en-US" sz="2000" dirty="0">
                <a:latin typeface="+mn-ea"/>
                <a:ea typeface="+mn-ea"/>
              </a:rPr>
              <a:t>指示，将超文本文档从一台主机</a:t>
            </a:r>
            <a:r>
              <a:rPr lang="en-US" altLang="zh-CN" sz="2000" dirty="0">
                <a:latin typeface="+mn-ea"/>
                <a:ea typeface="+mn-ea"/>
              </a:rPr>
              <a:t>(Web</a:t>
            </a:r>
            <a:r>
              <a:rPr lang="zh-CN" altLang="en-US" sz="2000" dirty="0">
                <a:latin typeface="+mn-ea"/>
                <a:ea typeface="+mn-ea"/>
              </a:rPr>
              <a:t>服务器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r>
              <a:rPr lang="zh-CN" altLang="en-US" sz="2000" dirty="0">
                <a:latin typeface="+mn-ea"/>
                <a:ea typeface="+mn-ea"/>
              </a:rPr>
              <a:t>传输到另一台主机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zh-CN" altLang="en-US" sz="2000" dirty="0">
                <a:latin typeface="+mn-ea"/>
                <a:ea typeface="+mn-ea"/>
              </a:rPr>
              <a:t>浏览器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r>
              <a:rPr lang="zh-CN" altLang="en-US" sz="2000" dirty="0">
                <a:latin typeface="+mn-ea"/>
                <a:ea typeface="+mn-ea"/>
              </a:rPr>
              <a:t>的应用层协议，以实现超链接的功能。</a:t>
            </a:r>
          </a:p>
        </p:txBody>
      </p:sp>
    </p:spTree>
    <p:extLst>
      <p:ext uri="{BB962C8B-B14F-4D97-AF65-F5344CB8AC3E}">
        <p14:creationId xmlns:p14="http://schemas.microsoft.com/office/powerpoint/2010/main" val="197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/>
      <p:bldP spid="78" grpId="0"/>
      <p:bldP spid="79" grpId="0" animBg="1"/>
      <p:bldP spid="80" grpId="0" animBg="1"/>
      <p:bldP spid="81" grpId="0" animBg="1"/>
      <p:bldP spid="85" grpId="0"/>
      <p:bldP spid="86" grpId="0"/>
      <p:bldP spid="87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571500" y="981076"/>
            <a:ext cx="3208338" cy="461665"/>
            <a:chOff x="500034" y="1233060"/>
            <a:chExt cx="3206910" cy="463443"/>
          </a:xfrm>
        </p:grpSpPr>
        <p:sp>
          <p:nvSpPr>
            <p:cNvPr id="5" name="矩形 4"/>
            <p:cNvSpPr/>
            <p:nvPr/>
          </p:nvSpPr>
          <p:spPr>
            <a:xfrm>
              <a:off x="500034" y="1293617"/>
              <a:ext cx="214218" cy="215139"/>
            </a:xfrm>
            <a:prstGeom prst="rect">
              <a:avLst/>
            </a:prstGeom>
            <a:noFill/>
            <a:ln w="44450">
              <a:solidFill>
                <a:srgbClr val="7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+mn-ea"/>
              </a:endParaRPr>
            </a:p>
          </p:txBody>
        </p:sp>
        <p:sp>
          <p:nvSpPr>
            <p:cNvPr id="6" name="TextBox 118"/>
            <p:cNvSpPr txBox="1">
              <a:spLocks noChangeArrowheads="1"/>
            </p:cNvSpPr>
            <p:nvPr/>
          </p:nvSpPr>
          <p:spPr bwMode="auto">
            <a:xfrm>
              <a:off x="817032" y="1233060"/>
              <a:ext cx="2889912" cy="463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00"/>
                  </a:solidFill>
                  <a:latin typeface="+mn-ea"/>
                  <a:ea typeface="+mn-ea"/>
                </a:rPr>
                <a:t>请求</a:t>
              </a:r>
              <a:r>
                <a:rPr lang="en-US" altLang="zh-CN" sz="240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zh-CN" altLang="en-US" sz="2400">
                  <a:solidFill>
                    <a:srgbClr val="000000"/>
                  </a:solidFill>
                  <a:latin typeface="+mn-ea"/>
                  <a:ea typeface="+mn-ea"/>
                </a:rPr>
                <a:t>响应交互模型</a:t>
              </a:r>
            </a:p>
          </p:txBody>
        </p:sp>
      </p:grpSp>
      <p:grpSp>
        <p:nvGrpSpPr>
          <p:cNvPr id="7" name="组合 74"/>
          <p:cNvGrpSpPr>
            <a:grpSpLocks/>
          </p:cNvGrpSpPr>
          <p:nvPr/>
        </p:nvGrpSpPr>
        <p:grpSpPr bwMode="auto">
          <a:xfrm>
            <a:off x="611188" y="1042988"/>
            <a:ext cx="338137" cy="185737"/>
            <a:chOff x="3734576" y="1185092"/>
            <a:chExt cx="2346601" cy="1290891"/>
          </a:xfrm>
        </p:grpSpPr>
        <p:sp>
          <p:nvSpPr>
            <p:cNvPr id="8" name="等腰三角形 7"/>
            <p:cNvSpPr/>
            <p:nvPr/>
          </p:nvSpPr>
          <p:spPr>
            <a:xfrm rot="18915818">
              <a:off x="3734576" y="1185092"/>
              <a:ext cx="407623" cy="1290891"/>
            </a:xfrm>
            <a:prstGeom prst="triangle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3136692">
              <a:off x="4824978" y="557794"/>
              <a:ext cx="364095" cy="2148296"/>
            </a:xfrm>
            <a:prstGeom prst="triangle">
              <a:avLst/>
            </a:prstGeom>
            <a:solidFill>
              <a:srgbClr val="7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" name="矩形 54"/>
          <p:cNvSpPr>
            <a:spLocks noChangeArrowheads="1"/>
          </p:cNvSpPr>
          <p:nvPr/>
        </p:nvSpPr>
        <p:spPr bwMode="auto">
          <a:xfrm>
            <a:off x="3044491" y="116632"/>
            <a:ext cx="37898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cs typeface="+mj-cs"/>
              </a:rPr>
              <a:t>HTTP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的工作原理</a:t>
            </a:r>
          </a:p>
        </p:txBody>
      </p:sp>
      <p:grpSp>
        <p:nvGrpSpPr>
          <p:cNvPr id="14" name="组合 100"/>
          <p:cNvGrpSpPr>
            <a:grpSpLocks/>
          </p:cNvGrpSpPr>
          <p:nvPr/>
        </p:nvGrpSpPr>
        <p:grpSpPr bwMode="auto">
          <a:xfrm>
            <a:off x="3935413" y="1052513"/>
            <a:ext cx="5005387" cy="2390775"/>
            <a:chOff x="4078954" y="1109646"/>
            <a:chExt cx="5003929" cy="2390792"/>
          </a:xfrm>
        </p:grpSpPr>
        <p:pic>
          <p:nvPicPr>
            <p:cNvPr id="15" name="Picture 3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8954" y="1428736"/>
              <a:ext cx="1207426" cy="121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834" y="1500174"/>
              <a:ext cx="794927" cy="1095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云形 16"/>
            <p:cNvSpPr/>
            <p:nvPr/>
          </p:nvSpPr>
          <p:spPr>
            <a:xfrm>
              <a:off x="5643773" y="2571743"/>
              <a:ext cx="1499750" cy="92869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ea"/>
                </a:rPr>
                <a:t>Internet</a:t>
              </a:r>
              <a:endParaRPr lang="zh-CN" altLang="en-US" sz="2000" dirty="0">
                <a:latin typeface="+mn-ea"/>
              </a:endParaRPr>
            </a:p>
          </p:txBody>
        </p:sp>
        <p:cxnSp>
          <p:nvCxnSpPr>
            <p:cNvPr id="18" name="形状 51"/>
            <p:cNvCxnSpPr>
              <a:endCxn id="17" idx="2"/>
            </p:cNvCxnSpPr>
            <p:nvPr/>
          </p:nvCxnSpPr>
          <p:spPr>
            <a:xfrm rot="16200000" flipH="1">
              <a:off x="4969224" y="2355986"/>
              <a:ext cx="392115" cy="966505"/>
            </a:xfrm>
            <a:prstGeom prst="curvedConnector2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形状 54"/>
            <p:cNvCxnSpPr>
              <a:stCxn id="17" idx="0"/>
            </p:cNvCxnSpPr>
            <p:nvPr/>
          </p:nvCxnSpPr>
          <p:spPr>
            <a:xfrm flipV="1">
              <a:off x="7141937" y="2595557"/>
              <a:ext cx="899850" cy="441328"/>
            </a:xfrm>
            <a:prstGeom prst="curvedConnector2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71"/>
            <p:cNvGrpSpPr>
              <a:grpSpLocks/>
            </p:cNvGrpSpPr>
            <p:nvPr/>
          </p:nvGrpSpPr>
          <p:grpSpPr bwMode="auto">
            <a:xfrm>
              <a:off x="8429652" y="2143116"/>
              <a:ext cx="428628" cy="571504"/>
              <a:chOff x="8572528" y="2285992"/>
              <a:chExt cx="428628" cy="571504"/>
            </a:xfrm>
          </p:grpSpPr>
          <p:sp>
            <p:nvSpPr>
              <p:cNvPr id="25" name="圆柱形 24"/>
              <p:cNvSpPr/>
              <p:nvPr/>
            </p:nvSpPr>
            <p:spPr>
              <a:xfrm>
                <a:off x="8571899" y="2571743"/>
                <a:ext cx="428500" cy="285752"/>
              </a:xfrm>
              <a:prstGeom prst="can">
                <a:avLst>
                  <a:gd name="adj" fmla="val 4833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sp>
            <p:nvSpPr>
              <p:cNvPr id="26" name="折角形 25"/>
              <p:cNvSpPr/>
              <p:nvPr/>
            </p:nvSpPr>
            <p:spPr>
              <a:xfrm>
                <a:off x="8643316" y="2285991"/>
                <a:ext cx="285667" cy="357191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8686166" y="2366955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8686166" y="2428867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8681405" y="2500305"/>
                <a:ext cx="21425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8686166" y="2562218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118"/>
            <p:cNvSpPr txBox="1">
              <a:spLocks noChangeArrowheads="1"/>
            </p:cNvSpPr>
            <p:nvPr/>
          </p:nvSpPr>
          <p:spPr bwMode="auto">
            <a:xfrm>
              <a:off x="7522772" y="1109646"/>
              <a:ext cx="1184595" cy="49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solidFill>
                    <a:srgbClr val="000000"/>
                  </a:solidFill>
                  <a:latin typeface="+mn-ea"/>
                  <a:ea typeface="+mn-ea"/>
                </a:rPr>
                <a:t>Web</a:t>
              </a:r>
              <a:r>
                <a:rPr lang="zh-CN" altLang="en-US" sz="1400" dirty="0">
                  <a:solidFill>
                    <a:srgbClr val="000000"/>
                  </a:solidFill>
                  <a:latin typeface="+mn-ea"/>
                  <a:ea typeface="+mn-ea"/>
                </a:rPr>
                <a:t>服务器</a:t>
              </a:r>
              <a:endParaRPr lang="en-US" altLang="zh-CN" sz="14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hangingPunct="1"/>
              <a:r>
                <a:rPr lang="en-US" altLang="zh-CN" sz="1200" dirty="0" smtClean="0">
                  <a:solidFill>
                    <a:srgbClr val="C00000"/>
                  </a:solidFill>
                  <a:latin typeface="+mn-ea"/>
                  <a:ea typeface="+mn-ea"/>
                </a:rPr>
                <a:t>www.baidu.com</a:t>
              </a:r>
              <a:endParaRPr lang="zh-CN" altLang="en-US" sz="12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8"/>
            <p:cNvSpPr txBox="1">
              <a:spLocks noChangeArrowheads="1"/>
            </p:cNvSpPr>
            <p:nvPr/>
          </p:nvSpPr>
          <p:spPr bwMode="auto">
            <a:xfrm>
              <a:off x="4218668" y="1142984"/>
              <a:ext cx="1441000" cy="30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客户机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浏览器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3" name="TextBox 118"/>
            <p:cNvSpPr txBox="1">
              <a:spLocks noChangeArrowheads="1"/>
            </p:cNvSpPr>
            <p:nvPr/>
          </p:nvSpPr>
          <p:spPr bwMode="auto">
            <a:xfrm>
              <a:off x="8170733" y="2713032"/>
              <a:ext cx="912150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+mn-ea"/>
                  <a:ea typeface="+mn-ea"/>
                </a:rPr>
                <a:t>Index.html</a:t>
              </a:r>
            </a:p>
          </p:txBody>
        </p:sp>
        <p:sp>
          <p:nvSpPr>
            <p:cNvPr id="24" name="TextBox 98"/>
            <p:cNvSpPr txBox="1">
              <a:spLocks noChangeArrowheads="1"/>
            </p:cNvSpPr>
            <p:nvPr/>
          </p:nvSpPr>
          <p:spPr bwMode="auto">
            <a:xfrm>
              <a:off x="7189198" y="2549817"/>
              <a:ext cx="1249564" cy="415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50" dirty="0" smtClean="0">
                  <a:latin typeface="+mn-ea"/>
                  <a:ea typeface="+mn-ea"/>
                </a:rPr>
                <a:t>IP:</a:t>
              </a:r>
              <a:r>
                <a:rPr lang="en-US" altLang="zh-CN" sz="1050" b="1" dirty="0" smtClean="0">
                  <a:latin typeface="+mn-ea"/>
                  <a:ea typeface="+mn-ea"/>
                </a:rPr>
                <a:t>61.135.169.121</a:t>
              </a:r>
              <a:endParaRPr lang="zh-CN" altLang="en-US" sz="1050" b="1" dirty="0">
                <a:latin typeface="+mn-ea"/>
                <a:ea typeface="+mn-ea"/>
              </a:endParaRPr>
            </a:p>
          </p:txBody>
        </p:sp>
      </p:grpSp>
      <p:sp>
        <p:nvSpPr>
          <p:cNvPr id="31" name="TextBox 118"/>
          <p:cNvSpPr txBox="1">
            <a:spLocks noChangeArrowheads="1"/>
          </p:cNvSpPr>
          <p:nvPr/>
        </p:nvSpPr>
        <p:spPr bwMode="auto">
          <a:xfrm>
            <a:off x="571500" y="1412875"/>
            <a:ext cx="34956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在用户点击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URL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http://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+mn-ea"/>
              </a:rPr>
              <a:t>www.baidu.com/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链接后，浏览器和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服务器执行以下动作：</a:t>
            </a:r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7488907" y="4617244"/>
            <a:ext cx="29511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3494385" y="4787809"/>
            <a:ext cx="30241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006479" y="3983048"/>
            <a:ext cx="3934321" cy="14162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110"/>
          <p:cNvGrpSpPr>
            <a:grpSpLocks/>
          </p:cNvGrpSpPr>
          <p:nvPr/>
        </p:nvGrpSpPr>
        <p:grpSpPr bwMode="auto">
          <a:xfrm>
            <a:off x="714375" y="2712152"/>
            <a:ext cx="3221080" cy="369332"/>
            <a:chOff x="1000100" y="2917067"/>
            <a:chExt cx="3222105" cy="367822"/>
          </a:xfrm>
        </p:grpSpPr>
        <p:sp>
          <p:nvSpPr>
            <p:cNvPr id="36" name="椭圆 35"/>
            <p:cNvSpPr/>
            <p:nvPr/>
          </p:nvSpPr>
          <p:spPr>
            <a:xfrm>
              <a:off x="1000100" y="2929715"/>
              <a:ext cx="285841" cy="284582"/>
            </a:xfrm>
            <a:prstGeom prst="ellipse">
              <a:avLst/>
            </a:prstGeom>
            <a:solidFill>
              <a:schemeClr val="accent3"/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1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37" name="TextBox 118"/>
            <p:cNvSpPr txBox="1">
              <a:spLocks noChangeArrowheads="1"/>
            </p:cNvSpPr>
            <p:nvPr/>
          </p:nvSpPr>
          <p:spPr bwMode="auto">
            <a:xfrm>
              <a:off x="1285852" y="2917067"/>
              <a:ext cx="2936353" cy="36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浏览器分析超链接中的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URL</a:t>
              </a: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8" name="组合 111"/>
          <p:cNvGrpSpPr>
            <a:grpSpLocks/>
          </p:cNvGrpSpPr>
          <p:nvPr/>
        </p:nvGrpSpPr>
        <p:grpSpPr bwMode="auto">
          <a:xfrm>
            <a:off x="714375" y="3072516"/>
            <a:ext cx="4428816" cy="646331"/>
            <a:chOff x="1000100" y="2940794"/>
            <a:chExt cx="4430516" cy="646158"/>
          </a:xfrm>
        </p:grpSpPr>
        <p:sp>
          <p:nvSpPr>
            <p:cNvPr id="39" name="椭圆 38"/>
            <p:cNvSpPr/>
            <p:nvPr/>
          </p:nvSpPr>
          <p:spPr>
            <a:xfrm>
              <a:off x="1000100" y="2974122"/>
              <a:ext cx="285860" cy="285674"/>
            </a:xfrm>
            <a:prstGeom prst="ellipse">
              <a:avLst/>
            </a:prstGeom>
            <a:solidFill>
              <a:schemeClr val="accent3"/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2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40" name="TextBox 118"/>
            <p:cNvSpPr txBox="1">
              <a:spLocks noChangeArrowheads="1"/>
            </p:cNvSpPr>
            <p:nvPr/>
          </p:nvSpPr>
          <p:spPr bwMode="auto">
            <a:xfrm>
              <a:off x="1285853" y="2940794"/>
              <a:ext cx="4144763" cy="6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浏览器向</a:t>
              </a: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DNS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请求解析</a:t>
              </a:r>
              <a:r>
                <a:rPr lang="en-US" altLang="zh-CN" dirty="0" smtClean="0">
                  <a:solidFill>
                    <a:srgbClr val="000000"/>
                  </a:solidFill>
                  <a:latin typeface="+mn-ea"/>
                  <a:ea typeface="+mn-ea"/>
                </a:rPr>
                <a:t>www.baidu.com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的</a:t>
              </a: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IP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地址</a:t>
              </a:r>
            </a:p>
          </p:txBody>
        </p:sp>
      </p:grpSp>
      <p:grpSp>
        <p:nvGrpSpPr>
          <p:cNvPr id="41" name="组合 114"/>
          <p:cNvGrpSpPr>
            <a:grpSpLocks/>
          </p:cNvGrpSpPr>
          <p:nvPr/>
        </p:nvGrpSpPr>
        <p:grpSpPr bwMode="auto">
          <a:xfrm>
            <a:off x="714375" y="3659883"/>
            <a:ext cx="4225024" cy="646331"/>
            <a:chOff x="1000100" y="2928934"/>
            <a:chExt cx="4225053" cy="646160"/>
          </a:xfrm>
        </p:grpSpPr>
        <p:sp>
          <p:nvSpPr>
            <p:cNvPr id="42" name="椭圆 41"/>
            <p:cNvSpPr/>
            <p:nvPr/>
          </p:nvSpPr>
          <p:spPr>
            <a:xfrm>
              <a:off x="1000100" y="2928934"/>
              <a:ext cx="285752" cy="285674"/>
            </a:xfrm>
            <a:prstGeom prst="ellipse">
              <a:avLst/>
            </a:prstGeom>
            <a:solidFill>
              <a:schemeClr val="accent3"/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+mn-ea"/>
                </a:rPr>
                <a:t>3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43" name="TextBox 118"/>
            <p:cNvSpPr txBox="1">
              <a:spLocks noChangeArrowheads="1"/>
            </p:cNvSpPr>
            <p:nvPr/>
          </p:nvSpPr>
          <p:spPr bwMode="auto">
            <a:xfrm>
              <a:off x="1285851" y="2928934"/>
              <a:ext cx="3939302" cy="646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DNS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将解析出的</a:t>
              </a: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IP</a:t>
              </a:r>
              <a:r>
                <a:rPr lang="zh-CN" altLang="en-US" dirty="0" smtClean="0">
                  <a:solidFill>
                    <a:srgbClr val="000000"/>
                  </a:solidFill>
                  <a:latin typeface="+mn-ea"/>
                  <a:ea typeface="+mn-ea"/>
                </a:rPr>
                <a:t>地址</a:t>
              </a:r>
              <a:r>
                <a:rPr lang="en-US" altLang="zh-CN" dirty="0" smtClean="0">
                  <a:solidFill>
                    <a:srgbClr val="000000"/>
                  </a:solidFill>
                  <a:latin typeface="+mn-ea"/>
                  <a:ea typeface="+mn-ea"/>
                </a:rPr>
                <a:t>61.135.169.121 </a:t>
              </a:r>
              <a:r>
                <a:rPr lang="zh-CN" altLang="en-US" dirty="0" smtClean="0">
                  <a:solidFill>
                    <a:srgbClr val="000000"/>
                  </a:solidFill>
                  <a:latin typeface="+mn-ea"/>
                  <a:ea typeface="+mn-ea"/>
                </a:rPr>
                <a:t>返回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浏览器</a:t>
              </a:r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5143500" y="1978025"/>
            <a:ext cx="2357438" cy="1270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118"/>
          <p:cNvSpPr txBox="1">
            <a:spLocks noChangeArrowheads="1"/>
          </p:cNvSpPr>
          <p:nvPr/>
        </p:nvSpPr>
        <p:spPr bwMode="auto">
          <a:xfrm>
            <a:off x="5629275" y="1657350"/>
            <a:ext cx="15183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+mn-ea"/>
                <a:ea typeface="+mn-ea"/>
              </a:rPr>
              <a:t>HTTP over TCP</a:t>
            </a:r>
            <a:endParaRPr lang="zh-CN" altLang="en-US" sz="160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46" name="组合 120"/>
          <p:cNvGrpSpPr>
            <a:grpSpLocks/>
          </p:cNvGrpSpPr>
          <p:nvPr/>
        </p:nvGrpSpPr>
        <p:grpSpPr bwMode="auto">
          <a:xfrm>
            <a:off x="714375" y="4279018"/>
            <a:ext cx="4311269" cy="369332"/>
            <a:chOff x="1000100" y="2928934"/>
            <a:chExt cx="4311403" cy="369549"/>
          </a:xfrm>
        </p:grpSpPr>
        <p:sp>
          <p:nvSpPr>
            <p:cNvPr id="47" name="椭圆 46"/>
            <p:cNvSpPr/>
            <p:nvPr/>
          </p:nvSpPr>
          <p:spPr>
            <a:xfrm>
              <a:off x="1000100" y="2928934"/>
              <a:ext cx="285759" cy="285918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4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48" name="TextBox 118"/>
            <p:cNvSpPr txBox="1">
              <a:spLocks noChangeArrowheads="1"/>
            </p:cNvSpPr>
            <p:nvPr/>
          </p:nvSpPr>
          <p:spPr bwMode="auto">
            <a:xfrm>
              <a:off x="1285852" y="2928934"/>
              <a:ext cx="4025651" cy="369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浏览器与服务器建立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TCP</a:t>
              </a:r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连接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(80</a:t>
              </a:r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端口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9" name="组合 123"/>
          <p:cNvGrpSpPr>
            <a:grpSpLocks/>
          </p:cNvGrpSpPr>
          <p:nvPr/>
        </p:nvGrpSpPr>
        <p:grpSpPr bwMode="auto">
          <a:xfrm>
            <a:off x="714375" y="4715577"/>
            <a:ext cx="4079261" cy="369332"/>
            <a:chOff x="1000100" y="2928934"/>
            <a:chExt cx="4078760" cy="367822"/>
          </a:xfrm>
        </p:grpSpPr>
        <p:sp>
          <p:nvSpPr>
            <p:cNvPr id="50" name="椭圆 49"/>
            <p:cNvSpPr/>
            <p:nvPr/>
          </p:nvSpPr>
          <p:spPr>
            <a:xfrm>
              <a:off x="1000100" y="2928934"/>
              <a:ext cx="285715" cy="286163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5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51" name="TextBox 118"/>
            <p:cNvSpPr txBox="1">
              <a:spLocks noChangeArrowheads="1"/>
            </p:cNvSpPr>
            <p:nvPr/>
          </p:nvSpPr>
          <p:spPr bwMode="auto">
            <a:xfrm>
              <a:off x="1285852" y="2928934"/>
              <a:ext cx="3793008" cy="36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浏览器请求文档：</a:t>
              </a: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GET /index.html</a:t>
              </a:r>
              <a:endParaRPr lang="zh-CN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2" name="组合 126"/>
          <p:cNvGrpSpPr>
            <a:grpSpLocks/>
          </p:cNvGrpSpPr>
          <p:nvPr/>
        </p:nvGrpSpPr>
        <p:grpSpPr bwMode="auto">
          <a:xfrm>
            <a:off x="714375" y="5068003"/>
            <a:ext cx="3824288" cy="646331"/>
            <a:chOff x="1000100" y="2928935"/>
            <a:chExt cx="3823463" cy="646158"/>
          </a:xfrm>
        </p:grpSpPr>
        <p:sp>
          <p:nvSpPr>
            <p:cNvPr id="53" name="椭圆 52"/>
            <p:cNvSpPr/>
            <p:nvPr/>
          </p:nvSpPr>
          <p:spPr>
            <a:xfrm>
              <a:off x="1000100" y="3024160"/>
              <a:ext cx="285688" cy="285674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6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54" name="TextBox 118"/>
            <p:cNvSpPr txBox="1">
              <a:spLocks noChangeArrowheads="1"/>
            </p:cNvSpPr>
            <p:nvPr/>
          </p:nvSpPr>
          <p:spPr bwMode="auto">
            <a:xfrm>
              <a:off x="1285854" y="2928935"/>
              <a:ext cx="3537709" cy="6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服务器给出响应，将文档 </a:t>
              </a:r>
              <a:r>
                <a:rPr lang="en-US" altLang="zh-CN" dirty="0">
                  <a:solidFill>
                    <a:srgbClr val="000000"/>
                  </a:solidFill>
                  <a:latin typeface="+mn-ea"/>
                  <a:ea typeface="+mn-ea"/>
                </a:rPr>
                <a:t>index.html</a:t>
              </a:r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发送给浏览器</a:t>
              </a:r>
            </a:p>
          </p:txBody>
        </p:sp>
      </p:grpSp>
      <p:grpSp>
        <p:nvGrpSpPr>
          <p:cNvPr id="55" name="组合 129"/>
          <p:cNvGrpSpPr>
            <a:grpSpLocks/>
          </p:cNvGrpSpPr>
          <p:nvPr/>
        </p:nvGrpSpPr>
        <p:grpSpPr bwMode="auto">
          <a:xfrm>
            <a:off x="714375" y="5652204"/>
            <a:ext cx="1739823" cy="369332"/>
            <a:chOff x="1000100" y="2928934"/>
            <a:chExt cx="1740879" cy="369548"/>
          </a:xfrm>
        </p:grpSpPr>
        <p:sp>
          <p:nvSpPr>
            <p:cNvPr id="56" name="椭圆 55"/>
            <p:cNvSpPr/>
            <p:nvPr/>
          </p:nvSpPr>
          <p:spPr>
            <a:xfrm>
              <a:off x="1000100" y="2928934"/>
              <a:ext cx="285923" cy="285917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7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57" name="TextBox 118"/>
            <p:cNvSpPr txBox="1">
              <a:spLocks noChangeArrowheads="1"/>
            </p:cNvSpPr>
            <p:nvPr/>
          </p:nvSpPr>
          <p:spPr bwMode="auto">
            <a:xfrm>
              <a:off x="1285852" y="2928934"/>
              <a:ext cx="1455127" cy="369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释放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TCP</a:t>
              </a:r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连接</a:t>
              </a:r>
            </a:p>
          </p:txBody>
        </p:sp>
      </p:grpSp>
      <p:grpSp>
        <p:nvGrpSpPr>
          <p:cNvPr id="58" name="组合 132"/>
          <p:cNvGrpSpPr>
            <a:grpSpLocks/>
          </p:cNvGrpSpPr>
          <p:nvPr/>
        </p:nvGrpSpPr>
        <p:grpSpPr bwMode="auto">
          <a:xfrm>
            <a:off x="714375" y="6084004"/>
            <a:ext cx="3710148" cy="369332"/>
            <a:chOff x="1000100" y="2928934"/>
            <a:chExt cx="3709366" cy="369548"/>
          </a:xfrm>
        </p:grpSpPr>
        <p:sp>
          <p:nvSpPr>
            <p:cNvPr id="59" name="椭圆 58"/>
            <p:cNvSpPr/>
            <p:nvPr/>
          </p:nvSpPr>
          <p:spPr>
            <a:xfrm>
              <a:off x="1000100" y="2928934"/>
              <a:ext cx="285690" cy="285917"/>
            </a:xfrm>
            <a:prstGeom prst="ellipse">
              <a:avLst/>
            </a:prstGeom>
            <a:solidFill>
              <a:schemeClr val="accent3"/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8</a:t>
              </a:r>
              <a:endParaRPr lang="zh-CN" altLang="en-US" sz="1600" dirty="0">
                <a:latin typeface="+mn-ea"/>
              </a:endParaRPr>
            </a:p>
          </p:txBody>
        </p:sp>
        <p:sp>
          <p:nvSpPr>
            <p:cNvPr id="60" name="TextBox 118"/>
            <p:cNvSpPr txBox="1">
              <a:spLocks noChangeArrowheads="1"/>
            </p:cNvSpPr>
            <p:nvPr/>
          </p:nvSpPr>
          <p:spPr bwMode="auto">
            <a:xfrm>
              <a:off x="1285852" y="2928934"/>
              <a:ext cx="3423614" cy="369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浏览器显示</a:t>
              </a:r>
              <a:r>
                <a:rPr lang="en-US" altLang="zh-CN">
                  <a:solidFill>
                    <a:srgbClr val="000000"/>
                  </a:solidFill>
                  <a:latin typeface="+mn-ea"/>
                  <a:ea typeface="+mn-ea"/>
                </a:rPr>
                <a:t>index.html</a:t>
              </a:r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中的内容</a:t>
              </a:r>
            </a:p>
          </p:txBody>
        </p:sp>
      </p:grpSp>
      <p:sp>
        <p:nvSpPr>
          <p:cNvPr id="61" name="TextBox 118"/>
          <p:cNvSpPr txBox="1">
            <a:spLocks noChangeArrowheads="1"/>
          </p:cNvSpPr>
          <p:nvPr/>
        </p:nvSpPr>
        <p:spPr bwMode="auto">
          <a:xfrm>
            <a:off x="5846763" y="2014538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latin typeface="+mn-ea"/>
                <a:ea typeface="+mn-ea"/>
              </a:rPr>
              <a:t>TCP</a:t>
            </a:r>
            <a:r>
              <a:rPr lang="zh-CN" altLang="en-US" sz="1600">
                <a:solidFill>
                  <a:srgbClr val="000000"/>
                </a:solidFill>
                <a:latin typeface="+mn-ea"/>
                <a:ea typeface="+mn-ea"/>
              </a:rPr>
              <a:t>连接</a:t>
            </a:r>
          </a:p>
        </p:txBody>
      </p:sp>
      <p:sp>
        <p:nvSpPr>
          <p:cNvPr id="62" name="TextBox 118"/>
          <p:cNvSpPr txBox="1">
            <a:spLocks noChangeArrowheads="1"/>
          </p:cNvSpPr>
          <p:nvPr/>
        </p:nvSpPr>
        <p:spPr bwMode="auto">
          <a:xfrm>
            <a:off x="5935166" y="3573463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建立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TCP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连接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5030291" y="4641735"/>
            <a:ext cx="3286125" cy="1588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140"/>
          <p:cNvGrpSpPr>
            <a:grpSpLocks/>
          </p:cNvGrpSpPr>
          <p:nvPr/>
        </p:nvGrpSpPr>
        <p:grpSpPr bwMode="auto">
          <a:xfrm>
            <a:off x="5087440" y="4284553"/>
            <a:ext cx="1585912" cy="369332"/>
            <a:chOff x="4724401" y="4443420"/>
            <a:chExt cx="1584433" cy="369549"/>
          </a:xfrm>
        </p:grpSpPr>
        <p:sp>
          <p:nvSpPr>
            <p:cNvPr id="65" name="TextBox 118"/>
            <p:cNvSpPr txBox="1">
              <a:spLocks noChangeArrowheads="1"/>
            </p:cNvSpPr>
            <p:nvPr/>
          </p:nvSpPr>
          <p:spPr bwMode="auto">
            <a:xfrm>
              <a:off x="5000627" y="4443420"/>
              <a:ext cx="1308207" cy="369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+mn-ea"/>
                  <a:ea typeface="+mn-ea"/>
                </a:rPr>
                <a:t>请求文档</a:t>
              </a:r>
            </a:p>
          </p:txBody>
        </p:sp>
        <p:sp>
          <p:nvSpPr>
            <p:cNvPr id="66" name="椭圆 65"/>
            <p:cNvSpPr/>
            <p:nvPr/>
          </p:nvSpPr>
          <p:spPr>
            <a:xfrm>
              <a:off x="4724401" y="4448185"/>
              <a:ext cx="285483" cy="285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1</a:t>
              </a:r>
              <a:endParaRPr lang="zh-CN" altLang="en-US" sz="1600" dirty="0">
                <a:latin typeface="+mn-ea"/>
              </a:endParaRPr>
            </a:p>
          </p:txBody>
        </p:sp>
      </p:grpSp>
      <p:sp>
        <p:nvSpPr>
          <p:cNvPr id="67" name="右箭头标注 66"/>
          <p:cNvSpPr/>
          <p:nvPr/>
        </p:nvSpPr>
        <p:spPr>
          <a:xfrm>
            <a:off x="6435229" y="4498860"/>
            <a:ext cx="2404833" cy="360386"/>
          </a:xfrm>
          <a:prstGeom prst="rightArrowCallout">
            <a:avLst>
              <a:gd name="adj1" fmla="val 31667"/>
              <a:gd name="adj2" fmla="val 29977"/>
              <a:gd name="adj3" fmla="val 25000"/>
              <a:gd name="adj4" fmla="val 79522"/>
            </a:avLst>
          </a:prstGeom>
          <a:ln w="2857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+mn-ea"/>
              </a:rPr>
              <a:t>HTTP</a:t>
            </a:r>
            <a:r>
              <a:rPr lang="zh-CN" altLang="en-US" sz="1400" dirty="0">
                <a:latin typeface="+mn-ea"/>
              </a:rPr>
              <a:t>请求报文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5006479" y="5283085"/>
            <a:ext cx="3286125" cy="1588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146"/>
          <p:cNvGrpSpPr>
            <a:grpSpLocks/>
          </p:cNvGrpSpPr>
          <p:nvPr/>
        </p:nvGrpSpPr>
        <p:grpSpPr bwMode="auto">
          <a:xfrm>
            <a:off x="5077916" y="4937013"/>
            <a:ext cx="1441450" cy="369332"/>
            <a:chOff x="4724401" y="4443420"/>
            <a:chExt cx="1440722" cy="369548"/>
          </a:xfrm>
        </p:grpSpPr>
        <p:sp>
          <p:nvSpPr>
            <p:cNvPr id="70" name="TextBox 118"/>
            <p:cNvSpPr txBox="1">
              <a:spLocks noChangeArrowheads="1"/>
            </p:cNvSpPr>
            <p:nvPr/>
          </p:nvSpPr>
          <p:spPr bwMode="auto">
            <a:xfrm>
              <a:off x="5000629" y="4443420"/>
              <a:ext cx="1164494" cy="369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+mn-ea"/>
                  <a:ea typeface="+mn-ea"/>
                </a:rPr>
                <a:t>响应文档</a:t>
              </a:r>
            </a:p>
          </p:txBody>
        </p:sp>
        <p:sp>
          <p:nvSpPr>
            <p:cNvPr id="71" name="椭圆 70"/>
            <p:cNvSpPr/>
            <p:nvPr/>
          </p:nvSpPr>
          <p:spPr>
            <a:xfrm>
              <a:off x="4724401" y="4448186"/>
              <a:ext cx="285606" cy="285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ea"/>
                </a:rPr>
                <a:t>2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72" name="组合 161"/>
          <p:cNvGrpSpPr>
            <a:grpSpLocks/>
          </p:cNvGrpSpPr>
          <p:nvPr/>
        </p:nvGrpSpPr>
        <p:grpSpPr bwMode="auto">
          <a:xfrm>
            <a:off x="6220916" y="5032260"/>
            <a:ext cx="2719884" cy="471488"/>
            <a:chOff x="5857884" y="5176849"/>
            <a:chExt cx="1928826" cy="471491"/>
          </a:xfrm>
        </p:grpSpPr>
        <p:sp>
          <p:nvSpPr>
            <p:cNvPr id="73" name="左箭头标注 72"/>
            <p:cNvSpPr/>
            <p:nvPr/>
          </p:nvSpPr>
          <p:spPr>
            <a:xfrm>
              <a:off x="5857884" y="5286388"/>
              <a:ext cx="1643074" cy="285752"/>
            </a:xfrm>
            <a:prstGeom prst="leftArrowCallout">
              <a:avLst>
                <a:gd name="adj1" fmla="val 31667"/>
                <a:gd name="adj2" fmla="val 25000"/>
                <a:gd name="adj3" fmla="val 25000"/>
                <a:gd name="adj4" fmla="val 77151"/>
              </a:avLst>
            </a:prstGeom>
            <a:ln w="28575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+mn-ea"/>
                </a:rPr>
                <a:t>HTTP</a:t>
              </a:r>
              <a:r>
                <a:rPr lang="zh-CN" altLang="en-US" sz="1400" dirty="0">
                  <a:latin typeface="+mn-ea"/>
                </a:rPr>
                <a:t>响应报文</a:t>
              </a:r>
            </a:p>
          </p:txBody>
        </p:sp>
        <p:grpSp>
          <p:nvGrpSpPr>
            <p:cNvPr id="74" name="组合 157"/>
            <p:cNvGrpSpPr>
              <a:grpSpLocks/>
            </p:cNvGrpSpPr>
            <p:nvPr/>
          </p:nvGrpSpPr>
          <p:grpSpPr bwMode="auto">
            <a:xfrm>
              <a:off x="7429520" y="5176849"/>
              <a:ext cx="357190" cy="471491"/>
              <a:chOff x="7429520" y="5176849"/>
              <a:chExt cx="357190" cy="471491"/>
            </a:xfrm>
          </p:grpSpPr>
          <p:sp>
            <p:nvSpPr>
              <p:cNvPr id="75" name="折角形 74"/>
              <p:cNvSpPr/>
              <p:nvPr/>
            </p:nvSpPr>
            <p:spPr>
              <a:xfrm>
                <a:off x="7429520" y="5176849"/>
                <a:ext cx="357190" cy="471491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7500958" y="5286388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7500958" y="5357825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7500958" y="5429264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7500958" y="5500701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直接箭头连接符 79"/>
          <p:cNvCxnSpPr/>
          <p:nvPr/>
        </p:nvCxnSpPr>
        <p:spPr>
          <a:xfrm flipV="1">
            <a:off x="5006479" y="5836870"/>
            <a:ext cx="3833583" cy="79628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8"/>
          <p:cNvSpPr txBox="1">
            <a:spLocks noChangeArrowheads="1"/>
          </p:cNvSpPr>
          <p:nvPr/>
        </p:nvSpPr>
        <p:spPr bwMode="auto">
          <a:xfrm>
            <a:off x="5935166" y="5579948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释放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TCP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10459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61" grpId="0"/>
      <p:bldP spid="62" grpId="0"/>
      <p:bldP spid="67" grpId="0" animBg="1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3492052" y="116632"/>
            <a:ext cx="37898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cs typeface="+mj-cs"/>
              </a:rPr>
              <a:t>HTTP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的工作原理</a:t>
            </a:r>
          </a:p>
        </p:txBody>
      </p:sp>
      <p:grpSp>
        <p:nvGrpSpPr>
          <p:cNvPr id="8" name="组合 33"/>
          <p:cNvGrpSpPr>
            <a:grpSpLocks/>
          </p:cNvGrpSpPr>
          <p:nvPr/>
        </p:nvGrpSpPr>
        <p:grpSpPr bwMode="auto">
          <a:xfrm>
            <a:off x="787400" y="941390"/>
            <a:ext cx="4194990" cy="461665"/>
            <a:chOff x="714348" y="1174319"/>
            <a:chExt cx="4195610" cy="462304"/>
          </a:xfrm>
        </p:grpSpPr>
        <p:grpSp>
          <p:nvGrpSpPr>
            <p:cNvPr id="9" name="组合 48"/>
            <p:cNvGrpSpPr>
              <a:grpSpLocks/>
            </p:cNvGrpSpPr>
            <p:nvPr/>
          </p:nvGrpSpPr>
          <p:grpSpPr bwMode="auto">
            <a:xfrm>
              <a:off x="714348" y="1174319"/>
              <a:ext cx="4195610" cy="462304"/>
              <a:chOff x="500034" y="1192840"/>
              <a:chExt cx="4194912" cy="46344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00034" y="1293238"/>
                <a:ext cx="214309" cy="215140"/>
              </a:xfrm>
              <a:prstGeom prst="rect">
                <a:avLst/>
              </a:prstGeom>
              <a:noFill/>
              <a:ln w="44450">
                <a:solidFill>
                  <a:srgbClr val="7000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sp>
            <p:nvSpPr>
              <p:cNvPr id="14" name="TextBox 118"/>
              <p:cNvSpPr txBox="1">
                <a:spLocks noChangeArrowheads="1"/>
              </p:cNvSpPr>
              <p:nvPr/>
            </p:nvSpPr>
            <p:spPr bwMode="auto">
              <a:xfrm>
                <a:off x="817033" y="1192840"/>
                <a:ext cx="3877913" cy="463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0000"/>
                    </a:solidFill>
                    <a:latin typeface="+mn-ea"/>
                    <a:ea typeface="+mn-ea"/>
                  </a:rPr>
                  <a:t>HTTP</a:t>
                </a:r>
                <a:r>
                  <a:rPr lang="zh-CN" altLang="en-US" sz="2400">
                    <a:solidFill>
                      <a:srgbClr val="000000"/>
                    </a:solidFill>
                    <a:latin typeface="+mn-ea"/>
                    <a:ea typeface="+mn-ea"/>
                  </a:rPr>
                  <a:t>的连接方式和无状态性</a:t>
                </a:r>
              </a:p>
            </p:txBody>
          </p:sp>
        </p:grpSp>
        <p:grpSp>
          <p:nvGrpSpPr>
            <p:cNvPr id="10" name="组合 74"/>
            <p:cNvGrpSpPr>
              <a:grpSpLocks/>
            </p:cNvGrpSpPr>
            <p:nvPr/>
          </p:nvGrpSpPr>
          <p:grpSpPr bwMode="auto">
            <a:xfrm>
              <a:off x="785786" y="1266825"/>
              <a:ext cx="338139" cy="185738"/>
              <a:chOff x="3734576" y="1185092"/>
              <a:chExt cx="2346604" cy="1290891"/>
            </a:xfrm>
          </p:grpSpPr>
          <p:sp>
            <p:nvSpPr>
              <p:cNvPr id="11" name="等腰三角形 10"/>
              <p:cNvSpPr/>
              <p:nvPr/>
            </p:nvSpPr>
            <p:spPr>
              <a:xfrm rot="18915818">
                <a:off x="3734652" y="1182976"/>
                <a:ext cx="407681" cy="1292673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3136692">
                <a:off x="4824985" y="556141"/>
                <a:ext cx="364597" cy="2148604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15" name="组合 34"/>
          <p:cNvGrpSpPr>
            <a:grpSpLocks/>
          </p:cNvGrpSpPr>
          <p:nvPr/>
        </p:nvGrpSpPr>
        <p:grpSpPr bwMode="auto">
          <a:xfrm>
            <a:off x="1143000" y="1341440"/>
            <a:ext cx="1916113" cy="369332"/>
            <a:chOff x="857224" y="1714488"/>
            <a:chExt cx="1916602" cy="369550"/>
          </a:xfrm>
        </p:grpSpPr>
        <p:sp>
          <p:nvSpPr>
            <p:cNvPr id="16" name="TextBox 118"/>
            <p:cNvSpPr txBox="1">
              <a:spLocks noChangeArrowheads="1"/>
            </p:cNvSpPr>
            <p:nvPr/>
          </p:nvSpPr>
          <p:spPr bwMode="auto">
            <a:xfrm>
              <a:off x="1071538" y="1714488"/>
              <a:ext cx="1702288" cy="36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00"/>
                  </a:solidFill>
                  <a:latin typeface="+mn-ea"/>
                  <a:ea typeface="+mn-ea"/>
                </a:rPr>
                <a:t>非持久性连接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857224" y="1809794"/>
              <a:ext cx="142911" cy="142960"/>
            </a:xfrm>
            <a:prstGeom prst="ellipse">
              <a:avLst/>
            </a:prstGeom>
            <a:solidFill>
              <a:srgbClr val="700000"/>
            </a:solidFill>
            <a:ln>
              <a:solidFill>
                <a:srgbClr val="8E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ü"/>
                <a:defRPr/>
              </a:pP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18" name="组合 35"/>
          <p:cNvGrpSpPr>
            <a:grpSpLocks/>
          </p:cNvGrpSpPr>
          <p:nvPr/>
        </p:nvGrpSpPr>
        <p:grpSpPr bwMode="auto">
          <a:xfrm>
            <a:off x="1143000" y="3635732"/>
            <a:ext cx="1553289" cy="369332"/>
            <a:chOff x="857224" y="1714488"/>
            <a:chExt cx="1552224" cy="369549"/>
          </a:xfrm>
        </p:grpSpPr>
        <p:sp>
          <p:nvSpPr>
            <p:cNvPr id="19" name="TextBox 118"/>
            <p:cNvSpPr txBox="1">
              <a:spLocks noChangeArrowheads="1"/>
            </p:cNvSpPr>
            <p:nvPr/>
          </p:nvSpPr>
          <p:spPr bwMode="auto">
            <a:xfrm>
              <a:off x="1071538" y="1714488"/>
              <a:ext cx="1337910" cy="369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持久性连接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857224" y="1809794"/>
              <a:ext cx="142777" cy="142959"/>
            </a:xfrm>
            <a:prstGeom prst="ellipse">
              <a:avLst/>
            </a:prstGeom>
            <a:solidFill>
              <a:srgbClr val="700000"/>
            </a:solidFill>
            <a:ln>
              <a:solidFill>
                <a:srgbClr val="8E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latin typeface="+mn-ea"/>
              </a:endParaRPr>
            </a:p>
          </p:txBody>
        </p:sp>
      </p:grpSp>
      <p:grpSp>
        <p:nvGrpSpPr>
          <p:cNvPr id="21" name="组合 41"/>
          <p:cNvGrpSpPr>
            <a:grpSpLocks/>
          </p:cNvGrpSpPr>
          <p:nvPr/>
        </p:nvGrpSpPr>
        <p:grpSpPr bwMode="auto">
          <a:xfrm>
            <a:off x="1143000" y="5147900"/>
            <a:ext cx="1322294" cy="369332"/>
            <a:chOff x="857224" y="1714488"/>
            <a:chExt cx="1322392" cy="369549"/>
          </a:xfrm>
        </p:grpSpPr>
        <p:sp>
          <p:nvSpPr>
            <p:cNvPr id="22" name="TextBox 118"/>
            <p:cNvSpPr txBox="1">
              <a:spLocks noChangeArrowheads="1"/>
            </p:cNvSpPr>
            <p:nvPr/>
          </p:nvSpPr>
          <p:spPr bwMode="auto">
            <a:xfrm>
              <a:off x="1071538" y="1714488"/>
              <a:ext cx="1108078" cy="369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无状态性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857224" y="1809794"/>
              <a:ext cx="142886" cy="142959"/>
            </a:xfrm>
            <a:prstGeom prst="ellipse">
              <a:avLst/>
            </a:prstGeom>
            <a:solidFill>
              <a:srgbClr val="700000"/>
            </a:solidFill>
            <a:ln>
              <a:solidFill>
                <a:srgbClr val="8E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latin typeface="+mn-ea"/>
              </a:endParaRPr>
            </a:p>
          </p:txBody>
        </p:sp>
      </p:grpSp>
      <p:sp>
        <p:nvSpPr>
          <p:cNvPr id="24" name="TextBox 118"/>
          <p:cNvSpPr txBox="1">
            <a:spLocks noChangeArrowheads="1"/>
          </p:cNvSpPr>
          <p:nvPr/>
        </p:nvSpPr>
        <p:spPr bwMode="auto">
          <a:xfrm>
            <a:off x="1064032" y="1654929"/>
            <a:ext cx="43576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即浏览器每请求一个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Web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文档，就创建一个新的连接，当文档传输完毕后，连接就立刻被释放。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 HTTP1.0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HTTP0.9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采用此连接方式。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对于请求的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Web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页中包含多个其他文档对象（如图像、声音、视频等）的链接的情况，由于请求每个链接对应的文档都要创建新连接，效率低下。</a:t>
            </a:r>
          </a:p>
        </p:txBody>
      </p:sp>
      <p:sp>
        <p:nvSpPr>
          <p:cNvPr id="25" name="TextBox 118"/>
          <p:cNvSpPr txBox="1">
            <a:spLocks noChangeArrowheads="1"/>
          </p:cNvSpPr>
          <p:nvPr/>
        </p:nvSpPr>
        <p:spPr bwMode="auto">
          <a:xfrm>
            <a:off x="1071563" y="4007966"/>
            <a:ext cx="47863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即在一个连接中，可以进行多次文档的请求和响应。服务器在发送完响应后，并不立即释放连接，浏览器可以使用该连接继续请求其他文档。连接保持的时间可以由双方进行协商。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6" name="TextBox 118"/>
          <p:cNvSpPr txBox="1">
            <a:spLocks noChangeArrowheads="1"/>
          </p:cNvSpPr>
          <p:nvPr/>
        </p:nvSpPr>
        <p:spPr bwMode="auto">
          <a:xfrm>
            <a:off x="1042193" y="5489269"/>
            <a:ext cx="47863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是指同一个客户端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浏览器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第二次访问同一个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Web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服务器上的页面时，服务器无法知道这个客户曾经访问过。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HTTP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的无状态性简化了服务器的设计，使其更容易支持大量并发的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HTTP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请求。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7" name="组合 107"/>
          <p:cNvGrpSpPr>
            <a:grpSpLocks/>
          </p:cNvGrpSpPr>
          <p:nvPr/>
        </p:nvGrpSpPr>
        <p:grpSpPr bwMode="auto">
          <a:xfrm>
            <a:off x="5435600" y="1125538"/>
            <a:ext cx="3367088" cy="4660900"/>
            <a:chOff x="5561803" y="1357298"/>
            <a:chExt cx="3241353" cy="4429158"/>
          </a:xfrm>
        </p:grpSpPr>
        <p:grpSp>
          <p:nvGrpSpPr>
            <p:cNvPr id="28" name="组合 81"/>
            <p:cNvGrpSpPr>
              <a:grpSpLocks/>
            </p:cNvGrpSpPr>
            <p:nvPr/>
          </p:nvGrpSpPr>
          <p:grpSpPr bwMode="auto">
            <a:xfrm>
              <a:off x="5561803" y="1357298"/>
              <a:ext cx="3241353" cy="1857047"/>
              <a:chOff x="5561803" y="1357298"/>
              <a:chExt cx="3241353" cy="1857047"/>
            </a:xfrm>
          </p:grpSpPr>
          <p:pic>
            <p:nvPicPr>
              <p:cNvPr id="48" name="Picture 34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1805" y="1641966"/>
                <a:ext cx="857256" cy="929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2351" y="1643050"/>
                <a:ext cx="538411" cy="800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云形 49"/>
              <p:cNvSpPr/>
              <p:nvPr/>
            </p:nvSpPr>
            <p:spPr>
              <a:xfrm>
                <a:off x="6561258" y="2571695"/>
                <a:ext cx="1143108" cy="642650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dirty="0">
                    <a:latin typeface="+mn-ea"/>
                  </a:rPr>
                  <a:t>Internet</a:t>
                </a:r>
                <a:endParaRPr lang="zh-CN" altLang="en-US" sz="1400" dirty="0">
                  <a:latin typeface="+mn-ea"/>
                </a:endParaRPr>
              </a:p>
            </p:txBody>
          </p:sp>
          <p:cxnSp>
            <p:nvCxnSpPr>
              <p:cNvPr id="51" name="形状 51"/>
              <p:cNvCxnSpPr>
                <a:endCxn id="50" idx="2"/>
              </p:cNvCxnSpPr>
              <p:nvPr/>
            </p:nvCxnSpPr>
            <p:spPr>
              <a:xfrm rot="16200000" flipH="1">
                <a:off x="6117101" y="2444299"/>
                <a:ext cx="319817" cy="574610"/>
              </a:xfrm>
              <a:prstGeom prst="curvedConnector2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形状 52"/>
              <p:cNvCxnSpPr>
                <a:stCxn id="50" idx="0"/>
              </p:cNvCxnSpPr>
              <p:nvPr/>
            </p:nvCxnSpPr>
            <p:spPr>
              <a:xfrm flipV="1">
                <a:off x="7704366" y="2443468"/>
                <a:ext cx="518067" cy="449554"/>
              </a:xfrm>
              <a:prstGeom prst="curvedConnector2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圆柱形 52"/>
              <p:cNvSpPr/>
              <p:nvPr/>
            </p:nvSpPr>
            <p:spPr>
              <a:xfrm>
                <a:off x="8358444" y="2357479"/>
                <a:ext cx="444712" cy="285120"/>
              </a:xfrm>
              <a:prstGeom prst="can">
                <a:avLst>
                  <a:gd name="adj" fmla="val 50000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+mn-ea"/>
                </a:endParaRPr>
              </a:p>
            </p:txBody>
          </p:sp>
          <p:sp>
            <p:nvSpPr>
              <p:cNvPr id="54" name="TextBox 118"/>
              <p:cNvSpPr txBox="1">
                <a:spLocks noChangeArrowheads="1"/>
              </p:cNvSpPr>
              <p:nvPr/>
            </p:nvSpPr>
            <p:spPr bwMode="auto">
              <a:xfrm>
                <a:off x="7768723" y="1357298"/>
                <a:ext cx="955514" cy="292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000000"/>
                    </a:solidFill>
                    <a:latin typeface="+mn-ea"/>
                    <a:ea typeface="+mn-ea"/>
                  </a:rPr>
                  <a:t>Web</a:t>
                </a:r>
                <a:r>
                  <a:rPr lang="zh-CN" altLang="en-US" sz="1400">
                    <a:solidFill>
                      <a:srgbClr val="000000"/>
                    </a:solidFill>
                    <a:latin typeface="+mn-ea"/>
                    <a:ea typeface="+mn-ea"/>
                  </a:rPr>
                  <a:t>服务器</a:t>
                </a:r>
                <a:endParaRPr lang="en-US" altLang="zh-CN" sz="140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5" name="TextBox 118"/>
              <p:cNvSpPr txBox="1">
                <a:spLocks noChangeArrowheads="1"/>
              </p:cNvSpPr>
              <p:nvPr/>
            </p:nvSpPr>
            <p:spPr bwMode="auto">
              <a:xfrm>
                <a:off x="5561803" y="1357298"/>
                <a:ext cx="1387594" cy="292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rgbClr val="000000"/>
                    </a:solidFill>
                    <a:latin typeface="+mn-ea"/>
                    <a:ea typeface="+mn-ea"/>
                  </a:rPr>
                  <a:t>客户机</a:t>
                </a:r>
                <a:r>
                  <a:rPr lang="en-US" altLang="zh-CN" sz="1400">
                    <a:solidFill>
                      <a:srgbClr val="000000"/>
                    </a:solidFill>
                    <a:latin typeface="+mn-ea"/>
                    <a:ea typeface="+mn-ea"/>
                  </a:rPr>
                  <a:t>(</a:t>
                </a:r>
                <a:r>
                  <a:rPr lang="zh-CN" altLang="en-US" sz="1400">
                    <a:solidFill>
                      <a:srgbClr val="000000"/>
                    </a:solidFill>
                    <a:latin typeface="+mn-ea"/>
                    <a:ea typeface="+mn-ea"/>
                  </a:rPr>
                  <a:t>浏览器</a:t>
                </a:r>
                <a:r>
                  <a:rPr lang="en-US" altLang="zh-CN" sz="1400">
                    <a:solidFill>
                      <a:srgbClr val="000000"/>
                    </a:solidFill>
                    <a:latin typeface="+mn-ea"/>
                    <a:ea typeface="+mn-ea"/>
                  </a:rPr>
                  <a:t>)</a:t>
                </a:r>
              </a:p>
            </p:txBody>
          </p:sp>
          <p:grpSp>
            <p:nvGrpSpPr>
              <p:cNvPr id="56" name="组合 80"/>
              <p:cNvGrpSpPr>
                <a:grpSpLocks/>
              </p:cNvGrpSpPr>
              <p:nvPr/>
            </p:nvGrpSpPr>
            <p:grpSpPr bwMode="auto">
              <a:xfrm>
                <a:off x="8443941" y="2066916"/>
                <a:ext cx="271464" cy="361952"/>
                <a:chOff x="8529665" y="2276467"/>
                <a:chExt cx="371478" cy="447678"/>
              </a:xfrm>
            </p:grpSpPr>
            <p:sp>
              <p:nvSpPr>
                <p:cNvPr id="57" name="折角形 56"/>
                <p:cNvSpPr/>
                <p:nvPr/>
              </p:nvSpPr>
              <p:spPr>
                <a:xfrm>
                  <a:off x="8529778" y="2275736"/>
                  <a:ext cx="288593" cy="358246"/>
                </a:xfrm>
                <a:prstGeom prst="foldedCorner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>
                    <a:latin typeface="+mn-ea"/>
                  </a:endParaRPr>
                </a:p>
              </p:txBody>
            </p:sp>
            <p:sp>
              <p:nvSpPr>
                <p:cNvPr id="58" name="折角形 57"/>
                <p:cNvSpPr/>
                <p:nvPr/>
              </p:nvSpPr>
              <p:spPr>
                <a:xfrm>
                  <a:off x="8573695" y="2313053"/>
                  <a:ext cx="284411" cy="358246"/>
                </a:xfrm>
                <a:prstGeom prst="foldedCorner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>
                    <a:latin typeface="+mn-ea"/>
                  </a:endParaRPr>
                </a:p>
              </p:txBody>
            </p:sp>
            <p:sp>
              <p:nvSpPr>
                <p:cNvPr id="59" name="折角形 58"/>
                <p:cNvSpPr/>
                <p:nvPr/>
              </p:nvSpPr>
              <p:spPr>
                <a:xfrm>
                  <a:off x="8615520" y="2365297"/>
                  <a:ext cx="286501" cy="358246"/>
                </a:xfrm>
                <a:prstGeom prst="foldedCorner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>
                    <a:latin typeface="+mn-ea"/>
                  </a:endParaRPr>
                </a:p>
              </p:txBody>
            </p:sp>
          </p:grpSp>
        </p:grpSp>
        <p:cxnSp>
          <p:nvCxnSpPr>
            <p:cNvPr id="29" name="直接连接符 28"/>
            <p:cNvCxnSpPr/>
            <p:nvPr/>
          </p:nvCxnSpPr>
          <p:spPr>
            <a:xfrm rot="16200000" flipH="1">
              <a:off x="7000563" y="4500401"/>
              <a:ext cx="25721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4786173" y="4500401"/>
              <a:ext cx="25721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6072228" y="3499466"/>
              <a:ext cx="2214390" cy="1508"/>
            </a:xfrm>
            <a:prstGeom prst="straightConnector1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18"/>
            <p:cNvSpPr txBox="1">
              <a:spLocks noChangeArrowheads="1"/>
            </p:cNvSpPr>
            <p:nvPr/>
          </p:nvSpPr>
          <p:spPr bwMode="auto">
            <a:xfrm>
              <a:off x="6572264" y="3238499"/>
              <a:ext cx="1128346" cy="29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建立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TCP</a:t>
              </a:r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连接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6072228" y="5643141"/>
              <a:ext cx="2214390" cy="1509"/>
            </a:xfrm>
            <a:prstGeom prst="straightConnector1">
              <a:avLst/>
            </a:prstGeom>
            <a:ln w="19050"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18"/>
            <p:cNvSpPr txBox="1">
              <a:spLocks noChangeArrowheads="1"/>
            </p:cNvSpPr>
            <p:nvPr/>
          </p:nvSpPr>
          <p:spPr bwMode="auto">
            <a:xfrm>
              <a:off x="6572264" y="5357826"/>
              <a:ext cx="1128346" cy="29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释放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TCP</a:t>
              </a:r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连接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6072228" y="4071213"/>
              <a:ext cx="2214390" cy="3017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6072228" y="4356333"/>
              <a:ext cx="2214390" cy="1508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6072228" y="3786094"/>
              <a:ext cx="2214390" cy="1508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6072228" y="4641452"/>
              <a:ext cx="2214390" cy="1509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18"/>
            <p:cNvSpPr txBox="1">
              <a:spLocks noChangeArrowheads="1"/>
            </p:cNvSpPr>
            <p:nvPr/>
          </p:nvSpPr>
          <p:spPr bwMode="auto">
            <a:xfrm>
              <a:off x="6682409" y="3571876"/>
              <a:ext cx="970945" cy="29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请求文档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TextBox 118"/>
            <p:cNvSpPr txBox="1">
              <a:spLocks noChangeArrowheads="1"/>
            </p:cNvSpPr>
            <p:nvPr/>
          </p:nvSpPr>
          <p:spPr bwMode="auto">
            <a:xfrm>
              <a:off x="6682409" y="3857628"/>
              <a:ext cx="970945" cy="29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响应文档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TextBox 118"/>
            <p:cNvSpPr txBox="1">
              <a:spLocks noChangeArrowheads="1"/>
            </p:cNvSpPr>
            <p:nvPr/>
          </p:nvSpPr>
          <p:spPr bwMode="auto">
            <a:xfrm>
              <a:off x="6682409" y="4124330"/>
              <a:ext cx="970945" cy="29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请求文档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2" name="TextBox 118"/>
            <p:cNvSpPr txBox="1">
              <a:spLocks noChangeArrowheads="1"/>
            </p:cNvSpPr>
            <p:nvPr/>
          </p:nvSpPr>
          <p:spPr bwMode="auto">
            <a:xfrm>
              <a:off x="6672277" y="4395794"/>
              <a:ext cx="970945" cy="29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响应文档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6072228" y="5018594"/>
              <a:ext cx="2214390" cy="1509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118"/>
            <p:cNvSpPr txBox="1">
              <a:spLocks noChangeArrowheads="1"/>
            </p:cNvSpPr>
            <p:nvPr/>
          </p:nvSpPr>
          <p:spPr bwMode="auto">
            <a:xfrm>
              <a:off x="6682409" y="4786322"/>
              <a:ext cx="975576" cy="29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请求文档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n</a:t>
              </a:r>
              <a:endParaRPr lang="zh-CN" altLang="en-US" sz="14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072228" y="5287119"/>
              <a:ext cx="2214390" cy="1509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18"/>
            <p:cNvSpPr txBox="1">
              <a:spLocks noChangeArrowheads="1"/>
            </p:cNvSpPr>
            <p:nvPr/>
          </p:nvSpPr>
          <p:spPr bwMode="auto">
            <a:xfrm>
              <a:off x="6672277" y="5040324"/>
              <a:ext cx="975576" cy="29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</a:rPr>
                <a:t>响应文档</a:t>
              </a:r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n</a:t>
              </a:r>
              <a:endParaRPr lang="zh-CN" altLang="en-US" sz="14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7" name="TextBox 118"/>
            <p:cNvSpPr txBox="1">
              <a:spLocks noChangeArrowheads="1"/>
            </p:cNvSpPr>
            <p:nvPr/>
          </p:nvSpPr>
          <p:spPr bwMode="auto">
            <a:xfrm>
              <a:off x="6923348" y="4572008"/>
              <a:ext cx="523435" cy="29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</a:rPr>
                <a:t>……</a:t>
              </a:r>
              <a:endParaRPr lang="zh-CN" altLang="en-US" sz="14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57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513388" y="1857375"/>
            <a:ext cx="2128837" cy="4219575"/>
          </a:xfrm>
          <a:custGeom>
            <a:avLst/>
            <a:gdLst>
              <a:gd name="connsiteX0" fmla="*/ 9525 w 1076325"/>
              <a:gd name="connsiteY0" fmla="*/ 0 h 4219575"/>
              <a:gd name="connsiteX1" fmla="*/ 1076325 w 1076325"/>
              <a:gd name="connsiteY1" fmla="*/ 2943225 h 4219575"/>
              <a:gd name="connsiteX2" fmla="*/ 1076325 w 1076325"/>
              <a:gd name="connsiteY2" fmla="*/ 3362325 h 4219575"/>
              <a:gd name="connsiteX3" fmla="*/ 0 w 1076325"/>
              <a:gd name="connsiteY3" fmla="*/ 4219575 h 4219575"/>
              <a:gd name="connsiteX4" fmla="*/ 9525 w 1076325"/>
              <a:gd name="connsiteY4" fmla="*/ 0 h 421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4219575">
                <a:moveTo>
                  <a:pt x="9525" y="0"/>
                </a:moveTo>
                <a:lnTo>
                  <a:pt x="1076325" y="2943225"/>
                </a:lnTo>
                <a:lnTo>
                  <a:pt x="1076325" y="3362325"/>
                </a:lnTo>
                <a:lnTo>
                  <a:pt x="0" y="4219575"/>
                </a:lnTo>
                <a:lnTo>
                  <a:pt x="952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8" name="矩形 15"/>
          <p:cNvSpPr>
            <a:spLocks noChangeArrowheads="1"/>
          </p:cNvSpPr>
          <p:nvPr/>
        </p:nvSpPr>
        <p:spPr bwMode="auto">
          <a:xfrm>
            <a:off x="3098992" y="116632"/>
            <a:ext cx="3275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cs typeface="+mj-cs"/>
              </a:rPr>
              <a:t>HTTP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报文结构</a:t>
            </a:r>
          </a:p>
        </p:txBody>
      </p:sp>
      <p:grpSp>
        <p:nvGrpSpPr>
          <p:cNvPr id="9" name="组合 33"/>
          <p:cNvGrpSpPr>
            <a:grpSpLocks/>
          </p:cNvGrpSpPr>
          <p:nvPr/>
        </p:nvGrpSpPr>
        <p:grpSpPr bwMode="auto">
          <a:xfrm>
            <a:off x="642938" y="1012825"/>
            <a:ext cx="1624012" cy="400050"/>
            <a:chOff x="714349" y="1155398"/>
            <a:chExt cx="1624680" cy="401098"/>
          </a:xfrm>
        </p:grpSpPr>
        <p:grpSp>
          <p:nvGrpSpPr>
            <p:cNvPr id="10" name="组合 48"/>
            <p:cNvGrpSpPr>
              <a:grpSpLocks/>
            </p:cNvGrpSpPr>
            <p:nvPr/>
          </p:nvGrpSpPr>
          <p:grpSpPr bwMode="auto">
            <a:xfrm>
              <a:off x="714349" y="1155398"/>
              <a:ext cx="1624680" cy="401098"/>
              <a:chOff x="500034" y="1173873"/>
              <a:chExt cx="1624407" cy="40208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0034" y="1293543"/>
                <a:ext cx="214364" cy="215404"/>
              </a:xfrm>
              <a:prstGeom prst="rect">
                <a:avLst/>
              </a:prstGeom>
              <a:noFill/>
              <a:ln w="44450">
                <a:solidFill>
                  <a:srgbClr val="7000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15" name="TextBox 118"/>
              <p:cNvSpPr txBox="1">
                <a:spLocks noChangeArrowheads="1"/>
              </p:cNvSpPr>
              <p:nvPr/>
            </p:nvSpPr>
            <p:spPr bwMode="auto">
              <a:xfrm>
                <a:off x="817032" y="1173873"/>
                <a:ext cx="1307409" cy="402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00000"/>
                    </a:solidFill>
                    <a:latin typeface="+mn-ea"/>
                    <a:ea typeface="+mn-ea"/>
                  </a:rPr>
                  <a:t>请求报文</a:t>
                </a:r>
              </a:p>
            </p:txBody>
          </p:sp>
        </p:grpSp>
        <p:grpSp>
          <p:nvGrpSpPr>
            <p:cNvPr id="11" name="组合 74"/>
            <p:cNvGrpSpPr>
              <a:grpSpLocks/>
            </p:cNvGrpSpPr>
            <p:nvPr/>
          </p:nvGrpSpPr>
          <p:grpSpPr bwMode="auto">
            <a:xfrm>
              <a:off x="785786" y="1266825"/>
              <a:ext cx="338137" cy="185738"/>
              <a:chOff x="3734576" y="1185092"/>
              <a:chExt cx="2346590" cy="1290891"/>
            </a:xfrm>
          </p:grpSpPr>
          <p:sp>
            <p:nvSpPr>
              <p:cNvPr id="12" name="等腰三角形 11"/>
              <p:cNvSpPr/>
              <p:nvPr/>
            </p:nvSpPr>
            <p:spPr>
              <a:xfrm rot="18915818">
                <a:off x="3734777" y="1185015"/>
                <a:ext cx="407795" cy="1294271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3136692">
                <a:off x="4825228" y="558441"/>
                <a:ext cx="365053" cy="2149177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6" name="TextBox 118"/>
          <p:cNvSpPr txBox="1">
            <a:spLocks noChangeArrowheads="1"/>
          </p:cNvSpPr>
          <p:nvPr/>
        </p:nvSpPr>
        <p:spPr bwMode="auto">
          <a:xfrm>
            <a:off x="998538" y="1428750"/>
            <a:ext cx="7572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即从客户端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浏览器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向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Web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服务器发送的请求报文。报文的所有字段都是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ASCII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码。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069975" y="1857375"/>
            <a:ext cx="4429125" cy="4214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1413" y="2000250"/>
            <a:ext cx="4286250" cy="500063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2850" y="2071688"/>
            <a:ext cx="642938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+mn-ea"/>
              </a:rPr>
              <a:t>方法</a:t>
            </a:r>
          </a:p>
        </p:txBody>
      </p:sp>
      <p:sp>
        <p:nvSpPr>
          <p:cNvPr id="20" name="矩形 19"/>
          <p:cNvSpPr/>
          <p:nvPr/>
        </p:nvSpPr>
        <p:spPr>
          <a:xfrm>
            <a:off x="1998663" y="2071688"/>
            <a:ext cx="1357312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URL</a:t>
            </a:r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55788" y="2071688"/>
            <a:ext cx="142875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55975" y="2071688"/>
            <a:ext cx="142875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98850" y="2071688"/>
            <a:ext cx="857250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+mn-ea"/>
              </a:rPr>
              <a:t>版本</a:t>
            </a:r>
          </a:p>
        </p:txBody>
      </p:sp>
      <p:sp>
        <p:nvSpPr>
          <p:cNvPr id="24" name="矩形 23"/>
          <p:cNvSpPr/>
          <p:nvPr/>
        </p:nvSpPr>
        <p:spPr>
          <a:xfrm>
            <a:off x="4356100" y="2071688"/>
            <a:ext cx="714375" cy="35718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CRLF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41413" y="2571750"/>
            <a:ext cx="4286250" cy="1857375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12850" y="2643188"/>
            <a:ext cx="1428750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+mn-ea"/>
              </a:rPr>
              <a:t>首部字段名</a:t>
            </a:r>
          </a:p>
        </p:txBody>
      </p:sp>
      <p:sp>
        <p:nvSpPr>
          <p:cNvPr id="27" name="矩形 26"/>
          <p:cNvSpPr/>
          <p:nvPr/>
        </p:nvSpPr>
        <p:spPr>
          <a:xfrm>
            <a:off x="2784475" y="2643188"/>
            <a:ext cx="142875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41600" y="2643188"/>
            <a:ext cx="142875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: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27350" y="2643188"/>
            <a:ext cx="857250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+mn-ea"/>
              </a:rPr>
              <a:t>值</a:t>
            </a:r>
          </a:p>
        </p:txBody>
      </p:sp>
      <p:sp>
        <p:nvSpPr>
          <p:cNvPr id="30" name="矩形 29"/>
          <p:cNvSpPr/>
          <p:nvPr/>
        </p:nvSpPr>
        <p:spPr>
          <a:xfrm>
            <a:off x="3784600" y="2643188"/>
            <a:ext cx="714375" cy="35718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CRLF</a:t>
            </a:r>
            <a:endParaRPr lang="zh-CN" altLang="en-US" dirty="0">
              <a:latin typeface="+mn-ea"/>
            </a:endParaRPr>
          </a:p>
        </p:txBody>
      </p:sp>
      <p:grpSp>
        <p:nvGrpSpPr>
          <p:cNvPr id="31" name="组合 77"/>
          <p:cNvGrpSpPr>
            <a:grpSpLocks/>
          </p:cNvGrpSpPr>
          <p:nvPr/>
        </p:nvGrpSpPr>
        <p:grpSpPr bwMode="auto">
          <a:xfrm>
            <a:off x="1212850" y="3000375"/>
            <a:ext cx="3286125" cy="357188"/>
            <a:chOff x="1357290" y="3000372"/>
            <a:chExt cx="3286148" cy="357190"/>
          </a:xfrm>
        </p:grpSpPr>
        <p:sp>
          <p:nvSpPr>
            <p:cNvPr id="32" name="矩形 31"/>
            <p:cNvSpPr/>
            <p:nvPr/>
          </p:nvSpPr>
          <p:spPr>
            <a:xfrm>
              <a:off x="1357290" y="3000372"/>
              <a:ext cx="1428760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latin typeface="+mn-ea"/>
                </a:rPr>
                <a:t>首部字段名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000372"/>
              <a:ext cx="14287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+mn-ea"/>
                </a:rPr>
                <a:t>: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928926" y="3000372"/>
              <a:ext cx="14287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071802" y="3000372"/>
              <a:ext cx="85725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latin typeface="+mn-ea"/>
                </a:rPr>
                <a:t>值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929058" y="3000372"/>
              <a:ext cx="714380" cy="35719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+mn-ea"/>
                </a:rPr>
                <a:t>CRLF</a:t>
              </a:r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37" name="组合 78"/>
          <p:cNvGrpSpPr>
            <a:grpSpLocks/>
          </p:cNvGrpSpPr>
          <p:nvPr/>
        </p:nvGrpSpPr>
        <p:grpSpPr bwMode="auto">
          <a:xfrm>
            <a:off x="1212850" y="3929063"/>
            <a:ext cx="3286125" cy="357187"/>
            <a:chOff x="1357290" y="3929066"/>
            <a:chExt cx="3286148" cy="357190"/>
          </a:xfrm>
        </p:grpSpPr>
        <p:sp>
          <p:nvSpPr>
            <p:cNvPr id="38" name="矩形 37"/>
            <p:cNvSpPr/>
            <p:nvPr/>
          </p:nvSpPr>
          <p:spPr>
            <a:xfrm>
              <a:off x="1357290" y="3929066"/>
              <a:ext cx="1428760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latin typeface="+mn-ea"/>
                </a:rPr>
                <a:t>首部字段名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786050" y="3929066"/>
              <a:ext cx="14287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+mn-ea"/>
                </a:rPr>
                <a:t>: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28926" y="3929066"/>
              <a:ext cx="14287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71802" y="3929066"/>
              <a:ext cx="85725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latin typeface="+mn-ea"/>
                </a:rPr>
                <a:t>值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3929058" y="3929066"/>
              <a:ext cx="714380" cy="35719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+mn-ea"/>
                </a:rPr>
                <a:t>CRLF</a:t>
              </a:r>
              <a:endParaRPr lang="zh-CN" altLang="en-US" dirty="0">
                <a:latin typeface="+mn-ea"/>
              </a:endParaRPr>
            </a:p>
          </p:txBody>
        </p: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 rot="16200000">
            <a:off x="3015456" y="3412332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1413" y="4500563"/>
            <a:ext cx="714375" cy="35718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CRLF</a:t>
            </a:r>
            <a:endParaRPr lang="zh-CN" altLang="en-US" dirty="0"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41413" y="4929188"/>
            <a:ext cx="4286250" cy="1000125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+mn-ea"/>
              </a:rPr>
              <a:t>实体主体</a:t>
            </a:r>
            <a:endParaRPr lang="en-US" altLang="zh-CN" dirty="0">
              <a:latin typeface="+mn-ea"/>
            </a:endParaRPr>
          </a:p>
          <a:p>
            <a:pPr algn="ctr">
              <a:defRPr/>
            </a:pPr>
            <a:r>
              <a:rPr lang="en-US" altLang="zh-CN" dirty="0">
                <a:latin typeface="+mn-ea"/>
              </a:rPr>
              <a:t>(Entity body)</a:t>
            </a:r>
            <a:endParaRPr lang="zh-CN" altLang="en-US" dirty="0">
              <a:latin typeface="+mn-ea"/>
            </a:endParaRPr>
          </a:p>
        </p:txBody>
      </p:sp>
      <p:grpSp>
        <p:nvGrpSpPr>
          <p:cNvPr id="46" name="组合 79"/>
          <p:cNvGrpSpPr>
            <a:grpSpLocks/>
          </p:cNvGrpSpPr>
          <p:nvPr/>
        </p:nvGrpSpPr>
        <p:grpSpPr bwMode="auto">
          <a:xfrm>
            <a:off x="5713413" y="5715000"/>
            <a:ext cx="2679700" cy="369888"/>
            <a:chOff x="5857884" y="5715016"/>
            <a:chExt cx="2679632" cy="369332"/>
          </a:xfrm>
        </p:grpSpPr>
        <p:sp>
          <p:nvSpPr>
            <p:cNvPr id="47" name="矩形 46"/>
            <p:cNvSpPr/>
            <p:nvPr/>
          </p:nvSpPr>
          <p:spPr>
            <a:xfrm>
              <a:off x="5857884" y="5715016"/>
              <a:ext cx="142871" cy="356651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48" name="TextBox 51"/>
            <p:cNvSpPr txBox="1">
              <a:spLocks noChangeArrowheads="1"/>
            </p:cNvSpPr>
            <p:nvPr/>
          </p:nvSpPr>
          <p:spPr bwMode="auto">
            <a:xfrm>
              <a:off x="6000760" y="5715016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+mn-ea"/>
                  <a:ea typeface="+mn-ea"/>
                </a:rPr>
                <a:t>空格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6715112" y="5715016"/>
              <a:ext cx="714357" cy="35665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+mn-ea"/>
                </a:rPr>
                <a:t>CRLF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7429520" y="5715016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+mn-ea"/>
                  <a:ea typeface="+mn-ea"/>
                </a:rPr>
                <a:t>回车换行</a:t>
              </a:r>
            </a:p>
          </p:txBody>
        </p:sp>
      </p:grpSp>
      <p:sp>
        <p:nvSpPr>
          <p:cNvPr id="51" name="左中括号 50"/>
          <p:cNvSpPr/>
          <p:nvPr/>
        </p:nvSpPr>
        <p:spPr bwMode="auto">
          <a:xfrm>
            <a:off x="5927725" y="2000250"/>
            <a:ext cx="142875" cy="500063"/>
          </a:xfrm>
          <a:prstGeom prst="leftBracket">
            <a:avLst>
              <a:gd name="adj" fmla="val 0"/>
            </a:avLst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52" name="左中括号 51"/>
          <p:cNvSpPr/>
          <p:nvPr/>
        </p:nvSpPr>
        <p:spPr bwMode="auto">
          <a:xfrm>
            <a:off x="5927725" y="2643188"/>
            <a:ext cx="142875" cy="1714500"/>
          </a:xfrm>
          <a:prstGeom prst="leftBracket">
            <a:avLst>
              <a:gd name="adj" fmla="val 0"/>
            </a:avLst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ea"/>
            </a:endParaRPr>
          </a:p>
        </p:txBody>
      </p:sp>
      <p:cxnSp>
        <p:nvCxnSpPr>
          <p:cNvPr id="53" name="直接连接符 52"/>
          <p:cNvCxnSpPr>
            <a:stCxn id="18" idx="3"/>
            <a:endCxn id="51" idx="1"/>
          </p:cNvCxnSpPr>
          <p:nvPr/>
        </p:nvCxnSpPr>
        <p:spPr>
          <a:xfrm flipV="1">
            <a:off x="5427663" y="2249488"/>
            <a:ext cx="500062" cy="0"/>
          </a:xfrm>
          <a:prstGeom prst="line">
            <a:avLst/>
          </a:prstGeom>
          <a:ln w="28575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5" idx="3"/>
            <a:endCxn id="52" idx="1"/>
          </p:cNvCxnSpPr>
          <p:nvPr/>
        </p:nvCxnSpPr>
        <p:spPr>
          <a:xfrm>
            <a:off x="5427663" y="3500438"/>
            <a:ext cx="500062" cy="0"/>
          </a:xfrm>
          <a:prstGeom prst="line">
            <a:avLst/>
          </a:prstGeom>
          <a:ln w="28575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942013" y="2038350"/>
            <a:ext cx="3201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700000"/>
                </a:solidFill>
                <a:latin typeface="+mn-ea"/>
                <a:ea typeface="+mn-ea"/>
              </a:rPr>
              <a:t>请求行</a:t>
            </a:r>
            <a:r>
              <a:rPr lang="en-US" altLang="zh-CN" dirty="0">
                <a:solidFill>
                  <a:srgbClr val="700000"/>
                </a:solidFill>
                <a:latin typeface="+mn-ea"/>
                <a:ea typeface="+mn-ea"/>
              </a:rPr>
              <a:t> </a:t>
            </a:r>
            <a:r>
              <a:rPr lang="zh-CN" altLang="en-US" sz="1400" dirty="0">
                <a:solidFill>
                  <a:srgbClr val="700000"/>
                </a:solidFill>
                <a:latin typeface="+mn-ea"/>
                <a:ea typeface="+mn-ea"/>
              </a:rPr>
              <a:t>如</a:t>
            </a:r>
            <a:r>
              <a:rPr lang="en-US" altLang="zh-CN" sz="1400" dirty="0">
                <a:solidFill>
                  <a:srgbClr val="700000"/>
                </a:solidFill>
                <a:latin typeface="+mn-ea"/>
                <a:ea typeface="+mn-ea"/>
              </a:rPr>
              <a:t>: </a:t>
            </a:r>
            <a:r>
              <a:rPr lang="en-US" altLang="zh-CN" sz="1400" dirty="0">
                <a:latin typeface="+mn-ea"/>
                <a:ea typeface="+mn-ea"/>
              </a:rPr>
              <a:t>GET / HTTP/1.1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965824" y="2652713"/>
            <a:ext cx="31781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700000"/>
                </a:solidFill>
                <a:latin typeface="+mn-ea"/>
                <a:ea typeface="+mn-ea"/>
              </a:rPr>
              <a:t>首部行</a:t>
            </a:r>
            <a:r>
              <a:rPr lang="en-US" altLang="zh-CN" dirty="0">
                <a:latin typeface="+mn-ea"/>
                <a:ea typeface="+mn-ea"/>
              </a:rPr>
              <a:t>:</a:t>
            </a:r>
            <a:r>
              <a:rPr lang="zh-CN" altLang="en-US" sz="1600" dirty="0">
                <a:solidFill>
                  <a:srgbClr val="700000"/>
                </a:solidFill>
                <a:latin typeface="+mn-ea"/>
                <a:ea typeface="+mn-ea"/>
              </a:rPr>
              <a:t>用来说明浏览器、服务器或报文主体的一些信息。如</a:t>
            </a:r>
            <a:r>
              <a:rPr lang="en-US" altLang="zh-CN" sz="1600" dirty="0">
                <a:solidFill>
                  <a:srgbClr val="700000"/>
                </a:solidFill>
                <a:latin typeface="+mn-ea"/>
                <a:ea typeface="+mn-ea"/>
              </a:rPr>
              <a:t>:</a:t>
            </a:r>
          </a:p>
          <a:p>
            <a:r>
              <a:rPr lang="en-US" altLang="zh-CN" sz="1400" dirty="0">
                <a:latin typeface="+mn-ea"/>
                <a:ea typeface="+mn-ea"/>
              </a:rPr>
              <a:t>Accept-Language: </a:t>
            </a:r>
            <a:r>
              <a:rPr lang="en-US" altLang="zh-CN" sz="1400" dirty="0" err="1">
                <a:latin typeface="+mn-ea"/>
                <a:ea typeface="+mn-ea"/>
              </a:rPr>
              <a:t>zh-CN</a:t>
            </a:r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User-Agent: Mozilla/5.0 (Windows NT 6.3; WOW64; Trident/7.0; rv:11.0) like Gecko</a:t>
            </a:r>
          </a:p>
          <a:p>
            <a:r>
              <a:rPr lang="en-US" altLang="zh-CN" sz="1400" dirty="0">
                <a:latin typeface="+mn-ea"/>
                <a:ea typeface="+mn-ea"/>
              </a:rPr>
              <a:t>Accept-Encoding: </a:t>
            </a:r>
            <a:r>
              <a:rPr lang="en-US" altLang="zh-CN" sz="1400" dirty="0" err="1">
                <a:latin typeface="+mn-ea"/>
                <a:ea typeface="+mn-ea"/>
              </a:rPr>
              <a:t>gzip</a:t>
            </a:r>
            <a:r>
              <a:rPr lang="en-US" altLang="zh-CN" sz="1400" dirty="0">
                <a:latin typeface="+mn-ea"/>
                <a:ea typeface="+mn-ea"/>
              </a:rPr>
              <a:t>, deflate</a:t>
            </a:r>
          </a:p>
          <a:p>
            <a:r>
              <a:rPr lang="en-US" altLang="zh-CN" sz="1400" dirty="0">
                <a:latin typeface="+mn-ea"/>
                <a:ea typeface="+mn-ea"/>
              </a:rPr>
              <a:t>Host: news.baidu.com</a:t>
            </a:r>
          </a:p>
          <a:p>
            <a:r>
              <a:rPr lang="en-US" altLang="zh-CN" sz="1400" dirty="0">
                <a:latin typeface="+mn-ea"/>
                <a:ea typeface="+mn-ea"/>
              </a:rPr>
              <a:t>Connection: Keep-Alive</a:t>
            </a:r>
            <a:endParaRPr lang="zh-CN" altLang="en-US" sz="1400" dirty="0">
              <a:latin typeface="+mn-ea"/>
              <a:ea typeface="+mn-ea"/>
            </a:endParaRPr>
          </a:p>
        </p:txBody>
      </p:sp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4672013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4714875"/>
            <a:ext cx="41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直接箭头连接符 58"/>
          <p:cNvCxnSpPr>
            <a:stCxn id="57" idx="3"/>
            <a:endCxn id="58" idx="1"/>
          </p:cNvCxnSpPr>
          <p:nvPr/>
        </p:nvCxnSpPr>
        <p:spPr>
          <a:xfrm>
            <a:off x="6429375" y="4995863"/>
            <a:ext cx="1498600" cy="4762"/>
          </a:xfrm>
          <a:prstGeom prst="straightConnector1">
            <a:avLst/>
          </a:prstGeom>
          <a:ln w="28575">
            <a:solidFill>
              <a:srgbClr val="7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570663" y="4829175"/>
            <a:ext cx="1071562" cy="3571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+mn-ea"/>
              </a:rPr>
              <a:t>请求报文</a:t>
            </a:r>
          </a:p>
        </p:txBody>
      </p:sp>
    </p:spTree>
    <p:extLst>
      <p:ext uri="{BB962C8B-B14F-4D97-AF65-F5344CB8AC3E}">
        <p14:creationId xmlns:p14="http://schemas.microsoft.com/office/powerpoint/2010/main" val="422656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3" grpId="0"/>
      <p:bldP spid="44" grpId="0" animBg="1"/>
      <p:bldP spid="45" grpId="0" animBg="1"/>
      <p:bldP spid="51" grpId="0" animBg="1"/>
      <p:bldP spid="52" grpId="0" animBg="1"/>
      <p:bldP spid="55" grpId="0"/>
      <p:bldP spid="56" grpId="0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4899992" y="1857375"/>
            <a:ext cx="2128837" cy="4219575"/>
          </a:xfrm>
          <a:custGeom>
            <a:avLst/>
            <a:gdLst>
              <a:gd name="connsiteX0" fmla="*/ 9525 w 1076325"/>
              <a:gd name="connsiteY0" fmla="*/ 0 h 4219575"/>
              <a:gd name="connsiteX1" fmla="*/ 1076325 w 1076325"/>
              <a:gd name="connsiteY1" fmla="*/ 2943225 h 4219575"/>
              <a:gd name="connsiteX2" fmla="*/ 1076325 w 1076325"/>
              <a:gd name="connsiteY2" fmla="*/ 3362325 h 4219575"/>
              <a:gd name="connsiteX3" fmla="*/ 0 w 1076325"/>
              <a:gd name="connsiteY3" fmla="*/ 4219575 h 4219575"/>
              <a:gd name="connsiteX4" fmla="*/ 9525 w 1076325"/>
              <a:gd name="connsiteY4" fmla="*/ 0 h 421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4219575">
                <a:moveTo>
                  <a:pt x="9525" y="0"/>
                </a:moveTo>
                <a:lnTo>
                  <a:pt x="1076325" y="2943225"/>
                </a:lnTo>
                <a:lnTo>
                  <a:pt x="1076325" y="3362325"/>
                </a:lnTo>
                <a:lnTo>
                  <a:pt x="0" y="4219575"/>
                </a:lnTo>
                <a:lnTo>
                  <a:pt x="952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15"/>
          <p:cNvSpPr>
            <a:spLocks noChangeArrowheads="1"/>
          </p:cNvSpPr>
          <p:nvPr/>
        </p:nvSpPr>
        <p:spPr bwMode="auto">
          <a:xfrm>
            <a:off x="3131840" y="188640"/>
            <a:ext cx="35477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HTTP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报文结构</a:t>
            </a:r>
          </a:p>
        </p:txBody>
      </p:sp>
      <p:grpSp>
        <p:nvGrpSpPr>
          <p:cNvPr id="9" name="组合 33"/>
          <p:cNvGrpSpPr>
            <a:grpSpLocks/>
          </p:cNvGrpSpPr>
          <p:nvPr/>
        </p:nvGrpSpPr>
        <p:grpSpPr bwMode="auto">
          <a:xfrm>
            <a:off x="642938" y="981075"/>
            <a:ext cx="1527175" cy="400050"/>
            <a:chOff x="714349" y="1155398"/>
            <a:chExt cx="1527547" cy="401098"/>
          </a:xfrm>
        </p:grpSpPr>
        <p:grpSp>
          <p:nvGrpSpPr>
            <p:cNvPr id="10" name="组合 48"/>
            <p:cNvGrpSpPr>
              <a:grpSpLocks/>
            </p:cNvGrpSpPr>
            <p:nvPr/>
          </p:nvGrpSpPr>
          <p:grpSpPr bwMode="auto">
            <a:xfrm>
              <a:off x="714349" y="1155398"/>
              <a:ext cx="1527547" cy="401098"/>
              <a:chOff x="500034" y="1173873"/>
              <a:chExt cx="1527291" cy="40208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0034" y="1293543"/>
                <a:ext cx="214328" cy="215404"/>
              </a:xfrm>
              <a:prstGeom prst="rect">
                <a:avLst/>
              </a:prstGeom>
              <a:noFill/>
              <a:ln w="44450">
                <a:solidFill>
                  <a:srgbClr val="7000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TextBox 118"/>
              <p:cNvSpPr txBox="1">
                <a:spLocks noChangeArrowheads="1"/>
              </p:cNvSpPr>
              <p:nvPr/>
            </p:nvSpPr>
            <p:spPr bwMode="auto">
              <a:xfrm>
                <a:off x="817033" y="1173873"/>
                <a:ext cx="1210292" cy="402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响应报文</a:t>
                </a:r>
              </a:p>
            </p:txBody>
          </p:sp>
        </p:grpSp>
        <p:grpSp>
          <p:nvGrpSpPr>
            <p:cNvPr id="11" name="组合 74"/>
            <p:cNvGrpSpPr>
              <a:grpSpLocks/>
            </p:cNvGrpSpPr>
            <p:nvPr/>
          </p:nvGrpSpPr>
          <p:grpSpPr bwMode="auto">
            <a:xfrm>
              <a:off x="785786" y="1266825"/>
              <a:ext cx="338137" cy="185738"/>
              <a:chOff x="3734576" y="1185092"/>
              <a:chExt cx="2346590" cy="1290891"/>
            </a:xfrm>
          </p:grpSpPr>
          <p:sp>
            <p:nvSpPr>
              <p:cNvPr id="12" name="等腰三角形 11"/>
              <p:cNvSpPr/>
              <p:nvPr/>
            </p:nvSpPr>
            <p:spPr>
              <a:xfrm rot="18915818">
                <a:off x="3734694" y="1185015"/>
                <a:ext cx="407727" cy="1294271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3136692">
                <a:off x="4824930" y="558622"/>
                <a:ext cx="365053" cy="2148814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TextBox 118"/>
          <p:cNvSpPr txBox="1">
            <a:spLocks noChangeArrowheads="1"/>
          </p:cNvSpPr>
          <p:nvPr/>
        </p:nvSpPr>
        <p:spPr bwMode="auto">
          <a:xfrm>
            <a:off x="998538" y="1428750"/>
            <a:ext cx="7572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即从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服务器到客户机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的应答。报文的所有字段都是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码。</a:t>
            </a:r>
          </a:p>
        </p:txBody>
      </p:sp>
      <p:sp>
        <p:nvSpPr>
          <p:cNvPr id="17" name="矩形 16"/>
          <p:cNvSpPr/>
          <p:nvPr/>
        </p:nvSpPr>
        <p:spPr>
          <a:xfrm>
            <a:off x="456579" y="1857375"/>
            <a:ext cx="4429125" cy="421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8017" y="2000250"/>
            <a:ext cx="4286250" cy="500063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9454" y="2071688"/>
            <a:ext cx="642938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20" name="矩形 19"/>
          <p:cNvSpPr/>
          <p:nvPr/>
        </p:nvSpPr>
        <p:spPr>
          <a:xfrm>
            <a:off x="1385267" y="2071688"/>
            <a:ext cx="1357312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状态码</a:t>
            </a:r>
          </a:p>
        </p:txBody>
      </p:sp>
      <p:sp>
        <p:nvSpPr>
          <p:cNvPr id="21" name="矩形 20"/>
          <p:cNvSpPr/>
          <p:nvPr/>
        </p:nvSpPr>
        <p:spPr>
          <a:xfrm>
            <a:off x="1242392" y="2071688"/>
            <a:ext cx="142875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42579" y="2071688"/>
            <a:ext cx="142875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885454" y="2071688"/>
            <a:ext cx="857250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短语</a:t>
            </a:r>
          </a:p>
        </p:txBody>
      </p:sp>
      <p:sp>
        <p:nvSpPr>
          <p:cNvPr id="24" name="矩形 23"/>
          <p:cNvSpPr/>
          <p:nvPr/>
        </p:nvSpPr>
        <p:spPr>
          <a:xfrm>
            <a:off x="3742704" y="2071688"/>
            <a:ext cx="714375" cy="35718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CRLF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8017" y="2571750"/>
            <a:ext cx="4286250" cy="1857375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9454" y="2643188"/>
            <a:ext cx="1428750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首部字段名</a:t>
            </a:r>
          </a:p>
        </p:txBody>
      </p:sp>
      <p:sp>
        <p:nvSpPr>
          <p:cNvPr id="27" name="矩形 26"/>
          <p:cNvSpPr/>
          <p:nvPr/>
        </p:nvSpPr>
        <p:spPr>
          <a:xfrm>
            <a:off x="2171079" y="2643188"/>
            <a:ext cx="142875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28204" y="2643188"/>
            <a:ext cx="142875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313954" y="2643188"/>
            <a:ext cx="857250" cy="357187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</a:t>
            </a:r>
          </a:p>
        </p:txBody>
      </p:sp>
      <p:sp>
        <p:nvSpPr>
          <p:cNvPr id="30" name="矩形 29"/>
          <p:cNvSpPr/>
          <p:nvPr/>
        </p:nvSpPr>
        <p:spPr>
          <a:xfrm>
            <a:off x="3171204" y="2643188"/>
            <a:ext cx="714375" cy="35718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CRLF</a:t>
            </a:r>
            <a:endParaRPr lang="zh-CN" altLang="en-US" dirty="0"/>
          </a:p>
        </p:txBody>
      </p:sp>
      <p:grpSp>
        <p:nvGrpSpPr>
          <p:cNvPr id="31" name="组合 77"/>
          <p:cNvGrpSpPr>
            <a:grpSpLocks/>
          </p:cNvGrpSpPr>
          <p:nvPr/>
        </p:nvGrpSpPr>
        <p:grpSpPr bwMode="auto">
          <a:xfrm>
            <a:off x="599454" y="3000375"/>
            <a:ext cx="3286125" cy="357188"/>
            <a:chOff x="1357290" y="3000372"/>
            <a:chExt cx="3286148" cy="357190"/>
          </a:xfrm>
        </p:grpSpPr>
        <p:sp>
          <p:nvSpPr>
            <p:cNvPr id="32" name="矩形 31"/>
            <p:cNvSpPr/>
            <p:nvPr/>
          </p:nvSpPr>
          <p:spPr>
            <a:xfrm>
              <a:off x="1357290" y="3000372"/>
              <a:ext cx="1428760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首部字段名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000372"/>
              <a:ext cx="14287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928926" y="3000372"/>
              <a:ext cx="14287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071802" y="3000372"/>
              <a:ext cx="85725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值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929058" y="3000372"/>
              <a:ext cx="714380" cy="35719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CRLF</a:t>
              </a:r>
              <a:endParaRPr lang="zh-CN" altLang="en-US" dirty="0"/>
            </a:p>
          </p:txBody>
        </p:sp>
      </p:grpSp>
      <p:grpSp>
        <p:nvGrpSpPr>
          <p:cNvPr id="37" name="组合 78"/>
          <p:cNvGrpSpPr>
            <a:grpSpLocks/>
          </p:cNvGrpSpPr>
          <p:nvPr/>
        </p:nvGrpSpPr>
        <p:grpSpPr bwMode="auto">
          <a:xfrm>
            <a:off x="599454" y="3929063"/>
            <a:ext cx="3286125" cy="357187"/>
            <a:chOff x="1357290" y="3929066"/>
            <a:chExt cx="3286148" cy="357190"/>
          </a:xfrm>
        </p:grpSpPr>
        <p:sp>
          <p:nvSpPr>
            <p:cNvPr id="38" name="矩形 37"/>
            <p:cNvSpPr/>
            <p:nvPr/>
          </p:nvSpPr>
          <p:spPr>
            <a:xfrm>
              <a:off x="1357290" y="3929066"/>
              <a:ext cx="1428760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首部字段名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786050" y="3929066"/>
              <a:ext cx="14287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28926" y="3929066"/>
              <a:ext cx="14287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071802" y="3929066"/>
              <a:ext cx="857256" cy="357190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值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3929058" y="3929066"/>
              <a:ext cx="714380" cy="35719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CRLF</a:t>
              </a:r>
              <a:endParaRPr lang="zh-CN" altLang="en-US" dirty="0"/>
            </a:p>
          </p:txBody>
        </p: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 rot="16200000">
            <a:off x="2402060" y="3412332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…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8017" y="4500563"/>
            <a:ext cx="714375" cy="35718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CRLF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28017" y="4929188"/>
            <a:ext cx="4286250" cy="1000125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实体主体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(Entity body)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79"/>
          <p:cNvGrpSpPr>
            <a:grpSpLocks/>
          </p:cNvGrpSpPr>
          <p:nvPr/>
        </p:nvGrpSpPr>
        <p:grpSpPr bwMode="auto">
          <a:xfrm>
            <a:off x="5100017" y="5715000"/>
            <a:ext cx="2679700" cy="369888"/>
            <a:chOff x="5857884" y="5715016"/>
            <a:chExt cx="2679632" cy="369332"/>
          </a:xfrm>
        </p:grpSpPr>
        <p:sp>
          <p:nvSpPr>
            <p:cNvPr id="47" name="矩形 46"/>
            <p:cNvSpPr/>
            <p:nvPr/>
          </p:nvSpPr>
          <p:spPr>
            <a:xfrm>
              <a:off x="5857884" y="5715016"/>
              <a:ext cx="142871" cy="356651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TextBox 51"/>
            <p:cNvSpPr txBox="1">
              <a:spLocks noChangeArrowheads="1"/>
            </p:cNvSpPr>
            <p:nvPr/>
          </p:nvSpPr>
          <p:spPr bwMode="auto">
            <a:xfrm>
              <a:off x="6000760" y="5715016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空格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6715112" y="5715016"/>
              <a:ext cx="714357" cy="35665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CRLF</a:t>
              </a:r>
              <a:endParaRPr lang="zh-CN" altLang="en-US" dirty="0"/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7429520" y="5715016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回车换行</a:t>
              </a:r>
            </a:p>
          </p:txBody>
        </p:sp>
      </p:grpSp>
      <p:sp>
        <p:nvSpPr>
          <p:cNvPr id="51" name="左中括号 50"/>
          <p:cNvSpPr/>
          <p:nvPr/>
        </p:nvSpPr>
        <p:spPr bwMode="auto">
          <a:xfrm>
            <a:off x="5314329" y="2000250"/>
            <a:ext cx="142875" cy="500063"/>
          </a:xfrm>
          <a:prstGeom prst="leftBracket">
            <a:avLst>
              <a:gd name="adj" fmla="val 0"/>
            </a:avLst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左中括号 51"/>
          <p:cNvSpPr/>
          <p:nvPr/>
        </p:nvSpPr>
        <p:spPr bwMode="auto">
          <a:xfrm>
            <a:off x="5314329" y="2643188"/>
            <a:ext cx="142875" cy="1714500"/>
          </a:xfrm>
          <a:prstGeom prst="leftBracket">
            <a:avLst>
              <a:gd name="adj" fmla="val 0"/>
            </a:avLst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>
            <a:stCxn id="18" idx="3"/>
            <a:endCxn id="51" idx="1"/>
          </p:cNvCxnSpPr>
          <p:nvPr/>
        </p:nvCxnSpPr>
        <p:spPr>
          <a:xfrm flipV="1">
            <a:off x="4814267" y="2249488"/>
            <a:ext cx="500062" cy="0"/>
          </a:xfrm>
          <a:prstGeom prst="line">
            <a:avLst/>
          </a:prstGeom>
          <a:ln w="28575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5" idx="3"/>
            <a:endCxn id="52" idx="1"/>
          </p:cNvCxnSpPr>
          <p:nvPr/>
        </p:nvCxnSpPr>
        <p:spPr>
          <a:xfrm>
            <a:off x="4814267" y="3500438"/>
            <a:ext cx="500062" cy="0"/>
          </a:xfrm>
          <a:prstGeom prst="line">
            <a:avLst/>
          </a:prstGeom>
          <a:ln w="28575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328617" y="2038350"/>
            <a:ext cx="2771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00000"/>
                </a:solidFill>
                <a:latin typeface="微软雅黑" pitchFamily="34" charset="-122"/>
                <a:ea typeface="微软雅黑" pitchFamily="34" charset="-122"/>
              </a:rPr>
              <a:t>状态行</a:t>
            </a:r>
            <a:r>
              <a:rPr lang="en-US" altLang="zh-CN">
                <a:solidFill>
                  <a:srgbClr val="7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>
                <a:solidFill>
                  <a:srgbClr val="700000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400">
                <a:solidFill>
                  <a:srgbClr val="7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HTTP/1.1 200 OK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508105" y="2652713"/>
            <a:ext cx="3456384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700000"/>
                </a:solidFill>
                <a:latin typeface="微软雅黑" pitchFamily="34" charset="-122"/>
                <a:ea typeface="微软雅黑" pitchFamily="34" charset="-122"/>
              </a:rPr>
              <a:t>首部行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dirty="0">
                <a:solidFill>
                  <a:srgbClr val="700000"/>
                </a:solidFill>
                <a:latin typeface="微软雅黑" pitchFamily="34" charset="-122"/>
                <a:ea typeface="微软雅黑" pitchFamily="34" charset="-122"/>
              </a:rPr>
              <a:t>用来说明浏览器、服务器或报文主体的一些信息。如</a:t>
            </a:r>
            <a:r>
              <a:rPr lang="en-US" altLang="zh-CN" sz="1600" dirty="0">
                <a:solidFill>
                  <a:srgbClr val="7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Date: Mon, 01 Jan 2018 06:51:41 GMT</a:t>
            </a:r>
          </a:p>
          <a:p>
            <a:pPr eaLnBrk="1" hangingPunct="1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Server: Apache/2.4.6 (Win32)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/5.5.1</a:t>
            </a:r>
          </a:p>
          <a:p>
            <a:pPr eaLnBrk="1" hangingPunct="1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Content-Length: 4916</a:t>
            </a:r>
          </a:p>
          <a:p>
            <a:pPr eaLnBrk="1" hangingPunct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Connection: Keep-Alive</a:t>
            </a:r>
          </a:p>
          <a:p>
            <a:pPr eaLnBrk="1" hangingPunct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Content-Type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 text/html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54" y="4672013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79" y="4714875"/>
            <a:ext cx="41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直接箭头连接符 58"/>
          <p:cNvCxnSpPr>
            <a:stCxn id="57" idx="3"/>
            <a:endCxn id="58" idx="1"/>
          </p:cNvCxnSpPr>
          <p:nvPr/>
        </p:nvCxnSpPr>
        <p:spPr>
          <a:xfrm>
            <a:off x="5815979" y="4995863"/>
            <a:ext cx="1498600" cy="4762"/>
          </a:xfrm>
          <a:prstGeom prst="straightConnector1">
            <a:avLst/>
          </a:prstGeom>
          <a:ln w="28575">
            <a:solidFill>
              <a:srgbClr val="7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957267" y="4829175"/>
            <a:ext cx="1071562" cy="357188"/>
          </a:xfrm>
          <a:prstGeom prst="rect">
            <a:avLst/>
          </a:prstGeom>
          <a:solidFill>
            <a:schemeClr val="tx2"/>
          </a:solidFill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响应报文</a:t>
            </a:r>
          </a:p>
        </p:txBody>
      </p:sp>
    </p:spTree>
    <p:extLst>
      <p:ext uri="{BB962C8B-B14F-4D97-AF65-F5344CB8AC3E}">
        <p14:creationId xmlns:p14="http://schemas.microsoft.com/office/powerpoint/2010/main" val="22535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3" grpId="0"/>
      <p:bldP spid="44" grpId="0" animBg="1"/>
      <p:bldP spid="45" grpId="0" animBg="1"/>
      <p:bldP spid="51" grpId="0" animBg="1"/>
      <p:bldP spid="52" grpId="0" animBg="1"/>
      <p:bldP spid="55" grpId="0"/>
      <p:bldP spid="56" grpId="0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3098992" y="116632"/>
            <a:ext cx="3275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cs typeface="+mj-cs"/>
              </a:rPr>
              <a:t>HTTP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报文结构</a:t>
            </a:r>
          </a:p>
        </p:txBody>
      </p:sp>
      <p:grpSp>
        <p:nvGrpSpPr>
          <p:cNvPr id="8" name="组合 33"/>
          <p:cNvGrpSpPr>
            <a:grpSpLocks/>
          </p:cNvGrpSpPr>
          <p:nvPr/>
        </p:nvGrpSpPr>
        <p:grpSpPr bwMode="auto">
          <a:xfrm>
            <a:off x="571500" y="944563"/>
            <a:ext cx="2554288" cy="400050"/>
            <a:chOff x="714349" y="1178728"/>
            <a:chExt cx="2552927" cy="401096"/>
          </a:xfrm>
        </p:grpSpPr>
        <p:grpSp>
          <p:nvGrpSpPr>
            <p:cNvPr id="9" name="组合 48"/>
            <p:cNvGrpSpPr>
              <a:grpSpLocks/>
            </p:cNvGrpSpPr>
            <p:nvPr/>
          </p:nvGrpSpPr>
          <p:grpSpPr bwMode="auto">
            <a:xfrm>
              <a:off x="714349" y="1178728"/>
              <a:ext cx="2552927" cy="401096"/>
              <a:chOff x="500034" y="1197262"/>
              <a:chExt cx="2552500" cy="40208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00034" y="1292997"/>
                <a:ext cx="214163" cy="215403"/>
              </a:xfrm>
              <a:prstGeom prst="rect">
                <a:avLst/>
              </a:prstGeom>
              <a:noFill/>
              <a:ln w="44450">
                <a:solidFill>
                  <a:srgbClr val="7000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14" name="TextBox 118"/>
              <p:cNvSpPr txBox="1">
                <a:spLocks noChangeArrowheads="1"/>
              </p:cNvSpPr>
              <p:nvPr/>
            </p:nvSpPr>
            <p:spPr bwMode="auto">
              <a:xfrm>
                <a:off x="817033" y="1197262"/>
                <a:ext cx="2235501" cy="402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000000"/>
                    </a:solidFill>
                    <a:latin typeface="+mn-ea"/>
                    <a:ea typeface="+mn-ea"/>
                  </a:rPr>
                  <a:t>请求报文中的</a:t>
                </a:r>
                <a:r>
                  <a:rPr lang="zh-CN" altLang="en-US" sz="2000" b="1">
                    <a:solidFill>
                      <a:srgbClr val="8E0000"/>
                    </a:solidFill>
                    <a:latin typeface="+mn-ea"/>
                    <a:ea typeface="+mn-ea"/>
                  </a:rPr>
                  <a:t>方法</a:t>
                </a:r>
              </a:p>
            </p:txBody>
          </p:sp>
        </p:grpSp>
        <p:grpSp>
          <p:nvGrpSpPr>
            <p:cNvPr id="10" name="组合 74"/>
            <p:cNvGrpSpPr>
              <a:grpSpLocks/>
            </p:cNvGrpSpPr>
            <p:nvPr/>
          </p:nvGrpSpPr>
          <p:grpSpPr bwMode="auto">
            <a:xfrm>
              <a:off x="785786" y="1266825"/>
              <a:ext cx="338137" cy="185738"/>
              <a:chOff x="3734576" y="1185092"/>
              <a:chExt cx="2346590" cy="1290891"/>
            </a:xfrm>
          </p:grpSpPr>
          <p:sp>
            <p:nvSpPr>
              <p:cNvPr id="11" name="等腰三角形 10"/>
              <p:cNvSpPr/>
              <p:nvPr/>
            </p:nvSpPr>
            <p:spPr>
              <a:xfrm rot="18915818">
                <a:off x="3734319" y="1181225"/>
                <a:ext cx="407404" cy="1294264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3136692">
                <a:off x="4823564" y="555668"/>
                <a:ext cx="365051" cy="2147143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36692"/>
              </p:ext>
            </p:extLst>
          </p:nvPr>
        </p:nvGraphicFramePr>
        <p:xfrm>
          <a:off x="971550" y="2205038"/>
          <a:ext cx="7345362" cy="25209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2568"/>
                <a:gridCol w="2316086"/>
                <a:gridCol w="1152214"/>
                <a:gridCol w="2664494"/>
              </a:tblGrid>
              <a:tr h="35101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操作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操作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marL="91447" marR="91447" marT="45732" marB="45732"/>
                </a:tc>
              </a:tr>
              <a:tr h="60630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GET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请求读取一个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页面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HEAD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请求读取一个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页面的首部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</a:tr>
              <a:tr h="606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POST</a:t>
                      </a:r>
                      <a:endParaRPr lang="zh-CN" altLang="en-US" sz="1600" b="1" dirty="0" smtClean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附加一个命名资源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如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页面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PUT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请求存储一个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页面</a:t>
                      </a:r>
                    </a:p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</a:tr>
              <a:tr h="60630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DELETE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删除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页面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TRACE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用于测试，要求服务器送回收到的请求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</a:tr>
              <a:tr h="351018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CONNECT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用于代理服务器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OPTION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查询特定选项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45732" marB="45732"/>
                </a:tc>
              </a:tr>
            </a:tbl>
          </a:graphicData>
        </a:graphic>
      </p:graphicFrame>
      <p:sp>
        <p:nvSpPr>
          <p:cNvPr id="16" name="矩形 60"/>
          <p:cNvSpPr>
            <a:spLocks noChangeArrowheads="1"/>
          </p:cNvSpPr>
          <p:nvPr/>
        </p:nvSpPr>
        <p:spPr bwMode="auto">
          <a:xfrm>
            <a:off x="900113" y="1376363"/>
            <a:ext cx="7704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E0000"/>
                </a:solidFill>
                <a:latin typeface="+mn-ea"/>
              </a:rPr>
              <a:t>方法</a:t>
            </a:r>
            <a:r>
              <a:rPr lang="en-US" altLang="zh-CN">
                <a:solidFill>
                  <a:srgbClr val="8E0000"/>
                </a:solidFill>
                <a:latin typeface="+mn-ea"/>
              </a:rPr>
              <a:t>(Method)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是对所请求对象所进行的操作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也就是一些命令。请求报文中的操作有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:</a:t>
            </a:r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5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3098991" y="116632"/>
            <a:ext cx="32752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cs typeface="+mj-cs"/>
              </a:rPr>
              <a:t>HTTP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报文结构</a:t>
            </a:r>
          </a:p>
        </p:txBody>
      </p:sp>
      <p:grpSp>
        <p:nvGrpSpPr>
          <p:cNvPr id="8" name="组合 33"/>
          <p:cNvGrpSpPr>
            <a:grpSpLocks/>
          </p:cNvGrpSpPr>
          <p:nvPr/>
        </p:nvGrpSpPr>
        <p:grpSpPr bwMode="auto">
          <a:xfrm>
            <a:off x="571500" y="981075"/>
            <a:ext cx="2809875" cy="400050"/>
            <a:chOff x="714349" y="1175899"/>
            <a:chExt cx="2809334" cy="401096"/>
          </a:xfrm>
        </p:grpSpPr>
        <p:grpSp>
          <p:nvGrpSpPr>
            <p:cNvPr id="9" name="组合 48"/>
            <p:cNvGrpSpPr>
              <a:grpSpLocks/>
            </p:cNvGrpSpPr>
            <p:nvPr/>
          </p:nvGrpSpPr>
          <p:grpSpPr bwMode="auto">
            <a:xfrm>
              <a:off x="714349" y="1175899"/>
              <a:ext cx="2809334" cy="401096"/>
              <a:chOff x="500034" y="1194425"/>
              <a:chExt cx="2808864" cy="40208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00034" y="1293351"/>
                <a:ext cx="214236" cy="215404"/>
              </a:xfrm>
              <a:prstGeom prst="rect">
                <a:avLst/>
              </a:prstGeom>
              <a:noFill/>
              <a:ln w="44450">
                <a:solidFill>
                  <a:srgbClr val="7000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ea"/>
                </a:endParaRPr>
              </a:p>
            </p:txBody>
          </p:sp>
          <p:sp>
            <p:nvSpPr>
              <p:cNvPr id="14" name="TextBox 118"/>
              <p:cNvSpPr txBox="1">
                <a:spLocks noChangeArrowheads="1"/>
              </p:cNvSpPr>
              <p:nvPr/>
            </p:nvSpPr>
            <p:spPr bwMode="auto">
              <a:xfrm>
                <a:off x="817033" y="1194425"/>
                <a:ext cx="2491865" cy="402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000000"/>
                    </a:solidFill>
                    <a:latin typeface="+mn-ea"/>
                    <a:ea typeface="+mn-ea"/>
                  </a:rPr>
                  <a:t>响应报文中的</a:t>
                </a:r>
                <a:r>
                  <a:rPr lang="zh-CN" altLang="en-US" sz="2000" b="1">
                    <a:solidFill>
                      <a:srgbClr val="8E0000"/>
                    </a:solidFill>
                    <a:latin typeface="+mn-ea"/>
                    <a:ea typeface="+mn-ea"/>
                  </a:rPr>
                  <a:t>状态码</a:t>
                </a:r>
              </a:p>
            </p:txBody>
          </p:sp>
        </p:grpSp>
        <p:grpSp>
          <p:nvGrpSpPr>
            <p:cNvPr id="10" name="组合 74"/>
            <p:cNvGrpSpPr>
              <a:grpSpLocks/>
            </p:cNvGrpSpPr>
            <p:nvPr/>
          </p:nvGrpSpPr>
          <p:grpSpPr bwMode="auto">
            <a:xfrm>
              <a:off x="785786" y="1266825"/>
              <a:ext cx="338137" cy="185738"/>
              <a:chOff x="3734576" y="1185092"/>
              <a:chExt cx="2346590" cy="1290891"/>
            </a:xfrm>
          </p:grpSpPr>
          <p:sp>
            <p:nvSpPr>
              <p:cNvPr id="11" name="等腰三角形 10"/>
              <p:cNvSpPr/>
              <p:nvPr/>
            </p:nvSpPr>
            <p:spPr>
              <a:xfrm rot="18915818">
                <a:off x="3734486" y="1183691"/>
                <a:ext cx="407542" cy="1294257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3136692">
                <a:off x="4824162" y="557770"/>
                <a:ext cx="365044" cy="2147873"/>
              </a:xfrm>
              <a:prstGeom prst="triangle">
                <a:avLst/>
              </a:prstGeom>
              <a:solidFill>
                <a:srgbClr val="7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5" name="矩形 60"/>
          <p:cNvSpPr>
            <a:spLocks noChangeArrowheads="1"/>
          </p:cNvSpPr>
          <p:nvPr/>
        </p:nvSpPr>
        <p:spPr bwMode="auto">
          <a:xfrm>
            <a:off x="900113" y="1412875"/>
            <a:ext cx="7099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8E0000"/>
                </a:solidFill>
                <a:latin typeface="+mn-ea"/>
              </a:rPr>
              <a:t>状态码</a:t>
            </a:r>
            <a:r>
              <a:rPr lang="en-US" altLang="zh-CN" dirty="0">
                <a:solidFill>
                  <a:srgbClr val="8E0000"/>
                </a:solidFill>
                <a:latin typeface="+mn-ea"/>
              </a:rPr>
              <a:t>(Status-Code)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是响应报文状态行中包含的一个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位数字，指明特定的请求是否被满足，如果没有满足，原因是什么。状态码分为以下五类：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20217"/>
              </p:ext>
            </p:extLst>
          </p:nvPr>
        </p:nvGraphicFramePr>
        <p:xfrm>
          <a:off x="1042988" y="2565400"/>
          <a:ext cx="6769100" cy="201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3"/>
                <a:gridCol w="1692275"/>
                <a:gridCol w="4120322"/>
              </a:tblGrid>
              <a:tr h="33522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状态码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例子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</a:tr>
              <a:tr h="33522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1xx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通知信息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100=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服务器正在处理客户请求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</a:tr>
              <a:tr h="33522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2xx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成功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200=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请求成功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(OK)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</a:tr>
              <a:tr h="33522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3xx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重定向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301=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页面改变了位置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</a:tr>
              <a:tr h="33522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4xx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客户错误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403=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禁止的页面；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404=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页面未找到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</a:tr>
              <a:tr h="33522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5xx</a:t>
                      </a:r>
                      <a:endParaRPr lang="zh-CN" altLang="en-US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服务器错误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500=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服务器内部错误；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503=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以后再试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5" marR="91445" marT="45708" marB="45708"/>
                </a:tc>
              </a:tr>
            </a:tbl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952500" y="5795963"/>
            <a:ext cx="66436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latin typeface="+mn-ea"/>
              </a:rPr>
              <a:t>具体各状态码的含义，请参考</a:t>
            </a:r>
            <a:r>
              <a:rPr lang="en-US" altLang="zh-CN" sz="1600" dirty="0">
                <a:latin typeface="+mn-ea"/>
              </a:rPr>
              <a:t>W3C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HTTP1.1</a:t>
            </a:r>
            <a:r>
              <a:rPr lang="zh-CN" altLang="en-US" sz="1600" dirty="0">
                <a:latin typeface="+mn-ea"/>
              </a:rPr>
              <a:t>标准规范</a:t>
            </a:r>
            <a:r>
              <a:rPr lang="en-US" altLang="zh-CN" sz="1600" dirty="0">
                <a:latin typeface="+mn-ea"/>
              </a:rPr>
              <a:t>RFC2616 [ </a:t>
            </a:r>
            <a:r>
              <a:rPr lang="en-US" altLang="zh-CN" sz="1600" dirty="0">
                <a:latin typeface="+mn-ea"/>
                <a:hlinkClick r:id="rId2"/>
              </a:rPr>
              <a:t>http://www.w3.org/Protocols/rfc2616/rfc2616.html</a:t>
            </a:r>
            <a:r>
              <a:rPr lang="en-US" altLang="zh-CN" sz="1600" dirty="0">
                <a:latin typeface="+mn-ea"/>
              </a:rPr>
              <a:t> ]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074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903</TotalTime>
  <Words>1475</Words>
  <Application>Microsoft Office PowerPoint</Application>
  <PresentationFormat>全屏显示(4:3)</PresentationFormat>
  <Paragraphs>265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moban</vt:lpstr>
      <vt:lpstr>HTTP协议详解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HTTP协议--Session </vt:lpstr>
      <vt:lpstr>HTTP协议--Cookie</vt:lpstr>
      <vt:lpstr>抓包工具的使用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98</cp:revision>
  <dcterms:created xsi:type="dcterms:W3CDTF">2017-12-26T06:33:56Z</dcterms:created>
  <dcterms:modified xsi:type="dcterms:W3CDTF">2018-01-06T03:01:05Z</dcterms:modified>
</cp:coreProperties>
</file>