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627" autoAdjust="0"/>
  </p:normalViewPr>
  <p:slideViewPr>
    <p:cSldViewPr>
      <p:cViewPr varScale="1">
        <p:scale>
          <a:sx n="71" d="100"/>
          <a:sy n="71" d="100"/>
        </p:scale>
        <p:origin x="-13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13DB5-A382-4FE4-B759-9C135A481B25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D8539-5A56-4BC3-BB9C-57439274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8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标点符号，有些是变化的，突发事件，不可避免的原因，全局控制的作用</a:t>
            </a:r>
            <a:endParaRPr lang="en-US" altLang="zh-CN" dirty="0" smtClean="0"/>
          </a:p>
          <a:p>
            <a:r>
              <a:rPr lang="zh-CN" altLang="en-US" dirty="0" smtClean="0"/>
              <a:t>不会写，需求变化大，非常疲惫，提高印象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D8539-5A56-4BC3-BB9C-574392740E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0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每秒的业务数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D8539-5A56-4BC3-BB9C-574392740E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5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测试目的：找瓶颈，容量规划，找出配置调优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D8539-5A56-4BC3-BB9C-574392740E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43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性能测试计划的编写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6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减少文档工作量的方法：</a:t>
            </a:r>
            <a:endParaRPr lang="en-US" altLang="zh-CN" dirty="0" smtClean="0"/>
          </a:p>
          <a:p>
            <a:pPr marL="914400" lvl="1" indent="-51435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3200" dirty="0" smtClean="0"/>
              <a:t>尽量模板化</a:t>
            </a:r>
            <a:endParaRPr lang="en-US" altLang="zh-CN" sz="3200" dirty="0" smtClean="0"/>
          </a:p>
          <a:p>
            <a:pPr marL="914400" lvl="1" indent="-51435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3200" dirty="0" smtClean="0"/>
              <a:t>尽量规范化</a:t>
            </a:r>
            <a:endParaRPr lang="en-US" altLang="zh-CN" sz="3200" dirty="0" smtClean="0"/>
          </a:p>
          <a:p>
            <a:pPr marL="914400" lvl="1" indent="-51435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3200" dirty="0" smtClean="0"/>
              <a:t>尽量解耦化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3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zh-CN" altLang="en-US" dirty="0"/>
              <a:t>项目相关文档中提取</a:t>
            </a:r>
          </a:p>
          <a:p>
            <a:r>
              <a:rPr lang="zh-CN" altLang="en-US" dirty="0" smtClean="0"/>
              <a:t>从</a:t>
            </a:r>
            <a:r>
              <a:rPr lang="zh-CN" altLang="en-US" dirty="0"/>
              <a:t>邮件中提取</a:t>
            </a:r>
          </a:p>
          <a:p>
            <a:r>
              <a:rPr lang="zh-CN" altLang="en-US" dirty="0" smtClean="0"/>
              <a:t>从</a:t>
            </a:r>
            <a:r>
              <a:rPr lang="zh-CN" altLang="en-US" dirty="0"/>
              <a:t>口头沟通中提取（后期尽量转化成邮件或文档）</a:t>
            </a:r>
          </a:p>
          <a:p>
            <a:r>
              <a:rPr lang="zh-CN" altLang="en-US" dirty="0" smtClean="0"/>
              <a:t>其他渠道（同行业软件）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性能需求从何而来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9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</a:t>
            </a:r>
            <a:endParaRPr lang="en-US" altLang="zh-CN" dirty="0" smtClean="0"/>
          </a:p>
          <a:p>
            <a:r>
              <a:rPr lang="zh-CN" altLang="en-US" dirty="0"/>
              <a:t>项目负责人</a:t>
            </a:r>
          </a:p>
          <a:p>
            <a:r>
              <a:rPr lang="zh-CN" altLang="en-US" dirty="0"/>
              <a:t>需求负责人</a:t>
            </a:r>
          </a:p>
          <a:p>
            <a:r>
              <a:rPr lang="zh-CN" altLang="en-US" dirty="0"/>
              <a:t>项目组开发和相关人员</a:t>
            </a:r>
          </a:p>
          <a:p>
            <a:r>
              <a:rPr lang="zh-CN" altLang="en-US" dirty="0" smtClean="0"/>
              <a:t>其他</a:t>
            </a:r>
            <a:r>
              <a:rPr lang="zh-CN" altLang="en-US" dirty="0"/>
              <a:t>方式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性能需求从谁而来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0014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9600" dirty="0" smtClean="0"/>
              <a:t>（</a:t>
            </a:r>
            <a:r>
              <a:rPr lang="en-US" altLang="zh-CN" sz="9600" dirty="0"/>
              <a:t>1</a:t>
            </a:r>
            <a:r>
              <a:rPr lang="zh-CN" altLang="en-US" sz="9600" dirty="0"/>
              <a:t>） 计算平均的并发用户数：</a:t>
            </a:r>
            <a:r>
              <a:rPr lang="en-US" altLang="zh-CN" sz="9600" dirty="0"/>
              <a:t>C = </a:t>
            </a:r>
            <a:r>
              <a:rPr lang="en-US" altLang="zh-CN" sz="9600" dirty="0" err="1"/>
              <a:t>nL</a:t>
            </a:r>
            <a:r>
              <a:rPr lang="en-US" altLang="zh-CN" sz="9600" dirty="0"/>
              <a:t>/T </a:t>
            </a:r>
            <a:endParaRPr lang="en-US" altLang="zh-CN" sz="9600" dirty="0" smtClean="0"/>
          </a:p>
          <a:p>
            <a:pPr marL="0" indent="0">
              <a:buNone/>
            </a:pPr>
            <a:r>
              <a:rPr lang="zh-CN" altLang="en-US" sz="9600" dirty="0" smtClean="0"/>
              <a:t>（</a:t>
            </a:r>
            <a:r>
              <a:rPr lang="en-US" altLang="zh-CN" sz="9600" dirty="0"/>
              <a:t>2</a:t>
            </a:r>
            <a:r>
              <a:rPr lang="zh-CN" altLang="en-US" sz="9600" dirty="0"/>
              <a:t>） 并发用户数峰值： </a:t>
            </a:r>
            <a:r>
              <a:rPr lang="en-US" altLang="zh-CN" sz="9600" dirty="0"/>
              <a:t>C</a:t>
            </a:r>
            <a:r>
              <a:rPr lang="zh-CN" altLang="en-US" sz="9600" dirty="0"/>
              <a:t>’≈ </a:t>
            </a:r>
            <a:r>
              <a:rPr lang="en-US" altLang="zh-CN" sz="9600" dirty="0"/>
              <a:t>C+3*</a:t>
            </a:r>
            <a:r>
              <a:rPr lang="zh-CN" altLang="en-US" sz="9600" dirty="0"/>
              <a:t>根号</a:t>
            </a:r>
            <a:r>
              <a:rPr lang="en-US" altLang="zh-CN" sz="9600" dirty="0"/>
              <a:t>C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6400" dirty="0"/>
              <a:t>公式（</a:t>
            </a:r>
            <a:r>
              <a:rPr lang="en-US" altLang="zh-CN" sz="6400" dirty="0"/>
              <a:t>1</a:t>
            </a:r>
            <a:r>
              <a:rPr lang="zh-CN" altLang="en-US" sz="6400" dirty="0"/>
              <a:t>）中，</a:t>
            </a:r>
            <a:r>
              <a:rPr lang="en-US" altLang="zh-CN" sz="6400" dirty="0"/>
              <a:t>C</a:t>
            </a:r>
            <a:r>
              <a:rPr lang="zh-CN" altLang="en-US" sz="6400" dirty="0"/>
              <a:t>是平均的并发用户数；</a:t>
            </a:r>
            <a:r>
              <a:rPr lang="en-US" altLang="zh-CN" sz="6400" dirty="0"/>
              <a:t>n</a:t>
            </a:r>
            <a:r>
              <a:rPr lang="zh-CN" altLang="en-US" sz="6400" dirty="0"/>
              <a:t>是</a:t>
            </a:r>
            <a:r>
              <a:rPr lang="en-US" altLang="zh-CN" sz="6400" dirty="0"/>
              <a:t>login session</a:t>
            </a:r>
            <a:r>
              <a:rPr lang="zh-CN" altLang="en-US" sz="6400" dirty="0"/>
              <a:t>的数量；</a:t>
            </a:r>
            <a:r>
              <a:rPr lang="en-US" altLang="zh-CN" sz="6400" dirty="0"/>
              <a:t>L</a:t>
            </a:r>
            <a:r>
              <a:rPr lang="zh-CN" altLang="en-US" sz="6400" dirty="0"/>
              <a:t>是</a:t>
            </a:r>
            <a:r>
              <a:rPr lang="en-US" altLang="zh-CN" sz="6400" dirty="0"/>
              <a:t>login session</a:t>
            </a:r>
            <a:r>
              <a:rPr lang="zh-CN" altLang="en-US" sz="6400" dirty="0"/>
              <a:t>的平均长度；</a:t>
            </a:r>
            <a:r>
              <a:rPr lang="en-US" altLang="zh-CN" sz="6400" dirty="0"/>
              <a:t>T</a:t>
            </a:r>
            <a:r>
              <a:rPr lang="zh-CN" altLang="en-US" sz="6400" dirty="0"/>
              <a:t>指考察的时间段长度。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6400" dirty="0"/>
              <a:t>公式（</a:t>
            </a:r>
            <a:r>
              <a:rPr lang="en-US" altLang="zh-CN" sz="6400" dirty="0"/>
              <a:t>2</a:t>
            </a:r>
            <a:r>
              <a:rPr lang="zh-CN" altLang="en-US" sz="6400" dirty="0"/>
              <a:t>）则给出了并发用户数峰值的计算方式中，其中，</a:t>
            </a:r>
            <a:r>
              <a:rPr lang="en-US" altLang="zh-CN" sz="6400" dirty="0"/>
              <a:t>C</a:t>
            </a:r>
            <a:r>
              <a:rPr lang="zh-CN" altLang="en-US" sz="6400" dirty="0"/>
              <a:t>’指并发用户数的峰值，</a:t>
            </a:r>
            <a:r>
              <a:rPr lang="en-US" altLang="zh-CN" sz="6400" dirty="0"/>
              <a:t>C</a:t>
            </a:r>
            <a:r>
              <a:rPr lang="zh-CN" altLang="en-US" sz="6400" dirty="0"/>
              <a:t>就是公式（</a:t>
            </a:r>
            <a:r>
              <a:rPr lang="en-US" altLang="zh-CN" sz="6400" dirty="0"/>
              <a:t>1</a:t>
            </a:r>
            <a:r>
              <a:rPr lang="zh-CN" altLang="en-US" sz="6400" dirty="0"/>
              <a:t>）中得到的平均的</a:t>
            </a:r>
            <a:r>
              <a:rPr lang="zh-CN" altLang="en-US" sz="6400" dirty="0" smtClean="0"/>
              <a:t>并发用户</a:t>
            </a:r>
            <a:r>
              <a:rPr lang="zh-CN" altLang="en-US" sz="6400" dirty="0"/>
              <a:t>数。该公式的得出是假设用户的</a:t>
            </a:r>
            <a:r>
              <a:rPr lang="en-US" altLang="zh-CN" sz="6400" dirty="0"/>
              <a:t>login session</a:t>
            </a:r>
            <a:r>
              <a:rPr lang="zh-CN" altLang="en-US" sz="6400" dirty="0"/>
              <a:t>产生符合泊松分布而估算得到的。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6400" dirty="0"/>
              <a:t>实例：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6400" dirty="0"/>
              <a:t>假设有一个</a:t>
            </a:r>
            <a:r>
              <a:rPr lang="en-US" altLang="zh-CN" sz="6400" dirty="0"/>
              <a:t>OA</a:t>
            </a:r>
            <a:r>
              <a:rPr lang="zh-CN" altLang="en-US" sz="6400" dirty="0"/>
              <a:t>系统，该系统有</a:t>
            </a:r>
            <a:r>
              <a:rPr lang="en-US" altLang="zh-CN" sz="6400" dirty="0"/>
              <a:t>3000</a:t>
            </a:r>
            <a:r>
              <a:rPr lang="zh-CN" altLang="en-US" sz="6400" dirty="0"/>
              <a:t>个用户，平均每天大约有</a:t>
            </a:r>
            <a:r>
              <a:rPr lang="en-US" altLang="zh-CN" sz="6400" dirty="0"/>
              <a:t>400</a:t>
            </a:r>
            <a:r>
              <a:rPr lang="zh-CN" altLang="en-US" sz="6400" dirty="0"/>
              <a:t>个用户要访问该系统，对一个典型用户来说，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6400" dirty="0"/>
              <a:t>一天之内用户从登录到退出该系统的平均时间为</a:t>
            </a:r>
            <a:r>
              <a:rPr lang="en-US" altLang="zh-CN" sz="6400" dirty="0"/>
              <a:t>4</a:t>
            </a:r>
            <a:r>
              <a:rPr lang="zh-CN" altLang="en-US" sz="6400" dirty="0"/>
              <a:t>小时，在一天的时间内，用户只在</a:t>
            </a:r>
            <a:r>
              <a:rPr lang="en-US" altLang="zh-CN" sz="6400" dirty="0"/>
              <a:t>8</a:t>
            </a:r>
            <a:r>
              <a:rPr lang="zh-CN" altLang="en-US" sz="6400" dirty="0"/>
              <a:t>小时内使用该系统。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6400" dirty="0"/>
              <a:t>则根据公式（</a:t>
            </a:r>
            <a:r>
              <a:rPr lang="en-US" altLang="zh-CN" sz="6400" dirty="0"/>
              <a:t>1</a:t>
            </a:r>
            <a:r>
              <a:rPr lang="zh-CN" altLang="en-US" sz="6400" dirty="0"/>
              <a:t>）和公式（</a:t>
            </a:r>
            <a:r>
              <a:rPr lang="en-US" altLang="zh-CN" sz="6400" dirty="0"/>
              <a:t>2</a:t>
            </a:r>
            <a:r>
              <a:rPr lang="zh-CN" altLang="en-US" sz="6400" dirty="0"/>
              <a:t>），可以得到：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6400" dirty="0"/>
              <a:t>C = 400*4/8 = 200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6400" dirty="0"/>
              <a:t>C</a:t>
            </a:r>
            <a:r>
              <a:rPr lang="zh-CN" altLang="en-US" sz="6400" dirty="0"/>
              <a:t>’≈</a:t>
            </a:r>
            <a:r>
              <a:rPr lang="en-US" altLang="zh-CN" sz="6400" dirty="0"/>
              <a:t>200+3*</a:t>
            </a:r>
            <a:r>
              <a:rPr lang="zh-CN" altLang="en-US" sz="6400" dirty="0"/>
              <a:t>根号</a:t>
            </a:r>
            <a:r>
              <a:rPr lang="en-US" altLang="zh-CN" sz="6400" dirty="0"/>
              <a:t>200 = 242</a:t>
            </a:r>
            <a:endParaRPr lang="zh-CN" altLang="en-US" sz="6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022231" cy="818867"/>
          </a:xfrm>
        </p:spPr>
        <p:txBody>
          <a:bodyPr>
            <a:normAutofit/>
          </a:bodyPr>
          <a:lstStyle/>
          <a:p>
            <a:r>
              <a:rPr lang="zh-CN" altLang="en-US" dirty="0"/>
              <a:t>并发用户数的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5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个人建议：</a:t>
            </a:r>
            <a:r>
              <a:rPr lang="zh-CN" altLang="en-US" dirty="0"/>
              <a:t>二八定律</a:t>
            </a:r>
            <a:endParaRPr lang="en-US" altLang="zh-CN" dirty="0" smtClean="0"/>
          </a:p>
          <a:p>
            <a:r>
              <a:rPr lang="zh-CN" altLang="en-US" dirty="0" smtClean="0"/>
              <a:t>并发用户</a:t>
            </a:r>
            <a:r>
              <a:rPr lang="en-US" altLang="zh-CN" dirty="0" smtClean="0"/>
              <a:t>=</a:t>
            </a:r>
            <a:r>
              <a:rPr lang="zh-CN" altLang="en-US" dirty="0" smtClean="0"/>
              <a:t>登录用户数的*（</a:t>
            </a:r>
            <a:r>
              <a:rPr lang="en-US" altLang="zh-CN" dirty="0" smtClean="0"/>
              <a:t>5</a:t>
            </a:r>
            <a:r>
              <a:rPr lang="en-US" altLang="zh-CN" dirty="0"/>
              <a:t>%</a:t>
            </a:r>
            <a:r>
              <a:rPr lang="en-US" altLang="zh-CN" dirty="0" smtClean="0"/>
              <a:t>~20%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并发用户数的计算</a:t>
            </a:r>
          </a:p>
        </p:txBody>
      </p:sp>
    </p:spTree>
    <p:extLst>
      <p:ext uri="{BB962C8B-B14F-4D97-AF65-F5344CB8AC3E}">
        <p14:creationId xmlns:p14="http://schemas.microsoft.com/office/powerpoint/2010/main" val="7201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某</a:t>
            </a:r>
            <a:r>
              <a:rPr lang="zh-CN" altLang="en-US" dirty="0"/>
              <a:t>项目登录用户数及登录次数：</a:t>
            </a:r>
          </a:p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）从历史数据上看每天登录用户数最高只有</a:t>
            </a:r>
            <a:r>
              <a:rPr lang="en-US" altLang="zh-CN" sz="2800" dirty="0"/>
              <a:t>2.7</a:t>
            </a:r>
            <a:r>
              <a:rPr lang="zh-CN" altLang="en-US" sz="2800" dirty="0"/>
              <a:t>万，占总用户数的比例为</a:t>
            </a:r>
            <a:r>
              <a:rPr lang="en-US" altLang="zh-CN" sz="2800" dirty="0"/>
              <a:t>4.8%</a:t>
            </a:r>
            <a:r>
              <a:rPr lang="zh-CN" altLang="en-US" sz="2800" dirty="0" smtClean="0"/>
              <a:t>，在</a:t>
            </a:r>
            <a:r>
              <a:rPr lang="en-US" altLang="zh-CN" sz="2800" dirty="0" smtClean="0"/>
              <a:t>2018</a:t>
            </a:r>
            <a:r>
              <a:rPr lang="zh-CN" altLang="en-US" sz="2800" dirty="0" smtClean="0"/>
              <a:t>年</a:t>
            </a:r>
          </a:p>
          <a:p>
            <a:pPr marL="0" indent="0">
              <a:buNone/>
            </a:pPr>
            <a:r>
              <a:rPr lang="zh-CN" altLang="en-US" sz="2800" dirty="0" smtClean="0"/>
              <a:t>安装业务量翻番的情况下，登录用户数峰增长量需要比现有的翻两番，即每天的登录峰值需要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万。</a:t>
            </a:r>
          </a:p>
          <a:p>
            <a:pPr marL="0" indent="0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）按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万用户，每天每个用户登录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次计算，每天的登录峰值次数达到</a:t>
            </a:r>
            <a:r>
              <a:rPr lang="en-US" altLang="zh-CN" sz="2800" dirty="0" smtClean="0"/>
              <a:t>50</a:t>
            </a:r>
            <a:r>
              <a:rPr lang="zh-CN" altLang="en-US" sz="2800" dirty="0" smtClean="0"/>
              <a:t>万。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8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45259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分析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万用户，每天每个用户登录</a:t>
            </a:r>
            <a:r>
              <a:rPr lang="en-US" altLang="zh-CN" dirty="0" smtClean="0"/>
              <a:t>5</a:t>
            </a:r>
            <a:r>
              <a:rPr lang="zh-CN" altLang="en-US" smtClean="0"/>
              <a:t>次计算，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该项目每天的登录峰值次数达到</a:t>
            </a:r>
            <a:r>
              <a:rPr lang="en-US" altLang="zh-CN" dirty="0"/>
              <a:t>50</a:t>
            </a:r>
            <a:r>
              <a:rPr lang="zh-CN" altLang="en-US" dirty="0"/>
              <a:t>万，按照</a:t>
            </a:r>
            <a:r>
              <a:rPr lang="en-US" altLang="zh-CN" dirty="0"/>
              <a:t>80-20</a:t>
            </a:r>
            <a:r>
              <a:rPr lang="zh-CN" altLang="en-US" dirty="0"/>
              <a:t>法则计算，</a:t>
            </a:r>
            <a:r>
              <a:rPr lang="en-US" altLang="zh-CN" dirty="0"/>
              <a:t>80%</a:t>
            </a:r>
            <a:r>
              <a:rPr lang="zh-CN" altLang="en-US" dirty="0"/>
              <a:t>的登录是在</a:t>
            </a:r>
            <a:r>
              <a:rPr lang="en-US" altLang="zh-CN" dirty="0"/>
              <a:t>20%</a:t>
            </a:r>
            <a:r>
              <a:rPr lang="zh-CN" altLang="en-US" dirty="0"/>
              <a:t>时间内</a:t>
            </a:r>
            <a:r>
              <a:rPr lang="zh-CN" altLang="en-US" dirty="0" smtClean="0"/>
              <a:t>完成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80%</a:t>
            </a:r>
            <a:r>
              <a:rPr lang="zh-CN" altLang="en-US" dirty="0"/>
              <a:t>的登录 </a:t>
            </a:r>
            <a:r>
              <a:rPr lang="en-US" altLang="zh-CN" dirty="0"/>
              <a:t>= 500000*0.8 = 400000</a:t>
            </a:r>
            <a:r>
              <a:rPr lang="zh-CN" altLang="en-US" dirty="0"/>
              <a:t>次</a:t>
            </a:r>
          </a:p>
          <a:p>
            <a:pPr marL="0" indent="0">
              <a:buNone/>
            </a:pPr>
            <a:r>
              <a:rPr lang="en-US" altLang="zh-CN" dirty="0"/>
              <a:t>20%</a:t>
            </a:r>
            <a:r>
              <a:rPr lang="zh-CN" altLang="en-US" dirty="0"/>
              <a:t>的时间 </a:t>
            </a:r>
            <a:r>
              <a:rPr lang="en-US" altLang="zh-CN" dirty="0"/>
              <a:t>= 24*3600*0.2 = 17280</a:t>
            </a:r>
            <a:r>
              <a:rPr lang="zh-CN" altLang="en-US" dirty="0"/>
              <a:t>秒</a:t>
            </a:r>
          </a:p>
          <a:p>
            <a:pPr marL="0" indent="0">
              <a:buNone/>
            </a:pPr>
            <a:r>
              <a:rPr lang="zh-CN" altLang="en-US" dirty="0"/>
              <a:t>平均每秒登录次数 </a:t>
            </a:r>
            <a:r>
              <a:rPr lang="en-US" altLang="zh-CN" dirty="0"/>
              <a:t>= 400000/ 17280 = 23.14 </a:t>
            </a:r>
            <a:r>
              <a:rPr lang="zh-CN" altLang="en-US" dirty="0"/>
              <a:t>≈</a:t>
            </a:r>
            <a:r>
              <a:rPr lang="en-US" altLang="zh-CN" dirty="0"/>
              <a:t>25</a:t>
            </a:r>
            <a:r>
              <a:rPr lang="zh-CN" altLang="en-US" dirty="0"/>
              <a:t>次</a:t>
            </a:r>
            <a:r>
              <a:rPr lang="en-US" altLang="zh-CN" dirty="0"/>
              <a:t>/</a:t>
            </a:r>
            <a:r>
              <a:rPr lang="zh-CN" altLang="en-US" dirty="0"/>
              <a:t>秒</a:t>
            </a:r>
          </a:p>
          <a:p>
            <a:pPr marL="0" indent="0">
              <a:buNone/>
            </a:pPr>
            <a:r>
              <a:rPr lang="zh-CN" altLang="en-US" dirty="0"/>
              <a:t>经过计算后，本项目登录操作的性能需求是</a:t>
            </a:r>
            <a:r>
              <a:rPr lang="en-US" altLang="zh-CN" dirty="0"/>
              <a:t>25</a:t>
            </a:r>
            <a:r>
              <a:rPr lang="zh-CN" altLang="en-US" dirty="0"/>
              <a:t>次</a:t>
            </a:r>
            <a:r>
              <a:rPr lang="en-US" altLang="zh-CN" dirty="0"/>
              <a:t>/</a:t>
            </a:r>
            <a:r>
              <a:rPr lang="zh-CN" altLang="en-US" dirty="0"/>
              <a:t>秒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项目背景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测试目的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</a:t>
            </a:r>
            <a:r>
              <a:rPr lang="zh-CN" altLang="en-US" dirty="0" smtClean="0"/>
              <a:t>资源（人力</a:t>
            </a:r>
            <a:r>
              <a:rPr lang="en-US" altLang="zh-CN" dirty="0" smtClean="0"/>
              <a:t>+</a:t>
            </a:r>
            <a:r>
              <a:rPr lang="zh-CN" altLang="en-US" dirty="0" smtClean="0"/>
              <a:t>软件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硬件）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测试环境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测试策略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sz="2800" dirty="0" smtClean="0"/>
              <a:t>5.1 </a:t>
            </a:r>
            <a:r>
              <a:rPr lang="zh-CN" altLang="en-US" sz="2800" dirty="0" smtClean="0"/>
              <a:t>测试点的</a:t>
            </a:r>
            <a:r>
              <a:rPr lang="zh-CN" altLang="en-US" sz="2800" dirty="0" smtClean="0"/>
              <a:t>提取（最常用的业务，最核心的业务，容易出错的业务）</a:t>
            </a:r>
            <a:endParaRPr lang="en-US" altLang="zh-CN" sz="2800" dirty="0" smtClean="0"/>
          </a:p>
          <a:p>
            <a:pPr marL="800100" lvl="2" indent="0">
              <a:buNone/>
            </a:pPr>
            <a:r>
              <a:rPr lang="en-US" altLang="zh-CN" sz="2800" dirty="0" smtClean="0"/>
              <a:t>5.2 </a:t>
            </a:r>
            <a:r>
              <a:rPr lang="zh-CN" altLang="en-US" sz="2800" dirty="0" smtClean="0"/>
              <a:t>并发数与预期指标预估</a:t>
            </a:r>
            <a:endParaRPr lang="en-US" altLang="zh-CN" sz="2800" dirty="0"/>
          </a:p>
          <a:p>
            <a:pPr marL="800100" lvl="2" indent="0">
              <a:buNone/>
            </a:pPr>
            <a:r>
              <a:rPr lang="en-US" altLang="zh-CN" sz="2800" dirty="0" smtClean="0"/>
              <a:t>5.3 </a:t>
            </a:r>
            <a:r>
              <a:rPr lang="zh-CN" altLang="en-US" sz="2800" dirty="0" smtClean="0"/>
              <a:t>通过规则</a:t>
            </a:r>
            <a:endParaRPr lang="en-US" altLang="zh-CN" sz="2800" dirty="0" smtClean="0"/>
          </a:p>
          <a:p>
            <a:pPr marL="800100" lvl="2" indent="0">
              <a:buNone/>
            </a:pPr>
            <a:r>
              <a:rPr lang="en-US" altLang="zh-CN" sz="2800" dirty="0" smtClean="0"/>
              <a:t>5.4 </a:t>
            </a:r>
            <a:r>
              <a:rPr lang="zh-CN" altLang="en-US" sz="2800" dirty="0" smtClean="0"/>
              <a:t>转换为场景测试用例</a:t>
            </a:r>
            <a:endParaRPr lang="en-US" altLang="zh-CN" sz="2800" dirty="0" smtClean="0"/>
          </a:p>
          <a:p>
            <a:pPr marL="514350" lvl="1" indent="-514350">
              <a:buFont typeface="+mj-lt"/>
              <a:buAutoNum type="arabicPeriod" startAt="6"/>
            </a:pPr>
            <a:r>
              <a:rPr lang="zh-CN" altLang="en-US" sz="3200" dirty="0"/>
              <a:t>测试数据准备</a:t>
            </a:r>
            <a:endParaRPr lang="en-US" altLang="zh-CN" sz="3200" dirty="0"/>
          </a:p>
          <a:p>
            <a:pPr marL="514350" lvl="1" indent="-514350">
              <a:buFont typeface="+mj-lt"/>
              <a:buAutoNum type="arabicPeriod" startAt="6"/>
            </a:pPr>
            <a:r>
              <a:rPr lang="zh-CN" altLang="en-US" sz="3200" dirty="0"/>
              <a:t>测试工具</a:t>
            </a:r>
            <a:r>
              <a:rPr lang="zh-CN" altLang="en-US" sz="3200" dirty="0" smtClean="0"/>
              <a:t>说明（</a:t>
            </a:r>
            <a:r>
              <a:rPr lang="en-US" altLang="zh-CN" sz="3200" dirty="0" err="1" smtClean="0"/>
              <a:t>LR</a:t>
            </a:r>
            <a:r>
              <a:rPr lang="zh-CN" altLang="en-US" sz="3200" dirty="0" smtClean="0"/>
              <a:t>，</a:t>
            </a:r>
            <a:r>
              <a:rPr lang="en-US" altLang="zh-CN" sz="3200" dirty="0" err="1" smtClean="0"/>
              <a:t>Jmeter</a:t>
            </a:r>
            <a:r>
              <a:rPr lang="zh-CN" altLang="en-US" sz="3200" smtClean="0"/>
              <a:t>，</a:t>
            </a:r>
            <a:r>
              <a:rPr lang="en-US" altLang="zh-CN" sz="3200" smtClean="0"/>
              <a:t>Locust</a:t>
            </a:r>
            <a:r>
              <a:rPr lang="zh-CN" altLang="en-US" sz="3200" dirty="0" smtClean="0"/>
              <a:t>，自己写</a:t>
            </a:r>
            <a:r>
              <a:rPr lang="en-US" altLang="zh-CN" sz="3200" dirty="0" smtClean="0"/>
              <a:t>python</a:t>
            </a:r>
            <a:r>
              <a:rPr lang="zh-CN" altLang="en-US" sz="3200" dirty="0" smtClean="0"/>
              <a:t>协程）</a:t>
            </a:r>
            <a:endParaRPr lang="en-US" altLang="zh-CN" sz="3200" dirty="0"/>
          </a:p>
          <a:p>
            <a:pPr marL="514350" lvl="1" indent="-514350">
              <a:buFont typeface="+mj-lt"/>
              <a:buAutoNum type="arabicPeriod" startAt="6"/>
            </a:pPr>
            <a:r>
              <a:rPr lang="zh-CN" altLang="en-US" sz="3200" dirty="0"/>
              <a:t>测试限制与风险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性能测试计划模板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4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性能测试工具选型</Template>
  <TotalTime>627</TotalTime>
  <Words>635</Words>
  <Application>Microsoft Office PowerPoint</Application>
  <PresentationFormat>全屏显示(4:3)</PresentationFormat>
  <Paragraphs>61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moban</vt:lpstr>
      <vt:lpstr>性能测试计划的编写</vt:lpstr>
      <vt:lpstr>性能测试计划</vt:lpstr>
      <vt:lpstr>性能需求从何而来？</vt:lpstr>
      <vt:lpstr>性能需求从谁而来？</vt:lpstr>
      <vt:lpstr>并发用户数的计算</vt:lpstr>
      <vt:lpstr>并发用户数的计算</vt:lpstr>
      <vt:lpstr>PowerPoint 演示文稿</vt:lpstr>
      <vt:lpstr>PowerPoint 演示文稿</vt:lpstr>
      <vt:lpstr>性能测试计划模板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</cp:lastModifiedBy>
  <cp:revision>27</cp:revision>
  <dcterms:modified xsi:type="dcterms:W3CDTF">2018-03-27T08:20:22Z</dcterms:modified>
</cp:coreProperties>
</file>