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2"/>
  </p:notesMasterIdLst>
  <p:sldIdLst>
    <p:sldId id="256" r:id="rId2"/>
    <p:sldId id="276" r:id="rId3"/>
    <p:sldId id="277" r:id="rId4"/>
    <p:sldId id="278" r:id="rId5"/>
    <p:sldId id="279" r:id="rId6"/>
    <p:sldId id="280" r:id="rId7"/>
    <p:sldId id="282" r:id="rId8"/>
    <p:sldId id="283" r:id="rId9"/>
    <p:sldId id="284" r:id="rId10"/>
    <p:sldId id="286" r:id="rId11"/>
    <p:sldId id="287" r:id="rId12"/>
    <p:sldId id="285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75" autoAdjust="0"/>
  </p:normalViewPr>
  <p:slideViewPr>
    <p:cSldViewPr>
      <p:cViewPr varScale="1">
        <p:scale>
          <a:sx n="64" d="100"/>
          <a:sy n="64" d="100"/>
        </p:scale>
        <p:origin x="-13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回顾</a:t>
            </a:r>
            <a:r>
              <a:rPr lang="en-US" altLang="zh-CN" dirty="0" smtClean="0"/>
              <a:t>LR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>
                <a:solidFill>
                  <a:srgbClr val="FF0000"/>
                </a:solidFill>
              </a:rPr>
              <a:t>①当对脚本文件进行了移动后，</a:t>
            </a:r>
            <a:r>
              <a:rPr lang="en-US" altLang="zh-CN" dirty="0" smtClean="0">
                <a:solidFill>
                  <a:srgbClr val="FF0000"/>
                </a:solidFill>
              </a:rPr>
              <a:t>Script Path</a:t>
            </a:r>
            <a:r>
              <a:rPr lang="zh-CN" altLang="zh-CN" dirty="0" smtClean="0">
                <a:solidFill>
                  <a:srgbClr val="FF0000"/>
                </a:solidFill>
              </a:rPr>
              <a:t>脚本路径中将标注为红色，需要重新修改为新的路径。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②</a:t>
            </a:r>
            <a:r>
              <a:rPr lang="zh-CN" altLang="zh-CN" dirty="0" smtClean="0">
                <a:solidFill>
                  <a:srgbClr val="FF0000"/>
                </a:solidFill>
              </a:rPr>
              <a:t>“手工场景”的默认数值场景类型中，支持测试计划以</a:t>
            </a:r>
            <a:r>
              <a:rPr lang="en-US" altLang="zh-CN" dirty="0" smtClean="0">
                <a:solidFill>
                  <a:srgbClr val="FF0000"/>
                </a:solidFill>
              </a:rPr>
              <a:t>Group</a:t>
            </a:r>
            <a:r>
              <a:rPr lang="zh-CN" altLang="zh-CN" dirty="0" smtClean="0">
                <a:solidFill>
                  <a:srgbClr val="FF0000"/>
                </a:solidFill>
              </a:rPr>
              <a:t>方式开展，故每个脚本又可称为一个场景组。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回顾</a:t>
            </a:r>
            <a:r>
              <a:rPr lang="en-US" altLang="zh-CN" dirty="0" smtClean="0"/>
              <a:t>LR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Load Generator</a:t>
            </a:r>
            <a:r>
              <a:rPr lang="zh-CN" altLang="en-US" dirty="0" smtClean="0">
                <a:solidFill>
                  <a:schemeClr val="tx1"/>
                </a:solidFill>
              </a:rPr>
              <a:t>是运行脚本的负载引擎，配置</a:t>
            </a:r>
            <a:r>
              <a:rPr lang="en-US" altLang="zh-CN" dirty="0" smtClean="0">
                <a:solidFill>
                  <a:schemeClr val="tx1"/>
                </a:solidFill>
              </a:rPr>
              <a:t>Load Generator</a:t>
            </a:r>
            <a:r>
              <a:rPr lang="zh-CN" altLang="en-US" dirty="0" smtClean="0">
                <a:solidFill>
                  <a:schemeClr val="tx1"/>
                </a:solidFill>
              </a:rPr>
              <a:t>主要用于解决单台电脑无法模拟大量负载的问题。一次性能测试中，可使用多个</a:t>
            </a:r>
            <a:r>
              <a:rPr lang="en-US" altLang="zh-CN" dirty="0" smtClean="0">
                <a:solidFill>
                  <a:schemeClr val="tx1"/>
                </a:solidFill>
              </a:rPr>
              <a:t>Load Generator</a:t>
            </a:r>
            <a:r>
              <a:rPr lang="zh-CN" altLang="en-US" dirty="0" smtClean="0">
                <a:solidFill>
                  <a:schemeClr val="tx1"/>
                </a:solidFill>
              </a:rPr>
              <a:t>并在每个</a:t>
            </a:r>
            <a:r>
              <a:rPr lang="en-US" altLang="zh-CN" dirty="0" smtClean="0">
                <a:solidFill>
                  <a:schemeClr val="tx1"/>
                </a:solidFill>
              </a:rPr>
              <a:t>Load Generator</a:t>
            </a:r>
            <a:r>
              <a:rPr lang="zh-CN" altLang="en-US" dirty="0" smtClean="0">
                <a:solidFill>
                  <a:schemeClr val="tx1"/>
                </a:solidFill>
              </a:rPr>
              <a:t>上运行多个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59633" y="1666818"/>
            <a:ext cx="7488832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>
                <a:solidFill>
                  <a:schemeClr val="bg1"/>
                </a:solidFill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Controller</a:t>
            </a:r>
            <a:r>
              <a:rPr lang="zh-CN" altLang="en-US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测试场景设计</a:t>
            </a:r>
            <a:endParaRPr lang="zh-CN" altLang="zh-CN" sz="4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07174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解决“地点？”的问题（续）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8200" y="1167321"/>
            <a:ext cx="7602542" cy="4784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8086275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解决“地点？”的问题（续）</a:t>
            </a:r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458" y="3599411"/>
            <a:ext cx="4096306" cy="212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8488" y="1509337"/>
            <a:ext cx="4152276" cy="1651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0551" y="1317657"/>
            <a:ext cx="2756078" cy="2056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1" name="图片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64027" y="2296792"/>
            <a:ext cx="362762" cy="32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723869" y="1509337"/>
            <a:ext cx="9443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前提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41046" y="1843867"/>
            <a:ext cx="9443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检验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endCxn id="10" idx="0"/>
          </p:cNvCxnSpPr>
          <p:nvPr/>
        </p:nvCxnSpPr>
        <p:spPr bwMode="auto">
          <a:xfrm>
            <a:off x="6163940" y="1847416"/>
            <a:ext cx="791338" cy="20869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6" name="图片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520" y="4185204"/>
            <a:ext cx="42957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642044" y="3934413"/>
            <a:ext cx="2626468" cy="1840681"/>
          </a:xfrm>
          <a:prstGeom prst="rect">
            <a:avLst/>
          </a:prstGeom>
          <a:ln w="38100" cap="sq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212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07174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解决“地点？”的问题（续）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8200" y="1167321"/>
            <a:ext cx="7602542" cy="4784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61586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</a:rPr>
              <a:t>场景设计之场景组与场景脚本</a:t>
            </a:r>
            <a:endParaRPr lang="en-US" altLang="zh-CN" dirty="0">
              <a:latin typeface="+mn-ea"/>
            </a:endParaRP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场景设计之场景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计划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81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通过设置加压方式、场景持续运行时间及减压方式等信息，详细模拟用户的真实活动场景。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场景计划设计综述</a:t>
            </a:r>
          </a:p>
        </p:txBody>
      </p:sp>
      <p:pic>
        <p:nvPicPr>
          <p:cNvPr id="2050" name="图片 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3278" y="959076"/>
            <a:ext cx="5888787" cy="3719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547920" y="2437165"/>
            <a:ext cx="110799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8800" b="1" dirty="0">
                <a:solidFill>
                  <a:srgbClr val="FF0000"/>
                </a:solidFill>
                <a:latin typeface="Berlin Sans FB Demi" charset="0"/>
                <a:ea typeface="宋体" charset="-122"/>
              </a:rPr>
              <a:t>√</a:t>
            </a:r>
            <a:endParaRPr lang="zh-CN" altLang="en-US" sz="8800" b="1" dirty="0">
              <a:solidFill>
                <a:srgbClr val="FF0000"/>
              </a:solidFill>
              <a:latin typeface="Berlin Sans FB Demi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591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878" y="1103765"/>
            <a:ext cx="8501122" cy="5214974"/>
          </a:xfrm>
        </p:spPr>
        <p:txBody>
          <a:bodyPr/>
          <a:lstStyle/>
          <a:p>
            <a:r>
              <a:rPr lang="en-US" altLang="zh-CN" sz="2400" dirty="0"/>
              <a:t>【Scenario】</a:t>
            </a:r>
            <a:r>
              <a:rPr lang="zh-CN" altLang="en-US" sz="2400" dirty="0"/>
              <a:t>和</a:t>
            </a:r>
            <a:r>
              <a:rPr lang="en-US" altLang="zh-CN" sz="2400" dirty="0"/>
              <a:t>【Group】</a:t>
            </a:r>
            <a:r>
              <a:rPr lang="zh-CN" altLang="en-US" sz="2400" dirty="0"/>
              <a:t>计划方式</a:t>
            </a:r>
            <a:endParaRPr lang="en-US" altLang="zh-CN" sz="2400" dirty="0"/>
          </a:p>
          <a:p>
            <a:r>
              <a:rPr lang="en-US" altLang="zh-CN" sz="2400" dirty="0"/>
              <a:t>【Real-world schedule】</a:t>
            </a:r>
            <a:r>
              <a:rPr lang="zh-CN" altLang="en-US" sz="2400" dirty="0"/>
              <a:t>和</a:t>
            </a:r>
            <a:r>
              <a:rPr lang="en-US" altLang="zh-CN" sz="2400" dirty="0"/>
              <a:t>【Basic schedule】</a:t>
            </a:r>
            <a:r>
              <a:rPr lang="zh-CN" altLang="en-US" sz="2400" dirty="0"/>
              <a:t>运行模式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场景计划设计详解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类型</a:t>
            </a:r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1564" y="1988840"/>
            <a:ext cx="7144970" cy="227627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1564" y="4149080"/>
            <a:ext cx="7210900" cy="23929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068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59427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支持</a:t>
            </a:r>
            <a:r>
              <a:rPr lang="en-US" altLang="zh-CN" dirty="0" smtClean="0"/>
              <a:t>【Scenario】</a:t>
            </a:r>
            <a:r>
              <a:rPr lang="zh-CN" altLang="en-US" dirty="0" smtClean="0"/>
              <a:t>和</a:t>
            </a:r>
            <a:r>
              <a:rPr lang="en-US" altLang="zh-CN" dirty="0" smtClean="0"/>
              <a:t>【Group】</a:t>
            </a:r>
            <a:r>
              <a:rPr lang="zh-CN" altLang="en-US" dirty="0" smtClean="0"/>
              <a:t>两种计划方式</a:t>
            </a:r>
            <a:endParaRPr lang="en-US" altLang="zh-CN" dirty="0" smtClean="0"/>
          </a:p>
          <a:p>
            <a:pPr lvl="1"/>
            <a:r>
              <a:rPr lang="zh-CN" altLang="zh-CN" dirty="0">
                <a:solidFill>
                  <a:schemeClr val="tx1"/>
                </a:solidFill>
              </a:rPr>
              <a:t>Scenario方式：将所有启用的测试脚本“封装”为一个</a:t>
            </a:r>
            <a:r>
              <a:rPr lang="zh-CN" altLang="zh-CN" dirty="0">
                <a:solidFill>
                  <a:srgbClr val="FF0000"/>
                </a:solidFill>
              </a:rPr>
              <a:t>整体</a:t>
            </a:r>
            <a:r>
              <a:rPr lang="zh-CN" altLang="zh-CN" dirty="0">
                <a:solidFill>
                  <a:schemeClr val="tx1"/>
                </a:solidFill>
              </a:rPr>
              <a:t>，进行整体场景的</a:t>
            </a:r>
            <a:r>
              <a:rPr lang="zh-CN" altLang="zh-CN" dirty="0">
                <a:solidFill>
                  <a:srgbClr val="FF0000"/>
                </a:solidFill>
              </a:rPr>
              <a:t>统一</a:t>
            </a:r>
            <a:r>
              <a:rPr lang="zh-CN" altLang="zh-CN" dirty="0">
                <a:solidFill>
                  <a:schemeClr val="tx1"/>
                </a:solidFill>
              </a:rPr>
              <a:t>设计和运行。</a:t>
            </a:r>
          </a:p>
          <a:p>
            <a:pPr lvl="1"/>
            <a:r>
              <a:rPr lang="zh-CN" altLang="zh-CN" dirty="0">
                <a:solidFill>
                  <a:schemeClr val="tx1"/>
                </a:solidFill>
              </a:rPr>
              <a:t>Group</a:t>
            </a:r>
            <a:r>
              <a:rPr lang="x-none" altLang="zh-CN" dirty="0">
                <a:solidFill>
                  <a:schemeClr val="tx1"/>
                </a:solidFill>
              </a:rPr>
              <a:t>方式：较</a:t>
            </a:r>
            <a:r>
              <a:rPr lang="zh-CN" altLang="zh-CN" dirty="0">
                <a:solidFill>
                  <a:schemeClr val="tx1"/>
                </a:solidFill>
              </a:rPr>
              <a:t>Scenario</a:t>
            </a:r>
            <a:r>
              <a:rPr lang="x-none" altLang="zh-CN" dirty="0">
                <a:solidFill>
                  <a:schemeClr val="tx1"/>
                </a:solidFill>
              </a:rPr>
              <a:t>方式而言，该方式的设计</a:t>
            </a:r>
            <a:r>
              <a:rPr lang="x-none" altLang="zh-CN" dirty="0">
                <a:solidFill>
                  <a:srgbClr val="FF0000"/>
                </a:solidFill>
              </a:rPr>
              <a:t>更加灵活和实用</a:t>
            </a:r>
            <a:r>
              <a:rPr lang="x-none" altLang="zh-CN" dirty="0">
                <a:solidFill>
                  <a:schemeClr val="tx1"/>
                </a:solidFill>
              </a:rPr>
              <a:t>。可分别针对</a:t>
            </a:r>
            <a:r>
              <a:rPr lang="x-none" altLang="zh-CN" dirty="0">
                <a:solidFill>
                  <a:srgbClr val="FF0000"/>
                </a:solidFill>
              </a:rPr>
              <a:t>每个脚本</a:t>
            </a:r>
            <a:r>
              <a:rPr lang="x-none" altLang="zh-CN" dirty="0">
                <a:solidFill>
                  <a:schemeClr val="tx1"/>
                </a:solidFill>
              </a:rPr>
              <a:t>进行测试场景的设计，以及设置每个脚本（别称：组）开始执行的时间。</a:t>
            </a:r>
            <a:endParaRPr lang="zh-CN" altLang="zh-CN" dirty="0">
              <a:solidFill>
                <a:schemeClr val="tx1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场景计划设计详解（续）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场景计划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11" y="4725144"/>
            <a:ext cx="8258364" cy="152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1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支持</a:t>
            </a:r>
            <a:r>
              <a:rPr lang="en-US" altLang="zh-CN" dirty="0" smtClean="0"/>
              <a:t>【</a:t>
            </a:r>
            <a:r>
              <a:rPr lang="en-US" altLang="zh-CN" dirty="0"/>
              <a:t>Real-world schedule】</a:t>
            </a:r>
            <a:r>
              <a:rPr lang="zh-CN" altLang="en-US" dirty="0"/>
              <a:t>和</a:t>
            </a:r>
            <a:r>
              <a:rPr lang="en-US" altLang="zh-CN" dirty="0"/>
              <a:t>【Basic schedule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两种运行</a:t>
            </a:r>
            <a:r>
              <a:rPr lang="zh-CN" altLang="en-US" dirty="0"/>
              <a:t>模式</a:t>
            </a:r>
          </a:p>
          <a:p>
            <a:pPr lvl="1"/>
            <a:r>
              <a:rPr lang="zh-CN" altLang="zh-CN" dirty="0">
                <a:solidFill>
                  <a:schemeClr val="tx1"/>
                </a:solidFill>
              </a:rPr>
              <a:t>Real-world schedule运行模式：可设计Vuser初始化方式、加压方式、场景持续运行时间及减压方式等。可</a:t>
            </a:r>
            <a:r>
              <a:rPr lang="zh-CN" altLang="zh-CN" dirty="0" smtClean="0">
                <a:solidFill>
                  <a:schemeClr val="tx1"/>
                </a:solidFill>
              </a:rPr>
              <a:t>通过</a:t>
            </a:r>
            <a:r>
              <a:rPr lang="en-US" altLang="zh-CN" dirty="0" smtClean="0">
                <a:solidFill>
                  <a:schemeClr val="tx1"/>
                </a:solidFill>
              </a:rPr>
              <a:t>               </a:t>
            </a:r>
            <a:r>
              <a:rPr lang="zh-CN" altLang="zh-CN" dirty="0" smtClean="0">
                <a:solidFill>
                  <a:schemeClr val="tx1"/>
                </a:solidFill>
              </a:rPr>
              <a:t>，</a:t>
            </a:r>
            <a:r>
              <a:rPr lang="zh-CN" altLang="zh-CN" dirty="0">
                <a:solidFill>
                  <a:schemeClr val="tx1"/>
                </a:solidFill>
              </a:rPr>
              <a:t>进行Action的添加、编辑、删除、上移及下移等操作。通过对Action的设置可</a:t>
            </a:r>
            <a:r>
              <a:rPr lang="zh-CN" altLang="zh-CN" dirty="0">
                <a:solidFill>
                  <a:srgbClr val="FF0000"/>
                </a:solidFill>
              </a:rPr>
              <a:t>更加真实</a:t>
            </a:r>
            <a:r>
              <a:rPr lang="zh-CN" altLang="zh-CN" dirty="0">
                <a:solidFill>
                  <a:schemeClr val="tx1"/>
                </a:solidFill>
              </a:rPr>
              <a:t>的模拟实际用户业务场景。</a:t>
            </a:r>
          </a:p>
          <a:p>
            <a:pPr lvl="1"/>
            <a:r>
              <a:rPr lang="zh-CN" altLang="zh-CN" dirty="0">
                <a:solidFill>
                  <a:schemeClr val="tx1"/>
                </a:solidFill>
              </a:rPr>
              <a:t>Basic schedule运行模式：较Real-world schedule而言，可进行Vuser各项设置，但</a:t>
            </a:r>
            <a:r>
              <a:rPr lang="zh-CN" altLang="zh-CN" dirty="0">
                <a:solidFill>
                  <a:srgbClr val="FF0000"/>
                </a:solidFill>
              </a:rPr>
              <a:t>不支持</a:t>
            </a:r>
            <a:r>
              <a:rPr lang="zh-CN" altLang="zh-CN" dirty="0">
                <a:solidFill>
                  <a:schemeClr val="tx1"/>
                </a:solidFill>
              </a:rPr>
              <a:t>Action的添加、删除、上移及下移操作。换言之，该模式下</a:t>
            </a:r>
            <a:r>
              <a:rPr lang="zh-CN" altLang="zh-CN" dirty="0">
                <a:solidFill>
                  <a:srgbClr val="FF0000"/>
                </a:solidFill>
              </a:rPr>
              <a:t>仅可对现有</a:t>
            </a:r>
            <a:r>
              <a:rPr lang="zh-CN" altLang="zh-CN" dirty="0">
                <a:solidFill>
                  <a:schemeClr val="tx1"/>
                </a:solidFill>
              </a:rPr>
              <a:t>的Action进行编辑。</a:t>
            </a:r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场景计划设计详解（续）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运行模式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84984"/>
            <a:ext cx="10858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57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8111" y="929914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设置</a:t>
            </a:r>
            <a:r>
              <a:rPr lang="en-US" dirty="0" err="1" smtClean="0"/>
              <a:t>Vuser</a:t>
            </a:r>
            <a:r>
              <a:rPr lang="zh-CN" altLang="en-US" dirty="0" smtClean="0"/>
              <a:t>初始化方式。</a:t>
            </a:r>
            <a:endParaRPr lang="en-US" altLang="zh-CN" dirty="0" smtClean="0"/>
          </a:p>
          <a:p>
            <a:r>
              <a:rPr lang="zh-CN" altLang="en-US" dirty="0" smtClean="0"/>
              <a:t>设置加压方式，模拟用户同时或逐渐进入测试场景。</a:t>
            </a:r>
            <a:endParaRPr lang="en-US" altLang="zh-CN" dirty="0" smtClean="0"/>
          </a:p>
          <a:p>
            <a:r>
              <a:rPr lang="zh-CN" altLang="en-US" dirty="0" smtClean="0"/>
              <a:t>设置</a:t>
            </a:r>
            <a:r>
              <a:rPr lang="en-US" dirty="0" err="1" smtClean="0"/>
              <a:t>Vuser</a:t>
            </a:r>
            <a:r>
              <a:rPr lang="zh-CN" altLang="en-US" dirty="0" smtClean="0"/>
              <a:t>持续执行时间。</a:t>
            </a:r>
            <a:endParaRPr lang="en-US" altLang="zh-CN" dirty="0" smtClean="0"/>
          </a:p>
          <a:p>
            <a:r>
              <a:rPr lang="zh-CN" altLang="en-US" dirty="0" smtClean="0"/>
              <a:t>设置减压方式，模拟用户同时或逐渐退出测试场景。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解决“怎么做？”的问题</a:t>
            </a:r>
          </a:p>
        </p:txBody>
      </p:sp>
      <p:pic>
        <p:nvPicPr>
          <p:cNvPr id="124930" name="图片 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625" y="3749047"/>
            <a:ext cx="3399276" cy="165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1" name="图片 4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62262" y="4068716"/>
            <a:ext cx="3451864" cy="16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21412" y="4432644"/>
            <a:ext cx="3610570" cy="177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75113" y="4764779"/>
            <a:ext cx="3443593" cy="168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612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865284" cy="4641850"/>
          </a:xfrm>
        </p:spPr>
        <p:txBody>
          <a:bodyPr/>
          <a:lstStyle/>
          <a:p>
            <a:r>
              <a:rPr lang="zh-CN" altLang="en-US" dirty="0" smtClean="0"/>
              <a:t>事先在</a:t>
            </a:r>
            <a:r>
              <a:rPr lang="en-US" altLang="zh-CN" dirty="0" smtClean="0"/>
              <a:t>【</a:t>
            </a:r>
            <a:r>
              <a:rPr lang="en-US" dirty="0" smtClean="0"/>
              <a:t>Run-Time Settings</a:t>
            </a:r>
            <a:r>
              <a:rPr lang="en-US" altLang="zh-CN" dirty="0" smtClean="0"/>
              <a:t>…】</a:t>
            </a:r>
            <a:r>
              <a:rPr lang="zh-CN" altLang="en-US" dirty="0" smtClean="0"/>
              <a:t>中设置了脚本迭代次数为</a:t>
            </a:r>
            <a:r>
              <a:rPr lang="en-US" dirty="0" smtClean="0"/>
              <a:t>1</a:t>
            </a:r>
            <a:r>
              <a:rPr lang="zh-CN" altLang="en-US" dirty="0" smtClean="0"/>
              <a:t>，在</a:t>
            </a:r>
            <a:r>
              <a:rPr lang="en-US" dirty="0" smtClean="0"/>
              <a:t>Controller</a:t>
            </a:r>
            <a:r>
              <a:rPr lang="zh-CN" altLang="en-US" dirty="0" smtClean="0"/>
              <a:t>中又设置了持续运行时间</a:t>
            </a:r>
            <a:r>
              <a:rPr lang="en-US" dirty="0" smtClean="0"/>
              <a:t>Duration</a:t>
            </a:r>
            <a:r>
              <a:rPr lang="zh-CN" altLang="en-US" dirty="0" smtClean="0"/>
              <a:t>为</a:t>
            </a:r>
            <a:r>
              <a:rPr lang="en-US" dirty="0" smtClean="0"/>
              <a:t>12</a:t>
            </a:r>
            <a:r>
              <a:rPr lang="zh-CN" altLang="en-US" dirty="0" smtClean="0"/>
              <a:t>小时。脚本究竟运行多久结束？脚本执行过程又如何？</a:t>
            </a:r>
            <a:endParaRPr lang="en-US" altLang="zh-CN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Controller</a:t>
            </a:r>
            <a:r>
              <a:rPr lang="zh-CN" altLang="en-US" dirty="0" smtClean="0">
                <a:solidFill>
                  <a:schemeClr val="tx1"/>
                </a:solidFill>
              </a:rPr>
              <a:t>中的</a:t>
            </a:r>
            <a:r>
              <a:rPr lang="en-US" dirty="0" smtClean="0">
                <a:solidFill>
                  <a:schemeClr val="tx1"/>
                </a:solidFill>
              </a:rPr>
              <a:t>Duration</a:t>
            </a:r>
            <a:r>
              <a:rPr lang="zh-CN" altLang="en-US" dirty="0" smtClean="0">
                <a:solidFill>
                  <a:schemeClr val="tx1"/>
                </a:solidFill>
              </a:rPr>
              <a:t>参数优先级别高于</a:t>
            </a:r>
            <a:r>
              <a:rPr lang="en-US" altLang="zh-CN" dirty="0" smtClean="0">
                <a:solidFill>
                  <a:schemeClr val="tx1"/>
                </a:solidFill>
              </a:rPr>
              <a:t>【</a:t>
            </a:r>
            <a:r>
              <a:rPr lang="en-US" dirty="0" smtClean="0">
                <a:solidFill>
                  <a:schemeClr val="tx1"/>
                </a:solidFill>
              </a:rPr>
              <a:t>Run-Time Settings…</a:t>
            </a:r>
            <a:r>
              <a:rPr lang="en-US" altLang="zh-CN" dirty="0" smtClean="0">
                <a:solidFill>
                  <a:schemeClr val="tx1"/>
                </a:solidFill>
              </a:rPr>
              <a:t>】</a:t>
            </a:r>
            <a:r>
              <a:rPr lang="zh-CN" altLang="en-US" dirty="0" smtClean="0">
                <a:solidFill>
                  <a:schemeClr val="tx1"/>
                </a:solidFill>
              </a:rPr>
              <a:t>中</a:t>
            </a:r>
            <a:r>
              <a:rPr lang="en-US" dirty="0" smtClean="0">
                <a:solidFill>
                  <a:schemeClr val="tx1"/>
                </a:solidFill>
              </a:rPr>
              <a:t>Number of Iterations</a:t>
            </a:r>
            <a:r>
              <a:rPr lang="zh-CN" altLang="en-US" dirty="0" smtClean="0">
                <a:solidFill>
                  <a:schemeClr val="tx1"/>
                </a:solidFill>
              </a:rPr>
              <a:t>参数。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思考？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619065" y="4500532"/>
            <a:ext cx="1154240" cy="719527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chemeClr val="tx1">
                    <a:lumMod val="10000"/>
                  </a:schemeClr>
                </a:solidFill>
              </a:rPr>
              <a:t>init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>
                  <a:lumMod val="10000"/>
                </a:schemeClr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645237" y="4503030"/>
            <a:ext cx="1151740" cy="719527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Times New Roman" pitchFamily="18" charset="0"/>
              </a:rPr>
              <a:t>run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>
                  <a:lumMod val="10000"/>
                </a:schemeClr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7487045" y="4548002"/>
            <a:ext cx="1061807" cy="719527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Times New Roman" pitchFamily="18" charset="0"/>
              </a:rPr>
              <a:t>end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>
                  <a:lumMod val="10000"/>
                </a:schemeClr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菱形 6"/>
          <p:cNvSpPr/>
          <p:nvPr/>
        </p:nvSpPr>
        <p:spPr bwMode="auto">
          <a:xfrm>
            <a:off x="4771339" y="4200728"/>
            <a:ext cx="1843790" cy="1409075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Times New Roman" pitchFamily="18" charset="0"/>
              </a:rPr>
              <a:t>场景是否结束</a:t>
            </a:r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 bwMode="auto">
          <a:xfrm>
            <a:off x="1773305" y="4860296"/>
            <a:ext cx="871932" cy="24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 flipV="1">
            <a:off x="3814465" y="4905266"/>
            <a:ext cx="956874" cy="24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接箭头连接符 9"/>
          <p:cNvCxnSpPr>
            <a:stCxn id="7" idx="3"/>
            <a:endCxn id="6" idx="1"/>
          </p:cNvCxnSpPr>
          <p:nvPr/>
        </p:nvCxnSpPr>
        <p:spPr bwMode="auto">
          <a:xfrm>
            <a:off x="6615129" y="4905266"/>
            <a:ext cx="871916" cy="25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肘形连接符 10"/>
          <p:cNvCxnSpPr>
            <a:stCxn id="7" idx="2"/>
            <a:endCxn id="5" idx="2"/>
          </p:cNvCxnSpPr>
          <p:nvPr/>
        </p:nvCxnSpPr>
        <p:spPr bwMode="auto">
          <a:xfrm rot="5400000" flipH="1">
            <a:off x="4263548" y="4180117"/>
            <a:ext cx="387246" cy="2472127"/>
          </a:xfrm>
          <a:prstGeom prst="bentConnector3">
            <a:avLst>
              <a:gd name="adj1" fmla="val -59032"/>
            </a:avLst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901906" y="5924599"/>
            <a:ext cx="16639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自动迭代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0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场景设计之场景组与场景脚本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>
              <a:defRPr/>
            </a:pPr>
            <a:r>
              <a:rPr lang="zh-CN" altLang="en-US" dirty="0">
                <a:latin typeface="+mn-ea"/>
              </a:rPr>
              <a:t>场景设计之场景</a:t>
            </a:r>
            <a:r>
              <a:rPr lang="zh-CN" altLang="en-US" dirty="0" smtClean="0">
                <a:latin typeface="+mn-ea"/>
              </a:rPr>
              <a:t>计划</a:t>
            </a:r>
            <a:endParaRPr lang="en-US" altLang="zh-CN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5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解决“时间？”的问题</a:t>
            </a: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026" y="1494234"/>
            <a:ext cx="7949444" cy="157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51369" y="3474091"/>
            <a:ext cx="4375287" cy="202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613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79512" y="964498"/>
            <a:ext cx="8842269" cy="5145435"/>
          </a:xfrm>
        </p:spPr>
        <p:txBody>
          <a:bodyPr/>
          <a:lstStyle/>
          <a:p>
            <a:r>
              <a:rPr lang="zh-CN" altLang="en-US" dirty="0" smtClean="0"/>
              <a:t>回顾：场景是什么？</a:t>
            </a:r>
            <a:endParaRPr lang="en-US" altLang="zh-CN" dirty="0" smtClean="0"/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场景主要用来模拟真实世界的用户是如何产生压力的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谁？</a:t>
            </a:r>
            <a:r>
              <a:rPr lang="en-US" altLang="zh-CN" sz="2400" dirty="0" smtClean="0">
                <a:solidFill>
                  <a:schemeClr val="tx1"/>
                </a:solidFill>
              </a:rPr>
              <a:t>———</a:t>
            </a:r>
            <a:r>
              <a:rPr lang="zh-CN" altLang="en-US" sz="2400" dirty="0" smtClean="0">
                <a:solidFill>
                  <a:schemeClr val="tx1"/>
                </a:solidFill>
              </a:rPr>
              <a:t>时间？</a:t>
            </a:r>
            <a:r>
              <a:rPr lang="en-US" altLang="zh-CN" sz="2400" dirty="0" smtClean="0">
                <a:solidFill>
                  <a:schemeClr val="tx1"/>
                </a:solidFill>
              </a:rPr>
              <a:t>———</a:t>
            </a:r>
            <a:r>
              <a:rPr lang="zh-CN" altLang="en-US" sz="2400" dirty="0" smtClean="0">
                <a:solidFill>
                  <a:schemeClr val="tx1"/>
                </a:solidFill>
              </a:rPr>
              <a:t>地点？</a:t>
            </a:r>
            <a:r>
              <a:rPr lang="en-US" altLang="zh-CN" sz="2400" dirty="0" smtClean="0">
                <a:solidFill>
                  <a:schemeClr val="tx1"/>
                </a:solidFill>
              </a:rPr>
              <a:t>———</a:t>
            </a:r>
            <a:r>
              <a:rPr lang="zh-CN" altLang="en-US" sz="2400" dirty="0" smtClean="0">
                <a:solidFill>
                  <a:schemeClr val="tx1"/>
                </a:solidFill>
              </a:rPr>
              <a:t>做什么？</a:t>
            </a:r>
            <a:r>
              <a:rPr lang="en-US" altLang="zh-CN" sz="2400" dirty="0" smtClean="0">
                <a:solidFill>
                  <a:schemeClr val="tx1"/>
                </a:solidFill>
              </a:rPr>
              <a:t>———</a:t>
            </a:r>
            <a:r>
              <a:rPr lang="zh-CN" altLang="en-US" sz="2400" dirty="0" smtClean="0">
                <a:solidFill>
                  <a:schemeClr val="tx1"/>
                </a:solidFill>
              </a:rPr>
              <a:t>怎么做？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怎样设计场景？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测试场景设计回顾</a:t>
            </a:r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1237135" y="2383453"/>
            <a:ext cx="0" cy="14775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>
            <a:off x="2917372" y="2337221"/>
            <a:ext cx="12393" cy="22123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>
            <a:off x="4644008" y="2319132"/>
            <a:ext cx="14515" cy="1211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 rot="16200000" flipH="1">
            <a:off x="6229888" y="2835108"/>
            <a:ext cx="986969" cy="145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8566362" y="2383453"/>
            <a:ext cx="14513" cy="13335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矩形 49"/>
          <p:cNvSpPr/>
          <p:nvPr/>
        </p:nvSpPr>
        <p:spPr>
          <a:xfrm>
            <a:off x="7092280" y="3717032"/>
            <a:ext cx="2133918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设计脚本加压、持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</a:endParaRPr>
          </a:p>
          <a:p>
            <a:pPr eaLnBrk="0" hangingPunct="0"/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续时间和减压方式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</a:endParaRPr>
          </a:p>
          <a:p>
            <a:pPr eaLnBrk="0" hangingPunct="0"/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     （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Schedule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）</a:t>
            </a:r>
          </a:p>
        </p:txBody>
      </p:sp>
      <p:sp>
        <p:nvSpPr>
          <p:cNvPr id="51" name="矩形 50"/>
          <p:cNvSpPr/>
          <p:nvPr/>
        </p:nvSpPr>
        <p:spPr>
          <a:xfrm>
            <a:off x="5497980" y="5689559"/>
            <a:ext cx="308289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其他：集合点、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IP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地址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……</a:t>
            </a:r>
            <a:endParaRPr lang="zh-CN" altLang="en-US" dirty="0" smtClean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79383" y="4001310"/>
            <a:ext cx="172656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配置</a:t>
            </a:r>
            <a:r>
              <a:rPr lang="en-US" altLang="zh-CN" dirty="0" err="1" smtClean="0">
                <a:solidFill>
                  <a:schemeClr val="tx1">
                    <a:lumMod val="10000"/>
                  </a:schemeClr>
                </a:solidFill>
              </a:rPr>
              <a:t>Vuser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数量</a:t>
            </a:r>
          </a:p>
        </p:txBody>
      </p:sp>
      <p:sp>
        <p:nvSpPr>
          <p:cNvPr id="53" name="矩形 52"/>
          <p:cNvSpPr/>
          <p:nvPr/>
        </p:nvSpPr>
        <p:spPr>
          <a:xfrm>
            <a:off x="1908470" y="4549538"/>
            <a:ext cx="213391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配置场景开始时间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</a:endParaRPr>
          </a:p>
          <a:p>
            <a:pPr eaLnBrk="0" hangingPunct="0"/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    （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Schedule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33" y="4056016"/>
            <a:ext cx="3619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1861" y="4686528"/>
            <a:ext cx="33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组合 5"/>
          <p:cNvGrpSpPr/>
          <p:nvPr/>
        </p:nvGrpSpPr>
        <p:grpSpPr>
          <a:xfrm>
            <a:off x="3612721" y="3666079"/>
            <a:ext cx="2509233" cy="389937"/>
            <a:chOff x="3064193" y="4131310"/>
            <a:chExt cx="2509233" cy="389937"/>
          </a:xfrm>
        </p:grpSpPr>
        <p:sp>
          <p:nvSpPr>
            <p:cNvPr id="54" name="矩形 53"/>
            <p:cNvSpPr/>
            <p:nvPr/>
          </p:nvSpPr>
          <p:spPr>
            <a:xfrm>
              <a:off x="3367373" y="4136526"/>
              <a:ext cx="2206053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 smtClean="0">
                  <a:solidFill>
                    <a:schemeClr val="tx1">
                      <a:lumMod val="10000"/>
                    </a:schemeClr>
                  </a:solidFill>
                </a:rPr>
                <a:t>配置</a:t>
              </a:r>
              <a:r>
                <a:rPr lang="en-US" altLang="zh-CN" dirty="0" smtClean="0">
                  <a:solidFill>
                    <a:schemeClr val="tx1">
                      <a:lumMod val="10000"/>
                    </a:schemeClr>
                  </a:solidFill>
                </a:rPr>
                <a:t>Load Generator</a:t>
              </a:r>
              <a:endParaRPr lang="zh-CN" altLang="en-US" dirty="0" smtClean="0">
                <a:solidFill>
                  <a:schemeClr val="tx1">
                    <a:lumMod val="10000"/>
                  </a:schemeClr>
                </a:solidFill>
              </a:endParaRPr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64193" y="4131310"/>
              <a:ext cx="333375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39774" y="3919007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36833" y="5693052"/>
            <a:ext cx="3333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组合 2"/>
          <p:cNvGrpSpPr/>
          <p:nvPr/>
        </p:nvGrpSpPr>
        <p:grpSpPr>
          <a:xfrm>
            <a:off x="5940152" y="3370523"/>
            <a:ext cx="1498988" cy="397375"/>
            <a:chOff x="5147628" y="3543300"/>
            <a:chExt cx="1498988" cy="397375"/>
          </a:xfrm>
        </p:grpSpPr>
        <p:sp>
          <p:nvSpPr>
            <p:cNvPr id="56" name="矩形 55"/>
            <p:cNvSpPr/>
            <p:nvPr/>
          </p:nvSpPr>
          <p:spPr>
            <a:xfrm>
              <a:off x="5487324" y="3555954"/>
              <a:ext cx="1159292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 smtClean="0">
                  <a:solidFill>
                    <a:schemeClr val="tx1">
                      <a:lumMod val="10000"/>
                    </a:schemeClr>
                  </a:solidFill>
                </a:rPr>
                <a:t>选择脚本</a:t>
              </a: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147628" y="3543300"/>
              <a:ext cx="35242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56519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手动场景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用户组模式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百分比模式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面向目标场景</a:t>
            </a:r>
            <a:endParaRPr lang="zh-CN" altLang="en-US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测试场景设计回顾（续）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场景模式</a:t>
            </a:r>
          </a:p>
        </p:txBody>
      </p:sp>
      <p:sp>
        <p:nvSpPr>
          <p:cNvPr id="6" name="矩形 5"/>
          <p:cNvSpPr/>
          <p:nvPr/>
        </p:nvSpPr>
        <p:spPr>
          <a:xfrm rot="1036101">
            <a:off x="6430221" y="2070534"/>
            <a:ext cx="1298595" cy="470898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00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？</a:t>
            </a:r>
            <a:endParaRPr lang="zh-CN" altLang="en-US" sz="300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754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67544" y="1251189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测试场景设计</a:t>
            </a:r>
            <a:endParaRPr lang="en-US" altLang="zh-CN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测试场景设计回顾（续）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界面</a:t>
            </a:r>
          </a:p>
        </p:txBody>
      </p:sp>
      <p:pic>
        <p:nvPicPr>
          <p:cNvPr id="3" name="图片 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1916832"/>
            <a:ext cx="42672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4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39952" y="2852936"/>
            <a:ext cx="4531839" cy="286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71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显示或更改添加到场景中的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</a:rPr>
              <a:t>脚本及脚本名称、路径、该脚本下的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</a:rPr>
              <a:t>数量及</a:t>
            </a:r>
            <a:r>
              <a:rPr lang="en-US" altLang="zh-CN" dirty="0" smtClean="0">
                <a:solidFill>
                  <a:schemeClr val="tx1"/>
                </a:solidFill>
              </a:rPr>
              <a:t>Load Generator</a:t>
            </a:r>
            <a:r>
              <a:rPr lang="zh-CN" altLang="en-US" dirty="0" smtClean="0">
                <a:solidFill>
                  <a:schemeClr val="tx1"/>
                </a:solidFill>
              </a:rPr>
              <a:t>等。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Manual Scenario</a:t>
            </a:r>
            <a:r>
              <a:rPr lang="zh-CN" altLang="en-US" b="1" dirty="0">
                <a:solidFill>
                  <a:schemeClr val="bg1"/>
                </a:solidFill>
              </a:rPr>
              <a:t>场景综述</a:t>
            </a:r>
          </a:p>
        </p:txBody>
      </p:sp>
      <p:pic>
        <p:nvPicPr>
          <p:cNvPr id="2050" name="图片 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4639" y="1120436"/>
            <a:ext cx="5512270" cy="348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014840" y="1230572"/>
            <a:ext cx="110799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8800" b="1" dirty="0">
                <a:solidFill>
                  <a:srgbClr val="FF0000"/>
                </a:solidFill>
                <a:latin typeface="Berlin Sans FB Demi" charset="0"/>
                <a:ea typeface="宋体" charset="-122"/>
              </a:rPr>
              <a:t>√</a:t>
            </a:r>
            <a:endParaRPr lang="zh-CN" altLang="en-US" sz="8800" b="1" dirty="0">
              <a:solidFill>
                <a:srgbClr val="FF0000"/>
              </a:solidFill>
              <a:latin typeface="Berlin Sans FB Demi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362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实质：选择脚本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勾选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取消勾选场景组中的脚本或通过单击可在</a:t>
            </a:r>
            <a:r>
              <a:rPr lang="en-US" altLang="zh-CN" dirty="0" smtClean="0">
                <a:solidFill>
                  <a:schemeClr val="tx1"/>
                </a:solidFill>
              </a:rPr>
              <a:t>【Group Name】</a:t>
            </a:r>
            <a:r>
              <a:rPr lang="zh-CN" altLang="en-US" dirty="0" smtClean="0">
                <a:solidFill>
                  <a:schemeClr val="tx1"/>
                </a:solidFill>
              </a:rPr>
              <a:t>中添加新脚本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单击</a:t>
            </a:r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图标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解决“做什么？”的问题</a:t>
            </a:r>
          </a:p>
        </p:txBody>
      </p:sp>
      <p:pic>
        <p:nvPicPr>
          <p:cNvPr id="3074" name="图片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754" y="3134391"/>
            <a:ext cx="4203126" cy="2603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8564" y="3590702"/>
            <a:ext cx="4016185" cy="2754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图片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31619" y="2643450"/>
            <a:ext cx="360253" cy="376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69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958408" cy="4641850"/>
          </a:xfrm>
        </p:spPr>
        <p:txBody>
          <a:bodyPr/>
          <a:lstStyle/>
          <a:p>
            <a:r>
              <a:rPr lang="zh-CN" altLang="en-US" dirty="0" smtClean="0"/>
              <a:t>实质：设置</a:t>
            </a:r>
            <a:r>
              <a:rPr lang="en-US" dirty="0" err="1" smtClean="0"/>
              <a:t>Vuser</a:t>
            </a:r>
            <a:r>
              <a:rPr lang="zh-CN" altLang="en-US" dirty="0" smtClean="0"/>
              <a:t>虚拟用户数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设置               </a:t>
            </a:r>
            <a:r>
              <a:rPr lang="en-US" dirty="0" smtClean="0">
                <a:solidFill>
                  <a:schemeClr val="tx1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中的</a:t>
            </a:r>
            <a:r>
              <a:rPr lang="en-US" altLang="zh-CN" dirty="0" smtClean="0">
                <a:solidFill>
                  <a:schemeClr val="tx1"/>
                </a:solidFill>
              </a:rPr>
              <a:t>【</a:t>
            </a:r>
            <a:r>
              <a:rPr lang="en-US" dirty="0" smtClean="0">
                <a:solidFill>
                  <a:schemeClr val="tx1"/>
                </a:solidFill>
              </a:rPr>
              <a:t>Start </a:t>
            </a:r>
            <a:r>
              <a:rPr lang="en-US" dirty="0" err="1" smtClean="0">
                <a:solidFill>
                  <a:schemeClr val="tx1"/>
                </a:solidFill>
              </a:rPr>
              <a:t>Vusers</a:t>
            </a:r>
            <a:r>
              <a:rPr lang="en-US" altLang="zh-CN" dirty="0" smtClean="0">
                <a:solidFill>
                  <a:schemeClr val="tx1"/>
                </a:solidFill>
              </a:rPr>
              <a:t>】</a:t>
            </a:r>
            <a:r>
              <a:rPr lang="zh-CN" altLang="en-US" dirty="0" smtClean="0">
                <a:solidFill>
                  <a:schemeClr val="tx1"/>
                </a:solidFill>
              </a:rPr>
              <a:t>进行</a:t>
            </a:r>
            <a:r>
              <a:rPr lang="en-US" dirty="0" err="1" smtClean="0">
                <a:solidFill>
                  <a:schemeClr val="tx1"/>
                </a:solidFill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</a:rPr>
              <a:t>数量的更改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解决“谁？”的问题</a:t>
            </a:r>
          </a:p>
        </p:txBody>
      </p:sp>
      <p:pic>
        <p:nvPicPr>
          <p:cNvPr id="4098" name="图片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595" y="1772816"/>
            <a:ext cx="1690658" cy="23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3001" y="2803246"/>
            <a:ext cx="5857162" cy="284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29033"/>
              </p:ext>
            </p:extLst>
          </p:nvPr>
        </p:nvGraphicFramePr>
        <p:xfrm>
          <a:off x="204493" y="5925185"/>
          <a:ext cx="8874177" cy="413568"/>
        </p:xfrm>
        <a:graphic>
          <a:graphicData uri="http://schemas.openxmlformats.org/drawingml/2006/table">
            <a:tbl>
              <a:tblPr/>
              <a:tblGrid>
                <a:gridCol w="8874177"/>
              </a:tblGrid>
              <a:tr h="413568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latin typeface="Calibri"/>
                          <a:ea typeface="华文楷体"/>
                          <a:cs typeface="宋体"/>
                        </a:rPr>
                        <a:t>注意：</a:t>
                      </a:r>
                      <a:r>
                        <a:rPr lang="zh-CN" sz="2400" kern="100" dirty="0">
                          <a:latin typeface="Calibri"/>
                          <a:ea typeface="华文楷体"/>
                          <a:cs typeface="宋体"/>
                        </a:rPr>
                        <a:t>单击</a:t>
                      </a:r>
                      <a:r>
                        <a:rPr lang="en-US" sz="2400" kern="100" dirty="0">
                          <a:latin typeface="Calibri"/>
                          <a:ea typeface="华文楷体"/>
                          <a:cs typeface="宋体"/>
                        </a:rPr>
                        <a:t> </a:t>
                      </a:r>
                      <a:r>
                        <a:rPr lang="en-US" sz="2400" kern="100" dirty="0" smtClean="0">
                          <a:latin typeface="Calibri"/>
                          <a:ea typeface="华文楷体"/>
                          <a:cs typeface="宋体"/>
                        </a:rPr>
                        <a:t>    </a:t>
                      </a:r>
                      <a:r>
                        <a:rPr lang="zh-CN" sz="2400" kern="100" dirty="0" smtClean="0">
                          <a:latin typeface="Calibri"/>
                          <a:ea typeface="华文楷体"/>
                          <a:cs typeface="宋体"/>
                        </a:rPr>
                        <a:t>图标</a:t>
                      </a:r>
                      <a:r>
                        <a:rPr lang="zh-CN" sz="2400" kern="100" dirty="0">
                          <a:latin typeface="Calibri"/>
                          <a:ea typeface="华文楷体"/>
                          <a:cs typeface="宋体"/>
                        </a:rPr>
                        <a:t>，可进行整体</a:t>
                      </a:r>
                      <a:r>
                        <a:rPr lang="en-US" sz="2400" kern="100" dirty="0" err="1">
                          <a:latin typeface="Calibri"/>
                          <a:ea typeface="华文楷体"/>
                          <a:cs typeface="宋体"/>
                        </a:rPr>
                        <a:t>Vuser</a:t>
                      </a:r>
                      <a:r>
                        <a:rPr lang="zh-CN" sz="2400" kern="100" dirty="0">
                          <a:latin typeface="Calibri"/>
                          <a:ea typeface="华文楷体"/>
                          <a:cs typeface="宋体"/>
                        </a:rPr>
                        <a:t>的控制及运行情况</a:t>
                      </a:r>
                      <a:r>
                        <a:rPr lang="zh-CN" sz="2400" kern="100" dirty="0" smtClean="0">
                          <a:latin typeface="Calibri"/>
                          <a:ea typeface="华文楷体"/>
                          <a:cs typeface="宋体"/>
                        </a:rPr>
                        <a:t>监控。</a:t>
                      </a:r>
                      <a:endParaRPr lang="zh-CN" sz="2400" kern="100" dirty="0"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</a:tr>
            </a:tbl>
          </a:graphicData>
        </a:graphic>
      </p:graphicFrame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91502" y="6001114"/>
            <a:ext cx="239843" cy="2398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303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u=1255842756,981544381&amp;fm=0&amp;gp=0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30281" y="2509366"/>
            <a:ext cx="2416464" cy="201947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解决“地点？”的问题</a:t>
            </a:r>
          </a:p>
        </p:txBody>
      </p:sp>
      <p:sp>
        <p:nvSpPr>
          <p:cNvPr id="6" name="云形标注 5"/>
          <p:cNvSpPr/>
          <p:nvPr/>
        </p:nvSpPr>
        <p:spPr bwMode="auto">
          <a:xfrm>
            <a:off x="680483" y="1881631"/>
            <a:ext cx="4146698" cy="1935125"/>
          </a:xfrm>
          <a:prstGeom prst="cloudCallout">
            <a:avLst>
              <a:gd name="adj1" fmla="val 80770"/>
              <a:gd name="adj2" fmla="val -1201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用我的电脑模拟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10000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个用户访问系统？</a:t>
            </a:r>
          </a:p>
        </p:txBody>
      </p:sp>
      <p:sp>
        <p:nvSpPr>
          <p:cNvPr id="7" name="矩形 6"/>
          <p:cNvSpPr/>
          <p:nvPr/>
        </p:nvSpPr>
        <p:spPr>
          <a:xfrm>
            <a:off x="1266864" y="4843125"/>
            <a:ext cx="66992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解决</a:t>
            </a:r>
            <a:r>
              <a:rPr lang="zh-CN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单台</a:t>
            </a:r>
            <a:r>
              <a:rPr lang="zh-CN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电脑无法模拟</a:t>
            </a:r>
            <a:r>
              <a:rPr lang="zh-CN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大量</a:t>
            </a:r>
            <a:r>
              <a:rPr lang="zh-CN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负载的问题</a:t>
            </a:r>
            <a:endParaRPr lang="zh-CN" alt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637295" y="1196752"/>
            <a:ext cx="7958408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为什么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要配置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Generator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？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9079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 编写性能测试计划</Template>
  <TotalTime>498</TotalTime>
  <Words>792</Words>
  <Application>Microsoft Office PowerPoint</Application>
  <PresentationFormat>全屏显示(4:3)</PresentationFormat>
  <Paragraphs>111</Paragraphs>
  <Slides>20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moban</vt:lpstr>
      <vt:lpstr>PowerPoint 演示文稿</vt:lpstr>
      <vt:lpstr>本章大纲</vt:lpstr>
      <vt:lpstr>测试场景设计回顾</vt:lpstr>
      <vt:lpstr>测试场景设计回顾（续）——场景模式</vt:lpstr>
      <vt:lpstr>测试场景设计回顾（续）——界面</vt:lpstr>
      <vt:lpstr>Manual Scenario场景综述</vt:lpstr>
      <vt:lpstr>解决“做什么？”的问题</vt:lpstr>
      <vt:lpstr>解决“谁？”的问题</vt:lpstr>
      <vt:lpstr>解决“地点？”的问题</vt:lpstr>
      <vt:lpstr>解决“地点？”的问题（续）</vt:lpstr>
      <vt:lpstr>解决“地点？”的问题（续）</vt:lpstr>
      <vt:lpstr>解决“地点？”的问题（续）</vt:lpstr>
      <vt:lpstr>本章大纲</vt:lpstr>
      <vt:lpstr>场景计划设计综述</vt:lpstr>
      <vt:lpstr>场景计划设计详解——类型</vt:lpstr>
      <vt:lpstr>场景计划设计详解（续）——场景计划</vt:lpstr>
      <vt:lpstr>场景计划设计详解（续）——运行模式</vt:lpstr>
      <vt:lpstr>解决“怎么做？”的问题</vt:lpstr>
      <vt:lpstr>思考？</vt:lpstr>
      <vt:lpstr>解决“时间？”的问题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22</cp:revision>
  <dcterms:created xsi:type="dcterms:W3CDTF">2017-03-16T04:59:09Z</dcterms:created>
  <dcterms:modified xsi:type="dcterms:W3CDTF">2018-01-26T06:41:01Z</dcterms:modified>
</cp:coreProperties>
</file>