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4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66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123728" y="1668891"/>
            <a:ext cx="5328591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Controller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测试场景执行与监控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监控</a:t>
            </a:r>
            <a:r>
              <a:rPr lang="en-US" altLang="zh-CN" dirty="0" err="1"/>
              <a:t>Vuser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zh-CN" altLang="en-US" dirty="0" smtClean="0"/>
              <a:t>控制</a:t>
            </a:r>
            <a:r>
              <a:rPr lang="en-US" altLang="zh-CN" dirty="0" err="1" smtClean="0"/>
              <a:t>Vuser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初始化      、运行     、逐渐停止     、停止     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暂停（右）、运行一个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（右）、重置（右）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控制单个</a:t>
            </a:r>
            <a:r>
              <a:rPr lang="en-US" altLang="zh-CN" dirty="0" err="1" smtClean="0"/>
              <a:t>Vuser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双击</a:t>
            </a:r>
            <a:endParaRPr lang="en-US" altLang="zh-CN" dirty="0" smtClean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场景组查看与监控（续）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4106" y="2249399"/>
            <a:ext cx="406908" cy="38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5316" y="2238541"/>
            <a:ext cx="411670" cy="41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0973" y="2256470"/>
            <a:ext cx="420400" cy="36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5095" y="2284260"/>
            <a:ext cx="375094" cy="36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55356" y="3810426"/>
            <a:ext cx="4089665" cy="207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9670" y="1561072"/>
            <a:ext cx="7936831" cy="449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817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924116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96474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cs typeface="Times New Roman" pitchFamily="18" charset="0"/>
              </a:rPr>
              <a:t>2</a:t>
            </a:r>
            <a:r>
              <a:rPr lang="zh-CN" altLang="en-US" sz="1800" b="1" dirty="0" smtClean="0">
                <a:cs typeface="Times New Roman" pitchFamily="18" charset="0"/>
              </a:rPr>
              <a:t>、场景组</a:t>
            </a:r>
            <a:endParaRPr lang="en-US" altLang="zh-CN" sz="1800" b="1" dirty="0" smtClean="0">
              <a:cs typeface="Times New Roman" pitchFamily="18" charset="0"/>
            </a:endParaRPr>
          </a:p>
          <a:p>
            <a:r>
              <a:rPr lang="zh-CN" altLang="en-US" sz="1800" b="1" dirty="0" smtClean="0">
                <a:cs typeface="Times New Roman" pitchFamily="18" charset="0"/>
              </a:rPr>
              <a:t>查看与监控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4710" y="1127096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9248" y="939475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0053" y="116753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81030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647879" y="1957875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2004076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559787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72064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461140"/>
            <a:ext cx="4806739" cy="2137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348714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24" y="1989215"/>
            <a:ext cx="8487368" cy="18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基本操作按钮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668062" y="3033251"/>
            <a:ext cx="1353117" cy="271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678116" y="2120045"/>
            <a:ext cx="1359105" cy="8571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1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70844" y="3541443"/>
            <a:ext cx="172656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控制单个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</a:rPr>
              <a:t>Vuser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04737" y="4426756"/>
            <a:ext cx="440697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如何以实时方式</a:t>
            </a:r>
            <a:endParaRPr lang="en-US" altLang="zh-CN" sz="3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监控正在运行的用户？ </a:t>
            </a:r>
            <a:endParaRPr lang="zh-CN" alt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基本操作按钮（续）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chemeClr val="bg1"/>
                </a:solidFill>
              </a:rPr>
              <a:t>Vuser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132" y="937092"/>
            <a:ext cx="4187581" cy="247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组合 13"/>
          <p:cNvGrpSpPr/>
          <p:nvPr/>
        </p:nvGrpSpPr>
        <p:grpSpPr>
          <a:xfrm>
            <a:off x="467544" y="2177868"/>
            <a:ext cx="7212330" cy="4078224"/>
            <a:chOff x="1353312" y="2042922"/>
            <a:chExt cx="7486650" cy="45407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53312" y="2042922"/>
              <a:ext cx="7486650" cy="424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/>
            <a:srcRect r="43970" b="-2645"/>
            <a:stretch>
              <a:fillRect/>
            </a:stretch>
          </p:blipFill>
          <p:spPr bwMode="auto">
            <a:xfrm>
              <a:off x="1416368" y="6280595"/>
              <a:ext cx="3228784" cy="303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7" name="矩形 16"/>
          <p:cNvSpPr/>
          <p:nvPr/>
        </p:nvSpPr>
        <p:spPr>
          <a:xfrm>
            <a:off x="5358384" y="1177037"/>
            <a:ext cx="307007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在哪可以查看</a:t>
            </a:r>
            <a:endParaRPr lang="en-US" altLang="zh-CN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用户操作的概要？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36056" y="972515"/>
            <a:ext cx="35147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/>
          <p:nvPr/>
        </p:nvCxnSpPr>
        <p:spPr bwMode="auto">
          <a:xfrm rot="5400000" flipH="1" flipV="1">
            <a:off x="3849240" y="3837968"/>
            <a:ext cx="3165068" cy="879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560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基本操作按钮（续）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24" y="1989215"/>
            <a:ext cx="8487368" cy="18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 bwMode="auto">
          <a:xfrm>
            <a:off x="3668062" y="3338049"/>
            <a:ext cx="1353117" cy="271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基本操作按钮（续）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运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停</a:t>
            </a:r>
            <a:r>
              <a:rPr lang="en-US" altLang="zh-CN" b="1" dirty="0" err="1">
                <a:solidFill>
                  <a:schemeClr val="bg1"/>
                </a:solidFill>
              </a:rPr>
              <a:t>Vuser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223" y="3433914"/>
            <a:ext cx="4140898" cy="190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5182510" y="3741864"/>
            <a:ext cx="342754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如何在测试期间</a:t>
            </a:r>
            <a:endParaRPr lang="en-US" altLang="zh-CN" sz="3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增加负载？ </a:t>
            </a:r>
            <a:endParaRPr lang="zh-CN" alt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0781" y="3440176"/>
            <a:ext cx="4231386" cy="195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1575873" y="5364696"/>
            <a:ext cx="15765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组模式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43024" y="5414125"/>
            <a:ext cx="140294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百分比模式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19047" y="2963926"/>
            <a:ext cx="330590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</a:rPr>
              <a:t>向运行场景中手动添加 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</a:rPr>
              <a:t>Vuser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6524" y="1080482"/>
            <a:ext cx="8487368" cy="18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 bwMode="auto">
          <a:xfrm>
            <a:off x="3668062" y="2411387"/>
            <a:ext cx="1353117" cy="271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7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测试场景执行与监控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测试场景执行与监控拓展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67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52400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场景运行界面综述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2475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5538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75611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95814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09314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94011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932360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88071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00348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52400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场景运行界面综述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2475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cs typeface="Times New Roman" pitchFamily="18" charset="0"/>
              </a:rPr>
              <a:t>2</a:t>
            </a:r>
            <a:r>
              <a:rPr lang="zh-CN" altLang="en-US" sz="1800" b="1" dirty="0" smtClean="0">
                <a:cs typeface="Times New Roman" pitchFamily="18" charset="0"/>
              </a:rPr>
              <a:t>、场景组</a:t>
            </a:r>
            <a:endParaRPr lang="en-US" altLang="zh-CN" sz="1800" b="1" dirty="0" smtClean="0">
              <a:cs typeface="Times New Roman" pitchFamily="18" charset="0"/>
            </a:endParaRPr>
          </a:p>
          <a:p>
            <a:r>
              <a:rPr lang="zh-CN" altLang="en-US" sz="1800" b="1" dirty="0" smtClean="0">
                <a:cs typeface="Times New Roman" pitchFamily="18" charset="0"/>
              </a:rPr>
              <a:t>查看与监控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64710" y="105538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cs typeface="Times New Roman" pitchFamily="18" charset="0"/>
              </a:rPr>
              <a:t>3</a:t>
            </a:r>
            <a:r>
              <a:rPr lang="zh-CN" altLang="en-US" sz="1800" b="1" dirty="0" smtClean="0">
                <a:cs typeface="Times New Roman" pitchFamily="18" charset="0"/>
              </a:rPr>
              <a:t>、操作按钮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26045" y="975611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95814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cs typeface="Times New Roman" pitchFamily="18" charset="0"/>
              </a:rPr>
              <a:t>1</a:t>
            </a:r>
            <a:r>
              <a:rPr lang="zh-CN" altLang="en-US" sz="1800" b="1" dirty="0" smtClean="0">
                <a:cs typeface="Times New Roman" pitchFamily="18" charset="0"/>
              </a:rPr>
              <a:t>、启动场景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09314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94011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932360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88071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00348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798613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870971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01593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21824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42027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755527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40224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878573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34284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1946561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53566"/>
            <a:ext cx="4806739" cy="224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41140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测试场景执行与监控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测试场景执行与监控拓展</a:t>
            </a:r>
            <a:endParaRPr lang="en-US" altLang="zh-CN" dirty="0">
              <a:latin typeface="+mn-ea"/>
            </a:endParaRPr>
          </a:p>
          <a:p>
            <a:endParaRPr lang="zh-CN" altLang="en-US" dirty="0">
              <a:solidFill>
                <a:schemeClr val="tx1">
                  <a:lumMod val="1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91" y="978562"/>
            <a:ext cx="8487368" cy="181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场景状态查看与监控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240" y="3157999"/>
            <a:ext cx="3429952" cy="172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下箭头 7"/>
          <p:cNvSpPr/>
          <p:nvPr/>
        </p:nvSpPr>
        <p:spPr bwMode="auto">
          <a:xfrm rot="4405331">
            <a:off x="5367249" y="1153752"/>
            <a:ext cx="227952" cy="3576328"/>
          </a:xfrm>
          <a:prstGeom prst="down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93595" y="3755619"/>
            <a:ext cx="55149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06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场景状态查看与监控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事务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4977" y="3055616"/>
            <a:ext cx="3955634" cy="30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540" y="1076355"/>
            <a:ext cx="3923728" cy="197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 bwMode="auto">
          <a:xfrm>
            <a:off x="2936519" y="2181783"/>
            <a:ext cx="1555661" cy="4937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7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127051" y="3954368"/>
            <a:ext cx="744735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场景运行时，</a:t>
            </a:r>
            <a:r>
              <a:rPr lang="en-US" altLang="zh-CN" sz="28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Vuser</a:t>
            </a:r>
            <a:r>
              <a:rPr lang="en-US" altLang="zh-CN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和负载生成器</a:t>
            </a:r>
            <a:endParaRPr lang="en-US" altLang="zh-CN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会向 </a:t>
            </a:r>
            <a:r>
              <a:rPr lang="en-US" altLang="zh-CN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Controller </a:t>
            </a:r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发送错误、</a:t>
            </a:r>
            <a:endParaRPr lang="en-US" altLang="zh-CN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通知、警告、调试和批处理消息？</a:t>
            </a:r>
            <a:endParaRPr lang="en-US" altLang="zh-CN" sz="2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如何查看呢？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场景状态查看与监控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输出信息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60" y="891045"/>
            <a:ext cx="3923728" cy="197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 bwMode="auto">
          <a:xfrm>
            <a:off x="2450592" y="2526107"/>
            <a:ext cx="1591056" cy="2743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456" y="3097345"/>
            <a:ext cx="5364671" cy="287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下箭头 8"/>
          <p:cNvSpPr/>
          <p:nvPr/>
        </p:nvSpPr>
        <p:spPr bwMode="auto">
          <a:xfrm>
            <a:off x="2907792" y="2909078"/>
            <a:ext cx="585216" cy="731520"/>
          </a:xfrm>
          <a:prstGeom prst="down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76928" y="907194"/>
            <a:ext cx="4474761" cy="2149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直接箭头连接符 14"/>
          <p:cNvCxnSpPr/>
          <p:nvPr/>
        </p:nvCxnSpPr>
        <p:spPr bwMode="auto">
          <a:xfrm flipV="1">
            <a:off x="3822192" y="2579894"/>
            <a:ext cx="2194560" cy="14264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802155" y="4693464"/>
            <a:ext cx="435087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或者“视图</a:t>
            </a:r>
            <a:r>
              <a:rPr lang="en-US" altLang="zh-C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——</a:t>
            </a:r>
            <a:r>
              <a:rPr lang="zh-CN" alt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显示输出”</a:t>
            </a:r>
            <a:endParaRPr lang="zh-CN" alt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6162" y="3637810"/>
            <a:ext cx="4846320" cy="217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28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798613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870971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01593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21824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cs typeface="Times New Roman" pitchFamily="18" charset="0"/>
              </a:rPr>
              <a:t>4</a:t>
            </a:r>
            <a:r>
              <a:rPr lang="zh-CN" altLang="en-US" sz="1800" b="1" dirty="0" smtClean="0">
                <a:cs typeface="Times New Roman" pitchFamily="18" charset="0"/>
              </a:rPr>
              <a:t>、场景状态</a:t>
            </a:r>
            <a:endParaRPr lang="en-US" altLang="zh-CN" sz="1800" b="1" dirty="0" smtClean="0"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cs typeface="Times New Roman" pitchFamily="18" charset="0"/>
              </a:rPr>
              <a:t>查看与监控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9757" y="1042027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755527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40224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878573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34284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1946561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35637"/>
            <a:ext cx="4806739" cy="2263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23211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查看联机图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910" y="1379544"/>
            <a:ext cx="8101584" cy="40666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553570" y="2580195"/>
            <a:ext cx="1392174" cy="18653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3317" y="4944787"/>
            <a:ext cx="1700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可监视的内容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rot="16200000" flipH="1">
            <a:off x="1696079" y="4535009"/>
            <a:ext cx="472086" cy="3253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10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Running </a:t>
            </a:r>
            <a:r>
              <a:rPr lang="en-US" altLang="zh-CN" dirty="0" err="1" smtClean="0"/>
              <a:t>Vusers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显示整个场景内正在运行的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数量。</a:t>
            </a:r>
          </a:p>
          <a:p>
            <a:r>
              <a:rPr lang="en-US" altLang="zh-CN" dirty="0" smtClean="0"/>
              <a:t>Trans Response Time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显示整个场景内完成每个事务所需的时间值。</a:t>
            </a:r>
          </a:p>
          <a:p>
            <a:r>
              <a:rPr lang="en-US" altLang="zh-CN" dirty="0" smtClean="0"/>
              <a:t>Hits per Second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显示整个场景内每秒向服务器发送的点击次数。</a:t>
            </a:r>
          </a:p>
          <a:p>
            <a:r>
              <a:rPr lang="en-US" altLang="zh-CN" dirty="0" smtClean="0"/>
              <a:t>Windows Resources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显示</a:t>
            </a:r>
            <a:r>
              <a:rPr lang="en-US" altLang="zh-CN" dirty="0" smtClean="0">
                <a:solidFill>
                  <a:schemeClr val="tx1"/>
                </a:solidFill>
              </a:rPr>
              <a:t>60</a:t>
            </a:r>
            <a:r>
              <a:rPr lang="zh-CN" altLang="en-US" dirty="0" smtClean="0">
                <a:solidFill>
                  <a:schemeClr val="tx1"/>
                </a:solidFill>
              </a:rPr>
              <a:t>秒内待监测的各项</a:t>
            </a:r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</a:rPr>
              <a:t>资源指标值。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查看联机图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默认图</a:t>
            </a:r>
          </a:p>
        </p:txBody>
      </p:sp>
    </p:spTree>
    <p:extLst>
      <p:ext uri="{BB962C8B-B14F-4D97-AF65-F5344CB8AC3E}">
        <p14:creationId xmlns:p14="http://schemas.microsoft.com/office/powerpoint/2010/main" val="31281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查看联机图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叠加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6449" y="971614"/>
            <a:ext cx="28384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786" y="3611959"/>
            <a:ext cx="8585034" cy="239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78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查看联机图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配置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1328740"/>
            <a:ext cx="28098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8212" y="846861"/>
            <a:ext cx="5437187" cy="237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 bwMode="auto">
          <a:xfrm flipV="1">
            <a:off x="2956560" y="1962152"/>
            <a:ext cx="681990" cy="3860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24275" y="4724124"/>
            <a:ext cx="50196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33800" y="3285849"/>
            <a:ext cx="49911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/>
          <p:nvPr/>
        </p:nvCxnSpPr>
        <p:spPr bwMode="auto">
          <a:xfrm rot="16200000" flipH="1">
            <a:off x="2680955" y="3176257"/>
            <a:ext cx="1328450" cy="777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645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751" y="1124744"/>
            <a:ext cx="8229600" cy="4525963"/>
          </a:xfrm>
        </p:spPr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Vusers</a:t>
            </a:r>
            <a:r>
              <a:rPr lang="zh-CN" altLang="en-US" dirty="0" smtClean="0"/>
              <a:t>（运行</a:t>
            </a:r>
            <a:r>
              <a:rPr lang="en-US" dirty="0" err="1" smtClean="0"/>
              <a:t>Vuser</a:t>
            </a:r>
            <a:r>
              <a:rPr lang="zh-CN" altLang="en-US" dirty="0" smtClean="0"/>
              <a:t>图）显示场景执行期间每秒钟运行的</a:t>
            </a:r>
            <a:r>
              <a:rPr lang="en-US" dirty="0" err="1" smtClean="0"/>
              <a:t>Vuser</a:t>
            </a:r>
            <a:r>
              <a:rPr lang="zh-CN" altLang="en-US" dirty="0" smtClean="0"/>
              <a:t>数及相应状态。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Running </a:t>
            </a:r>
            <a:r>
              <a:rPr lang="en-US" b="1" dirty="0" err="1">
                <a:solidFill>
                  <a:schemeClr val="bg1"/>
                </a:solidFill>
              </a:rPr>
              <a:t>Vusers</a:t>
            </a:r>
            <a:r>
              <a:rPr lang="zh-CN" altLang="en-US" b="1" dirty="0">
                <a:solidFill>
                  <a:schemeClr val="bg1"/>
                </a:solidFill>
              </a:rPr>
              <a:t>图</a:t>
            </a:r>
          </a:p>
        </p:txBody>
      </p:sp>
      <p:pic>
        <p:nvPicPr>
          <p:cNvPr id="258050" name="图片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5791" y="2330823"/>
            <a:ext cx="7295521" cy="34782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3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922550" cy="4641850"/>
          </a:xfrm>
        </p:spPr>
        <p:txBody>
          <a:bodyPr/>
          <a:lstStyle/>
          <a:p>
            <a:r>
              <a:rPr lang="zh-CN" altLang="en-US" dirty="0" smtClean="0"/>
              <a:t>平均事务响应时间图，显示场景执行期间每秒钟执行事务所使用的平均时间，是衡量系统性能走向的重要指标之一。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88669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Average Transaction </a:t>
            </a:r>
            <a:r>
              <a:rPr lang="en-US" b="1" dirty="0">
                <a:solidFill>
                  <a:schemeClr val="bg1"/>
                </a:solidFill>
              </a:rPr>
              <a:t>Response Time</a:t>
            </a:r>
            <a:r>
              <a:rPr lang="zh-CN" altLang="en-US" b="1" dirty="0">
                <a:solidFill>
                  <a:schemeClr val="bg1"/>
                </a:solidFill>
              </a:rPr>
              <a:t>图</a:t>
            </a:r>
          </a:p>
        </p:txBody>
      </p:sp>
      <p:pic>
        <p:nvPicPr>
          <p:cNvPr id="261122" name="图片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65" y="2348753"/>
            <a:ext cx="7487162" cy="36281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83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52400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场景运行界面综述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2475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5538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75611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95814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09314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94011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932360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9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88071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0" idx="0"/>
            <a:endCxn id="27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00348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798613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870971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01593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21824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cs typeface="Times New Roman" pitchFamily="18" charset="0"/>
              </a:rPr>
              <a:t>4</a:t>
            </a:r>
            <a:r>
              <a:rPr lang="zh-CN" altLang="en-US" sz="1800" b="1" dirty="0" smtClean="0">
                <a:cs typeface="Times New Roman" pitchFamily="18" charset="0"/>
              </a:rPr>
              <a:t>、场景状态</a:t>
            </a:r>
            <a:endParaRPr lang="en-US" altLang="zh-CN" sz="1800" b="1" dirty="0" smtClean="0"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cs typeface="Times New Roman" pitchFamily="18" charset="0"/>
              </a:rPr>
              <a:t>查看与监控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9757" y="1042027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755527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40224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878573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34284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1946561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35637"/>
            <a:ext cx="4806739" cy="2263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23211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u=3936337467,318033598&amp;fm=0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708" y="4437405"/>
            <a:ext cx="1669073" cy="1669073"/>
          </a:xfrm>
          <a:prstGeom prst="rect">
            <a:avLst/>
          </a:prstGeom>
        </p:spPr>
      </p:pic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为什么要控制集合点？</a:t>
            </a:r>
          </a:p>
        </p:txBody>
      </p:sp>
      <p:sp>
        <p:nvSpPr>
          <p:cNvPr id="5" name="云形标注 4"/>
          <p:cNvSpPr/>
          <p:nvPr/>
        </p:nvSpPr>
        <p:spPr bwMode="auto">
          <a:xfrm>
            <a:off x="796920" y="3263819"/>
            <a:ext cx="2264899" cy="1420838"/>
          </a:xfrm>
          <a:prstGeom prst="cloudCallout">
            <a:avLst>
              <a:gd name="adj1" fmla="val 82673"/>
              <a:gd name="adj2" fmla="val 61422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9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Times New Roman" pitchFamily="18" charset="0"/>
              </a:rPr>
              <a:t>回顾：什么是集合点？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3682402" y="1212527"/>
            <a:ext cx="5354094" cy="2108189"/>
          </a:xfrm>
          <a:prstGeom prst="cloudCallout">
            <a:avLst>
              <a:gd name="adj1" fmla="val -29252"/>
              <a:gd name="adj2" fmla="val 123988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9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生活场景：</a:t>
            </a:r>
            <a:r>
              <a:rPr kumimoji="0" lang="en-US" altLang="zh-CN" sz="19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50</a:t>
            </a:r>
            <a:r>
              <a:rPr kumimoji="0" lang="zh-CN" altLang="en-US" sz="19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</a:rPr>
              <a:t>个人约定同时上车去旅游，在车门口集合。</a:t>
            </a:r>
            <a:endParaRPr kumimoji="0" lang="en-US" altLang="zh-CN" sz="1900" b="1" i="1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i="1" dirty="0" smtClean="0"/>
              <a:t>意外：有</a:t>
            </a:r>
            <a:r>
              <a:rPr lang="en-US" altLang="zh-CN" b="1" i="1" dirty="0" smtClean="0"/>
              <a:t>1</a:t>
            </a:r>
            <a:r>
              <a:rPr lang="zh-CN" altLang="en-US" b="1" i="1" dirty="0" smtClean="0"/>
              <a:t>个人来不了了，由于有集合命令，其余</a:t>
            </a:r>
            <a:r>
              <a:rPr lang="en-US" altLang="zh-CN" b="1" i="1" dirty="0" smtClean="0"/>
              <a:t>49</a:t>
            </a:r>
            <a:r>
              <a:rPr lang="zh-CN" altLang="en-US" b="1" i="1" dirty="0" smtClean="0"/>
              <a:t>人一直等待</a:t>
            </a:r>
            <a:r>
              <a:rPr lang="en-US" altLang="zh-CN" b="1" i="1" dirty="0" smtClean="0"/>
              <a:t>……</a:t>
            </a:r>
            <a:endParaRPr kumimoji="0" lang="en-US" altLang="zh-CN" sz="1900" b="1" i="1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3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在场景运行过程中，可在集合点的配置窗口中查看并控制集合点状态</a:t>
            </a:r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控制集合点</a:t>
            </a:r>
          </a:p>
        </p:txBody>
      </p:sp>
      <p:pic>
        <p:nvPicPr>
          <p:cNvPr id="7170" name="图片 9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1012" y="2636912"/>
            <a:ext cx="3513223" cy="391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9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52400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场景运行界面综述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24758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5538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75611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95814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09314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94011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932360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88071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00348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834471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870971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001593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045" y="921824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9757" y="1042027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755527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574676" y="1940224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1878573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434284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1946561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389424"/>
            <a:ext cx="4806739" cy="220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276998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88209" y="93467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启动方法：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【Design】</a:t>
            </a:r>
            <a:r>
              <a:rPr lang="zh-CN" altLang="en-US" dirty="0" smtClean="0">
                <a:solidFill>
                  <a:schemeClr val="tx1"/>
                </a:solidFill>
              </a:rPr>
              <a:t>标签页下，单击 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启动；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【Run】</a:t>
            </a:r>
            <a:r>
              <a:rPr lang="zh-CN" altLang="en-US" dirty="0" smtClean="0">
                <a:solidFill>
                  <a:schemeClr val="tx1"/>
                </a:solidFill>
              </a:rPr>
              <a:t>标签页下，单击           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zh-CN" altLang="en-US" dirty="0" smtClean="0">
                <a:solidFill>
                  <a:schemeClr val="tx1"/>
                </a:solidFill>
              </a:rPr>
              <a:t>启动；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【Run】</a:t>
            </a:r>
            <a:r>
              <a:rPr lang="zh-CN" altLang="en-US" dirty="0" smtClean="0">
                <a:solidFill>
                  <a:schemeClr val="tx1"/>
                </a:solidFill>
              </a:rPr>
              <a:t>标签页下，“</a:t>
            </a:r>
            <a:r>
              <a:rPr lang="en-US" altLang="zh-CN" dirty="0" smtClean="0">
                <a:solidFill>
                  <a:schemeClr val="tx1"/>
                </a:solidFill>
              </a:rPr>
              <a:t>Scenario</a:t>
            </a:r>
            <a:r>
              <a:rPr lang="zh-CN" altLang="en-US" dirty="0" smtClean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菜单</a:t>
            </a:r>
            <a:r>
              <a:rPr lang="zh-CN" altLang="en-US" dirty="0" smtClean="0">
                <a:solidFill>
                  <a:schemeClr val="tx1"/>
                </a:solidFill>
              </a:rPr>
              <a:t>下“</a:t>
            </a:r>
            <a:r>
              <a:rPr lang="en-US" altLang="zh-CN" dirty="0" smtClean="0">
                <a:solidFill>
                  <a:schemeClr val="tx1"/>
                </a:solidFill>
              </a:rPr>
              <a:t>Start</a:t>
            </a:r>
            <a:r>
              <a:rPr lang="zh-CN" altLang="en-US" dirty="0" smtClean="0">
                <a:solidFill>
                  <a:schemeClr val="tx1"/>
                </a:solidFill>
              </a:rPr>
              <a:t>”。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注意：可以启动整个场景、也可以启动单个场景组或单个</a:t>
            </a:r>
            <a:r>
              <a:rPr lang="en-US" altLang="zh-CN" dirty="0" err="1" smtClean="0"/>
              <a:t>Vuser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启动测试场景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128" y="2348880"/>
            <a:ext cx="272716" cy="29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8893" y="2924944"/>
            <a:ext cx="1465849" cy="27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6077" y="4365104"/>
            <a:ext cx="3537329" cy="20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050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83568" y="1052736"/>
            <a:ext cx="7920880" cy="464185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启动场景后，</a:t>
            </a:r>
            <a:r>
              <a:rPr lang="en-US" altLang="zh-CN" dirty="0" smtClean="0"/>
              <a:t>Controller </a:t>
            </a:r>
            <a:r>
              <a:rPr lang="zh-CN" altLang="en-US" dirty="0" smtClean="0"/>
              <a:t>会首先检查场景配置信息。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组</a:t>
            </a:r>
            <a:r>
              <a:rPr lang="zh-CN" altLang="en-US" dirty="0" smtClean="0"/>
              <a:t>将分配给相应的</a:t>
            </a:r>
            <a:r>
              <a:rPr lang="zh-CN" altLang="en-US" dirty="0" smtClean="0">
                <a:solidFill>
                  <a:srgbClr val="FF0000"/>
                </a:solidFill>
              </a:rPr>
              <a:t>负载生成器</a:t>
            </a:r>
            <a:r>
              <a:rPr lang="zh-CN" altLang="en-US" dirty="0" smtClean="0"/>
              <a:t>，并执行各自的 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脚本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场景执行期间，您可以进行下列操作： 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您可以</a:t>
            </a:r>
            <a:r>
              <a:rPr lang="zh-CN" altLang="en-US" dirty="0" smtClean="0">
                <a:solidFill>
                  <a:srgbClr val="FF0000"/>
                </a:solidFill>
              </a:rPr>
              <a:t>监控</a:t>
            </a:r>
            <a:r>
              <a:rPr lang="zh-CN" altLang="en-US" dirty="0" smtClean="0">
                <a:solidFill>
                  <a:schemeClr val="tx1"/>
                </a:solidFill>
              </a:rPr>
              <a:t>每个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？如何监控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查看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生成的错误、警告和通知消息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？如何查看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控制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组和各个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                       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？如何操作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激活其他 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“运行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停止 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增加新的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？如何增加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等等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启动测试场景（续）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636912"/>
            <a:ext cx="11811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76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91" y="1924116"/>
            <a:ext cx="6820524" cy="356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场景执行与监控详解</a:t>
            </a:r>
          </a:p>
        </p:txBody>
      </p:sp>
      <p:sp>
        <p:nvSpPr>
          <p:cNvPr id="6" name="矩形 5"/>
          <p:cNvSpPr/>
          <p:nvPr/>
        </p:nvSpPr>
        <p:spPr>
          <a:xfrm>
            <a:off x="2766152" y="996474"/>
            <a:ext cx="134684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、场景组</a:t>
            </a:r>
            <a:endParaRPr lang="en-US" altLang="zh-CN" sz="18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r>
              <a:rPr lang="zh-CN" altLang="en-US" sz="1800" b="1" dirty="0" smtClean="0">
                <a:solidFill>
                  <a:srgbClr val="FF0000"/>
                </a:solidFill>
                <a:cs typeface="Times New Roman" pitchFamily="18" charset="0"/>
              </a:rPr>
              <a:t>查看与监控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4710" y="1127096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3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、操作按钮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99248" y="939475"/>
            <a:ext cx="1462260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4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、场景状态</a:t>
            </a:r>
            <a:endParaRPr lang="en-US" altLang="zh-CN" sz="1800" b="1" dirty="0" smtClean="0">
              <a:solidFill>
                <a:schemeClr val="tx1">
                  <a:lumMod val="10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查看与监控 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0053" y="1167530"/>
            <a:ext cx="146226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1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、启动场景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271197" y="1881030"/>
            <a:ext cx="1163619" cy="3944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>
            <a:stCxn id="8" idx="2"/>
          </p:cNvCxnSpPr>
          <p:nvPr/>
        </p:nvCxnSpPr>
        <p:spPr bwMode="auto">
          <a:xfrm rot="5400000">
            <a:off x="6647879" y="1957875"/>
            <a:ext cx="1054568" cy="310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2960026" y="2004076"/>
            <a:ext cx="1175805" cy="339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endCxn id="26" idx="1"/>
          </p:cNvCxnSpPr>
          <p:nvPr/>
        </p:nvCxnSpPr>
        <p:spPr bwMode="auto">
          <a:xfrm rot="16200000" flipH="1">
            <a:off x="1325681" y="1559787"/>
            <a:ext cx="604432" cy="48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椭圆 25"/>
          <p:cNvSpPr/>
          <p:nvPr/>
        </p:nvSpPr>
        <p:spPr bwMode="auto">
          <a:xfrm>
            <a:off x="1813810" y="2072064"/>
            <a:ext cx="374753" cy="20986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7616" y="557799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5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、查看联机图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40395" y="5599038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6</a:t>
            </a:r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cs typeface="Times New Roman" pitchFamily="18" charset="0"/>
              </a:rPr>
              <a:t>、控制集合点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 bwMode="auto">
          <a:xfrm flipV="1">
            <a:off x="2114964" y="4087906"/>
            <a:ext cx="1425161" cy="1490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4" idx="0"/>
            <a:endCxn id="30" idx="6"/>
          </p:cNvCxnSpPr>
          <p:nvPr/>
        </p:nvCxnSpPr>
        <p:spPr bwMode="auto">
          <a:xfrm flipH="1" flipV="1">
            <a:off x="2281004" y="3443211"/>
            <a:ext cx="4806739" cy="21558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1801320" y="3330785"/>
            <a:ext cx="479684" cy="2248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539552" y="1812585"/>
            <a:ext cx="7976338" cy="464185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）什么是场景组？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场景组即场景的各种组合、各种场景，一个脚本就叫做一个场景组。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）场景组查看与监控中，查看什么？监控什么？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查看和监控每个脚本中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的运行状态，并能够实时进行</a:t>
            </a:r>
            <a:r>
              <a:rPr lang="en-US" altLang="zh-CN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的灵活控制。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）为什么要查看和监控，同查看服务器性能有什么关系？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虚拟用户</a:t>
            </a:r>
            <a:r>
              <a:rPr lang="en-US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即负载，用于对系统施加压力。换言之，</a:t>
            </a:r>
            <a:r>
              <a:rPr lang="en-US" dirty="0" err="1" smtClean="0">
                <a:solidFill>
                  <a:schemeClr val="tx1"/>
                </a:solidFill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</a:rPr>
              <a:t>的运行状态直接影响到对系统服务器施加压力的大小，同系统性能的衡量有密切关系。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场景组查看与监控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8713" y="941764"/>
            <a:ext cx="6306435" cy="174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20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 VuGen脚本录制</Template>
  <TotalTime>412</TotalTime>
  <Words>1082</Words>
  <Application>Microsoft Office PowerPoint</Application>
  <PresentationFormat>全屏显示(4:3)</PresentationFormat>
  <Paragraphs>203</Paragraphs>
  <Slides>32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moban</vt:lpstr>
      <vt:lpstr>PowerPoint 演示文稿</vt:lpstr>
      <vt:lpstr>本章大纲</vt:lpstr>
      <vt:lpstr>场景运行界面综述</vt:lpstr>
      <vt:lpstr>场景运行界面综述</vt:lpstr>
      <vt:lpstr>场景执行与监控详解</vt:lpstr>
      <vt:lpstr>启动测试场景</vt:lpstr>
      <vt:lpstr>启动测试场景（续）</vt:lpstr>
      <vt:lpstr>场景执行与监控详解</vt:lpstr>
      <vt:lpstr>场景组查看与监控</vt:lpstr>
      <vt:lpstr>场景组查看与监控（续）</vt:lpstr>
      <vt:lpstr>场景执行与监控详解</vt:lpstr>
      <vt:lpstr>基本操作按钮</vt:lpstr>
      <vt:lpstr>基本操作按钮（续）——Vuser</vt:lpstr>
      <vt:lpstr>基本操作按钮（续）</vt:lpstr>
      <vt:lpstr>基本操作按钮（续）——运/停Vuser</vt:lpstr>
      <vt:lpstr>本章大纲</vt:lpstr>
      <vt:lpstr>场景运行界面综述</vt:lpstr>
      <vt:lpstr>场景运行界面综述</vt:lpstr>
      <vt:lpstr>场景执行与监控详解</vt:lpstr>
      <vt:lpstr>场景状态查看与监控</vt:lpstr>
      <vt:lpstr>场景状态查看与监控——事务</vt:lpstr>
      <vt:lpstr>场景状态查看与监控——输出信息</vt:lpstr>
      <vt:lpstr>场景执行与监控详解</vt:lpstr>
      <vt:lpstr>查看联机图</vt:lpstr>
      <vt:lpstr>查看联机图——默认图</vt:lpstr>
      <vt:lpstr>查看联机图——叠加</vt:lpstr>
      <vt:lpstr>查看联机图——配置</vt:lpstr>
      <vt:lpstr>Running Vusers图</vt:lpstr>
      <vt:lpstr>Average Transaction Response Time图</vt:lpstr>
      <vt:lpstr>场景执行与监控详解</vt:lpstr>
      <vt:lpstr>为什么要控制集合点？</vt:lpstr>
      <vt:lpstr>控制集合点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15</cp:revision>
  <dcterms:created xsi:type="dcterms:W3CDTF">2017-03-16T04:59:09Z</dcterms:created>
  <dcterms:modified xsi:type="dcterms:W3CDTF">2018-01-26T17:36:35Z</dcterms:modified>
</cp:coreProperties>
</file>