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79" r:id="rId6"/>
    <p:sldId id="29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我的电脑</a:t>
            </a:r>
            <a:r>
              <a:rPr lang="en-US" altLang="zh-CN" dirty="0" smtClean="0"/>
              <a:t>-</a:t>
            </a:r>
            <a:r>
              <a:rPr lang="zh-CN" altLang="en-US" dirty="0" smtClean="0"/>
              <a:t>右键管理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监视工具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性能监视器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rpc</a:t>
            </a:r>
            <a:r>
              <a:rPr lang="zh-CN" altLang="en-US" smtClean="0"/>
              <a:t>，就可以控制另一台计算机的子程序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3" y="1666818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+mn-ea"/>
                <a:ea typeface="+mn-ea"/>
              </a:rPr>
              <a:t>监控系统资源概述</a:t>
            </a: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）在待监控的</a:t>
            </a:r>
            <a:r>
              <a:rPr lang="en-US" dirty="0" smtClean="0"/>
              <a:t>Windows</a:t>
            </a:r>
            <a:r>
              <a:rPr lang="zh-CN" altLang="en-US" dirty="0" smtClean="0"/>
              <a:t>系统中开启服务。</a:t>
            </a:r>
            <a:endParaRPr lang="en-US" altLang="zh-CN" dirty="0" smtClean="0"/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服务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x-none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Remote Procedure Call(RPC)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服务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Remote Registry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7483"/>
              </p:ext>
            </p:extLst>
          </p:nvPr>
        </p:nvGraphicFramePr>
        <p:xfrm>
          <a:off x="539552" y="3356992"/>
          <a:ext cx="7891396" cy="2331720"/>
        </p:xfrm>
        <a:graphic>
          <a:graphicData uri="http://schemas.openxmlformats.org/drawingml/2006/table">
            <a:tbl>
              <a:tblPr/>
              <a:tblGrid>
                <a:gridCol w="7891396"/>
              </a:tblGrid>
              <a:tr h="1731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600"/>
                        </a:spcAft>
                      </a:pPr>
                      <a:r>
                        <a:rPr lang="x-none" sz="2800" b="1" kern="100" dirty="0">
                          <a:latin typeface="华文楷体"/>
                          <a:ea typeface="宋体"/>
                          <a:cs typeface="Times New Roman"/>
                        </a:rPr>
                        <a:t>注意：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华文楷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）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Remote Procedure Call(RPC)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：提供终结点映射程序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(endpoint </a:t>
                      </a:r>
                      <a:r>
                        <a:rPr lang="en-US" sz="2000" kern="100" dirty="0" err="1">
                          <a:latin typeface="Calibri"/>
                          <a:ea typeface="华文楷体"/>
                          <a:cs typeface="宋体"/>
                        </a:rPr>
                        <a:t>mapper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)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及其它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RPC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服务；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华文楷体"/>
                          <a:ea typeface="宋体"/>
                          <a:cs typeface="宋体"/>
                        </a:rPr>
                        <a:t>2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）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Remote Registry Service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：使远程用户能修改此计算机上的注册表设置。如果此服务被终止，只有此计算机上的用户才能修改注册表。如果此服务被禁用，任何依赖它的服务将无法启动</a:t>
                      </a:r>
                      <a:r>
                        <a:rPr lang="zh-CN" sz="2000" kern="100" dirty="0" smtClean="0">
                          <a:latin typeface="Calibri"/>
                          <a:ea typeface="华文楷体"/>
                          <a:cs typeface="宋体"/>
                        </a:rPr>
                        <a:t>。</a:t>
                      </a:r>
                      <a:endParaRPr lang="en-US" altLang="zh-CN" sz="2000" kern="100" dirty="0" smtClean="0">
                        <a:latin typeface="Calibri"/>
                        <a:ea typeface="华文楷体"/>
                        <a:cs typeface="宋体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）在待监测的计算机上设置盘符共享（如：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盘）及对它的管理权限。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244" y="2780928"/>
            <a:ext cx="4956087" cy="367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235742" y="3450205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注意验证</a:t>
            </a:r>
            <a:endParaRPr lang="zh-CN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33" y="4394431"/>
            <a:ext cx="8392438" cy="155427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方法一：</a:t>
            </a:r>
            <a:r>
              <a:rPr lang="en-US" altLang="zh-CN" dirty="0" smtClean="0">
                <a:latin typeface="+mj-ea"/>
                <a:ea typeface="+mj-ea"/>
              </a:rPr>
              <a:t>【</a:t>
            </a:r>
            <a:r>
              <a:rPr lang="zh-CN" altLang="en-US" dirty="0" smtClean="0">
                <a:latin typeface="+mj-ea"/>
                <a:ea typeface="+mj-ea"/>
              </a:rPr>
              <a:t>开始</a:t>
            </a:r>
            <a:r>
              <a:rPr lang="en-US" altLang="zh-CN" dirty="0" smtClean="0">
                <a:latin typeface="+mj-ea"/>
                <a:ea typeface="+mj-ea"/>
              </a:rPr>
              <a:t>】—【</a:t>
            </a:r>
            <a:r>
              <a:rPr lang="zh-CN" altLang="en-US" dirty="0" smtClean="0">
                <a:latin typeface="+mj-ea"/>
                <a:ea typeface="+mj-ea"/>
              </a:rPr>
              <a:t>运行</a:t>
            </a:r>
            <a:r>
              <a:rPr lang="en-US" altLang="zh-CN" dirty="0" smtClean="0">
                <a:latin typeface="+mj-ea"/>
                <a:ea typeface="+mj-ea"/>
              </a:rPr>
              <a:t>】</a:t>
            </a:r>
            <a:r>
              <a:rPr lang="zh-CN" altLang="en-US" dirty="0" smtClean="0">
                <a:latin typeface="+mj-ea"/>
                <a:ea typeface="+mj-ea"/>
              </a:rPr>
              <a:t>中输入</a:t>
            </a:r>
            <a:r>
              <a:rPr lang="en-US" dirty="0" smtClean="0">
                <a:latin typeface="+mj-ea"/>
                <a:ea typeface="+mj-ea"/>
              </a:rPr>
              <a:t>\\被监视机器的IP\C$</a:t>
            </a:r>
            <a:r>
              <a:rPr lang="zh-CN" altLang="en-US" dirty="0" smtClean="0">
                <a:latin typeface="+mj-ea"/>
                <a:ea typeface="+mj-ea"/>
              </a:rPr>
              <a:t>，并在弹出的窗口中输入管理员账号和密码，当能够访问到待测计算机的</a:t>
            </a:r>
            <a:r>
              <a:rPr lang="en-US" altLang="zh-CN" dirty="0" smtClean="0">
                <a:latin typeface="+mj-ea"/>
                <a:ea typeface="+mj-ea"/>
              </a:rPr>
              <a:t>C</a:t>
            </a:r>
            <a:r>
              <a:rPr lang="zh-CN" altLang="en-US" dirty="0" smtClean="0">
                <a:latin typeface="+mj-ea"/>
                <a:ea typeface="+mj-ea"/>
              </a:rPr>
              <a:t>盘，则表明已具备了它的管理权限。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方法二：</a:t>
            </a:r>
            <a:r>
              <a:rPr lang="x-none" b="1" dirty="0" smtClean="0">
                <a:latin typeface="+mj-ea"/>
                <a:ea typeface="+mj-ea"/>
              </a:rPr>
              <a:t> </a:t>
            </a:r>
            <a:r>
              <a:rPr lang="x-none" dirty="0" smtClean="0">
                <a:latin typeface="+mj-ea"/>
                <a:ea typeface="+mj-ea"/>
              </a:rPr>
              <a:t>执行如下命令：</a:t>
            </a:r>
            <a:endParaRPr lang="zh-CN" altLang="en-US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net use \\&lt;</a:t>
            </a:r>
            <a:r>
              <a:rPr lang="zh-CN" altLang="en-US" dirty="0" smtClean="0">
                <a:latin typeface="+mj-ea"/>
                <a:ea typeface="+mj-ea"/>
              </a:rPr>
              <a:t>计算机名</a:t>
            </a:r>
            <a:r>
              <a:rPr lang="en-US" altLang="zh-CN" dirty="0" smtClean="0">
                <a:latin typeface="+mj-ea"/>
                <a:ea typeface="+mj-ea"/>
              </a:rPr>
              <a:t>&gt;/</a:t>
            </a:r>
            <a:r>
              <a:rPr lang="zh-CN" altLang="en-US" dirty="0" smtClean="0">
                <a:latin typeface="+mj-ea"/>
                <a:ea typeface="+mj-ea"/>
              </a:rPr>
              <a:t>用户（如：</a:t>
            </a:r>
            <a:r>
              <a:rPr lang="en-US" altLang="zh-CN" dirty="0" smtClean="0">
                <a:latin typeface="+mj-ea"/>
                <a:ea typeface="+mj-ea"/>
              </a:rPr>
              <a:t>net use \\192.168.131.4 administrator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9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3" y="3078157"/>
            <a:ext cx="36004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）启动</a:t>
            </a:r>
            <a:r>
              <a:rPr lang="en-US" dirty="0" smtClean="0"/>
              <a:t>Controller</a:t>
            </a:r>
            <a:r>
              <a:rPr lang="zh-CN" altLang="en-US" dirty="0" smtClean="0"/>
              <a:t>并添加</a:t>
            </a:r>
            <a:r>
              <a:rPr lang="en-US" dirty="0" smtClean="0"/>
              <a:t>Windows</a:t>
            </a:r>
            <a:r>
              <a:rPr lang="zh-CN" altLang="en-US" dirty="0" smtClean="0"/>
              <a:t>资源计数器。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5700" y="1657363"/>
            <a:ext cx="4777327" cy="265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477165" y="5006396"/>
            <a:ext cx="24288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ping &lt;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server_name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364" y="1186932"/>
            <a:ext cx="4061119" cy="24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）监控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系统资源。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" y="3719454"/>
            <a:ext cx="4501179" cy="224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9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1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0425" y="1257697"/>
            <a:ext cx="8229600" cy="462516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%Processor Time</a:t>
            </a:r>
            <a:r>
              <a:rPr lang="zh-CN" altLang="en-US" dirty="0" smtClean="0"/>
              <a:t> （</a:t>
            </a:r>
            <a:r>
              <a:rPr lang="en-US" altLang="zh-CN" dirty="0" err="1" smtClean="0"/>
              <a:t>processor_total</a:t>
            </a:r>
            <a:r>
              <a:rPr lang="zh-CN" altLang="en-US" dirty="0" smtClean="0"/>
              <a:t>）      </a:t>
            </a:r>
            <a:r>
              <a:rPr lang="en-US" altLang="zh-CN" dirty="0" smtClean="0">
                <a:solidFill>
                  <a:srgbClr val="FF0000"/>
                </a:solidFill>
              </a:rPr>
              <a:t>&lt;75%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Processor Queue Length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）        </a:t>
            </a:r>
            <a:r>
              <a:rPr lang="en-US" altLang="zh-CN" dirty="0" smtClean="0">
                <a:solidFill>
                  <a:srgbClr val="FF0000"/>
                </a:solidFill>
              </a:rPr>
              <a:t>&lt;2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Available Mbytes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）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&gt;10%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资源监控参数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1015248" y="3995452"/>
            <a:ext cx="7059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监控系统资源要慎重考虑监测内容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9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实例：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354" y="976508"/>
            <a:ext cx="8329235" cy="498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600192" y="2327175"/>
            <a:ext cx="6643688" cy="70788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测试服务器总的物理内存为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384M</a:t>
            </a:r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，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Arial" charset="0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可用物理内存  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83.486/384=21.7% &gt; 10%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366" y="1503785"/>
            <a:ext cx="6643688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CPU</a:t>
            </a:r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使用率</a:t>
            </a:r>
            <a:r>
              <a:rPr lang="en-US" altLang="zh-CN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53.582% 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&lt;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75% 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CPU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</a:rPr>
              <a:t>使用率达标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5911" y="3213842"/>
            <a:ext cx="66436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处理列队中线程数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8.45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 &gt;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2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</a:rPr>
              <a:t>不达标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4190" y="3726504"/>
            <a:ext cx="4572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内存</a:t>
            </a:r>
            <a:r>
              <a:rPr lang="zh-CN" altLang="en-US" sz="1800" b="1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使用率</a:t>
            </a:r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为（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384-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83.456</a:t>
            </a:r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）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/384=78.26%  </a:t>
            </a:r>
            <a:r>
              <a:rPr lang="en-US" altLang="zh-CN" sz="1800" dirty="0">
                <a:latin typeface="Arial" charset="0"/>
              </a:rPr>
              <a:t>&gt;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70%   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内存使用率不达标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694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监控系统资源概述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监控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Windows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系统资源</a:t>
            </a: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系统资源监控是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监控中的重要组成部分之一。可进一步对系统的性能问题准确定位。 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可以监控场景运行期间的计算机各项系统资源（既包括</a:t>
            </a:r>
            <a:r>
              <a:rPr lang="zh-CN" altLang="en-US" dirty="0" smtClean="0">
                <a:solidFill>
                  <a:srgbClr val="FF0000"/>
                </a:solidFill>
              </a:rPr>
              <a:t>服务器系统资源</a:t>
            </a:r>
            <a:r>
              <a:rPr lang="zh-CN" altLang="en-US" dirty="0" smtClean="0"/>
              <a:t>也包括</a:t>
            </a:r>
            <a:r>
              <a:rPr lang="en-US" altLang="zh-CN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rgbClr val="FF0000"/>
                </a:solidFill>
              </a:rPr>
              <a:t>的系统资源</a:t>
            </a:r>
            <a:r>
              <a:rPr lang="zh-CN" altLang="en-US" dirty="0" smtClean="0"/>
              <a:t>）的使用情况，并定位系统性能瓶颈。需要监控的系统资源对象种类繁多，通常包含</a:t>
            </a:r>
            <a:r>
              <a:rPr lang="zh-CN" altLang="en-US" dirty="0" smtClean="0">
                <a:solidFill>
                  <a:srgbClr val="FF0000"/>
                </a:solidFill>
              </a:rPr>
              <a:t>操作系统、数据库、中间件服务器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以监控</a:t>
            </a:r>
            <a:r>
              <a:rPr lang="en-US" dirty="0" smtClean="0"/>
              <a:t>Windows</a:t>
            </a:r>
            <a:r>
              <a:rPr lang="zh-CN" altLang="en-US" dirty="0" smtClean="0"/>
              <a:t>系统为例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监视系统资源概述</a:t>
            </a:r>
          </a:p>
        </p:txBody>
      </p:sp>
      <p:pic>
        <p:nvPicPr>
          <p:cNvPr id="11" name="图片 10" descr="u=3330903675,5745096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61" y="4520728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</a:t>
            </a:r>
          </a:p>
        </p:txBody>
      </p:sp>
      <p:pic>
        <p:nvPicPr>
          <p:cNvPr id="11" name="图片 10" descr="u=3330903675,5745096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5" y="4334786"/>
            <a:ext cx="2114550" cy="211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456" y="4123427"/>
            <a:ext cx="3347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1150" y="1967445"/>
            <a:ext cx="71416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Controller</a:t>
            </a:r>
          </a:p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为什么能监控系统资源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</a:t>
            </a:r>
            <a:r>
              <a:rPr lang="en-US" altLang="zh-CN" b="1" dirty="0">
                <a:solidFill>
                  <a:schemeClr val="bg1"/>
                </a:solidFill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</a:rPr>
              <a:t>能监控？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5721" y="3726608"/>
            <a:ext cx="3347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473" y="962636"/>
            <a:ext cx="2254372" cy="25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3978" y="943778"/>
            <a:ext cx="3560875" cy="25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10800000" flipV="1">
            <a:off x="5751960" y="1570000"/>
            <a:ext cx="979701" cy="615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4277" y="2133324"/>
            <a:ext cx="2475612" cy="231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4784352" y="6037878"/>
            <a:ext cx="35397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系统在设计中留下的指标接口</a:t>
            </a:r>
            <a:endParaRPr lang="en-US" altLang="zh-CN" sz="200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0531" y="4829640"/>
            <a:ext cx="61000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提供了一种直接读取系统计数器的功能，</a:t>
            </a:r>
            <a:endParaRPr lang="en-US" altLang="zh-CN" sz="20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通过添加计数器来实现对系统资源的监控</a:t>
            </a:r>
            <a:endParaRPr lang="zh-CN" altLang="en-US" sz="20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监控系统资源概述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监控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Windows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系统资源</a:t>
            </a: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9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思想</a:t>
            </a:r>
          </a:p>
        </p:txBody>
      </p:sp>
      <p:sp>
        <p:nvSpPr>
          <p:cNvPr id="4" name="矩形 3"/>
          <p:cNvSpPr/>
          <p:nvPr/>
        </p:nvSpPr>
        <p:spPr>
          <a:xfrm>
            <a:off x="133350" y="910463"/>
            <a:ext cx="88392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条件</a:t>
            </a:r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开启相应服务</a:t>
            </a:r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具备管理员权限</a:t>
            </a:r>
            <a:endParaRPr lang="en-US" altLang="zh-CN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图片 4" descr="u=495226351,899195819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30" y="1153926"/>
            <a:ext cx="204470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性能测试工具选型</Template>
  <TotalTime>78</TotalTime>
  <Words>590</Words>
  <Application>Microsoft Office PowerPoint</Application>
  <PresentationFormat>全屏显示(4:3)</PresentationFormat>
  <Paragraphs>95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本章大纲</vt:lpstr>
      <vt:lpstr>监视系统资源概述</vt:lpstr>
      <vt:lpstr>思考</vt:lpstr>
      <vt:lpstr>为什么Controller能监控？</vt:lpstr>
      <vt:lpstr>本章大纲</vt:lpstr>
      <vt:lpstr>监控Windows系统资源 </vt:lpstr>
      <vt:lpstr>监视Windows思想</vt:lpstr>
      <vt:lpstr>监控Windows系统资源 </vt:lpstr>
      <vt:lpstr>监视前期准备和步骤（1）</vt:lpstr>
      <vt:lpstr>监视前期准备和步骤（2）</vt:lpstr>
      <vt:lpstr>监视前期准备和步骤（3）</vt:lpstr>
      <vt:lpstr>监视前期准备和步骤（4）</vt:lpstr>
      <vt:lpstr>监控Windows系统资源 </vt:lpstr>
      <vt:lpstr>Windows资源监控参数</vt:lpstr>
      <vt:lpstr>实例：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</cp:revision>
  <dcterms:created xsi:type="dcterms:W3CDTF">2017-03-16T04:59:09Z</dcterms:created>
  <dcterms:modified xsi:type="dcterms:W3CDTF">2018-01-26T06:43:06Z</dcterms:modified>
</cp:coreProperties>
</file>