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2"/>
  </p:notesMasterIdLst>
  <p:sldIdLst>
    <p:sldId id="256" r:id="rId2"/>
    <p:sldId id="323" r:id="rId3"/>
    <p:sldId id="307" r:id="rId4"/>
    <p:sldId id="308" r:id="rId5"/>
    <p:sldId id="309" r:id="rId6"/>
    <p:sldId id="310" r:id="rId7"/>
    <p:sldId id="324" r:id="rId8"/>
    <p:sldId id="277" r:id="rId9"/>
    <p:sldId id="278" r:id="rId10"/>
    <p:sldId id="279" r:id="rId11"/>
    <p:sldId id="280" r:id="rId12"/>
    <p:sldId id="281" r:id="rId13"/>
    <p:sldId id="290" r:id="rId14"/>
    <p:sldId id="314" r:id="rId15"/>
    <p:sldId id="315" r:id="rId16"/>
    <p:sldId id="316" r:id="rId17"/>
    <p:sldId id="317" r:id="rId18"/>
    <p:sldId id="318" r:id="rId19"/>
    <p:sldId id="319" r:id="rId20"/>
    <p:sldId id="320" r:id="rId21"/>
    <p:sldId id="321" r:id="rId22"/>
    <p:sldId id="322" r:id="rId23"/>
    <p:sldId id="312" r:id="rId24"/>
    <p:sldId id="291" r:id="rId25"/>
    <p:sldId id="292" r:id="rId26"/>
    <p:sldId id="293" r:id="rId27"/>
    <p:sldId id="294" r:id="rId28"/>
    <p:sldId id="295" r:id="rId29"/>
    <p:sldId id="296" r:id="rId30"/>
    <p:sldId id="29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5" autoAdjust="0"/>
  </p:normalViewPr>
  <p:slideViewPr>
    <p:cSldViewPr>
      <p:cViewPr varScale="1">
        <p:scale>
          <a:sx n="71" d="100"/>
          <a:sy n="71" d="100"/>
        </p:scale>
        <p:origin x="-11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12532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被关联图相关的最相近的五个对象；用户量增加，相似度增加，</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可以自动定位瓶颈，通过图与图之间的关系，确认系统资源与用户关联的关系，关联大，瓶颈就能分析出来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22</a:t>
            </a:fld>
            <a:endParaRPr lang="zh-CN" altLang="en-US"/>
          </a:p>
        </p:txBody>
      </p:sp>
    </p:spTree>
    <p:extLst>
      <p:ext uri="{BB962C8B-B14F-4D97-AF65-F5344CB8AC3E}">
        <p14:creationId xmlns:p14="http://schemas.microsoft.com/office/powerpoint/2010/main" val="372425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需要修改</a:t>
            </a:r>
            <a:r>
              <a:rPr lang="en-US" altLang="zh-CN" dirty="0" err="1" smtClean="0"/>
              <a:t>sla</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①选择</a:t>
            </a:r>
            <a:r>
              <a:rPr lang="x-none" altLang="zh-CN" sz="1200" kern="1200" dirty="0" smtClean="0">
                <a:solidFill>
                  <a:schemeClr val="tx1"/>
                </a:solidFill>
                <a:effectLst/>
                <a:latin typeface="Arial" charset="0"/>
                <a:ea typeface="+mn-ea"/>
                <a:cs typeface="+mn-cs"/>
              </a:rPr>
              <a:t>Suggestions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显示整体测试场景中的事务和时间段；</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②选择</a:t>
            </a:r>
            <a:r>
              <a:rPr lang="x-none" altLang="zh-CN" sz="1200" kern="1200" dirty="0" smtClean="0">
                <a:solidFill>
                  <a:schemeClr val="tx1"/>
                </a:solidFill>
                <a:effectLst/>
                <a:latin typeface="Arial" charset="0"/>
                <a:ea typeface="+mn-ea"/>
                <a:cs typeface="+mn-cs"/>
              </a:rPr>
              <a:t>SLA violations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显示超出SLA的部分。</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1" kern="1200" dirty="0" smtClean="0">
              <a:solidFill>
                <a:schemeClr val="tx1"/>
              </a:solidFill>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常用操作及配置</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21"/>
          <p:cNvPicPr>
            <a:picLocks noChangeAspect="1" noChangeArrowheads="1"/>
          </p:cNvPicPr>
          <p:nvPr/>
        </p:nvPicPr>
        <p:blipFill>
          <a:blip r:embed="rId3"/>
          <a:srcRect/>
          <a:stretch>
            <a:fillRect/>
          </a:stretch>
        </p:blipFill>
        <p:spPr bwMode="auto">
          <a:xfrm>
            <a:off x="431322" y="1708030"/>
            <a:ext cx="2938398" cy="3347049"/>
          </a:xfrm>
          <a:prstGeom prst="rect">
            <a:avLst/>
          </a:prstGeom>
          <a:noFill/>
          <a:ln w="9525">
            <a:noFill/>
            <a:miter lim="800000"/>
            <a:headEnd/>
            <a:tailEnd/>
          </a:ln>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合并图配置概述（续）</a:t>
            </a:r>
          </a:p>
        </p:txBody>
      </p:sp>
      <p:cxnSp>
        <p:nvCxnSpPr>
          <p:cNvPr id="9" name="直接箭头连接符 8"/>
          <p:cNvCxnSpPr/>
          <p:nvPr/>
        </p:nvCxnSpPr>
        <p:spPr bwMode="auto">
          <a:xfrm flipV="1">
            <a:off x="1071892" y="1740310"/>
            <a:ext cx="2629953" cy="1566489"/>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1" name="直接箭头连接符 10"/>
          <p:cNvCxnSpPr/>
          <p:nvPr/>
        </p:nvCxnSpPr>
        <p:spPr bwMode="auto">
          <a:xfrm flipV="1">
            <a:off x="1073472" y="3141406"/>
            <a:ext cx="2598876" cy="382406"/>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3" name="直接箭头连接符 12"/>
          <p:cNvCxnSpPr/>
          <p:nvPr/>
        </p:nvCxnSpPr>
        <p:spPr bwMode="auto">
          <a:xfrm>
            <a:off x="1061884" y="3743984"/>
            <a:ext cx="2595716" cy="1311095"/>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5" name="TextBox 14"/>
          <p:cNvSpPr txBox="1"/>
          <p:nvPr/>
        </p:nvSpPr>
        <p:spPr>
          <a:xfrm>
            <a:off x="6788716" y="1232688"/>
            <a:ext cx="2031325" cy="923330"/>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共用</a:t>
            </a:r>
            <a:r>
              <a:rPr lang="en-US" altLang="zh-CN" dirty="0" smtClean="0">
                <a:latin typeface="华文楷体" panose="02010600040101010101" pitchFamily="2" charset="-122"/>
                <a:ea typeface="华文楷体" panose="02010600040101010101" pitchFamily="2" charset="-122"/>
              </a:rPr>
              <a:t>X</a:t>
            </a:r>
            <a:r>
              <a:rPr lang="zh-CN" altLang="en-US" dirty="0" smtClean="0">
                <a:latin typeface="华文楷体" panose="02010600040101010101" pitchFamily="2" charset="-122"/>
                <a:ea typeface="华文楷体" panose="02010600040101010101" pitchFamily="2" charset="-122"/>
              </a:rPr>
              <a:t>轴；</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Y</a:t>
            </a:r>
            <a:r>
              <a:rPr lang="zh-CN" altLang="en-US" dirty="0" smtClean="0">
                <a:latin typeface="华文楷体" panose="02010600040101010101" pitchFamily="2" charset="-122"/>
                <a:ea typeface="华文楷体" panose="02010600040101010101" pitchFamily="2" charset="-122"/>
              </a:rPr>
              <a:t>轴变更；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叠加数量无限制。</a:t>
            </a:r>
            <a:endParaRPr lang="zh-CN" altLang="en-US" dirty="0">
              <a:latin typeface="华文楷体" panose="02010600040101010101" pitchFamily="2" charset="-122"/>
              <a:ea typeface="华文楷体" panose="02010600040101010101" pitchFamily="2" charset="-122"/>
            </a:endParaRPr>
          </a:p>
        </p:txBody>
      </p:sp>
      <p:sp>
        <p:nvSpPr>
          <p:cNvPr id="18" name="矩形 17"/>
          <p:cNvSpPr/>
          <p:nvPr/>
        </p:nvSpPr>
        <p:spPr>
          <a:xfrm>
            <a:off x="6808165" y="3093828"/>
            <a:ext cx="1504336"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共</a:t>
            </a:r>
            <a:r>
              <a:rPr lang="zh-CN" altLang="en-US" dirty="0">
                <a:latin typeface="华文楷体" panose="02010600040101010101" pitchFamily="2" charset="-122"/>
                <a:ea typeface="华文楷体" panose="02010600040101010101" pitchFamily="2" charset="-122"/>
              </a:rPr>
              <a:t>用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上下分布。</a:t>
            </a:r>
          </a:p>
        </p:txBody>
      </p:sp>
      <p:sp>
        <p:nvSpPr>
          <p:cNvPr id="19" name="矩形 18"/>
          <p:cNvSpPr/>
          <p:nvPr/>
        </p:nvSpPr>
        <p:spPr>
          <a:xfrm>
            <a:off x="6818466" y="4902318"/>
            <a:ext cx="4572000" cy="1200329"/>
          </a:xfrm>
          <a:prstGeom prst="rect">
            <a:avLst/>
          </a:prstGeom>
        </p:spPr>
        <p:txBody>
          <a:bodyPr>
            <a:spAutoFit/>
          </a:bodyPr>
          <a:lstStyle/>
          <a:p>
            <a:r>
              <a:rPr lang="zh-CN" altLang="en-US" dirty="0">
                <a:latin typeface="华文楷体" panose="02010600040101010101" pitchFamily="2" charset="-122"/>
                <a:ea typeface="华文楷体" panose="02010600040101010101" pitchFamily="2" charset="-122"/>
              </a:rPr>
              <a:t>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轴变</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为合并图的</a:t>
            </a:r>
            <a:r>
              <a:rPr lang="en-US" dirty="0">
                <a:latin typeface="华文楷体" panose="02010600040101010101" pitchFamily="2" charset="-122"/>
                <a:ea typeface="华文楷体" panose="02010600040101010101" pitchFamily="2" charset="-122"/>
              </a:rPr>
              <a:t> 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被合并图的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作为当前图的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p>
        </p:txBody>
      </p:sp>
      <p:pic>
        <p:nvPicPr>
          <p:cNvPr id="20481" name="图片 2"/>
          <p:cNvPicPr>
            <a:picLocks noChangeAspect="1" noChangeArrowheads="1"/>
          </p:cNvPicPr>
          <p:nvPr/>
        </p:nvPicPr>
        <p:blipFill>
          <a:blip r:embed="rId4"/>
          <a:srcRect/>
          <a:stretch>
            <a:fillRect/>
          </a:stretch>
        </p:blipFill>
        <p:spPr bwMode="auto">
          <a:xfrm>
            <a:off x="3708683" y="938419"/>
            <a:ext cx="3019246" cy="1576126"/>
          </a:xfrm>
          <a:prstGeom prst="rect">
            <a:avLst/>
          </a:prstGeom>
          <a:noFill/>
          <a:ln w="9525">
            <a:noFill/>
            <a:miter lim="800000"/>
            <a:headEnd/>
            <a:tailEnd/>
          </a:ln>
        </p:spPr>
      </p:pic>
      <p:pic>
        <p:nvPicPr>
          <p:cNvPr id="20482" name="图片 5"/>
          <p:cNvPicPr>
            <a:picLocks noChangeAspect="1" noChangeArrowheads="1"/>
          </p:cNvPicPr>
          <p:nvPr/>
        </p:nvPicPr>
        <p:blipFill>
          <a:blip r:embed="rId5"/>
          <a:srcRect/>
          <a:stretch>
            <a:fillRect/>
          </a:stretch>
        </p:blipFill>
        <p:spPr bwMode="auto">
          <a:xfrm>
            <a:off x="3691430" y="2560180"/>
            <a:ext cx="3036498" cy="1967469"/>
          </a:xfrm>
          <a:prstGeom prst="rect">
            <a:avLst/>
          </a:prstGeom>
          <a:noFill/>
          <a:ln w="9525">
            <a:noFill/>
            <a:miter lim="800000"/>
            <a:headEnd/>
            <a:tailEnd/>
          </a:ln>
        </p:spPr>
      </p:pic>
      <p:pic>
        <p:nvPicPr>
          <p:cNvPr id="20483" name="图片 15"/>
          <p:cNvPicPr>
            <a:picLocks noChangeAspect="1" noChangeArrowheads="1"/>
          </p:cNvPicPr>
          <p:nvPr/>
        </p:nvPicPr>
        <p:blipFill>
          <a:blip r:embed="rId6"/>
          <a:srcRect/>
          <a:stretch>
            <a:fillRect/>
          </a:stretch>
        </p:blipFill>
        <p:spPr bwMode="auto">
          <a:xfrm>
            <a:off x="3688554" y="4586519"/>
            <a:ext cx="3039374" cy="1976736"/>
          </a:xfrm>
          <a:prstGeom prst="rect">
            <a:avLst/>
          </a:prstGeom>
          <a:noFill/>
          <a:ln w="9525">
            <a:noFill/>
            <a:miter lim="800000"/>
            <a:headEnd/>
            <a:tailEnd/>
          </a:ln>
        </p:spPr>
      </p:pic>
    </p:spTree>
    <p:extLst>
      <p:ext uri="{BB962C8B-B14F-4D97-AF65-F5344CB8AC3E}">
        <p14:creationId xmlns:p14="http://schemas.microsoft.com/office/powerpoint/2010/main" val="2912413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36712"/>
            <a:ext cx="8229600" cy="4525963"/>
          </a:xfrm>
        </p:spPr>
        <p:txBody>
          <a:bodyPr/>
          <a:lstStyle/>
          <a:p>
            <a:r>
              <a:rPr lang="zh-CN" altLang="en-US" dirty="0">
                <a:latin typeface="华文楷体" panose="02010600040101010101" pitchFamily="2" charset="-122"/>
                <a:ea typeface="华文楷体" panose="02010600040101010101" pitchFamily="2" charset="-122"/>
              </a:rPr>
              <a:t>吞吐量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虚拟用户数</a:t>
            </a:r>
          </a:p>
        </p:txBody>
      </p:sp>
      <p:sp>
        <p:nvSpPr>
          <p:cNvPr id="2" name="标题 1"/>
          <p:cNvSpPr>
            <a:spLocks noGrp="1"/>
          </p:cNvSpPr>
          <p:nvPr>
            <p:ph type="title"/>
          </p:nvPr>
        </p:nvSpPr>
        <p:spPr>
          <a:xfrm>
            <a:off x="683568" y="260648"/>
            <a:ext cx="8281138"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1</a:t>
            </a:r>
            <a:endParaRPr lang="zh-CN" altLang="en-US" b="1" dirty="0">
              <a:solidFill>
                <a:schemeClr val="bg1"/>
              </a:solidFill>
            </a:endParaRPr>
          </a:p>
        </p:txBody>
      </p:sp>
      <p:pic>
        <p:nvPicPr>
          <p:cNvPr id="18433" name="图片 45"/>
          <p:cNvPicPr>
            <a:picLocks noChangeAspect="1" noChangeArrowheads="1"/>
          </p:cNvPicPr>
          <p:nvPr/>
        </p:nvPicPr>
        <p:blipFill>
          <a:blip r:embed="rId3"/>
          <a:srcRect/>
          <a:stretch>
            <a:fillRect/>
          </a:stretch>
        </p:blipFill>
        <p:spPr bwMode="auto">
          <a:xfrm>
            <a:off x="828136" y="1807145"/>
            <a:ext cx="7556739" cy="3920163"/>
          </a:xfrm>
          <a:prstGeom prst="rect">
            <a:avLst/>
          </a:prstGeom>
          <a:noFill/>
          <a:ln w="9525">
            <a:noFill/>
            <a:miter lim="800000"/>
            <a:headEnd/>
            <a:tailEnd/>
          </a:ln>
        </p:spPr>
      </p:pic>
    </p:spTree>
    <p:extLst>
      <p:ext uri="{BB962C8B-B14F-4D97-AF65-F5344CB8AC3E}">
        <p14:creationId xmlns:p14="http://schemas.microsoft.com/office/powerpoint/2010/main" val="12553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616" y="908720"/>
            <a:ext cx="8229600" cy="4525963"/>
          </a:xfrm>
        </p:spPr>
        <p:txBody>
          <a:bodyPr/>
          <a:lstStyle/>
          <a:p>
            <a:r>
              <a:rPr lang="zh-CN" altLang="en-US" dirty="0">
                <a:latin typeface="华文楷体" panose="02010600040101010101" pitchFamily="2" charset="-122"/>
                <a:ea typeface="华文楷体" panose="02010600040101010101" pitchFamily="2" charset="-122"/>
              </a:rPr>
              <a:t>平均事务响应时间</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虚拟用户数</a:t>
            </a:r>
          </a:p>
        </p:txBody>
      </p:sp>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2</a:t>
            </a:r>
            <a:endParaRPr lang="zh-CN" altLang="en-US" b="1" dirty="0">
              <a:solidFill>
                <a:schemeClr val="bg1"/>
              </a:solidFill>
            </a:endParaRPr>
          </a:p>
        </p:txBody>
      </p:sp>
      <p:pic>
        <p:nvPicPr>
          <p:cNvPr id="16385" name="图片 42"/>
          <p:cNvPicPr>
            <a:picLocks noChangeAspect="1" noChangeArrowheads="1"/>
          </p:cNvPicPr>
          <p:nvPr/>
        </p:nvPicPr>
        <p:blipFill>
          <a:blip r:embed="rId3"/>
          <a:srcRect/>
          <a:stretch>
            <a:fillRect/>
          </a:stretch>
        </p:blipFill>
        <p:spPr bwMode="auto">
          <a:xfrm>
            <a:off x="821208" y="1807817"/>
            <a:ext cx="7546416" cy="3889562"/>
          </a:xfrm>
          <a:prstGeom prst="rect">
            <a:avLst/>
          </a:prstGeom>
          <a:noFill/>
          <a:ln w="9525">
            <a:noFill/>
            <a:miter lim="800000"/>
            <a:headEnd/>
            <a:tailEnd/>
          </a:ln>
        </p:spPr>
      </p:pic>
    </p:spTree>
    <p:extLst>
      <p:ext uri="{BB962C8B-B14F-4D97-AF65-F5344CB8AC3E}">
        <p14:creationId xmlns:p14="http://schemas.microsoft.com/office/powerpoint/2010/main" val="40920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n-ea"/>
              </a:rPr>
              <a:t>Analysis</a:t>
            </a:r>
            <a:r>
              <a:rPr lang="zh-CN" altLang="en-US" b="1" dirty="0">
                <a:latin typeface="+mn-ea"/>
              </a:rPr>
              <a:t>之合并图配置</a:t>
            </a:r>
          </a:p>
          <a:p>
            <a:r>
              <a:rPr lang="en-US" altLang="zh-CN" b="1" dirty="0">
                <a:latin typeface="+mn-ea"/>
              </a:rPr>
              <a:t>Analysis</a:t>
            </a:r>
            <a:r>
              <a:rPr lang="zh-CN" altLang="en-US" b="1" dirty="0">
                <a:latin typeface="+mn-ea"/>
              </a:rPr>
              <a:t>之事务分析选项</a:t>
            </a:r>
            <a:r>
              <a:rPr lang="zh-CN" altLang="en-US" b="1" dirty="0" smtClean="0">
                <a:latin typeface="+mn-ea"/>
              </a:rPr>
              <a:t>配置</a:t>
            </a:r>
            <a:endParaRPr lang="en-US" altLang="zh-CN" b="1" dirty="0" smtClean="0">
              <a:latin typeface="+mn-ea"/>
            </a:endParaRPr>
          </a:p>
          <a:p>
            <a:r>
              <a:rPr lang="en-US" altLang="zh-CN" b="1" dirty="0">
                <a:solidFill>
                  <a:srgbClr val="FF0000"/>
                </a:solidFill>
                <a:latin typeface="+mn-ea"/>
              </a:rPr>
              <a:t>Analysis</a:t>
            </a:r>
            <a:r>
              <a:rPr lang="zh-CN" altLang="en-US" b="1" dirty="0">
                <a:solidFill>
                  <a:srgbClr val="FF0000"/>
                </a:solidFill>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00995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设置详解</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4" name="圆角矩形 3"/>
          <p:cNvSpPr/>
          <p:nvPr/>
        </p:nvSpPr>
        <p:spPr bwMode="auto">
          <a:xfrm>
            <a:off x="2617694" y="2603119"/>
            <a:ext cx="6010684" cy="105448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91525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64773" y="888009"/>
            <a:ext cx="8229600" cy="4525963"/>
          </a:xfrm>
        </p:spPr>
        <p:txBody>
          <a:bodyPr/>
          <a:lstStyle/>
          <a:p>
            <a:r>
              <a:rPr lang="en-US" altLang="zh-CN" dirty="0" smtClean="0"/>
              <a:t>Analysis</a:t>
            </a:r>
            <a:r>
              <a:rPr lang="zh-CN" altLang="en-US" dirty="0" smtClean="0"/>
              <a:t>能够</a:t>
            </a:r>
            <a:r>
              <a:rPr lang="zh-CN" altLang="en-US" dirty="0" smtClean="0">
                <a:solidFill>
                  <a:srgbClr val="FF0000"/>
                </a:solidFill>
              </a:rPr>
              <a:t>自动将待</a:t>
            </a:r>
            <a:r>
              <a:rPr lang="zh-CN" altLang="en-US" dirty="0">
                <a:solidFill>
                  <a:srgbClr val="FF0000"/>
                </a:solidFill>
              </a:rPr>
              <a:t>分析</a:t>
            </a:r>
            <a:r>
              <a:rPr lang="zh-CN" altLang="en-US" dirty="0" smtClean="0">
                <a:solidFill>
                  <a:srgbClr val="FF0000"/>
                </a:solidFill>
              </a:rPr>
              <a:t>图中的指标同其他图的指标关联起来</a:t>
            </a:r>
            <a:r>
              <a:rPr lang="zh-CN" altLang="en-US" dirty="0" smtClean="0"/>
              <a:t>并进行综合分析，通过观察各指标间的匹配程度（即相互依赖程度）来确定它们对系统性能的影响程度。</a:t>
            </a:r>
            <a:endParaRPr lang="en-US" altLang="zh-CN" dirty="0" smtClean="0">
              <a:solidFill>
                <a:srgbClr val="FF0000"/>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自动关联配置</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53" y="4218352"/>
            <a:ext cx="3062754" cy="239124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5" name="矩形 4"/>
          <p:cNvSpPr/>
          <p:nvPr/>
        </p:nvSpPr>
        <p:spPr>
          <a:xfrm>
            <a:off x="1227346" y="3254199"/>
            <a:ext cx="6904455" cy="923330"/>
          </a:xfrm>
          <a:prstGeom prst="rect">
            <a:avLst/>
          </a:prstGeom>
          <a:noFill/>
        </p:spPr>
        <p:txBody>
          <a:bodyPr wrap="none" lIns="91440" tIns="45720" rIns="91440" bIns="45720">
            <a:spAutoFit/>
          </a:bodyPr>
          <a:lstStyle/>
          <a:p>
            <a:pPr algn="ctr"/>
            <a:r>
              <a:rPr lang="zh-CN" alt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更关注</a:t>
            </a:r>
            <a:r>
              <a:rPr lang="zh-CN" altLang="en-US" sz="5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整体</a:t>
            </a:r>
            <a:r>
              <a:rPr lang="zh-CN" altLang="en-US" sz="4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曲线</a:t>
            </a:r>
            <a:r>
              <a:rPr lang="zh-CN" altLang="en-US" sz="5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变化趋势</a:t>
            </a:r>
          </a:p>
        </p:txBody>
      </p:sp>
    </p:spTree>
    <p:extLst>
      <p:ext uri="{BB962C8B-B14F-4D97-AF65-F5344CB8AC3E}">
        <p14:creationId xmlns:p14="http://schemas.microsoft.com/office/powerpoint/2010/main" val="154861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en-US" altLang="zh-CN" dirty="0" smtClean="0">
              <a:solidFill>
                <a:srgbClr val="FF0000"/>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自动关联配置（续）</a:t>
            </a:r>
          </a:p>
        </p:txBody>
      </p:sp>
      <p:pic>
        <p:nvPicPr>
          <p:cNvPr id="10241" name="图片 3"/>
          <p:cNvPicPr>
            <a:picLocks noChangeAspect="1" noChangeArrowheads="1"/>
          </p:cNvPicPr>
          <p:nvPr/>
        </p:nvPicPr>
        <p:blipFill>
          <a:blip r:embed="rId3"/>
          <a:srcRect/>
          <a:stretch>
            <a:fillRect/>
          </a:stretch>
        </p:blipFill>
        <p:spPr bwMode="auto">
          <a:xfrm>
            <a:off x="5346021" y="967426"/>
            <a:ext cx="3036497" cy="2806460"/>
          </a:xfrm>
          <a:prstGeom prst="rect">
            <a:avLst/>
          </a:prstGeom>
          <a:noFill/>
          <a:ln w="9525">
            <a:noFill/>
            <a:miter lim="800000"/>
            <a:headEnd/>
            <a:tailEnd/>
          </a:ln>
        </p:spPr>
      </p:pic>
      <p:pic>
        <p:nvPicPr>
          <p:cNvPr id="10242" name="图片 6"/>
          <p:cNvPicPr>
            <a:picLocks noChangeAspect="1" noChangeArrowheads="1"/>
          </p:cNvPicPr>
          <p:nvPr/>
        </p:nvPicPr>
        <p:blipFill>
          <a:blip r:embed="rId4"/>
          <a:srcRect/>
          <a:stretch>
            <a:fillRect/>
          </a:stretch>
        </p:blipFill>
        <p:spPr bwMode="auto">
          <a:xfrm>
            <a:off x="5328769" y="3882891"/>
            <a:ext cx="3074171" cy="2842158"/>
          </a:xfrm>
          <a:prstGeom prst="rect">
            <a:avLst/>
          </a:prstGeom>
          <a:noFill/>
          <a:ln w="9525">
            <a:noFill/>
            <a:miter lim="800000"/>
            <a:headEnd/>
            <a:tailEnd/>
          </a:ln>
        </p:spPr>
      </p:pic>
      <p:pic>
        <p:nvPicPr>
          <p:cNvPr id="10243" name="图片 9"/>
          <p:cNvPicPr>
            <a:picLocks noChangeAspect="1" noChangeArrowheads="1"/>
          </p:cNvPicPr>
          <p:nvPr/>
        </p:nvPicPr>
        <p:blipFill>
          <a:blip r:embed="rId5"/>
          <a:srcRect/>
          <a:stretch>
            <a:fillRect/>
          </a:stretch>
        </p:blipFill>
        <p:spPr bwMode="auto">
          <a:xfrm>
            <a:off x="754341" y="2321608"/>
            <a:ext cx="4426668" cy="1965562"/>
          </a:xfrm>
          <a:prstGeom prst="rect">
            <a:avLst/>
          </a:prstGeom>
          <a:noFill/>
          <a:ln w="9525">
            <a:noFill/>
            <a:miter lim="800000"/>
            <a:headEnd/>
            <a:tailEnd/>
          </a:ln>
        </p:spPr>
      </p:pic>
    </p:spTree>
    <p:extLst>
      <p:ext uri="{BB962C8B-B14F-4D97-AF65-F5344CB8AC3E}">
        <p14:creationId xmlns:p14="http://schemas.microsoft.com/office/powerpoint/2010/main" val="855358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0241"/>
                                        </p:tgtEl>
                                        <p:attrNameLst>
                                          <p:attrName>style.visibility</p:attrName>
                                        </p:attrNameLst>
                                      </p:cBhvr>
                                      <p:to>
                                        <p:strVal val="visible"/>
                                      </p:to>
                                    </p:set>
                                    <p:animEffect transition="in" filter="checkerboard(across)">
                                      <p:cBhvr>
                                        <p:cTn id="15" dur="500"/>
                                        <p:tgtEl>
                                          <p:spTgt spid="10241"/>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10242"/>
                                        </p:tgtEl>
                                        <p:attrNameLst>
                                          <p:attrName>style.visibility</p:attrName>
                                        </p:attrNameLst>
                                      </p:cBhvr>
                                      <p:to>
                                        <p:strVal val="visible"/>
                                      </p:to>
                                    </p:set>
                                    <p:anim calcmode="lin" valueType="num">
                                      <p:cBhvr>
                                        <p:cTn id="20" dur="500" fill="hold"/>
                                        <p:tgtEl>
                                          <p:spTgt spid="10242"/>
                                        </p:tgtEl>
                                        <p:attrNameLst>
                                          <p:attrName>ppt_w</p:attrName>
                                        </p:attrNameLst>
                                      </p:cBhvr>
                                      <p:tavLst>
                                        <p:tav tm="0">
                                          <p:val>
                                            <p:fltVal val="0"/>
                                          </p:val>
                                        </p:tav>
                                        <p:tav tm="100000">
                                          <p:val>
                                            <p:strVal val="#ppt_w"/>
                                          </p:val>
                                        </p:tav>
                                      </p:tavLst>
                                    </p:anim>
                                    <p:anim calcmode="lin" valueType="num">
                                      <p:cBhvr>
                                        <p:cTn id="21"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10243"/>
                                        </p:tgtEl>
                                        <p:attrNameLst>
                                          <p:attrName>style.visibility</p:attrName>
                                        </p:attrNameLst>
                                      </p:cBhvr>
                                      <p:to>
                                        <p:strVal val="visible"/>
                                      </p:to>
                                    </p:set>
                                    <p:anim calcmode="lin" valueType="num">
                                      <p:cBhvr>
                                        <p:cTn id="26" dur="500" fill="hold"/>
                                        <p:tgtEl>
                                          <p:spTgt spid="10243"/>
                                        </p:tgtEl>
                                        <p:attrNameLst>
                                          <p:attrName>ppt_w</p:attrName>
                                        </p:attrNameLst>
                                      </p:cBhvr>
                                      <p:tavLst>
                                        <p:tav tm="0">
                                          <p:val>
                                            <p:fltVal val="0"/>
                                          </p:val>
                                        </p:tav>
                                        <p:tav tm="100000">
                                          <p:val>
                                            <p:strVal val="#ppt_w"/>
                                          </p:val>
                                        </p:tav>
                                      </p:tavLst>
                                    </p:anim>
                                    <p:anim calcmode="lin" valueType="num">
                                      <p:cBhvr>
                                        <p:cTn id="27" dur="500" fill="hold"/>
                                        <p:tgtEl>
                                          <p:spTgt spid="10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75873" y="1052736"/>
            <a:ext cx="8229600" cy="4525963"/>
          </a:xfrm>
        </p:spPr>
        <p:txBody>
          <a:bodyPr/>
          <a:lstStyle/>
          <a:p>
            <a:r>
              <a:rPr lang="zh-CN" altLang="en-US" dirty="0" smtClean="0">
                <a:latin typeface="+mn-ea"/>
              </a:rPr>
              <a:t>合并图</a:t>
            </a:r>
            <a:endParaRPr lang="en-US" altLang="zh-CN" dirty="0" smtClean="0">
              <a:latin typeface="+mn-ea"/>
            </a:endParaRPr>
          </a:p>
          <a:p>
            <a:pPr lvl="1"/>
            <a:r>
              <a:rPr lang="zh-CN" altLang="en-US" dirty="0" smtClean="0">
                <a:solidFill>
                  <a:schemeClr val="tx1"/>
                </a:solidFill>
                <a:latin typeface="+mn-ea"/>
              </a:rPr>
              <a:t>不能“选定特定的时间进行切片”</a:t>
            </a:r>
            <a:endParaRPr lang="en-US" altLang="zh-CN" dirty="0" smtClean="0">
              <a:solidFill>
                <a:schemeClr val="tx1"/>
              </a:solidFill>
              <a:latin typeface="+mn-ea"/>
            </a:endParaRPr>
          </a:p>
          <a:p>
            <a:pPr lvl="1"/>
            <a:r>
              <a:rPr lang="zh-CN" altLang="en-US" dirty="0" smtClean="0">
                <a:solidFill>
                  <a:schemeClr val="tx1"/>
                </a:solidFill>
                <a:latin typeface="+mn-ea"/>
              </a:rPr>
              <a:t>没有关联匹配值</a:t>
            </a:r>
            <a:endParaRPr lang="en-US" altLang="zh-CN" dirty="0" smtClean="0">
              <a:solidFill>
                <a:schemeClr val="tx1"/>
              </a:solidFill>
              <a:latin typeface="+mn-ea"/>
            </a:endParaRPr>
          </a:p>
          <a:p>
            <a:pPr lvl="1"/>
            <a:r>
              <a:rPr lang="zh-CN" altLang="en-US" dirty="0" smtClean="0">
                <a:solidFill>
                  <a:schemeClr val="tx1"/>
                </a:solidFill>
                <a:latin typeface="+mn-ea"/>
              </a:rPr>
              <a:t>一次只能对一张图做合并</a:t>
            </a:r>
            <a:endParaRPr lang="en-US" altLang="zh-CN" dirty="0" smtClean="0">
              <a:solidFill>
                <a:schemeClr val="tx1"/>
              </a:solidFill>
              <a:latin typeface="+mn-ea"/>
            </a:endParaRPr>
          </a:p>
          <a:p>
            <a:r>
              <a:rPr lang="zh-CN" altLang="en-US" dirty="0" smtClean="0">
                <a:latin typeface="+mn-ea"/>
              </a:rPr>
              <a:t>自动关联</a:t>
            </a:r>
            <a:r>
              <a:rPr lang="en-US" altLang="zh-CN" dirty="0" smtClean="0">
                <a:latin typeface="+mn-ea"/>
              </a:rPr>
              <a:t>——</a:t>
            </a:r>
            <a:r>
              <a:rPr lang="zh-CN" altLang="en-US" dirty="0" smtClean="0">
                <a:latin typeface="+mn-ea"/>
              </a:rPr>
              <a:t>反之</a:t>
            </a:r>
            <a:endParaRPr lang="zh-CN" altLang="en-US" dirty="0">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a:t>
            </a:r>
            <a:r>
              <a:rPr lang="en-US" altLang="zh-CN" b="1" dirty="0">
                <a:solidFill>
                  <a:schemeClr val="bg1"/>
                </a:solidFill>
              </a:rPr>
              <a:t>&amp;</a:t>
            </a:r>
            <a:r>
              <a:rPr lang="zh-CN" altLang="en-US" b="1" dirty="0">
                <a:solidFill>
                  <a:schemeClr val="bg1"/>
                </a:solidFill>
              </a:rPr>
              <a:t>合并图区别</a:t>
            </a:r>
          </a:p>
        </p:txBody>
      </p:sp>
      <p:sp>
        <p:nvSpPr>
          <p:cNvPr id="11" name="矩形 10"/>
          <p:cNvSpPr/>
          <p:nvPr/>
        </p:nvSpPr>
        <p:spPr>
          <a:xfrm>
            <a:off x="394653" y="4105879"/>
            <a:ext cx="8392041" cy="1661993"/>
          </a:xfrm>
          <a:prstGeom prst="rect">
            <a:avLst/>
          </a:prstGeom>
          <a:blipFill>
            <a:blip r:embed="rId3"/>
            <a:tile tx="0" ty="0" sx="100000" sy="100000" flip="none" algn="tl"/>
          </a:blipFill>
        </p:spPr>
        <p:txBody>
          <a:bodyPr wrap="none" lIns="91440" tIns="45720" rIns="91440" bIns="45720">
            <a:spAutoFit/>
          </a:bodyPr>
          <a:lstStyle/>
          <a:p>
            <a:pPr algn="ctr"/>
            <a:r>
              <a:rPr lang="zh-CN" altLang="en-US" sz="54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合并图</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先看图的整体趋势、分析全局，</a:t>
            </a:r>
            <a:endParaRPr lang="en-US" altLang="zh-CN"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a:p>
            <a:pPr algn="ctr"/>
            <a:r>
              <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选定</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位置后，再用</a:t>
            </a:r>
            <a:r>
              <a:rPr lang="zh-CN" altLang="en-US" sz="48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自动关联</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进一步分析。</a:t>
            </a:r>
            <a:endPar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p:txBody>
      </p:sp>
    </p:spTree>
    <p:extLst>
      <p:ext uri="{BB962C8B-B14F-4D97-AF65-F5344CB8AC3E}">
        <p14:creationId xmlns:p14="http://schemas.microsoft.com/office/powerpoint/2010/main" val="390514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0"/>
            <a:r>
              <a:rPr lang="en-US" altLang="zh-CN" dirty="0" smtClean="0"/>
              <a:t>Analysis</a:t>
            </a:r>
            <a:r>
              <a:rPr lang="zh-CN" altLang="en-US" dirty="0" smtClean="0"/>
              <a:t>提供的多种图和报告中，呈现出太多的信息。读者需具备图的筛选能力，有助于定位所关注的内容。修改全局过滤选项。</a:t>
            </a:r>
            <a:endParaRPr lang="en-US" altLang="zh-CN" dirty="0" smtClean="0"/>
          </a:p>
          <a:p>
            <a:pPr lvl="1"/>
            <a:r>
              <a:rPr lang="zh-CN" altLang="en-US" dirty="0" smtClean="0">
                <a:solidFill>
                  <a:schemeClr val="tx1"/>
                </a:solidFill>
              </a:rPr>
              <a:t>全局筛选</a:t>
            </a:r>
            <a:endParaRPr lang="en-US" altLang="zh-CN" dirty="0" smtClean="0">
              <a:solidFill>
                <a:schemeClr val="tx1"/>
              </a:solidFill>
            </a:endParaRPr>
          </a:p>
          <a:p>
            <a:pPr lvl="1"/>
            <a:r>
              <a:rPr lang="zh-CN" altLang="en-US" dirty="0" smtClean="0">
                <a:solidFill>
                  <a:schemeClr val="tx1"/>
                </a:solidFill>
              </a:rPr>
              <a:t>概要报告筛选</a:t>
            </a:r>
            <a:endParaRPr lang="en-US" altLang="zh-CN" dirty="0" smtClean="0">
              <a:solidFill>
                <a:schemeClr val="tx1"/>
              </a:solidFill>
            </a:endParaRPr>
          </a:p>
          <a:p>
            <a:pPr lvl="1"/>
            <a:r>
              <a:rPr lang="zh-CN" altLang="en-US" dirty="0" smtClean="0">
                <a:solidFill>
                  <a:schemeClr val="tx1"/>
                </a:solidFill>
              </a:rPr>
              <a:t>单个图筛选</a:t>
            </a:r>
            <a:endParaRPr lang="en-US" altLang="zh-CN" dirty="0" smtClean="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a:t>
            </a:r>
          </a:p>
        </p:txBody>
      </p:sp>
      <p:pic>
        <p:nvPicPr>
          <p:cNvPr id="4100" name="图片 3"/>
          <p:cNvPicPr>
            <a:picLocks noChangeAspect="1" noChangeArrowheads="1"/>
          </p:cNvPicPr>
          <p:nvPr/>
        </p:nvPicPr>
        <p:blipFill>
          <a:blip r:embed="rId3"/>
          <a:srcRect/>
          <a:stretch>
            <a:fillRect/>
          </a:stretch>
        </p:blipFill>
        <p:spPr bwMode="auto">
          <a:xfrm>
            <a:off x="2896446" y="3638533"/>
            <a:ext cx="258792" cy="245852"/>
          </a:xfrm>
          <a:prstGeom prst="rect">
            <a:avLst/>
          </a:prstGeom>
          <a:noFill/>
          <a:ln w="9525">
            <a:noFill/>
            <a:miter lim="800000"/>
            <a:headEnd/>
            <a:tailEnd/>
          </a:ln>
        </p:spPr>
      </p:pic>
      <p:pic>
        <p:nvPicPr>
          <p:cNvPr id="4101" name="图片 18"/>
          <p:cNvPicPr>
            <a:picLocks noChangeAspect="1" noChangeArrowheads="1"/>
          </p:cNvPicPr>
          <p:nvPr/>
        </p:nvPicPr>
        <p:blipFill>
          <a:blip r:embed="rId4"/>
          <a:srcRect/>
          <a:stretch>
            <a:fillRect/>
          </a:stretch>
        </p:blipFill>
        <p:spPr bwMode="auto">
          <a:xfrm>
            <a:off x="3613879" y="4293096"/>
            <a:ext cx="249208" cy="224287"/>
          </a:xfrm>
          <a:prstGeom prst="rect">
            <a:avLst/>
          </a:prstGeom>
          <a:noFill/>
          <a:ln w="9525">
            <a:noFill/>
            <a:miter lim="800000"/>
            <a:headEnd/>
            <a:tailEnd/>
          </a:ln>
        </p:spPr>
      </p:pic>
      <p:pic>
        <p:nvPicPr>
          <p:cNvPr id="4103" name="图片 12"/>
          <p:cNvPicPr>
            <a:picLocks noChangeAspect="1" noChangeArrowheads="1"/>
          </p:cNvPicPr>
          <p:nvPr/>
        </p:nvPicPr>
        <p:blipFill>
          <a:blip r:embed="rId5"/>
          <a:srcRect/>
          <a:stretch>
            <a:fillRect/>
          </a:stretch>
        </p:blipFill>
        <p:spPr bwMode="auto">
          <a:xfrm>
            <a:off x="3312988" y="4900241"/>
            <a:ext cx="272413" cy="258792"/>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046" y="3883936"/>
            <a:ext cx="2155264" cy="261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47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全局筛选</a:t>
            </a:r>
          </a:p>
        </p:txBody>
      </p:sp>
      <p:pic>
        <p:nvPicPr>
          <p:cNvPr id="4099" name="图片 6"/>
          <p:cNvPicPr>
            <a:picLocks noChangeAspect="1" noChangeArrowheads="1"/>
          </p:cNvPicPr>
          <p:nvPr/>
        </p:nvPicPr>
        <p:blipFill>
          <a:blip r:embed="rId3"/>
          <a:srcRect/>
          <a:stretch>
            <a:fillRect/>
          </a:stretch>
        </p:blipFill>
        <p:spPr bwMode="auto">
          <a:xfrm>
            <a:off x="775010" y="1362635"/>
            <a:ext cx="7567595" cy="4320988"/>
          </a:xfrm>
          <a:prstGeom prst="rect">
            <a:avLst/>
          </a:prstGeom>
          <a:noFill/>
          <a:ln w="9525">
            <a:noFill/>
            <a:miter lim="800000"/>
            <a:headEnd/>
            <a:tailEnd/>
          </a:ln>
        </p:spPr>
      </p:pic>
      <p:pic>
        <p:nvPicPr>
          <p:cNvPr id="4100" name="图片 3"/>
          <p:cNvPicPr>
            <a:picLocks noChangeAspect="1" noChangeArrowheads="1"/>
          </p:cNvPicPr>
          <p:nvPr/>
        </p:nvPicPr>
        <p:blipFill>
          <a:blip r:embed="rId4"/>
          <a:srcRect/>
          <a:stretch>
            <a:fillRect/>
          </a:stretch>
        </p:blipFill>
        <p:spPr bwMode="auto">
          <a:xfrm>
            <a:off x="7676155" y="6099029"/>
            <a:ext cx="412020" cy="391418"/>
          </a:xfrm>
          <a:prstGeom prst="rect">
            <a:avLst/>
          </a:prstGeom>
          <a:noFill/>
          <a:ln w="9525">
            <a:noFill/>
            <a:miter lim="800000"/>
            <a:headEnd/>
            <a:tailEnd/>
          </a:ln>
        </p:spPr>
      </p:pic>
    </p:spTree>
    <p:extLst>
      <p:ext uri="{BB962C8B-B14F-4D97-AF65-F5344CB8AC3E}">
        <p14:creationId xmlns:p14="http://schemas.microsoft.com/office/powerpoint/2010/main" val="8261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solidFill>
                  <a:srgbClr val="FF0000"/>
                </a:solidFill>
                <a:latin typeface="+mn-ea"/>
              </a:rPr>
              <a:t>Analysis</a:t>
            </a:r>
            <a:r>
              <a:rPr lang="zh-CN" altLang="en-US" b="1" dirty="0">
                <a:solidFill>
                  <a:srgbClr val="FF0000"/>
                </a:solidFill>
                <a:latin typeface="+mn-ea"/>
              </a:rPr>
              <a:t>之事务分析选项配置</a:t>
            </a:r>
            <a:endParaRPr lang="en-US" altLang="zh-CN" b="1" dirty="0">
              <a:solidFill>
                <a:srgbClr val="FF0000"/>
              </a:solidFill>
              <a:latin typeface="+mn-ea"/>
            </a:endParaRPr>
          </a:p>
          <a:p>
            <a:r>
              <a:rPr lang="en-US" altLang="zh-CN" b="1" dirty="0" smtClean="0">
                <a:latin typeface="+mn-ea"/>
              </a:rPr>
              <a:t>Analysis</a:t>
            </a:r>
            <a:r>
              <a:rPr lang="zh-CN" altLang="en-US" b="1" dirty="0">
                <a:latin typeface="+mn-ea"/>
              </a:rPr>
              <a:t>之合并图配置</a:t>
            </a:r>
          </a:p>
          <a:p>
            <a:r>
              <a:rPr lang="en-US" altLang="zh-CN" b="1" dirty="0" smtClean="0">
                <a:latin typeface="+mn-ea"/>
              </a:rPr>
              <a:t>Analysis</a:t>
            </a:r>
            <a:r>
              <a:rPr lang="zh-CN" altLang="en-US" b="1" dirty="0">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55596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单个图筛选</a:t>
            </a:r>
          </a:p>
        </p:txBody>
      </p:sp>
      <p:pic>
        <p:nvPicPr>
          <p:cNvPr id="7" name="图片 15"/>
          <p:cNvPicPr>
            <a:picLocks noChangeAspect="1" noChangeArrowheads="1"/>
          </p:cNvPicPr>
          <p:nvPr/>
        </p:nvPicPr>
        <p:blipFill>
          <a:blip r:embed="rId3"/>
          <a:srcRect/>
          <a:stretch>
            <a:fillRect/>
          </a:stretch>
        </p:blipFill>
        <p:spPr bwMode="auto">
          <a:xfrm>
            <a:off x="1545645" y="1119758"/>
            <a:ext cx="5984701" cy="4495118"/>
          </a:xfrm>
          <a:prstGeom prst="rect">
            <a:avLst/>
          </a:prstGeom>
          <a:noFill/>
          <a:ln w="9525">
            <a:noFill/>
            <a:miter lim="800000"/>
            <a:headEnd/>
            <a:tailEnd/>
          </a:ln>
        </p:spPr>
      </p:pic>
      <p:pic>
        <p:nvPicPr>
          <p:cNvPr id="8" name="图片 12"/>
          <p:cNvPicPr>
            <a:picLocks noChangeAspect="1" noChangeArrowheads="1"/>
          </p:cNvPicPr>
          <p:nvPr/>
        </p:nvPicPr>
        <p:blipFill>
          <a:blip r:embed="rId4"/>
          <a:srcRect/>
          <a:stretch>
            <a:fillRect/>
          </a:stretch>
        </p:blipFill>
        <p:spPr bwMode="auto">
          <a:xfrm>
            <a:off x="7622715" y="6081104"/>
            <a:ext cx="412020" cy="391418"/>
          </a:xfrm>
          <a:prstGeom prst="rect">
            <a:avLst/>
          </a:prstGeom>
          <a:noFill/>
          <a:ln w="9525">
            <a:noFill/>
            <a:miter lim="800000"/>
            <a:headEnd/>
            <a:tailEnd/>
          </a:ln>
        </p:spPr>
      </p:pic>
    </p:spTree>
    <p:extLst>
      <p:ext uri="{BB962C8B-B14F-4D97-AF65-F5344CB8AC3E}">
        <p14:creationId xmlns:p14="http://schemas.microsoft.com/office/powerpoint/2010/main" val="278127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smtClean="0"/>
          </a:p>
        </p:txBody>
      </p:sp>
      <p:sp>
        <p:nvSpPr>
          <p:cNvPr id="2" name="标题 1"/>
          <p:cNvSpPr>
            <a:spLocks noGrp="1"/>
          </p:cNvSpPr>
          <p:nvPr>
            <p:ph type="title"/>
          </p:nvPr>
        </p:nvSpPr>
        <p:spPr>
          <a:xfrm>
            <a:off x="683568" y="260648"/>
            <a:ext cx="7404607"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概要报告筛选</a:t>
            </a:r>
          </a:p>
        </p:txBody>
      </p:sp>
      <p:pic>
        <p:nvPicPr>
          <p:cNvPr id="7" name="图片 21"/>
          <p:cNvPicPr>
            <a:picLocks noChangeAspect="1" noChangeArrowheads="1"/>
          </p:cNvPicPr>
          <p:nvPr/>
        </p:nvPicPr>
        <p:blipFill>
          <a:blip r:embed="rId3"/>
          <a:srcRect/>
          <a:stretch>
            <a:fillRect/>
          </a:stretch>
        </p:blipFill>
        <p:spPr bwMode="auto">
          <a:xfrm>
            <a:off x="646327" y="1631572"/>
            <a:ext cx="7852212" cy="3711388"/>
          </a:xfrm>
          <a:prstGeom prst="rect">
            <a:avLst/>
          </a:prstGeom>
          <a:noFill/>
          <a:ln w="9525">
            <a:noFill/>
            <a:miter lim="800000"/>
            <a:headEnd/>
            <a:tailEnd/>
          </a:ln>
        </p:spPr>
      </p:pic>
      <p:pic>
        <p:nvPicPr>
          <p:cNvPr id="8" name="图片 18"/>
          <p:cNvPicPr>
            <a:picLocks noChangeAspect="1" noChangeArrowheads="1"/>
          </p:cNvPicPr>
          <p:nvPr/>
        </p:nvPicPr>
        <p:blipFill>
          <a:blip r:embed="rId4"/>
          <a:srcRect/>
          <a:stretch>
            <a:fillRect/>
          </a:stretch>
        </p:blipFill>
        <p:spPr bwMode="auto">
          <a:xfrm>
            <a:off x="7719971" y="6116958"/>
            <a:ext cx="410091" cy="369082"/>
          </a:xfrm>
          <a:prstGeom prst="rect">
            <a:avLst/>
          </a:prstGeom>
          <a:noFill/>
          <a:ln w="9525">
            <a:noFill/>
            <a:miter lim="800000"/>
            <a:headEnd/>
            <a:tailEnd/>
          </a:ln>
        </p:spPr>
      </p:pic>
    </p:spTree>
    <p:extLst>
      <p:ext uri="{BB962C8B-B14F-4D97-AF65-F5344CB8AC3E}">
        <p14:creationId xmlns:p14="http://schemas.microsoft.com/office/powerpoint/2010/main" val="23430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之合并图配置</a:t>
            </a:r>
          </a:p>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之事务分析选项</a:t>
            </a:r>
            <a:r>
              <a:rPr lang="zh-CN" altLang="en-US" dirty="0" smtClean="0">
                <a:latin typeface="华文楷体" panose="02010600040101010101" pitchFamily="2" charset="-122"/>
                <a:ea typeface="华文楷体" panose="02010600040101010101" pitchFamily="2" charset="-122"/>
              </a:rPr>
              <a:t>配置</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之自动关联与数据筛选</a:t>
            </a:r>
          </a:p>
          <a:p>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之信息查看与结果比较</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631863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4" name="圆角矩形 3"/>
          <p:cNvSpPr/>
          <p:nvPr/>
        </p:nvSpPr>
        <p:spPr bwMode="auto">
          <a:xfrm>
            <a:off x="2617694" y="3682292"/>
            <a:ext cx="6010684" cy="220092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91099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dirty="0" smtClean="0">
                <a:latin typeface="+mn-ea"/>
              </a:rPr>
              <a:t>Analysis</a:t>
            </a:r>
            <a:r>
              <a:rPr lang="zh-CN" altLang="en-US" dirty="0" smtClean="0">
                <a:latin typeface="+mn-ea"/>
              </a:rPr>
              <a:t>中进行结果分析，</a:t>
            </a:r>
            <a:r>
              <a:rPr lang="zh-CN" altLang="en-US" dirty="0" smtClean="0">
                <a:solidFill>
                  <a:srgbClr val="FF0000"/>
                </a:solidFill>
                <a:latin typeface="+mn-ea"/>
              </a:rPr>
              <a:t>常需要查看生成当前图的原始数据</a:t>
            </a:r>
            <a:r>
              <a:rPr lang="zh-CN" altLang="en-US" dirty="0" smtClean="0">
                <a:latin typeface="+mn-ea"/>
              </a:rPr>
              <a:t>（即测试场景执行期间收集的各项数据）及</a:t>
            </a:r>
            <a:r>
              <a:rPr lang="en-US" altLang="zh-CN" dirty="0" smtClean="0">
                <a:latin typeface="+mn-ea"/>
              </a:rPr>
              <a:t>Analysis</a:t>
            </a:r>
            <a:r>
              <a:rPr lang="zh-CN" altLang="en-US" dirty="0" smtClean="0">
                <a:latin typeface="+mn-ea"/>
              </a:rPr>
              <a:t>中的配置属性信息，便于结合实际场景信息确定测试结果的正确性和合理性。</a:t>
            </a:r>
            <a:endParaRPr lang="en-US" altLang="zh-CN" dirty="0" smtClean="0">
              <a:latin typeface="+mn-ea"/>
            </a:endParaRPr>
          </a:p>
          <a:p>
            <a:pPr lvl="1"/>
            <a:r>
              <a:rPr lang="zh-CN" altLang="en-US" dirty="0" smtClean="0">
                <a:solidFill>
                  <a:schemeClr val="tx1"/>
                </a:solidFill>
                <a:latin typeface="+mn-ea"/>
              </a:rPr>
              <a:t>原始数据查看（右侧）</a:t>
            </a:r>
            <a:endParaRPr lang="en-US" altLang="zh-CN" dirty="0" smtClean="0">
              <a:solidFill>
                <a:schemeClr val="tx1"/>
              </a:solidFill>
              <a:latin typeface="+mn-ea"/>
            </a:endParaRPr>
          </a:p>
          <a:p>
            <a:pPr lvl="1"/>
            <a:r>
              <a:rPr lang="zh-CN" altLang="en-US" dirty="0" smtClean="0">
                <a:solidFill>
                  <a:schemeClr val="tx1"/>
                </a:solidFill>
                <a:latin typeface="+mn-ea"/>
              </a:rPr>
              <a:t>场景运行时配置查看（</a:t>
            </a:r>
            <a:r>
              <a:rPr lang="en-US" altLang="zh-CN" dirty="0" smtClean="0">
                <a:solidFill>
                  <a:schemeClr val="tx1"/>
                </a:solidFill>
                <a:latin typeface="+mn-ea"/>
              </a:rPr>
              <a:t>file</a:t>
            </a:r>
            <a:r>
              <a:rPr lang="zh-CN" altLang="en-US" dirty="0" smtClean="0">
                <a:solidFill>
                  <a:schemeClr val="tx1"/>
                </a:solidFill>
                <a:latin typeface="+mn-ea"/>
              </a:rPr>
              <a:t>）</a:t>
            </a:r>
            <a:endParaRPr lang="en-US" altLang="zh-CN" dirty="0" smtClean="0">
              <a:solidFill>
                <a:schemeClr val="tx1"/>
              </a:solidFill>
              <a:latin typeface="+mn-ea"/>
            </a:endParaRPr>
          </a:p>
          <a:p>
            <a:pPr lvl="1"/>
            <a:r>
              <a:rPr lang="zh-CN" altLang="en-US" dirty="0" smtClean="0">
                <a:solidFill>
                  <a:schemeClr val="tx1"/>
                </a:solidFill>
                <a:latin typeface="+mn-ea"/>
              </a:rPr>
              <a:t>场景输出消息查看（</a:t>
            </a:r>
            <a:r>
              <a:rPr lang="en-US" altLang="zh-CN" dirty="0" smtClean="0">
                <a:solidFill>
                  <a:schemeClr val="tx1"/>
                </a:solidFill>
                <a:latin typeface="+mn-ea"/>
              </a:rPr>
              <a:t>windows</a:t>
            </a:r>
            <a:r>
              <a:rPr lang="zh-CN" altLang="en-US" dirty="0" smtClean="0">
                <a:solidFill>
                  <a:schemeClr val="tx1"/>
                </a:solidFill>
                <a:latin typeface="+mn-ea"/>
              </a:rPr>
              <a:t>）</a:t>
            </a:r>
            <a:endParaRPr lang="en-US" altLang="zh-CN" dirty="0" smtClean="0">
              <a:solidFill>
                <a:schemeClr val="tx1"/>
              </a:solidFill>
              <a:latin typeface="+mn-ea"/>
            </a:endParaRPr>
          </a:p>
          <a:p>
            <a:pPr lvl="1"/>
            <a:r>
              <a:rPr lang="en-US" dirty="0" smtClean="0">
                <a:solidFill>
                  <a:schemeClr val="tx1"/>
                </a:solidFill>
                <a:latin typeface="+mn-ea"/>
              </a:rPr>
              <a:t>Analysis</a:t>
            </a:r>
            <a:r>
              <a:rPr lang="zh-CN" altLang="en-US" dirty="0" smtClean="0">
                <a:solidFill>
                  <a:schemeClr val="tx1"/>
                </a:solidFill>
                <a:latin typeface="+mn-ea"/>
              </a:rPr>
              <a:t>当前配置</a:t>
            </a:r>
            <a:r>
              <a:rPr lang="zh-CN" altLang="en-US" dirty="0">
                <a:solidFill>
                  <a:schemeClr val="tx1"/>
                </a:solidFill>
                <a:latin typeface="+mn-ea"/>
              </a:rPr>
              <a:t>查看（</a:t>
            </a:r>
            <a:r>
              <a:rPr lang="en-US" altLang="zh-CN" dirty="0">
                <a:solidFill>
                  <a:schemeClr val="tx1"/>
                </a:solidFill>
                <a:latin typeface="+mn-ea"/>
              </a:rPr>
              <a:t>file</a:t>
            </a:r>
            <a:r>
              <a:rPr lang="zh-CN" altLang="en-US" dirty="0" smtClean="0">
                <a:solidFill>
                  <a:schemeClr val="tx1"/>
                </a:solidFill>
                <a:latin typeface="+mn-ea"/>
              </a:rPr>
              <a:t>）</a:t>
            </a:r>
            <a:endParaRPr lang="en-US" altLang="zh-CN" dirty="0">
              <a:solidFill>
                <a:schemeClr val="tx1"/>
              </a:solidFill>
              <a:latin typeface="+mn-ea"/>
            </a:endParaRPr>
          </a:p>
        </p:txBody>
      </p:sp>
      <p:sp>
        <p:nvSpPr>
          <p:cNvPr id="2" name="标题 1"/>
          <p:cNvSpPr>
            <a:spLocks noGrp="1"/>
          </p:cNvSpPr>
          <p:nvPr>
            <p:ph type="title"/>
          </p:nvPr>
        </p:nvSpPr>
        <p:spPr/>
        <p:txBody>
          <a:bodyPr>
            <a:normAutofit/>
          </a:bodyPr>
          <a:lstStyle/>
          <a:p>
            <a:r>
              <a:rPr lang="zh-CN" altLang="en-US" b="1" dirty="0">
                <a:solidFill>
                  <a:schemeClr val="bg1"/>
                </a:solidFill>
              </a:rPr>
              <a:t>场景及</a:t>
            </a:r>
            <a:r>
              <a:rPr lang="en-US" altLang="zh-CN" b="1" dirty="0">
                <a:solidFill>
                  <a:schemeClr val="bg1"/>
                </a:solidFill>
              </a:rPr>
              <a:t>Analysis</a:t>
            </a:r>
            <a:r>
              <a:rPr lang="zh-CN" altLang="en-US" b="1" dirty="0">
                <a:solidFill>
                  <a:schemeClr val="bg1"/>
                </a:solidFill>
              </a:rPr>
              <a:t>配置</a:t>
            </a:r>
            <a:r>
              <a:rPr lang="zh-CN" altLang="en-US" b="1" dirty="0" smtClean="0">
                <a:solidFill>
                  <a:schemeClr val="bg1"/>
                </a:solidFill>
              </a:rPr>
              <a:t>查看</a:t>
            </a:r>
            <a:endParaRPr lang="zh-CN" altLang="en-US" b="1" dirty="0">
              <a:solidFill>
                <a:schemeClr val="bg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467" y="4454945"/>
            <a:ext cx="2646581" cy="212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2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原始数据查看</a:t>
            </a:r>
            <a:br>
              <a:rPr lang="zh-CN" altLang="en-US" b="1" dirty="0">
                <a:solidFill>
                  <a:schemeClr val="bg1"/>
                </a:solidFill>
              </a:rPr>
            </a:br>
            <a:endParaRPr lang="zh-CN" altLang="en-US" b="1" dirty="0">
              <a:solidFill>
                <a:schemeClr val="bg1"/>
              </a:solidFill>
            </a:endParaRPr>
          </a:p>
        </p:txBody>
      </p:sp>
      <p:pic>
        <p:nvPicPr>
          <p:cNvPr id="125954" name="图片 9"/>
          <p:cNvPicPr>
            <a:picLocks noChangeAspect="1" noChangeArrowheads="1"/>
          </p:cNvPicPr>
          <p:nvPr/>
        </p:nvPicPr>
        <p:blipFill>
          <a:blip r:embed="rId3"/>
          <a:srcRect/>
          <a:stretch>
            <a:fillRect/>
          </a:stretch>
        </p:blipFill>
        <p:spPr bwMode="auto">
          <a:xfrm>
            <a:off x="323528" y="2492896"/>
            <a:ext cx="3181472" cy="3792484"/>
          </a:xfrm>
          <a:prstGeom prst="rect">
            <a:avLst/>
          </a:prstGeom>
          <a:noFill/>
          <a:ln w="9525">
            <a:noFill/>
            <a:miter lim="800000"/>
            <a:headEnd/>
            <a:tailEnd/>
          </a:ln>
        </p:spPr>
      </p:pic>
      <p:pic>
        <p:nvPicPr>
          <p:cNvPr id="2050" name="图片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339" y="2636912"/>
            <a:ext cx="43148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80" y="1124744"/>
            <a:ext cx="8085112" cy="1766637"/>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dirty="0"/>
              <a:t>windows-&gt;Graph </a:t>
            </a:r>
            <a:r>
              <a:rPr lang="en-US" altLang="zh-CN" sz="3200" dirty="0" smtClean="0"/>
              <a:t>data </a:t>
            </a:r>
            <a:r>
              <a:rPr lang="zh-CN" altLang="en-US" sz="3200" dirty="0" smtClean="0"/>
              <a:t>结果的查看</a:t>
            </a:r>
            <a:endParaRPr lang="en-US" altLang="zh-CN" sz="3200" dirty="0"/>
          </a:p>
          <a:p>
            <a:pPr marL="342900" indent="-342900">
              <a:spcBef>
                <a:spcPct val="20000"/>
              </a:spcBef>
              <a:buFont typeface="Arial" pitchFamily="34" charset="0"/>
              <a:buChar char="•"/>
            </a:pPr>
            <a:r>
              <a:rPr lang="en-US" altLang="zh-CN" sz="3200" dirty="0"/>
              <a:t>windows-&gt;Raw </a:t>
            </a:r>
            <a:r>
              <a:rPr lang="en-US" altLang="zh-CN" sz="3200" dirty="0" smtClean="0"/>
              <a:t>data </a:t>
            </a:r>
            <a:r>
              <a:rPr lang="zh-CN" altLang="en-US" sz="3200" dirty="0" smtClean="0"/>
              <a:t>执行过程的查看</a:t>
            </a:r>
            <a:endParaRPr lang="zh-CN" altLang="en-US" sz="3200" dirty="0"/>
          </a:p>
          <a:p>
            <a:pPr marL="342900" indent="-342900">
              <a:spcBef>
                <a:spcPct val="20000"/>
              </a:spcBef>
              <a:buFont typeface="Arial" pitchFamily="34" charset="0"/>
              <a:buChar char="•"/>
            </a:pPr>
            <a:endParaRPr lang="zh-CN" altLang="en-US" sz="3200" dirty="0"/>
          </a:p>
        </p:txBody>
      </p:sp>
    </p:spTree>
    <p:extLst>
      <p:ext uri="{BB962C8B-B14F-4D97-AF65-F5344CB8AC3E}">
        <p14:creationId xmlns:p14="http://schemas.microsoft.com/office/powerpoint/2010/main" val="244474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checkerboard(across)">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4421" y="1062321"/>
            <a:ext cx="8229600" cy="1430575"/>
          </a:xfrm>
        </p:spPr>
        <p:txBody>
          <a:bodyPr/>
          <a:lstStyle/>
          <a:p>
            <a:r>
              <a:rPr lang="zh-CN" altLang="en-US" dirty="0" smtClean="0"/>
              <a:t>工具栏直接查看</a:t>
            </a:r>
            <a:endParaRPr lang="en-US" altLang="zh-CN" dirty="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场景运行时配置查看</a:t>
            </a:r>
            <a:br>
              <a:rPr lang="zh-CN" altLang="en-US" b="1" dirty="0">
                <a:solidFill>
                  <a:schemeClr val="bg1"/>
                </a:solidFill>
              </a:rPr>
            </a:br>
            <a:endParaRPr lang="zh-CN" altLang="en-US"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72" y="1772816"/>
            <a:ext cx="7273178" cy="486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38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1468760"/>
          </a:xfrm>
        </p:spPr>
        <p:txBody>
          <a:bodyPr/>
          <a:lstStyle/>
          <a:p>
            <a:r>
              <a:rPr lang="en-US" altLang="zh-CN" dirty="0" smtClean="0">
                <a:solidFill>
                  <a:schemeClr val="tx1"/>
                </a:solidFill>
              </a:rPr>
              <a:t>tools-&gt;option</a:t>
            </a:r>
          </a:p>
          <a:p>
            <a:r>
              <a:rPr lang="en-US" altLang="zh-CN" dirty="0" smtClean="0"/>
              <a:t>windows-&gt;</a:t>
            </a:r>
            <a:r>
              <a:rPr lang="en-US" altLang="zh-CN" dirty="0" err="1" smtClean="0"/>
              <a:t>contoller</a:t>
            </a:r>
            <a:r>
              <a:rPr lang="en-US" altLang="zh-CN" dirty="0" smtClean="0"/>
              <a:t> out message</a:t>
            </a:r>
            <a:endParaRPr lang="en-US" altLang="zh-CN" dirty="0">
              <a:solidFill>
                <a:schemeClr val="tx1"/>
              </a:solidFill>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场景输出消息查看</a:t>
            </a:r>
            <a:br>
              <a:rPr lang="zh-CN" altLang="en-US" b="1" dirty="0">
                <a:solidFill>
                  <a:schemeClr val="bg1"/>
                </a:solidFill>
              </a:rPr>
            </a:br>
            <a:endParaRPr lang="zh-CN" altLang="en-US" b="1" dirty="0">
              <a:solidFill>
                <a:schemeClr val="bg1"/>
              </a:solidFill>
            </a:endParaRPr>
          </a:p>
        </p:txBody>
      </p:sp>
      <p:pic>
        <p:nvPicPr>
          <p:cNvPr id="409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76872"/>
            <a:ext cx="3263967" cy="386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46" y="2696130"/>
            <a:ext cx="4321584" cy="111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12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randombar(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Analysis</a:t>
            </a:r>
            <a:r>
              <a:rPr lang="zh-CN" altLang="en-US" b="1" dirty="0">
                <a:solidFill>
                  <a:schemeClr val="bg1"/>
                </a:solidFill>
              </a:rPr>
              <a:t>当前配置查看</a:t>
            </a:r>
            <a:br>
              <a:rPr lang="zh-CN" altLang="en-US" b="1" dirty="0">
                <a:solidFill>
                  <a:schemeClr val="bg1"/>
                </a:solidFill>
              </a:rPr>
            </a:br>
            <a:endParaRPr lang="zh-CN" altLang="en-US" b="1" dirty="0">
              <a:solidFill>
                <a:schemeClr val="bg1"/>
              </a:solidFill>
            </a:endParaRPr>
          </a:p>
        </p:txBody>
      </p:sp>
      <p:pic>
        <p:nvPicPr>
          <p:cNvPr id="5123"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07" y="1625103"/>
            <a:ext cx="3778250" cy="482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27584" y="904364"/>
            <a:ext cx="6408712" cy="584775"/>
          </a:xfrm>
          <a:prstGeom prst="rect">
            <a:avLst/>
          </a:prstGeom>
          <a:noFill/>
        </p:spPr>
        <p:txBody>
          <a:bodyPr wrap="square" rtlCol="0">
            <a:spAutoFit/>
          </a:bodyPr>
          <a:lstStyle/>
          <a:p>
            <a:pPr>
              <a:spcBef>
                <a:spcPct val="20000"/>
              </a:spcBef>
            </a:pPr>
            <a:r>
              <a:rPr lang="en-US" altLang="zh-CN" sz="3200" dirty="0" smtClean="0"/>
              <a:t>File-&gt;  Session Information</a:t>
            </a:r>
            <a:endParaRPr lang="zh-CN" altLang="en-US" sz="3200" dirty="0"/>
          </a:p>
        </p:txBody>
      </p:sp>
    </p:spTree>
    <p:extLst>
      <p:ext uri="{BB962C8B-B14F-4D97-AF65-F5344CB8AC3E}">
        <p14:creationId xmlns:p14="http://schemas.microsoft.com/office/powerpoint/2010/main" val="275886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思考？</a:t>
            </a:r>
          </a:p>
        </p:txBody>
      </p:sp>
      <p:sp>
        <p:nvSpPr>
          <p:cNvPr id="3" name="矩形 2"/>
          <p:cNvSpPr/>
          <p:nvPr/>
        </p:nvSpPr>
        <p:spPr>
          <a:xfrm>
            <a:off x="1879442" y="2554959"/>
            <a:ext cx="5851282" cy="1446550"/>
          </a:xfrm>
          <a:prstGeom prst="rect">
            <a:avLst/>
          </a:prstGeom>
          <a:noFill/>
        </p:spPr>
        <p:txBody>
          <a:bodyPr wrap="none" lIns="91440" tIns="45720" rIns="91440" bIns="45720">
            <a:spAutoFit/>
          </a:bodyPr>
          <a:lstStyle/>
          <a:p>
            <a:pPr algn="ctr"/>
            <a:r>
              <a:rPr lang="zh-CN" altLang="en-US" sz="8800" b="1" cap="none" spc="0" dirty="0" smtClean="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rPr>
              <a:t>回归测试！</a:t>
            </a:r>
            <a:endParaRPr lang="zh-CN" altLang="en-US" sz="8800" b="1" cap="none" spc="0" dirty="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endParaRPr>
          </a:p>
        </p:txBody>
      </p:sp>
    </p:spTree>
    <p:extLst>
      <p:ext uri="{BB962C8B-B14F-4D97-AF65-F5344CB8AC3E}">
        <p14:creationId xmlns:p14="http://schemas.microsoft.com/office/powerpoint/2010/main" val="349614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为什么要进行</a:t>
            </a:r>
            <a:r>
              <a:rPr lang="en-US" altLang="zh-CN" b="1" dirty="0">
                <a:solidFill>
                  <a:schemeClr val="bg1"/>
                </a:solidFill>
              </a:rPr>
              <a:t>Analysis</a:t>
            </a:r>
            <a:r>
              <a:rPr lang="zh-CN" altLang="en-US" b="1" dirty="0">
                <a:solidFill>
                  <a:schemeClr val="bg1"/>
                </a:solidFill>
              </a:rPr>
              <a:t>设置</a:t>
            </a:r>
            <a:r>
              <a:rPr lang="en-US" altLang="zh-CN" b="1" dirty="0">
                <a:solidFill>
                  <a:schemeClr val="bg1"/>
                </a:solidFill>
              </a:rPr>
              <a:t>?</a:t>
            </a: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6" name="圆角矩形 5"/>
          <p:cNvSpPr/>
          <p:nvPr/>
        </p:nvSpPr>
        <p:spPr bwMode="auto">
          <a:xfrm>
            <a:off x="2617694" y="1535154"/>
            <a:ext cx="6010684" cy="5805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997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539552" y="825179"/>
            <a:ext cx="8229600" cy="4525963"/>
          </a:xfrm>
        </p:spPr>
        <p:txBody>
          <a:bodyPr/>
          <a:lstStyle/>
          <a:p>
            <a:r>
              <a:rPr lang="zh-CN" altLang="en-US" dirty="0" smtClean="0"/>
              <a:t>对系统进行调整后，需要再次运行相同场景以验证问题是否解决并确认没有引起新的问题。</a:t>
            </a:r>
            <a:endParaRPr lang="en-US" altLang="zh-CN" dirty="0" smtClean="0"/>
          </a:p>
          <a:p>
            <a:r>
              <a:rPr lang="en-US" altLang="zh-CN" dirty="0" smtClean="0"/>
              <a:t>File-&gt;Cross with result</a:t>
            </a:r>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场景结果的比较</a:t>
            </a:r>
          </a:p>
        </p:txBody>
      </p:sp>
      <p:pic>
        <p:nvPicPr>
          <p:cNvPr id="107521" name="图片 51"/>
          <p:cNvPicPr>
            <a:picLocks noChangeAspect="1" noChangeArrowheads="1"/>
          </p:cNvPicPr>
          <p:nvPr/>
        </p:nvPicPr>
        <p:blipFill>
          <a:blip r:embed="rId3"/>
          <a:srcRect/>
          <a:stretch>
            <a:fillRect/>
          </a:stretch>
        </p:blipFill>
        <p:spPr bwMode="auto">
          <a:xfrm>
            <a:off x="467544" y="3356992"/>
            <a:ext cx="5332617" cy="2656247"/>
          </a:xfrm>
          <a:prstGeom prst="rect">
            <a:avLst/>
          </a:prstGeom>
          <a:noFill/>
          <a:ln w="9525">
            <a:noFill/>
            <a:miter lim="800000"/>
            <a:headEnd/>
            <a:tailEnd/>
          </a:ln>
        </p:spPr>
      </p:pic>
      <p:pic>
        <p:nvPicPr>
          <p:cNvPr id="107522" name="图片 54"/>
          <p:cNvPicPr>
            <a:picLocks noChangeAspect="1" noChangeArrowheads="1"/>
          </p:cNvPicPr>
          <p:nvPr/>
        </p:nvPicPr>
        <p:blipFill>
          <a:blip r:embed="rId4"/>
          <a:srcRect/>
          <a:stretch>
            <a:fillRect/>
          </a:stretch>
        </p:blipFill>
        <p:spPr bwMode="auto">
          <a:xfrm>
            <a:off x="2987824" y="3645023"/>
            <a:ext cx="6006502" cy="2884179"/>
          </a:xfrm>
          <a:prstGeom prst="rect">
            <a:avLst/>
          </a:prstGeom>
          <a:noFill/>
          <a:ln w="9525">
            <a:noFill/>
            <a:miter lim="800000"/>
            <a:headEnd/>
            <a:tailEnd/>
          </a:ln>
        </p:spPr>
      </p:pic>
    </p:spTree>
    <p:extLst>
      <p:ext uri="{BB962C8B-B14F-4D97-AF65-F5344CB8AC3E}">
        <p14:creationId xmlns:p14="http://schemas.microsoft.com/office/powerpoint/2010/main" val="46529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521"/>
                                        </p:tgtEl>
                                        <p:attrNameLst>
                                          <p:attrName>style.visibility</p:attrName>
                                        </p:attrNameLst>
                                      </p:cBhvr>
                                      <p:to>
                                        <p:strVal val="visible"/>
                                      </p:to>
                                    </p:set>
                                    <p:animEffect transition="in" filter="checkerboard(across)">
                                      <p:cBhvr>
                                        <p:cTn id="7" dur="500"/>
                                        <p:tgtEl>
                                          <p:spTgt spid="1075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randombar(horizontal)">
                                      <p:cBhvr>
                                        <p:cTn id="12"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843" y="1124744"/>
            <a:ext cx="8928992" cy="4525963"/>
          </a:xfrm>
        </p:spPr>
        <p:txBody>
          <a:bodyPr>
            <a:noAutofit/>
          </a:bodyPr>
          <a:lstStyle/>
          <a:p>
            <a:r>
              <a:rPr lang="en-US" altLang="zh-CN" sz="3600" dirty="0" smtClean="0">
                <a:latin typeface="+mn-ea"/>
              </a:rPr>
              <a:t>Analysis</a:t>
            </a:r>
            <a:r>
              <a:rPr lang="x-none" sz="3600" dirty="0" smtClean="0">
                <a:latin typeface="+mn-ea"/>
              </a:rPr>
              <a:t>提供了强大的事务分析功能，通过“事务报告及分析事务工具”可对脚本中的各事务进行更全面、灵活的分析。</a:t>
            </a:r>
            <a:endParaRPr lang="zh-CN" altLang="en-US" sz="3600" dirty="0" smtClean="0">
              <a:latin typeface="+mn-ea"/>
            </a:endParaRPr>
          </a:p>
          <a:p>
            <a:pPr lvl="1"/>
            <a:r>
              <a:rPr lang="zh-CN" altLang="en-US" sz="3200" dirty="0" smtClean="0">
                <a:solidFill>
                  <a:schemeClr val="tx1"/>
                </a:solidFill>
                <a:latin typeface="+mn-ea"/>
              </a:rPr>
              <a:t>启动方式：</a:t>
            </a:r>
            <a:endParaRPr lang="en-US" altLang="zh-CN" sz="3200" dirty="0" smtClean="0">
              <a:solidFill>
                <a:schemeClr val="tx1"/>
              </a:solidFill>
              <a:latin typeface="+mn-ea"/>
            </a:endParaRPr>
          </a:p>
          <a:p>
            <a:pPr lvl="2"/>
            <a:r>
              <a:rPr lang="zh-CN" altLang="en-US" sz="2800" dirty="0" smtClean="0">
                <a:solidFill>
                  <a:schemeClr val="tx1"/>
                </a:solidFill>
                <a:latin typeface="+mn-ea"/>
              </a:rPr>
              <a:t>通过</a:t>
            </a:r>
            <a:r>
              <a:rPr lang="en-US" altLang="zh-CN" sz="2800" dirty="0" smtClean="0">
                <a:solidFill>
                  <a:schemeClr val="tx1"/>
                </a:solidFill>
                <a:latin typeface="+mn-ea"/>
              </a:rPr>
              <a:t>【Report】</a:t>
            </a:r>
            <a:r>
              <a:rPr lang="x-none" sz="2800" dirty="0" smtClean="0">
                <a:solidFill>
                  <a:schemeClr val="tx1"/>
                </a:solidFill>
                <a:latin typeface="+mn-ea"/>
              </a:rPr>
              <a:t>—</a:t>
            </a:r>
            <a:r>
              <a:rPr lang="en-US" altLang="zh-CN" sz="2800" dirty="0" smtClean="0">
                <a:solidFill>
                  <a:schemeClr val="tx1"/>
                </a:solidFill>
                <a:latin typeface="+mn-ea"/>
              </a:rPr>
              <a:t>【Analyze Transaction】</a:t>
            </a:r>
            <a:r>
              <a:rPr lang="x-none" sz="2800" dirty="0" smtClean="0">
                <a:solidFill>
                  <a:schemeClr val="tx1"/>
                </a:solidFill>
                <a:latin typeface="+mn-ea"/>
              </a:rPr>
              <a:t>开启</a:t>
            </a:r>
            <a:r>
              <a:rPr lang="zh-CN" altLang="en-US" sz="2800" dirty="0" smtClean="0">
                <a:solidFill>
                  <a:schemeClr val="tx1"/>
                </a:solidFill>
                <a:latin typeface="+mn-ea"/>
              </a:rPr>
              <a:t>；</a:t>
            </a:r>
            <a:endParaRPr lang="en-US" sz="2800" dirty="0" smtClean="0">
              <a:solidFill>
                <a:schemeClr val="tx1"/>
              </a:solidFill>
              <a:latin typeface="+mn-ea"/>
            </a:endParaRPr>
          </a:p>
          <a:p>
            <a:pPr lvl="2"/>
            <a:r>
              <a:rPr lang="x-none" sz="2800" dirty="0" smtClean="0">
                <a:solidFill>
                  <a:schemeClr val="tx1"/>
                </a:solidFill>
                <a:latin typeface="+mn-ea"/>
              </a:rPr>
              <a:t>通过工具栏上的</a:t>
            </a:r>
            <a:r>
              <a:rPr lang="en-US" sz="2800" dirty="0" smtClean="0">
                <a:solidFill>
                  <a:schemeClr val="tx1"/>
                </a:solidFill>
                <a:latin typeface="+mn-ea"/>
              </a:rPr>
              <a:t>     </a:t>
            </a:r>
            <a:r>
              <a:rPr lang="x-none" sz="2800" dirty="0" smtClean="0">
                <a:solidFill>
                  <a:schemeClr val="tx1"/>
                </a:solidFill>
                <a:latin typeface="+mn-ea"/>
              </a:rPr>
              <a:t>开启</a:t>
            </a:r>
            <a:r>
              <a:rPr lang="zh-CN" altLang="en-US" sz="2800" dirty="0" smtClean="0">
                <a:solidFill>
                  <a:schemeClr val="tx1"/>
                </a:solidFill>
                <a:latin typeface="+mn-ea"/>
              </a:rPr>
              <a:t>；</a:t>
            </a:r>
            <a:endParaRPr lang="en-US" sz="2800" dirty="0" smtClean="0">
              <a:solidFill>
                <a:schemeClr val="tx1"/>
              </a:solidFill>
              <a:latin typeface="+mn-ea"/>
            </a:endParaRPr>
          </a:p>
          <a:p>
            <a:pPr lvl="2"/>
            <a:r>
              <a:rPr lang="x-none" sz="2800" dirty="0" smtClean="0">
                <a:solidFill>
                  <a:schemeClr val="tx1"/>
                </a:solidFill>
                <a:latin typeface="+mn-ea"/>
              </a:rPr>
              <a:t>在分析概要的主窗口中右键单击【</a:t>
            </a:r>
            <a:r>
              <a:rPr lang="en-US" altLang="zh-CN" sz="2800" dirty="0" smtClean="0">
                <a:solidFill>
                  <a:schemeClr val="tx1"/>
                </a:solidFill>
                <a:latin typeface="+mn-ea"/>
              </a:rPr>
              <a:t>Analyze Transaction</a:t>
            </a:r>
            <a:r>
              <a:rPr lang="x-none" sz="2800" dirty="0" smtClean="0">
                <a:solidFill>
                  <a:schemeClr val="tx1"/>
                </a:solidFill>
                <a:latin typeface="+mn-ea"/>
              </a:rPr>
              <a:t>】开启</a:t>
            </a:r>
            <a:r>
              <a:rPr lang="zh-CN" altLang="en-US" sz="2800" dirty="0" smtClean="0">
                <a:solidFill>
                  <a:schemeClr val="tx1"/>
                </a:solidFill>
                <a:latin typeface="+mn-ea"/>
              </a:rPr>
              <a:t>。</a:t>
            </a:r>
            <a:endParaRPr lang="zh-CN" altLang="en-US" sz="2800" dirty="0">
              <a:solidFill>
                <a:schemeClr val="tx1"/>
              </a:solidFill>
              <a:latin typeface="+mn-ea"/>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事务分析选项配置概述</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282" y="4402668"/>
            <a:ext cx="347371" cy="36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99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a:t>
            </a:r>
            <a:r>
              <a:rPr lang="en-US" altLang="zh-CN" b="1" dirty="0">
                <a:solidFill>
                  <a:schemeClr val="bg1"/>
                </a:solidFill>
              </a:rPr>
              <a:t>——</a:t>
            </a:r>
            <a:r>
              <a:rPr lang="zh-CN" altLang="en-US" b="1" dirty="0">
                <a:solidFill>
                  <a:schemeClr val="bg1"/>
                </a:solidFill>
              </a:rPr>
              <a:t>操作</a:t>
            </a:r>
          </a:p>
        </p:txBody>
      </p:sp>
      <p:pic>
        <p:nvPicPr>
          <p:cNvPr id="122882" name="图片 9"/>
          <p:cNvPicPr>
            <a:picLocks noChangeAspect="1" noChangeArrowheads="1"/>
          </p:cNvPicPr>
          <p:nvPr/>
        </p:nvPicPr>
        <p:blipFill>
          <a:blip r:embed="rId3"/>
          <a:srcRect/>
          <a:stretch>
            <a:fillRect/>
          </a:stretch>
        </p:blipFill>
        <p:spPr bwMode="auto">
          <a:xfrm>
            <a:off x="638354" y="948905"/>
            <a:ext cx="6362139" cy="3433313"/>
          </a:xfrm>
          <a:prstGeom prst="rect">
            <a:avLst/>
          </a:prstGeom>
          <a:noFill/>
          <a:ln w="9525">
            <a:noFill/>
            <a:miter lim="800000"/>
            <a:headEnd/>
            <a:tailEnd/>
          </a:ln>
        </p:spPr>
      </p:pic>
      <p:pic>
        <p:nvPicPr>
          <p:cNvPr id="122883" name="图片 15"/>
          <p:cNvPicPr>
            <a:picLocks noChangeAspect="1" noChangeArrowheads="1"/>
          </p:cNvPicPr>
          <p:nvPr/>
        </p:nvPicPr>
        <p:blipFill>
          <a:blip r:embed="rId4"/>
          <a:srcRect/>
          <a:stretch>
            <a:fillRect/>
          </a:stretch>
        </p:blipFill>
        <p:spPr bwMode="auto">
          <a:xfrm>
            <a:off x="5115968" y="2777706"/>
            <a:ext cx="3471628" cy="3379577"/>
          </a:xfrm>
          <a:prstGeom prst="rect">
            <a:avLst/>
          </a:prstGeom>
          <a:noFill/>
          <a:ln w="9525">
            <a:noFill/>
            <a:miter lim="800000"/>
            <a:headEnd/>
            <a:tailEnd/>
          </a:ln>
        </p:spPr>
      </p:pic>
    </p:spTree>
    <p:extLst>
      <p:ext uri="{BB962C8B-B14F-4D97-AF65-F5344CB8AC3E}">
        <p14:creationId xmlns:p14="http://schemas.microsoft.com/office/powerpoint/2010/main" val="7537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checkerboard(across)">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事务分析选项配置详解（续）</a:t>
            </a:r>
            <a:r>
              <a:rPr lang="en-US" altLang="zh-CN" b="1" dirty="0">
                <a:solidFill>
                  <a:schemeClr val="bg1"/>
                </a:solidFill>
              </a:rPr>
              <a:t>——</a:t>
            </a:r>
            <a:r>
              <a:rPr lang="zh-CN" altLang="en-US" b="1" dirty="0">
                <a:solidFill>
                  <a:schemeClr val="bg1"/>
                </a:solidFill>
              </a:rPr>
              <a:t>报告</a:t>
            </a:r>
          </a:p>
        </p:txBody>
      </p:sp>
      <p:pic>
        <p:nvPicPr>
          <p:cNvPr id="123906" name="图片 30"/>
          <p:cNvPicPr>
            <a:picLocks noChangeAspect="1" noChangeArrowheads="1"/>
          </p:cNvPicPr>
          <p:nvPr/>
        </p:nvPicPr>
        <p:blipFill>
          <a:blip r:embed="rId3"/>
          <a:srcRect/>
          <a:stretch>
            <a:fillRect/>
          </a:stretch>
        </p:blipFill>
        <p:spPr bwMode="auto">
          <a:xfrm>
            <a:off x="728001" y="1012957"/>
            <a:ext cx="3195755" cy="4832029"/>
          </a:xfrm>
          <a:prstGeom prst="rect">
            <a:avLst/>
          </a:prstGeom>
          <a:noFill/>
          <a:ln w="9525">
            <a:noFill/>
            <a:miter lim="800000"/>
            <a:headEnd/>
            <a:tailEnd/>
          </a:ln>
        </p:spPr>
      </p:pic>
      <p:pic>
        <p:nvPicPr>
          <p:cNvPr id="123907" name="图片 48"/>
          <p:cNvPicPr>
            <a:picLocks noChangeAspect="1" noChangeArrowheads="1"/>
          </p:cNvPicPr>
          <p:nvPr/>
        </p:nvPicPr>
        <p:blipFill>
          <a:blip r:embed="rId4"/>
          <a:srcRect b="9184"/>
          <a:stretch>
            <a:fillRect/>
          </a:stretch>
        </p:blipFill>
        <p:spPr bwMode="auto">
          <a:xfrm>
            <a:off x="4599744" y="934356"/>
            <a:ext cx="3812875" cy="2580577"/>
          </a:xfrm>
          <a:prstGeom prst="rect">
            <a:avLst/>
          </a:prstGeom>
          <a:noFill/>
          <a:ln w="9525">
            <a:noFill/>
            <a:miter lim="800000"/>
            <a:headEnd/>
            <a:tailEnd/>
          </a:ln>
        </p:spPr>
      </p:pic>
      <p:pic>
        <p:nvPicPr>
          <p:cNvPr id="123908" name="图片 39"/>
          <p:cNvPicPr>
            <a:picLocks noChangeAspect="1" noChangeArrowheads="1"/>
          </p:cNvPicPr>
          <p:nvPr/>
        </p:nvPicPr>
        <p:blipFill>
          <a:blip r:embed="rId5"/>
          <a:srcRect b="9142"/>
          <a:stretch>
            <a:fillRect/>
          </a:stretch>
        </p:blipFill>
        <p:spPr bwMode="auto">
          <a:xfrm>
            <a:off x="4599744" y="3587913"/>
            <a:ext cx="3798240" cy="2570672"/>
          </a:xfrm>
          <a:prstGeom prst="rect">
            <a:avLst/>
          </a:prstGeom>
          <a:noFill/>
          <a:ln w="9525">
            <a:noFill/>
            <a:miter lim="800000"/>
            <a:headEnd/>
            <a:tailEnd/>
          </a:ln>
        </p:spPr>
      </p:pic>
    </p:spTree>
    <p:extLst>
      <p:ext uri="{BB962C8B-B14F-4D97-AF65-F5344CB8AC3E}">
        <p14:creationId xmlns:p14="http://schemas.microsoft.com/office/powerpoint/2010/main" val="397595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mn-ea"/>
              </a:rPr>
              <a:t>Analysis</a:t>
            </a:r>
            <a:r>
              <a:rPr lang="zh-CN" altLang="en-US" b="1" dirty="0">
                <a:latin typeface="+mn-ea"/>
              </a:rPr>
              <a:t>之事务分析选项配置</a:t>
            </a:r>
            <a:endParaRPr lang="en-US" altLang="zh-CN" b="1" dirty="0">
              <a:latin typeface="+mn-ea"/>
            </a:endParaRPr>
          </a:p>
          <a:p>
            <a:r>
              <a:rPr lang="en-US" altLang="zh-CN" b="1" dirty="0" smtClean="0">
                <a:solidFill>
                  <a:srgbClr val="FF0000"/>
                </a:solidFill>
                <a:latin typeface="+mn-ea"/>
              </a:rPr>
              <a:t>Analysis</a:t>
            </a:r>
            <a:r>
              <a:rPr lang="zh-CN" altLang="en-US" b="1" dirty="0">
                <a:solidFill>
                  <a:srgbClr val="FF0000"/>
                </a:solidFill>
                <a:latin typeface="+mn-ea"/>
              </a:rPr>
              <a:t>之合并图配置</a:t>
            </a:r>
          </a:p>
          <a:p>
            <a:r>
              <a:rPr lang="en-US" altLang="zh-CN" b="1" dirty="0" smtClean="0">
                <a:latin typeface="+mn-ea"/>
              </a:rPr>
              <a:t>Analysis</a:t>
            </a:r>
            <a:r>
              <a:rPr lang="zh-CN" altLang="en-US" b="1" dirty="0">
                <a:latin typeface="+mn-ea"/>
              </a:rPr>
              <a:t>之自动关联与数据筛选</a:t>
            </a:r>
          </a:p>
          <a:p>
            <a:r>
              <a:rPr lang="en-US" altLang="zh-CN" b="1" dirty="0" smtClean="0">
                <a:latin typeface="+mn-ea"/>
              </a:rPr>
              <a:t>Analysis</a:t>
            </a:r>
            <a:r>
              <a:rPr lang="zh-CN" altLang="en-US" b="1" dirty="0">
                <a:latin typeface="+mn-ea"/>
              </a:rPr>
              <a:t>之信息查看与结果比较</a:t>
            </a:r>
            <a:endParaRPr lang="en-US" altLang="zh-CN" b="1"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4577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6" name="圆角矩形 5"/>
          <p:cNvSpPr/>
          <p:nvPr/>
        </p:nvSpPr>
        <p:spPr bwMode="auto">
          <a:xfrm>
            <a:off x="2617694" y="2073024"/>
            <a:ext cx="6010684" cy="5323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9037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chemeClr val="tx1">
                    <a:lumMod val="10000"/>
                  </a:schemeClr>
                </a:solidFill>
                <a:latin typeface="华文楷体" panose="02010600040101010101" pitchFamily="2" charset="-122"/>
                <a:ea typeface="华文楷体" panose="02010600040101010101" pitchFamily="2" charset="-122"/>
              </a:rPr>
              <a:t>使用“合并图”对话框可以将两个图合并为一个图。</a:t>
            </a:r>
            <a:endParaRPr lang="en-US" altLang="zh-CN" dirty="0" smtClean="0">
              <a:solidFill>
                <a:schemeClr val="tx1">
                  <a:lumMod val="10000"/>
                </a:schemeClr>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叠加</a:t>
            </a:r>
            <a:r>
              <a:rPr lang="en-US" altLang="zh-CN" dirty="0" err="1" smtClean="0">
                <a:solidFill>
                  <a:schemeClr val="tx1"/>
                </a:solidFill>
                <a:latin typeface="华文楷体" panose="02010600040101010101" pitchFamily="2" charset="-122"/>
                <a:ea typeface="华文楷体" panose="02010600040101010101" pitchFamily="2" charset="-122"/>
              </a:rPr>
              <a:t>OverLay</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平铺</a:t>
            </a:r>
            <a:r>
              <a:rPr lang="en-US" altLang="zh-CN" dirty="0" smtClean="0">
                <a:solidFill>
                  <a:schemeClr val="tx1"/>
                </a:solidFill>
                <a:latin typeface="华文楷体" panose="02010600040101010101" pitchFamily="2" charset="-122"/>
                <a:ea typeface="华文楷体" panose="02010600040101010101" pitchFamily="2" charset="-122"/>
              </a:rPr>
              <a:t>Tile</a:t>
            </a:r>
          </a:p>
          <a:p>
            <a:pPr lvl="1"/>
            <a:r>
              <a:rPr lang="zh-CN" altLang="en-US" dirty="0" smtClean="0">
                <a:solidFill>
                  <a:schemeClr val="tx1"/>
                </a:solidFill>
                <a:latin typeface="华文楷体" panose="02010600040101010101" pitchFamily="2" charset="-122"/>
                <a:ea typeface="华文楷体" panose="02010600040101010101" pitchFamily="2" charset="-122"/>
              </a:rPr>
              <a:t>关联</a:t>
            </a:r>
            <a:r>
              <a:rPr lang="en-US" altLang="zh-CN" dirty="0" smtClean="0">
                <a:solidFill>
                  <a:schemeClr val="tx1"/>
                </a:solidFill>
                <a:latin typeface="华文楷体" panose="02010600040101010101" pitchFamily="2" charset="-122"/>
                <a:ea typeface="华文楷体" panose="02010600040101010101" pitchFamily="2" charset="-122"/>
              </a:rPr>
              <a:t>Correlate</a:t>
            </a: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a:t>
            </a:r>
          </a:p>
        </p:txBody>
      </p:sp>
      <p:pic>
        <p:nvPicPr>
          <p:cNvPr id="124931" name="图片 21"/>
          <p:cNvPicPr>
            <a:picLocks noChangeAspect="1" noChangeArrowheads="1"/>
          </p:cNvPicPr>
          <p:nvPr/>
        </p:nvPicPr>
        <p:blipFill>
          <a:blip r:embed="rId3"/>
          <a:srcRect/>
          <a:stretch>
            <a:fillRect/>
          </a:stretch>
        </p:blipFill>
        <p:spPr bwMode="auto">
          <a:xfrm>
            <a:off x="4958328" y="2278388"/>
            <a:ext cx="3650279" cy="4157933"/>
          </a:xfrm>
          <a:prstGeom prst="rect">
            <a:avLst/>
          </a:prstGeom>
          <a:noFill/>
          <a:ln w="9525">
            <a:noFill/>
            <a:miter lim="800000"/>
            <a:headEnd/>
            <a:tailEnd/>
          </a:ln>
        </p:spPr>
      </p:pic>
    </p:spTree>
    <p:extLst>
      <p:ext uri="{BB962C8B-B14F-4D97-AF65-F5344CB8AC3E}">
        <p14:creationId xmlns:p14="http://schemas.microsoft.com/office/powerpoint/2010/main" val="41717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 Controller测试场景执行与监控</Template>
  <TotalTime>925</TotalTime>
  <Words>724</Words>
  <Application>Microsoft Office PowerPoint</Application>
  <PresentationFormat>全屏显示(4:3)</PresentationFormat>
  <Paragraphs>125</Paragraphs>
  <Slides>30</Slides>
  <Notes>27</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moban</vt:lpstr>
      <vt:lpstr>PowerPoint 演示文稿</vt:lpstr>
      <vt:lpstr>本章大纲</vt:lpstr>
      <vt:lpstr>为什么要进行Analysis设置?</vt:lpstr>
      <vt:lpstr>事务分析选项配置概述</vt:lpstr>
      <vt:lpstr>事务分析选项配置详解——操作</vt:lpstr>
      <vt:lpstr>事务分析选项配置详解（续）——报告</vt:lpstr>
      <vt:lpstr>本章大纲</vt:lpstr>
      <vt:lpstr>Analysis相关设置</vt:lpstr>
      <vt:lpstr>合并图配置概述</vt:lpstr>
      <vt:lpstr>合并图配置概述（续）</vt:lpstr>
      <vt:lpstr>合并图实例分析1</vt:lpstr>
      <vt:lpstr>合并图实例分析2</vt:lpstr>
      <vt:lpstr>本章大纲</vt:lpstr>
      <vt:lpstr>Analysis设置详解</vt:lpstr>
      <vt:lpstr>自动关联配置</vt:lpstr>
      <vt:lpstr>自动关联配置（续）</vt:lpstr>
      <vt:lpstr>自动关联&amp;合并图区别</vt:lpstr>
      <vt:lpstr>数据的过滤筛选</vt:lpstr>
      <vt:lpstr>数据的过滤筛选（续）——全局筛选</vt:lpstr>
      <vt:lpstr>数据的过滤筛选（续）——单个图筛选</vt:lpstr>
      <vt:lpstr>数据的过滤筛选（续）——概要报告筛选</vt:lpstr>
      <vt:lpstr>本章大纲</vt:lpstr>
      <vt:lpstr>Analysis相关设置</vt:lpstr>
      <vt:lpstr>场景及Analysis配置查看</vt:lpstr>
      <vt:lpstr>原始数据查看 </vt:lpstr>
      <vt:lpstr>场景运行时配置查看 </vt:lpstr>
      <vt:lpstr>场景输出消息查看 </vt:lpstr>
      <vt:lpstr>Analysis当前配置查看 </vt:lpstr>
      <vt:lpstr>思考？</vt:lpstr>
      <vt:lpstr>场景结果的比较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31</cp:revision>
  <dcterms:created xsi:type="dcterms:W3CDTF">2017-03-16T04:59:09Z</dcterms:created>
  <dcterms:modified xsi:type="dcterms:W3CDTF">2018-01-26T06:45:32Z</dcterms:modified>
</cp:coreProperties>
</file>