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256" r:id="rId2"/>
    <p:sldId id="331" r:id="rId3"/>
    <p:sldId id="332" r:id="rId4"/>
    <p:sldId id="334" r:id="rId5"/>
    <p:sldId id="333" r:id="rId6"/>
    <p:sldId id="335" r:id="rId7"/>
    <p:sldId id="336" r:id="rId8"/>
    <p:sldId id="337" r:id="rId9"/>
    <p:sldId id="338" r:id="rId10"/>
    <p:sldId id="339" r:id="rId11"/>
    <p:sldId id="34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1" autoAdjust="0"/>
    <p:restoredTop sz="92804" autoAdjust="0"/>
  </p:normalViewPr>
  <p:slideViewPr>
    <p:cSldViewPr>
      <p:cViewPr varScale="1">
        <p:scale>
          <a:sx n="65" d="100"/>
          <a:sy n="65" d="100"/>
        </p:scale>
        <p:origin x="-171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遇到主从延时的问题，知道原因，加以避免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0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慢查询，</a:t>
            </a:r>
            <a:r>
              <a:rPr lang="en-US" altLang="zh-CN" dirty="0" smtClean="0"/>
              <a:t>select insert</a:t>
            </a:r>
            <a:r>
              <a:rPr lang="zh-CN" altLang="en-US" dirty="0" smtClean="0"/>
              <a:t>规范，</a:t>
            </a:r>
            <a:r>
              <a:rPr lang="zh-CN" altLang="en-US" baseline="0" dirty="0" smtClean="0"/>
              <a:t> 写法决定了速度杜快与慢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tps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qps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8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一主多从，常说的读写分离</a:t>
            </a:r>
            <a:endParaRPr lang="en-US" altLang="zh-CN" dirty="0" smtClean="0"/>
          </a:p>
          <a:p>
            <a:r>
              <a:rPr lang="zh-CN" altLang="en-US" dirty="0" smtClean="0"/>
              <a:t>主库，写入，更新，主从复制，到从数据库。读操作到不同的服务器</a:t>
            </a:r>
            <a:endParaRPr lang="en-US" altLang="zh-CN" dirty="0" smtClean="0"/>
          </a:p>
          <a:p>
            <a:r>
              <a:rPr lang="zh-CN" altLang="en-US" dirty="0" smtClean="0"/>
              <a:t>缺点：主从延时，主数据写入了。网络的原因</a:t>
            </a:r>
            <a:r>
              <a:rPr lang="en-US" altLang="zh-CN" dirty="0" smtClean="0"/>
              <a:t>10S</a:t>
            </a:r>
            <a:r>
              <a:rPr lang="zh-CN" altLang="en-US" dirty="0" smtClean="0"/>
              <a:t>，从库是没有这个数据的，发生读的操作，是找不到的。刚提交订单，刷新就能看见</a:t>
            </a:r>
            <a:endParaRPr lang="en-US" altLang="zh-CN" dirty="0" smtClean="0"/>
          </a:p>
          <a:p>
            <a:r>
              <a:rPr lang="zh-CN" altLang="en-US" dirty="0" smtClean="0"/>
              <a:t>优点：分担了单个数据库的压力，缺点：存在主从的延时。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2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keepAlived</a:t>
            </a:r>
            <a:r>
              <a:rPr lang="en-US" altLang="zh-CN" dirty="0" smtClean="0"/>
              <a:t> VIP</a:t>
            </a:r>
            <a:r>
              <a:rPr lang="zh-CN" altLang="en-US" dirty="0" smtClean="0"/>
              <a:t>虚拟</a:t>
            </a:r>
            <a:r>
              <a:rPr lang="en-US" altLang="zh-CN" dirty="0" smtClean="0"/>
              <a:t>IP</a:t>
            </a:r>
          </a:p>
          <a:p>
            <a:r>
              <a:rPr lang="zh-CN" altLang="en-US" dirty="0" smtClean="0"/>
              <a:t>所有的操作都到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，弥补了一主多从的缺点。但是压力没有分担</a:t>
            </a:r>
            <a:endParaRPr lang="en-US" altLang="zh-CN" dirty="0" smtClean="0"/>
          </a:p>
          <a:p>
            <a:r>
              <a:rPr lang="zh-CN" altLang="en-US" dirty="0" smtClean="0"/>
              <a:t>好处：没有主从延时，写入，马上就能看到。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挂掉，</a:t>
            </a:r>
            <a:r>
              <a:rPr lang="en-US" altLang="zh-CN" dirty="0" smtClean="0"/>
              <a:t>VIP</a:t>
            </a:r>
            <a:r>
              <a:rPr lang="zh-CN" altLang="en-US" dirty="0" smtClean="0"/>
              <a:t>马上指向到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上。</a:t>
            </a:r>
            <a:r>
              <a:rPr lang="en-US" altLang="zh-CN" dirty="0" smtClean="0"/>
              <a:t>m</a:t>
            </a:r>
            <a:r>
              <a:rPr lang="zh-CN" altLang="en-US" dirty="0" smtClean="0"/>
              <a:t>挂了，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写入的数据，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是没有的，需要手动恢复</a:t>
            </a:r>
            <a:endParaRPr lang="en-US" altLang="zh-CN" dirty="0" smtClean="0"/>
          </a:p>
          <a:p>
            <a:r>
              <a:rPr lang="zh-CN" altLang="en-US" dirty="0" smtClean="0"/>
              <a:t>读的操作很多，一主多从数一个好的选择</a:t>
            </a:r>
            <a:endParaRPr lang="en-US" altLang="zh-CN" dirty="0" smtClean="0"/>
          </a:p>
          <a:p>
            <a:r>
              <a:rPr lang="zh-CN" altLang="en-US" dirty="0" smtClean="0"/>
              <a:t>写入操作很多，双机热备是比较好的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0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1.update</a:t>
            </a:r>
            <a:r>
              <a:rPr lang="en-US" altLang="zh-CN" baseline="0" dirty="0" smtClean="0"/>
              <a:t> ,</a:t>
            </a:r>
            <a:r>
              <a:rPr lang="en-US" altLang="zh-CN" baseline="0" dirty="0" err="1" smtClean="0"/>
              <a:t>insert,delete</a:t>
            </a:r>
            <a:endParaRPr lang="en-US" altLang="zh-CN" baseline="0" dirty="0" smtClean="0"/>
          </a:p>
          <a:p>
            <a:r>
              <a:rPr lang="zh-CN" altLang="en-US" baseline="0" dirty="0" smtClean="0"/>
              <a:t>主从延时，网络，</a:t>
            </a:r>
            <a:r>
              <a:rPr lang="en-US" altLang="zh-CN" baseline="0" dirty="0" smtClean="0"/>
              <a:t>IO</a:t>
            </a:r>
            <a:r>
              <a:rPr lang="zh-CN" altLang="en-US" baseline="0" dirty="0" smtClean="0"/>
              <a:t>，服务器配置参数的问题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4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95736" y="2204863"/>
            <a:ext cx="5832647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数据库架构设计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垂直拆分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商品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分库分表方案</a:t>
            </a:r>
          </a:p>
        </p:txBody>
      </p:sp>
      <p:sp>
        <p:nvSpPr>
          <p:cNvPr id="5" name="流程图: 决策 4"/>
          <p:cNvSpPr/>
          <p:nvPr/>
        </p:nvSpPr>
        <p:spPr>
          <a:xfrm>
            <a:off x="3203848" y="2464291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母婴用品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1943708" y="3621283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家用电器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4709195" y="3621283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服装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3203848" y="4581128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5567" y="87798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水平拆分</a:t>
            </a:r>
            <a:r>
              <a:rPr lang="en-US" altLang="zh-CN" dirty="0"/>
              <a:t>——</a:t>
            </a:r>
            <a:r>
              <a:rPr lang="zh-CN" altLang="en-US" dirty="0" smtClean="0"/>
              <a:t>一致性</a:t>
            </a:r>
            <a:r>
              <a:rPr lang="zh-CN" altLang="en-US" dirty="0"/>
              <a:t>哈</a:t>
            </a:r>
            <a:r>
              <a:rPr lang="zh-CN" altLang="en-US" dirty="0" smtClean="0"/>
              <a:t>希算法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分库分表方案</a:t>
            </a:r>
          </a:p>
        </p:txBody>
      </p:sp>
      <p:sp>
        <p:nvSpPr>
          <p:cNvPr id="5" name="矩形 4"/>
          <p:cNvSpPr/>
          <p:nvPr/>
        </p:nvSpPr>
        <p:spPr>
          <a:xfrm>
            <a:off x="1043608" y="4941168"/>
            <a:ext cx="2233230" cy="774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userid%3</a:t>
            </a:r>
            <a:r>
              <a:rPr lang="en-US" altLang="zh-CN" sz="2800" dirty="0" smtClean="0">
                <a:solidFill>
                  <a:schemeClr val="tx1"/>
                </a:solidFill>
              </a:rPr>
              <a:t>==0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83692" y="4900504"/>
            <a:ext cx="2300476" cy="815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userid%3</a:t>
            </a:r>
            <a:r>
              <a:rPr lang="en-US" altLang="zh-CN" sz="2800" dirty="0" smtClean="0">
                <a:solidFill>
                  <a:schemeClr val="tx1"/>
                </a:solidFill>
              </a:rPr>
              <a:t>==1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6838" y="1816791"/>
            <a:ext cx="2591797" cy="815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/>
                </a:solidFill>
              </a:rPr>
              <a:t>userid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267744" y="2632056"/>
            <a:ext cx="1512168" cy="2268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860032" y="2632056"/>
            <a:ext cx="5838" cy="2268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98982" y="3140969"/>
            <a:ext cx="156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VIP</a:t>
            </a:r>
            <a:endParaRPr lang="zh-CN" altLang="en-US" sz="3600" dirty="0"/>
          </a:p>
        </p:txBody>
      </p:sp>
      <p:sp>
        <p:nvSpPr>
          <p:cNvPr id="26" name="矩形 25"/>
          <p:cNvSpPr/>
          <p:nvPr/>
        </p:nvSpPr>
        <p:spPr>
          <a:xfrm>
            <a:off x="6649723" y="4894115"/>
            <a:ext cx="2098741" cy="815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userid%3</a:t>
            </a:r>
            <a:r>
              <a:rPr lang="en-US" altLang="zh-CN" sz="2800" smtClean="0">
                <a:solidFill>
                  <a:schemeClr val="tx1"/>
                </a:solidFill>
              </a:rPr>
              <a:t>==2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652120" y="2632056"/>
            <a:ext cx="2160240" cy="2268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数据库性能测试目的及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数据库的常用架构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数据库主从同步的原理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数据库分库分表的设计方法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1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发现数据库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zh-CN" altLang="en-US" dirty="0" smtClean="0"/>
              <a:t>的性能瓶颈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数据库性能</a:t>
            </a:r>
            <a:r>
              <a:rPr lang="zh-CN" altLang="en-US" dirty="0" smtClean="0"/>
              <a:t>测试</a:t>
            </a:r>
            <a:r>
              <a:rPr lang="zh-CN" altLang="en-US" dirty="0"/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40247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-</a:t>
            </a:r>
            <a:r>
              <a:rPr lang="zh-CN" altLang="en-US" dirty="0" smtClean="0"/>
              <a:t>慢查询等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资源使用率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数据库架构的合理性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数据库的性能指标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数据库性能</a:t>
            </a:r>
            <a:r>
              <a:rPr lang="zh-CN" altLang="en-US" dirty="0" smtClean="0"/>
              <a:t>测试</a:t>
            </a:r>
            <a:r>
              <a:rPr lang="zh-CN" altLang="en-US" dirty="0"/>
              <a:t>范围</a:t>
            </a:r>
          </a:p>
        </p:txBody>
      </p:sp>
    </p:spTree>
    <p:extLst>
      <p:ext uri="{BB962C8B-B14F-4D97-AF65-F5344CB8AC3E}">
        <p14:creationId xmlns:p14="http://schemas.microsoft.com/office/powerpoint/2010/main" val="32990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一主多从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4826" y="4797152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slave</a:t>
            </a:r>
            <a:r>
              <a:rPr lang="zh-CN" altLang="en-US" sz="2800" dirty="0" smtClean="0">
                <a:solidFill>
                  <a:schemeClr val="tx1"/>
                </a:solidFill>
              </a:rPr>
              <a:t>（从读）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20" y="4776787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slave</a:t>
            </a:r>
            <a:r>
              <a:rPr lang="zh-CN" altLang="en-US" sz="2800" dirty="0">
                <a:solidFill>
                  <a:schemeClr val="tx1"/>
                </a:solidFill>
              </a:rPr>
              <a:t>（从读）</a:t>
            </a:r>
          </a:p>
        </p:txBody>
      </p:sp>
      <p:sp>
        <p:nvSpPr>
          <p:cNvPr id="7" name="矩形 6"/>
          <p:cNvSpPr/>
          <p:nvPr/>
        </p:nvSpPr>
        <p:spPr>
          <a:xfrm>
            <a:off x="3059832" y="1304764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master</a:t>
            </a:r>
            <a:r>
              <a:rPr lang="zh-CN" altLang="en-US" sz="2800" dirty="0" smtClean="0">
                <a:solidFill>
                  <a:schemeClr val="tx1"/>
                </a:solidFill>
              </a:rPr>
              <a:t>（主写）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619672" y="2384884"/>
            <a:ext cx="1872208" cy="2391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476292" y="2384884"/>
            <a:ext cx="1832012" cy="2391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98982" y="2996952"/>
            <a:ext cx="1700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复制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55466" y="3059667"/>
            <a:ext cx="1700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复制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81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双机热备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4826" y="4797152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master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20" y="4776787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slave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9832" y="1304764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keepalived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619672" y="2384884"/>
            <a:ext cx="1872208" cy="2391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 flipV="1">
            <a:off x="3303138" y="5316847"/>
            <a:ext cx="2348982" cy="2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98982" y="2996952"/>
            <a:ext cx="170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VIP</a:t>
            </a:r>
            <a:endParaRPr lang="zh-CN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79912" y="4826554"/>
            <a:ext cx="170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复制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422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master</a:t>
            </a:r>
            <a:r>
              <a:rPr lang="zh-CN" altLang="en-US" dirty="0" smtClean="0"/>
              <a:t>将改变记录到二进制</a:t>
            </a:r>
            <a:r>
              <a:rPr lang="zh-CN" altLang="en-US" dirty="0" smtClean="0"/>
              <a:t>日志</a:t>
            </a:r>
            <a:r>
              <a:rPr lang="en-US" altLang="zh-CN" dirty="0"/>
              <a:t>binary log 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slave</a:t>
            </a:r>
            <a:r>
              <a:rPr lang="zh-CN" altLang="en-US" dirty="0" smtClean="0"/>
              <a:t>将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binary log events</a:t>
            </a:r>
            <a:r>
              <a:rPr lang="zh-CN" altLang="en-US" dirty="0" smtClean="0"/>
              <a:t>拷贝到它的中继日志（</a:t>
            </a:r>
            <a:r>
              <a:rPr lang="en-US" altLang="zh-CN" dirty="0" smtClean="0"/>
              <a:t>relay 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slave</a:t>
            </a:r>
            <a:r>
              <a:rPr lang="zh-CN" altLang="en-US" dirty="0" smtClean="0"/>
              <a:t>重做中继日志中的事件，将改变反映它自己的数据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主从同步工作原理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7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</a:t>
            </a:r>
            <a:r>
              <a:rPr lang="zh-CN" altLang="en-US" dirty="0"/>
              <a:t>表或库数据量太大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硬件不能升级或无法升级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拆分的原因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6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业务拆分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分库分表方案</a:t>
            </a:r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>
          <a:xfrm>
            <a:off x="3203848" y="2464291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用户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1943708" y="3621283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商品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4709195" y="3621283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订单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3203848" y="4581128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物流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6623720" y="5190931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1895</TotalTime>
  <Words>420</Words>
  <Application>Microsoft Office PowerPoint</Application>
  <PresentationFormat>全屏显示(4:3)</PresentationFormat>
  <Paragraphs>71</Paragraphs>
  <Slides>11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moban</vt:lpstr>
      <vt:lpstr>PowerPoint 演示文稿</vt:lpstr>
      <vt:lpstr>本章大纲</vt:lpstr>
      <vt:lpstr>数据库性能测试目的</vt:lpstr>
      <vt:lpstr>数据库性能测试范围</vt:lpstr>
      <vt:lpstr>一主多从</vt:lpstr>
      <vt:lpstr>双机热备</vt:lpstr>
      <vt:lpstr>主从同步工作原理</vt:lpstr>
      <vt:lpstr>拆分的原因</vt:lpstr>
      <vt:lpstr>分库分表方案</vt:lpstr>
      <vt:lpstr>分库分表方案</vt:lpstr>
      <vt:lpstr>分库分表方案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296</cp:revision>
  <dcterms:created xsi:type="dcterms:W3CDTF">2017-03-16T04:59:09Z</dcterms:created>
  <dcterms:modified xsi:type="dcterms:W3CDTF">2018-04-09T01:07:18Z</dcterms:modified>
</cp:coreProperties>
</file>