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6"/>
  </p:notesMasterIdLst>
  <p:sldIdLst>
    <p:sldId id="296" r:id="rId2"/>
    <p:sldId id="267" r:id="rId3"/>
    <p:sldId id="257" r:id="rId4"/>
    <p:sldId id="299" r:id="rId5"/>
    <p:sldId id="284" r:id="rId6"/>
    <p:sldId id="301" r:id="rId7"/>
    <p:sldId id="271" r:id="rId8"/>
    <p:sldId id="285" r:id="rId9"/>
    <p:sldId id="286" r:id="rId10"/>
    <p:sldId id="298" r:id="rId11"/>
    <p:sldId id="288" r:id="rId12"/>
    <p:sldId id="290" r:id="rId13"/>
    <p:sldId id="291" r:id="rId14"/>
    <p:sldId id="289" r:id="rId15"/>
    <p:sldId id="300" r:id="rId16"/>
    <p:sldId id="281" r:id="rId17"/>
    <p:sldId id="282" r:id="rId18"/>
    <p:sldId id="283" r:id="rId19"/>
    <p:sldId id="304" r:id="rId20"/>
    <p:sldId id="302" r:id="rId21"/>
    <p:sldId id="305" r:id="rId22"/>
    <p:sldId id="303" r:id="rId23"/>
    <p:sldId id="262" r:id="rId24"/>
    <p:sldId id="292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4096" autoAdjust="0"/>
  </p:normalViewPr>
  <p:slideViewPr>
    <p:cSldViewPr>
      <p:cViewPr varScale="1">
        <p:scale>
          <a:sx n="86" d="100"/>
          <a:sy n="86" d="100"/>
        </p:scale>
        <p:origin x="-67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90" y="52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E17CA-06CE-4ADA-ABBF-D41F458B305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F746-15E1-46FC-88FF-F81A42041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飞行模式）提示“移动互联网环境会影响视频和音频的质量，会产生手机流量”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游戏，阅读，音乐，社交类</a:t>
            </a:r>
            <a:endParaRPr lang="en-US" altLang="zh-CN" dirty="0" smtClean="0"/>
          </a:p>
          <a:p>
            <a:r>
              <a:rPr lang="zh-CN" altLang="en-US" dirty="0" smtClean="0"/>
              <a:t>游戏：频繁点击的功能点</a:t>
            </a:r>
            <a:endParaRPr lang="en-US" altLang="zh-CN" dirty="0" smtClean="0"/>
          </a:p>
          <a:p>
            <a:r>
              <a:rPr lang="zh-CN" altLang="en-US" dirty="0" smtClean="0"/>
              <a:t>阅读：亮度的调整，滑屏，文字显示</a:t>
            </a:r>
            <a:endParaRPr lang="en-US" altLang="zh-CN" dirty="0" smtClean="0"/>
          </a:p>
          <a:p>
            <a:r>
              <a:rPr lang="zh-CN" altLang="en-US" dirty="0" smtClean="0"/>
              <a:t>电商购物类：大量的图片的显示，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5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思维的差距，导致技术上的差距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8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还可以通过代码打点，第三方工具，自己写工具</a:t>
            </a:r>
            <a:endParaRPr lang="en-US" altLang="zh-CN" dirty="0" smtClean="0"/>
          </a:p>
          <a:p>
            <a:r>
              <a:rPr lang="zh-CN" altLang="en-US" dirty="0" smtClean="0"/>
              <a:t>充电宝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3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effectLst/>
              </a:rPr>
              <a:t>alvik</a:t>
            </a:r>
            <a:r>
              <a:rPr lang="zh-CN" altLang="en-US" sz="1200" dirty="0" smtClean="0">
                <a:effectLst/>
              </a:rPr>
              <a:t>虚拟机解释执行的是</a:t>
            </a:r>
            <a:r>
              <a:rPr lang="en-US" altLang="zh-CN" sz="1200" dirty="0" err="1" smtClean="0">
                <a:effectLst/>
              </a:rPr>
              <a:t>dex</a:t>
            </a:r>
            <a:r>
              <a:rPr lang="zh-CN" altLang="en-US" sz="1200" dirty="0" smtClean="0">
                <a:effectLst/>
              </a:rPr>
              <a:t>字节码。</a:t>
            </a:r>
            <a:endParaRPr lang="zh-CN" altLang="en-US" dirty="0" smtClean="0"/>
          </a:p>
          <a:p>
            <a:r>
              <a:rPr lang="en-US" altLang="zh-CN" dirty="0" smtClean="0"/>
              <a:t>ART</a:t>
            </a:r>
            <a:r>
              <a:rPr lang="zh-CN" altLang="en-US" dirty="0" smtClean="0"/>
              <a:t>虚拟机执行的是本地机器码。（而这些本地机器码是从</a:t>
            </a:r>
            <a:r>
              <a:rPr lang="en-US" altLang="zh-CN" dirty="0" err="1" smtClean="0"/>
              <a:t>dex</a:t>
            </a:r>
            <a:r>
              <a:rPr lang="zh-CN" altLang="en-US" dirty="0" smtClean="0"/>
              <a:t>字节码转换而来）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ART</a:t>
            </a:r>
            <a:r>
              <a:rPr lang="zh-CN" altLang="en-US" dirty="0" smtClean="0"/>
              <a:t>模式相对于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模式高效的同时也会付出些代价，由于要转换成机器码，所以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占用的存储也会相应增加一些（详情可以见结尾的测试链 接），同时这个转换的过程是在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的安装过程，所以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的安装时长也会相应增加一些，但是这些都是小事，因为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只安装一次，为了运行可以如丝顺 滑，安装久那么一点也是很值得的。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54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的请求和在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端请求数据是一样的，所以任何适用于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端的攻击方式和漏洞对于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来说都是通用的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的后台服务</a:t>
            </a:r>
            <a:r>
              <a:rPr lang="en-US" altLang="zh-CN" dirty="0" smtClean="0"/>
              <a:t>Mobile Service</a:t>
            </a:r>
            <a:br>
              <a:rPr lang="en-US" altLang="zh-CN" dirty="0" smtClean="0"/>
            </a:br>
            <a:r>
              <a:rPr lang="zh-CN" altLang="en-US" dirty="0" smtClean="0"/>
              <a:t>测试人员可以采用与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安全性测试通用的一些工具，如</a:t>
            </a:r>
            <a:r>
              <a:rPr lang="en-US" altLang="zh-CN" dirty="0" smtClean="0"/>
              <a:t>Zed Attack Proxy(ZAP)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Burp Suite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Websecurify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Wapiti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WebScarab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8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的请求和在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端请求数据是一样的，所以任何适用于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端的攻击方式和漏洞对于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来说都是通用的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的后台服务</a:t>
            </a:r>
            <a:r>
              <a:rPr lang="en-US" altLang="zh-CN" dirty="0" smtClean="0"/>
              <a:t>Mobile Service</a:t>
            </a:r>
            <a:br>
              <a:rPr lang="en-US" altLang="zh-CN" dirty="0" smtClean="0"/>
            </a:br>
            <a:r>
              <a:rPr lang="zh-CN" altLang="en-US" dirty="0" smtClean="0"/>
              <a:t>测试人员可以采用与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安全性测试通用的一些工具，如</a:t>
            </a:r>
            <a:r>
              <a:rPr lang="en-US" altLang="zh-CN" dirty="0" smtClean="0"/>
              <a:t>Zed Attack Proxy(ZAP)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Burp Suite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Websecurify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Wapiti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WebScarab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8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飞行模式）提示“移动互联网环境会影响视频和音频的质量，会产生手机流量”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游戏，阅读，音乐，社交类</a:t>
            </a:r>
            <a:endParaRPr lang="en-US" altLang="zh-CN" dirty="0" smtClean="0"/>
          </a:p>
          <a:p>
            <a:r>
              <a:rPr lang="zh-CN" altLang="en-US" dirty="0" smtClean="0"/>
              <a:t>游戏：频繁点击的功能点</a:t>
            </a:r>
            <a:endParaRPr lang="en-US" altLang="zh-CN" dirty="0" smtClean="0"/>
          </a:p>
          <a:p>
            <a:r>
              <a:rPr lang="zh-CN" altLang="en-US" dirty="0" smtClean="0"/>
              <a:t>阅读：亮度的调整，滑屏，文字显示</a:t>
            </a:r>
            <a:endParaRPr lang="en-US" altLang="zh-CN" dirty="0" smtClean="0"/>
          </a:p>
          <a:p>
            <a:r>
              <a:rPr lang="zh-CN" altLang="en-US" dirty="0" smtClean="0"/>
              <a:t>电商购物类：大量的图片的显示，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迭代快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文件有签名机制，因此如果之前的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和现在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的签名不一致，就会在你覆盖安装旧版软件的时候出现无法安装的情况。这时需要先卸载才能安装新版的软件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覆盖安装要确保数据库有字段更新的话，能正常更新，否则就容易导致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异常。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4.0</a:t>
            </a:r>
            <a:r>
              <a:rPr lang="zh-CN" altLang="en-US" dirty="0" smtClean="0"/>
              <a:t>能不能直接升级到这个版本，支付宝强制升级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3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手机，</a:t>
            </a:r>
            <a:r>
              <a:rPr lang="en-US" altLang="zh-CN" dirty="0" smtClean="0"/>
              <a:t>PC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同时</a:t>
            </a:r>
            <a:r>
              <a:rPr lang="en-US" altLang="zh-CN" baseline="0" dirty="0" err="1" smtClean="0"/>
              <a:t>QQ</a:t>
            </a:r>
            <a:r>
              <a:rPr lang="zh-CN" altLang="en-US" baseline="0" dirty="0" smtClean="0"/>
              <a:t>在线，消息会丢失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4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指定用户，还是一个互联网的产品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2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阅读时，解评，书崩溃了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用户体验大于功能，复杂的功能用户是反感的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6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手机用户数据，找出手机类型 </a:t>
            </a:r>
            <a:r>
              <a:rPr lang="en-US" altLang="zh-CN" dirty="0" smtClean="0"/>
              <a:t>top</a:t>
            </a:r>
            <a:r>
              <a:rPr lang="en-US" altLang="zh-CN" baseline="0" dirty="0" smtClean="0"/>
              <a:t> 10</a:t>
            </a:r>
            <a:r>
              <a:rPr lang="zh-CN" altLang="en-US" baseline="0" dirty="0" smtClean="0"/>
              <a:t>，选择主流的机型</a:t>
            </a:r>
            <a:endParaRPr lang="en-US" altLang="zh-CN" baseline="0" dirty="0" smtClean="0"/>
          </a:p>
          <a:p>
            <a:r>
              <a:rPr lang="zh-CN" altLang="en-US" baseline="0" dirty="0" smtClean="0"/>
              <a:t>解决的方式：</a:t>
            </a:r>
            <a:r>
              <a:rPr lang="en-US" altLang="zh-CN" baseline="0" dirty="0" smtClean="0"/>
              <a:t>TOP</a:t>
            </a:r>
            <a:r>
              <a:rPr lang="zh-CN" altLang="en-US" baseline="0" dirty="0" smtClean="0"/>
              <a:t>，云测试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偏重于资源的使用，展现速度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5359-568B-428C-B487-DB2805DD40E3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B207-FBFA-42F3-8D8C-F3ACC562DCE6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5228-671E-4FAE-9BDA-18B3D1B6BC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18F-791D-4CFE-A2B4-00E460CE0E04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8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13" r:id="rId17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tc.baidu.com/" TargetMode="External"/><Relationship Id="rId2" Type="http://schemas.openxmlformats.org/officeDocument/2006/relationships/hyperlink" Target="http://www.testin.cn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mqc.aliyun.com/" TargetMode="External"/><Relationship Id="rId4" Type="http://schemas.openxmlformats.org/officeDocument/2006/relationships/hyperlink" Target="http://www.yuncehui.c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50778" y="1215713"/>
            <a:ext cx="3842445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ndroid测试点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1183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80507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>
                <a:latin typeface="+mn-ea"/>
              </a:rPr>
              <a:t>客户端作为手机特性测试，包含被打扰的情况，来电，来短信，低电量测试等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使用应用时对来电的处理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使用应用时对短信息的处理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</a:t>
            </a:r>
            <a:r>
              <a:rPr lang="en-US" altLang="zh-CN" sz="2400" dirty="0" err="1">
                <a:latin typeface="+mn-ea"/>
              </a:rPr>
              <a:t>闹铃</a:t>
            </a:r>
            <a:r>
              <a:rPr lang="zh-CN" altLang="en-US" sz="2400" dirty="0">
                <a:latin typeface="+mn-ea"/>
              </a:rPr>
              <a:t>响起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使用应用时锁屏、解锁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待机、插拔数据线、耳机不会影响客户端</a:t>
            </a:r>
          </a:p>
          <a:p>
            <a:pPr lvl="1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、交互性测试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9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n-ea"/>
              </a:rPr>
              <a:t>界面与交互性测试：符合</a:t>
            </a:r>
            <a:r>
              <a:rPr lang="en-US" altLang="zh-CN" sz="2800" dirty="0">
                <a:latin typeface="+mn-ea"/>
              </a:rPr>
              <a:t>android</a:t>
            </a:r>
            <a:r>
              <a:rPr lang="zh-CN" altLang="en-US" sz="2800" dirty="0">
                <a:latin typeface="+mn-ea"/>
              </a:rPr>
              <a:t>交互规范，符合用户使用习惯，操作方便简单，具有一致性。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n-ea"/>
              </a:rPr>
              <a:t>可使用性：用户体验好，用户操作方便，用户使用错误率低。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6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、易用性测试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1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89552"/>
            <a:ext cx="8507288" cy="40719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2600"/>
              </a:lnSpc>
            </a:pPr>
            <a:r>
              <a:rPr lang="zh-CN" altLang="en-US" sz="6200" dirty="0">
                <a:latin typeface="+mn-ea"/>
              </a:rPr>
              <a:t>原因：各个厂商自定不同的android系统，更改资源，添加框架，设计UI。</a:t>
            </a:r>
          </a:p>
          <a:p>
            <a:pPr marL="0" indent="0">
              <a:lnSpc>
                <a:spcPts val="2600"/>
              </a:lnSpc>
              <a:buNone/>
            </a:pPr>
            <a:endParaRPr lang="en-US" altLang="zh-CN" sz="5000" dirty="0">
              <a:latin typeface="+mn-ea"/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6200" dirty="0">
                <a:latin typeface="+mn-ea"/>
              </a:rPr>
              <a:t>测试要点：</a:t>
            </a:r>
          </a:p>
          <a:p>
            <a:pPr lvl="0">
              <a:lnSpc>
                <a:spcPts val="2600"/>
              </a:lnSpc>
            </a:pPr>
            <a:r>
              <a:rPr lang="zh-CN" altLang="en-US" sz="6200" dirty="0" smtClean="0">
                <a:latin typeface="+mn-ea"/>
              </a:rPr>
              <a:t>覆盖</a:t>
            </a:r>
            <a:r>
              <a:rPr lang="zh-CN" altLang="en-US" sz="6200" dirty="0" smtClean="0">
                <a:solidFill>
                  <a:srgbClr val="FF0000"/>
                </a:solidFill>
                <a:latin typeface="+mn-ea"/>
              </a:rPr>
              <a:t>主流厂商</a:t>
            </a:r>
            <a:r>
              <a:rPr lang="zh-CN" altLang="en-US" sz="6200" dirty="0" smtClean="0">
                <a:latin typeface="+mn-ea"/>
              </a:rPr>
              <a:t>的机型，</a:t>
            </a:r>
            <a:r>
              <a:rPr lang="zh-CN" altLang="zh-CN" sz="6200" dirty="0">
                <a:latin typeface="+mn-ea"/>
              </a:rPr>
              <a:t>例如：小米，华为，锤子对市面上主流手机的</a:t>
            </a:r>
            <a:r>
              <a:rPr lang="zh-CN" altLang="zh-CN" sz="6200" dirty="0" smtClean="0">
                <a:latin typeface="+mn-ea"/>
              </a:rPr>
              <a:t>支持</a:t>
            </a:r>
            <a:r>
              <a:rPr lang="zh-CN" altLang="en-US" sz="6200" dirty="0">
                <a:latin typeface="+mn-ea"/>
              </a:rPr>
              <a:t>。小米，华为的输入法。市场上主流的系统及厂家不同型号的支持。</a:t>
            </a:r>
            <a:endParaRPr lang="zh-CN" altLang="zh-CN" sz="6200" dirty="0">
              <a:latin typeface="+mn-ea"/>
            </a:endParaRPr>
          </a:p>
          <a:p>
            <a:pPr lvl="0">
              <a:lnSpc>
                <a:spcPts val="2600"/>
              </a:lnSpc>
            </a:pPr>
            <a:r>
              <a:rPr lang="en-US" altLang="zh-CN" sz="6200" dirty="0" smtClean="0">
                <a:latin typeface="+mn-ea"/>
              </a:rPr>
              <a:t>Android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版本</a:t>
            </a:r>
            <a:r>
              <a:rPr lang="zh-CN" altLang="zh-CN" sz="6200" dirty="0">
                <a:latin typeface="+mn-ea"/>
              </a:rPr>
              <a:t>的兼容性</a:t>
            </a:r>
            <a:r>
              <a:rPr lang="zh-CN" altLang="en-US" sz="6200" dirty="0">
                <a:latin typeface="+mn-ea"/>
              </a:rPr>
              <a:t>：</a:t>
            </a:r>
            <a:r>
              <a:rPr lang="en-US" altLang="zh-CN" sz="6200" dirty="0">
                <a:latin typeface="+mn-ea"/>
              </a:rPr>
              <a:t>5.0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5.1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6.0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 smtClean="0">
                <a:latin typeface="+mn-ea"/>
              </a:rPr>
              <a:t>7.0</a:t>
            </a:r>
            <a:r>
              <a:rPr lang="zh-CN" altLang="en-US" sz="6200" dirty="0" smtClean="0">
                <a:latin typeface="+mn-ea"/>
              </a:rPr>
              <a:t>，</a:t>
            </a:r>
            <a:r>
              <a:rPr lang="en-US" altLang="zh-CN" sz="6200" dirty="0" smtClean="0">
                <a:latin typeface="+mn-ea"/>
              </a:rPr>
              <a:t>8.0</a:t>
            </a:r>
            <a:r>
              <a:rPr lang="zh-CN" altLang="en-US" sz="6200" dirty="0" smtClean="0">
                <a:latin typeface="+mn-ea"/>
              </a:rPr>
              <a:t>，</a:t>
            </a:r>
            <a:r>
              <a:rPr lang="en-US" altLang="zh-CN" sz="6200" dirty="0" smtClean="0">
                <a:latin typeface="+mn-ea"/>
              </a:rPr>
              <a:t>9.0</a:t>
            </a:r>
            <a:r>
              <a:rPr lang="zh-CN" altLang="en-US" sz="6200" dirty="0" smtClean="0">
                <a:latin typeface="+mn-ea"/>
              </a:rPr>
              <a:t>；</a:t>
            </a:r>
            <a:r>
              <a:rPr lang="zh-CN" altLang="en-US" sz="6200" dirty="0">
                <a:latin typeface="+mn-ea"/>
              </a:rPr>
              <a:t>测试计划中需要安排单独的时间用于</a:t>
            </a:r>
            <a:r>
              <a:rPr lang="en-US" altLang="zh-CN" sz="6200" dirty="0">
                <a:latin typeface="+mn-ea"/>
              </a:rPr>
              <a:t>Android</a:t>
            </a:r>
            <a:r>
              <a:rPr lang="zh-CN" altLang="en-US" sz="6200" dirty="0">
                <a:latin typeface="+mn-ea"/>
              </a:rPr>
              <a:t>不同系统的兼容性测试。</a:t>
            </a:r>
            <a:endParaRPr lang="zh-CN" altLang="zh-CN" sz="6200" dirty="0">
              <a:latin typeface="+mn-ea"/>
            </a:endParaRPr>
          </a:p>
          <a:p>
            <a:pPr lvl="0">
              <a:lnSpc>
                <a:spcPts val="2600"/>
              </a:lnSpc>
            </a:pPr>
            <a:r>
              <a:rPr lang="zh-CN" altLang="zh-CN" sz="6200" dirty="0">
                <a:latin typeface="+mn-ea"/>
              </a:rPr>
              <a:t>手机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分辨率</a:t>
            </a:r>
            <a:r>
              <a:rPr lang="zh-CN" altLang="zh-CN" sz="6200" dirty="0">
                <a:latin typeface="+mn-ea"/>
              </a:rPr>
              <a:t>兼容性</a:t>
            </a:r>
            <a:r>
              <a:rPr lang="zh-CN" altLang="en-US" sz="6200" dirty="0">
                <a:latin typeface="+mn-ea"/>
              </a:rPr>
              <a:t>：客户端支持</a:t>
            </a:r>
            <a:r>
              <a:rPr lang="en-US" altLang="zh-CN" sz="6200" dirty="0">
                <a:latin typeface="+mn-ea"/>
              </a:rPr>
              <a:t>800*480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854*480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960*540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1280x720</a:t>
            </a:r>
            <a:r>
              <a:rPr lang="zh-CN" altLang="en-US" sz="6200" dirty="0">
                <a:latin typeface="+mn-ea"/>
              </a:rPr>
              <a:t> ， </a:t>
            </a:r>
            <a:r>
              <a:rPr lang="en-US" altLang="zh-CN" sz="6200" dirty="0">
                <a:latin typeface="+mn-ea"/>
              </a:rPr>
              <a:t>1920*1080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 2560*1440</a:t>
            </a:r>
            <a:r>
              <a:rPr lang="zh-CN" altLang="en-US" sz="6200" dirty="0">
                <a:latin typeface="+mn-ea"/>
              </a:rPr>
              <a:t>等。</a:t>
            </a:r>
            <a:endParaRPr lang="en-US" altLang="zh-CN" sz="6200" dirty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zh-CN" sz="6200" dirty="0" smtClean="0">
                <a:latin typeface="+mn-ea"/>
              </a:rPr>
              <a:t>手机</a:t>
            </a:r>
            <a:r>
              <a:rPr lang="zh-CN" altLang="zh-CN" sz="6200" dirty="0">
                <a:latin typeface="+mn-ea"/>
              </a:rPr>
              <a:t>不同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尺寸</a:t>
            </a:r>
            <a:r>
              <a:rPr lang="zh-CN" altLang="zh-CN" sz="6200" dirty="0">
                <a:latin typeface="+mn-ea"/>
              </a:rPr>
              <a:t>的支持</a:t>
            </a:r>
            <a:r>
              <a:rPr lang="zh-CN" altLang="zh-CN" sz="6200" dirty="0" smtClean="0">
                <a:latin typeface="+mn-ea"/>
              </a:rPr>
              <a:t>：</a:t>
            </a:r>
            <a:r>
              <a:rPr lang="en-US" altLang="zh-CN" sz="6200" dirty="0" smtClean="0">
                <a:latin typeface="+mn-ea"/>
              </a:rPr>
              <a:t>4.0</a:t>
            </a:r>
            <a:r>
              <a:rPr lang="zh-CN" altLang="zh-CN" sz="6200" dirty="0" smtClean="0">
                <a:latin typeface="+mn-ea"/>
              </a:rPr>
              <a:t>到</a:t>
            </a:r>
            <a:r>
              <a:rPr lang="en-US" altLang="zh-CN" sz="6200" dirty="0">
                <a:latin typeface="+mn-ea"/>
              </a:rPr>
              <a:t>6</a:t>
            </a:r>
            <a:r>
              <a:rPr lang="en-US" altLang="zh-CN" sz="6200" dirty="0" smtClean="0">
                <a:latin typeface="+mn-ea"/>
              </a:rPr>
              <a:t>.0</a:t>
            </a:r>
            <a:r>
              <a:rPr lang="zh-CN" altLang="zh-CN" sz="6200" dirty="0">
                <a:latin typeface="+mn-ea"/>
              </a:rPr>
              <a:t>屏幕在</a:t>
            </a:r>
            <a:r>
              <a:rPr lang="en-US" altLang="zh-CN" sz="6200" dirty="0">
                <a:latin typeface="+mn-ea"/>
              </a:rPr>
              <a:t>UI</a:t>
            </a:r>
            <a:r>
              <a:rPr lang="zh-CN" altLang="zh-CN" sz="6200" dirty="0">
                <a:latin typeface="+mn-ea"/>
              </a:rPr>
              <a:t>显示有区别，要支持最大到</a:t>
            </a:r>
            <a:r>
              <a:rPr lang="zh-CN" altLang="zh-CN" sz="6200" dirty="0" smtClean="0">
                <a:latin typeface="+mn-ea"/>
              </a:rPr>
              <a:t>最小</a:t>
            </a:r>
            <a:endParaRPr lang="zh-CN" altLang="zh-CN" sz="6200" dirty="0">
              <a:latin typeface="+mn-ea"/>
            </a:endParaRPr>
          </a:p>
          <a:p>
            <a:pPr>
              <a:lnSpc>
                <a:spcPct val="110000"/>
              </a:lnSpc>
            </a:pPr>
            <a:endParaRPr lang="en-US" altLang="zh-CN" sz="2800" dirty="0" smtClean="0">
              <a:latin typeface="+mn-ea"/>
            </a:endParaRPr>
          </a:p>
          <a:p>
            <a:endParaRPr lang="zh-CN" altLang="en-US" sz="31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203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7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、适配测试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0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自行购买设备进行验证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第三方云测试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整理不兼容的地方，分析代码，对技术能力的要求较高，前期需要花费大量的时间。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利用友盟等第三方统计平台获得应用对应的</a:t>
            </a:r>
            <a:r>
              <a:rPr lang="en-US" altLang="zh-CN" sz="2800" dirty="0">
                <a:latin typeface="+mn-ea"/>
              </a:rPr>
              <a:t>Top N</a:t>
            </a:r>
            <a:r>
              <a:rPr lang="zh-CN" altLang="en-US" sz="2800" dirty="0">
                <a:latin typeface="+mn-ea"/>
              </a:rPr>
              <a:t>机型进行重点测试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7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、适配测试的解决方案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3713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064896" cy="426647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00"/>
              </a:spcBef>
            </a:pPr>
            <a:r>
              <a:rPr lang="zh-CN" altLang="en-US" sz="2900" dirty="0">
                <a:latin typeface="+mn-ea"/>
              </a:rPr>
              <a:t>偏重于客户端</a:t>
            </a:r>
            <a:r>
              <a:rPr lang="en-US" altLang="zh-CN" sz="2900" dirty="0">
                <a:latin typeface="+mn-ea"/>
              </a:rPr>
              <a:t>CPU</a:t>
            </a:r>
            <a:r>
              <a:rPr lang="zh-CN" altLang="en-US" sz="2900" dirty="0">
                <a:latin typeface="+mn-ea"/>
              </a:rPr>
              <a:t>、</a:t>
            </a:r>
            <a:r>
              <a:rPr lang="en-US" altLang="zh-CN" sz="2900" dirty="0" err="1">
                <a:latin typeface="+mn-ea"/>
              </a:rPr>
              <a:t>MEM</a:t>
            </a:r>
            <a:r>
              <a:rPr lang="zh-CN" altLang="en-US" sz="2900" dirty="0">
                <a:latin typeface="+mn-ea"/>
              </a:rPr>
              <a:t> 、流量、电量以及客户端在不同网络环境下响应速度</a:t>
            </a:r>
            <a:r>
              <a:rPr lang="zh-CN" altLang="en-US" sz="2900" dirty="0" smtClean="0">
                <a:latin typeface="+mn-ea"/>
              </a:rPr>
              <a:t>等等。</a:t>
            </a:r>
            <a:endParaRPr lang="en-US" altLang="zh-CN" sz="2900" dirty="0" smtClean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+mn-ea"/>
              </a:rPr>
              <a:t>连续点击相同按钮</a:t>
            </a:r>
            <a:r>
              <a:rPr lang="zh-CN" altLang="en-US" sz="2600" dirty="0">
                <a:latin typeface="+mn-ea"/>
              </a:rPr>
              <a:t>（游戏类APP）</a:t>
            </a:r>
            <a:r>
              <a:rPr lang="en-US" altLang="zh-CN" sz="2600" dirty="0">
                <a:latin typeface="+mn-ea"/>
              </a:rPr>
              <a:t>
</a:t>
            </a:r>
            <a:r>
              <a:rPr lang="en-US" altLang="zh-CN" sz="2600" dirty="0" err="1" smtClean="0">
                <a:latin typeface="+mn-ea"/>
              </a:rPr>
              <a:t>快速</a:t>
            </a:r>
            <a:r>
              <a:rPr lang="zh-CN" altLang="en-US" sz="2600" dirty="0" smtClean="0">
                <a:latin typeface="+mn-ea"/>
              </a:rPr>
              <a:t>滑</a:t>
            </a:r>
            <a:r>
              <a:rPr lang="en-US" altLang="zh-CN" sz="2600" dirty="0" smtClean="0">
                <a:latin typeface="+mn-ea"/>
              </a:rPr>
              <a:t>屏</a:t>
            </a:r>
            <a:r>
              <a:rPr lang="zh-CN" altLang="en-US" sz="2600" dirty="0">
                <a:latin typeface="+mn-ea"/>
              </a:rPr>
              <a:t>（游戏类APP）</a:t>
            </a: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err="1">
                <a:latin typeface="+mn-ea"/>
              </a:rPr>
              <a:t>长时间使用应用</a:t>
            </a:r>
            <a:r>
              <a:rPr lang="en-US" altLang="zh-CN" sz="2600" dirty="0">
                <a:latin typeface="+mn-ea"/>
              </a:rPr>
              <a:t>
</a:t>
            </a:r>
            <a:r>
              <a:rPr lang="en-US" altLang="zh-CN" sz="2600" dirty="0" err="1">
                <a:latin typeface="+mn-ea"/>
              </a:rPr>
              <a:t>当测试应用不处于活动状态时不能大量消耗系统的资源</a:t>
            </a:r>
            <a:endParaRPr lang="en-US" altLang="zh-CN" sz="26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耗电情况</a:t>
            </a:r>
            <a:endParaRPr lang="en-US" altLang="zh-CN" sz="26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备注：</a:t>
            </a:r>
            <a:r>
              <a:rPr lang="en-US" altLang="zh-CN" sz="2600" dirty="0" err="1">
                <a:latin typeface="+mn-ea"/>
              </a:rPr>
              <a:t>运行过程中需要查看内存和CPU的使用情况</a:t>
            </a:r>
            <a:r>
              <a:rPr lang="en-US" altLang="zh-CN" sz="2600" dirty="0">
                <a:latin typeface="+mn-ea"/>
              </a:rPr>
              <a:t> （</a:t>
            </a:r>
            <a:r>
              <a:rPr lang="en-US" altLang="zh-CN" sz="2600" dirty="0" err="1">
                <a:latin typeface="+mn-ea"/>
              </a:rPr>
              <a:t>adb</a:t>
            </a:r>
            <a:r>
              <a:rPr lang="en-US" altLang="zh-CN" sz="2600" dirty="0">
                <a:latin typeface="+mn-ea"/>
              </a:rPr>
              <a:t> shell top）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8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、客户端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性能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测试（专项测试）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8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064896" cy="42664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900" dirty="0" smtClean="0">
                <a:latin typeface="+mn-ea"/>
              </a:rPr>
              <a:t>大</a:t>
            </a:r>
            <a:r>
              <a:rPr lang="zh-CN" altLang="en-US" sz="2900" dirty="0">
                <a:latin typeface="+mn-ea"/>
              </a:rPr>
              <a:t>数据量的测试：主要在特点环境下，客户端一次性更新大量的数据，客户端能否正常处理，分为三种情况：</a:t>
            </a:r>
            <a:endParaRPr lang="en-US" altLang="zh-CN" sz="29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客户端第一次使用，更新大量数据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客户端在平时更新中，更新大量的数据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客户端已经在手机本地下载很多数据后，再次更新大量</a:t>
            </a:r>
            <a:r>
              <a:rPr lang="zh-CN" altLang="en-US" sz="2600" dirty="0" smtClean="0">
                <a:latin typeface="+mn-ea"/>
              </a:rPr>
              <a:t>数据</a:t>
            </a:r>
            <a:endParaRPr lang="en-US" altLang="zh-CN" sz="26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8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、客户端性能测试</a:t>
            </a:r>
          </a:p>
        </p:txBody>
      </p:sp>
    </p:spTree>
    <p:extLst>
      <p:ext uri="{BB962C8B-B14F-4D97-AF65-F5344CB8AC3E}">
        <p14:creationId xmlns:p14="http://schemas.microsoft.com/office/powerpoint/2010/main" val="14842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手机的电量及流量测试主要是为了站在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用户角度</a:t>
            </a:r>
            <a:r>
              <a:rPr lang="zh-CN" altLang="en-US" sz="2800" dirty="0">
                <a:latin typeface="+mn-ea"/>
              </a:rPr>
              <a:t>思考，毕竟电量、流量消耗比较大，会影响客户的使用感受。手机端电量使用率是和</a:t>
            </a:r>
            <a:r>
              <a:rPr lang="en-US" altLang="zh-CN" sz="2800" dirty="0">
                <a:latin typeface="+mn-ea"/>
              </a:rPr>
              <a:t>CPU</a:t>
            </a:r>
            <a:r>
              <a:rPr lang="zh-CN" altLang="en-US" sz="2800" dirty="0">
                <a:latin typeface="+mn-ea"/>
              </a:rPr>
              <a:t>使用率成正比的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通用</a:t>
            </a:r>
            <a:r>
              <a:rPr lang="zh-CN" altLang="en-US" sz="2800" dirty="0">
                <a:latin typeface="+mn-ea"/>
              </a:rPr>
              <a:t>的范围，</a:t>
            </a:r>
            <a:r>
              <a:rPr lang="en-US" altLang="zh-CN" sz="2800" dirty="0">
                <a:latin typeface="+mn-ea"/>
              </a:rPr>
              <a:t> CPU</a:t>
            </a:r>
            <a:r>
              <a:rPr lang="zh-CN" altLang="en-US" sz="2800" dirty="0">
                <a:latin typeface="+mn-ea"/>
              </a:rPr>
              <a:t>使用率不能超过</a:t>
            </a:r>
            <a:r>
              <a:rPr lang="en-US" altLang="zh-CN" sz="2800" dirty="0">
                <a:latin typeface="+mn-ea"/>
              </a:rPr>
              <a:t>10%</a:t>
            </a:r>
            <a:r>
              <a:rPr lang="zh-CN" altLang="en-US" sz="2800" dirty="0">
                <a:latin typeface="+mn-ea"/>
              </a:rPr>
              <a:t>以上，流量不要超过</a:t>
            </a:r>
            <a:r>
              <a:rPr lang="en-US" altLang="zh-CN" sz="2800" dirty="0">
                <a:latin typeface="+mn-ea"/>
              </a:rPr>
              <a:t>10M</a:t>
            </a:r>
            <a:r>
              <a:rPr lang="zh-CN" altLang="en-US" sz="2800" dirty="0">
                <a:latin typeface="+mn-ea"/>
              </a:rPr>
              <a:t>以上。可以通过手机端监控软件获取数据。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036496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9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、电量与流量测试</a:t>
            </a:r>
          </a:p>
        </p:txBody>
      </p:sp>
    </p:spTree>
    <p:extLst>
      <p:ext uri="{BB962C8B-B14F-4D97-AF65-F5344CB8AC3E}">
        <p14:creationId xmlns:p14="http://schemas.microsoft.com/office/powerpoint/2010/main" val="41645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的程序由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编写，所以</a:t>
            </a: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的内存管理与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内存管理相似。程序员通过</a:t>
            </a:r>
            <a:r>
              <a:rPr lang="en-US" altLang="zh-CN" sz="2400" dirty="0">
                <a:latin typeface="+mn-ea"/>
              </a:rPr>
              <a:t>new</a:t>
            </a:r>
            <a:r>
              <a:rPr lang="zh-CN" altLang="en-US" sz="2400" dirty="0">
                <a:latin typeface="+mn-ea"/>
              </a:rPr>
              <a:t>为对象分配内存，所有对象在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堆内存分配空间，对象的释放由垃圾回收器来完成的。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的虚拟机是</a:t>
            </a:r>
            <a:r>
              <a:rPr lang="zh-CN" altLang="en-US" sz="2400" dirty="0" smtClean="0">
                <a:latin typeface="+mn-ea"/>
              </a:rPr>
              <a:t>基于</a:t>
            </a:r>
            <a:r>
              <a:rPr lang="en-US" altLang="zh-CN" dirty="0" smtClean="0"/>
              <a:t>ART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dirty="0"/>
              <a:t>ART</a:t>
            </a:r>
            <a:r>
              <a:rPr lang="zh-CN" altLang="en-US" dirty="0"/>
              <a:t>模式在</a:t>
            </a:r>
            <a:r>
              <a:rPr lang="en-US" altLang="zh-CN" dirty="0"/>
              <a:t>Android 4.4</a:t>
            </a:r>
            <a:r>
              <a:rPr lang="zh-CN" altLang="en-US" dirty="0"/>
              <a:t>版本开始</a:t>
            </a:r>
            <a:r>
              <a:rPr lang="zh-CN" altLang="en-US" dirty="0" smtClean="0"/>
              <a:t>引入，执行</a:t>
            </a:r>
            <a:r>
              <a:rPr lang="zh-CN" altLang="en-US" dirty="0"/>
              <a:t>的是本地</a:t>
            </a:r>
            <a:r>
              <a:rPr lang="zh-CN" altLang="en-US" dirty="0" smtClean="0"/>
              <a:t>机器码。</a:t>
            </a:r>
            <a:r>
              <a:rPr lang="en-US" altLang="zh-CN" dirty="0" smtClean="0"/>
              <a:t>ART</a:t>
            </a:r>
            <a:r>
              <a:rPr lang="zh-CN" altLang="en-US" dirty="0"/>
              <a:t>采用的是</a:t>
            </a:r>
            <a:r>
              <a:rPr lang="en-US" altLang="zh-CN" dirty="0" err="1"/>
              <a:t>AOT</a:t>
            </a:r>
            <a:r>
              <a:rPr lang="zh-CN" altLang="en-US" dirty="0"/>
              <a:t>（</a:t>
            </a:r>
            <a:r>
              <a:rPr lang="en-US" altLang="zh-CN" dirty="0"/>
              <a:t>Ahead-Of-Time</a:t>
            </a:r>
            <a:r>
              <a:rPr lang="zh-CN" altLang="en-US" dirty="0"/>
              <a:t>）编译，应用在第一次安装的时候，字节码就会预先编译成机器码存储在本地。 而在</a:t>
            </a:r>
            <a:r>
              <a:rPr lang="en-US" altLang="zh-CN" dirty="0" err="1"/>
              <a:t>Dalvik</a:t>
            </a:r>
            <a:r>
              <a:rPr lang="zh-CN" altLang="en-US" dirty="0"/>
              <a:t>下，应用每次运行的时候，字节码都需要通过即时编译器转换为机器码再执行。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10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、内存泄漏测试</a:t>
            </a:r>
          </a:p>
        </p:txBody>
      </p:sp>
    </p:spTree>
    <p:extLst>
      <p:ext uri="{BB962C8B-B14F-4D97-AF65-F5344CB8AC3E}">
        <p14:creationId xmlns:p14="http://schemas.microsoft.com/office/powerpoint/2010/main" val="39052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3200" dirty="0">
                <a:latin typeface="+mn-ea"/>
              </a:rPr>
              <a:t>网络</a:t>
            </a:r>
            <a:r>
              <a:rPr lang="zh-CN" altLang="en-US" sz="3200" dirty="0" smtClean="0">
                <a:latin typeface="+mn-ea"/>
              </a:rPr>
              <a:t>测试</a:t>
            </a:r>
            <a:r>
              <a:rPr lang="zh-CN" altLang="en-US" sz="3200" dirty="0">
                <a:latin typeface="+mn-ea"/>
              </a:rPr>
              <a:t>主要现实模拟客户使用网络环境，检验客户端程序在实际网络环境中使用情况及进行业务操作。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3200" dirty="0" smtClean="0">
                <a:latin typeface="+mn-ea"/>
              </a:rPr>
              <a:t>网络测试</a:t>
            </a:r>
            <a:r>
              <a:rPr lang="zh-CN" altLang="en-US" sz="3200" dirty="0">
                <a:latin typeface="+mn-ea"/>
              </a:rPr>
              <a:t>主要覆盖在</a:t>
            </a:r>
            <a:r>
              <a:rPr lang="en-US" altLang="zh-CN" sz="3200" dirty="0" err="1">
                <a:latin typeface="+mn-ea"/>
              </a:rPr>
              <a:t>wifi</a:t>
            </a:r>
            <a:r>
              <a:rPr lang="en-US" altLang="zh-CN" sz="3200" dirty="0">
                <a:latin typeface="+mn-ea"/>
              </a:rPr>
              <a:t>\2G\3G\4G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net\</a:t>
            </a:r>
            <a:r>
              <a:rPr lang="en-US" altLang="zh-CN" sz="3200" dirty="0" err="1">
                <a:latin typeface="+mn-ea"/>
              </a:rPr>
              <a:t>wap</a:t>
            </a:r>
            <a:r>
              <a:rPr lang="zh-CN" altLang="en-US" sz="3200" dirty="0">
                <a:latin typeface="+mn-ea"/>
              </a:rPr>
              <a:t>、电信</a:t>
            </a:r>
            <a:r>
              <a:rPr lang="en-US" altLang="zh-CN" sz="3200" dirty="0">
                <a:latin typeface="+mn-ea"/>
              </a:rPr>
              <a:t>\</a:t>
            </a:r>
            <a:r>
              <a:rPr lang="zh-CN" altLang="en-US" sz="3200" dirty="0">
                <a:latin typeface="+mn-ea"/>
              </a:rPr>
              <a:t>移动</a:t>
            </a:r>
            <a:r>
              <a:rPr lang="en-US" altLang="zh-CN" sz="3200" dirty="0">
                <a:latin typeface="+mn-ea"/>
              </a:rPr>
              <a:t>\</a:t>
            </a:r>
            <a:r>
              <a:rPr lang="zh-CN" altLang="en-US" sz="3200" dirty="0">
                <a:latin typeface="+mn-ea"/>
              </a:rPr>
              <a:t>联通，所有可能的组合进行测试。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3200" dirty="0">
                <a:latin typeface="+mn-ea"/>
              </a:rPr>
              <a:t>原则</a:t>
            </a:r>
            <a:endParaRPr lang="en-US" altLang="zh-CN" sz="32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+mn-ea"/>
              </a:rPr>
              <a:t>无</a:t>
            </a:r>
            <a:r>
              <a:rPr lang="zh-CN" altLang="en-US" sz="2600" dirty="0">
                <a:latin typeface="+mn-ea"/>
              </a:rPr>
              <a:t>网络时，执行需要网络的操作，给予友好提示，确保程序不出现</a:t>
            </a:r>
            <a:r>
              <a:rPr lang="en-US" altLang="zh-CN" sz="2600" dirty="0">
                <a:latin typeface="+mn-ea"/>
              </a:rPr>
              <a:t>crash</a:t>
            </a:r>
            <a:r>
              <a:rPr lang="zh-CN" altLang="en-US" sz="2600" dirty="0">
                <a:latin typeface="+mn-ea"/>
              </a:rPr>
              <a:t>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+mn-ea"/>
              </a:rPr>
              <a:t>内</a:t>
            </a:r>
            <a:r>
              <a:rPr lang="zh-CN" altLang="en-US" sz="2600" dirty="0">
                <a:latin typeface="+mn-ea"/>
              </a:rPr>
              <a:t>网测试时，要注意选择到外网操作时的异常情况处理。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+mn-ea"/>
              </a:rPr>
              <a:t>在</a:t>
            </a:r>
            <a:r>
              <a:rPr lang="zh-CN" altLang="en-US" sz="2600" dirty="0">
                <a:latin typeface="+mn-ea"/>
              </a:rPr>
              <a:t>网络信号不好时，检查功能状态是否正常，确保不因提交数据失败而造成</a:t>
            </a:r>
            <a:r>
              <a:rPr lang="en-US" altLang="zh-CN" sz="2600" dirty="0">
                <a:latin typeface="+mn-ea"/>
              </a:rPr>
              <a:t>crash</a:t>
            </a:r>
            <a:r>
              <a:rPr lang="zh-CN" altLang="en-US" sz="2600" dirty="0">
                <a:latin typeface="+mn-ea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11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、网络测试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800" dirty="0" smtClean="0">
                <a:latin typeface="+mn-ea"/>
              </a:rPr>
              <a:t>原则（续）</a:t>
            </a:r>
            <a:endParaRPr lang="en-US" altLang="zh-CN" sz="3800" dirty="0" smtClean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在网络信号不好时，检查数据是否会一直处于提交中的状态，有无超时限制。如遇</a:t>
            </a:r>
            <a:r>
              <a:rPr lang="zh-CN" altLang="en-US" sz="3400" dirty="0" smtClean="0">
                <a:latin typeface="+mn-ea"/>
              </a:rPr>
              <a:t>数据交换</a:t>
            </a:r>
            <a:r>
              <a:rPr lang="zh-CN" altLang="en-US" sz="3400" dirty="0">
                <a:latin typeface="+mn-ea"/>
              </a:rPr>
              <a:t>失败时要给予提示。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 smtClean="0">
                <a:latin typeface="+mn-ea"/>
              </a:rPr>
              <a:t>在</a:t>
            </a:r>
            <a:r>
              <a:rPr lang="zh-CN" altLang="en-US" sz="3400" dirty="0">
                <a:latin typeface="+mn-ea"/>
              </a:rPr>
              <a:t>网络信号不好时，执行操作后，在回调没有完成的情况下，退出本页面或者执行</a:t>
            </a:r>
            <a:r>
              <a:rPr lang="zh-CN" altLang="en-US" sz="3400" dirty="0" smtClean="0">
                <a:latin typeface="+mn-ea"/>
              </a:rPr>
              <a:t>其他操作</a:t>
            </a:r>
            <a:r>
              <a:rPr lang="zh-CN" altLang="en-US" sz="3400" dirty="0">
                <a:latin typeface="+mn-ea"/>
              </a:rPr>
              <a:t>的情况，有无异常情况。此问题也会经常出现程序</a:t>
            </a:r>
            <a:r>
              <a:rPr lang="en-US" altLang="zh-CN" sz="3400" dirty="0">
                <a:latin typeface="+mn-ea"/>
              </a:rPr>
              <a:t>crash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 smtClean="0">
                <a:latin typeface="+mn-ea"/>
              </a:rPr>
              <a:t>尽可能</a:t>
            </a:r>
            <a:r>
              <a:rPr lang="zh-CN" altLang="en-US" sz="3400" dirty="0">
                <a:latin typeface="+mn-ea"/>
              </a:rPr>
              <a:t>全面覆盖用户的使用场景，测试用例中需要包含不同网络排列组合的各种可能</a:t>
            </a:r>
            <a:endParaRPr lang="en-US" altLang="zh-CN" sz="34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 smtClean="0">
                <a:latin typeface="+mn-ea"/>
              </a:rPr>
              <a:t>模拟网络信号被屏蔽时</a:t>
            </a:r>
            <a:r>
              <a:rPr lang="zh-CN" altLang="en-US" sz="3400" dirty="0">
                <a:latin typeface="+mn-ea"/>
              </a:rPr>
              <a:t>，客户端的影响</a:t>
            </a:r>
            <a:endParaRPr lang="en-US" altLang="zh-CN" sz="34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外部场景测试，在高山、丘陵、火车上等特殊环境下进行全面测试</a:t>
            </a:r>
            <a:r>
              <a:rPr lang="zh-CN" altLang="en-US" sz="2900" dirty="0">
                <a:latin typeface="+mn-ea"/>
              </a:rPr>
              <a:t>。</a:t>
            </a:r>
            <a:endParaRPr lang="en-US" altLang="zh-CN" sz="2900" dirty="0">
              <a:latin typeface="+mn-ea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、网络测试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9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03099" y="0"/>
            <a:ext cx="5297641" cy="42505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本章大纲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1920" y="143762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3990" y="84355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功能测试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安装、卸载测试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在线升级测试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业务逻辑测试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异常与交互性测试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易用性测试</a:t>
            </a:r>
            <a:endParaRPr lang="en-US" altLang="zh-CN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555526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适配测试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客户端性能测试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电量与流量测试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内存泄漏测试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 smtClean="0">
                <a:latin typeface="+mn-ea"/>
              </a:rPr>
              <a:t>网络测试</a:t>
            </a:r>
            <a:endParaRPr lang="en-US" altLang="zh-CN" sz="2800" dirty="0" smtClean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 smtClean="0">
                <a:latin typeface="+mn-ea"/>
              </a:rPr>
              <a:t>安全测试</a:t>
            </a:r>
            <a:endParaRPr lang="en-US" altLang="zh-CN" sz="2800" dirty="0" smtClean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en-US" altLang="zh-CN" sz="2800" dirty="0" smtClean="0">
                <a:latin typeface="+mn-ea"/>
              </a:rPr>
              <a:t>UI</a:t>
            </a:r>
            <a:r>
              <a:rPr lang="zh-CN" altLang="en-US" sz="2800" dirty="0" smtClean="0">
                <a:latin typeface="+mn-ea"/>
              </a:rPr>
              <a:t>测试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）</a:t>
            </a:r>
            <a:r>
              <a:rPr lang="zh-CN" altLang="en-US" sz="2600" dirty="0">
                <a:latin typeface="+mn-ea"/>
              </a:rPr>
              <a:t>软件权限：其中包括发送信息，拨打电话，链接网络，访问手机信息，联系人信息等等</a:t>
            </a:r>
          </a:p>
          <a:p>
            <a:pPr marL="0" indent="0">
              <a:buNone/>
            </a:pPr>
            <a:r>
              <a:rPr lang="en-US" altLang="zh-CN" sz="2600" dirty="0">
                <a:latin typeface="+mn-ea"/>
              </a:rPr>
              <a:t>2</a:t>
            </a:r>
            <a:r>
              <a:rPr lang="zh-CN" altLang="en-US" sz="2600" dirty="0">
                <a:latin typeface="+mn-ea"/>
              </a:rPr>
              <a:t>）数据在本地的存储、传输等</a:t>
            </a:r>
          </a:p>
          <a:p>
            <a:pPr marL="0" indent="0">
              <a:buNone/>
            </a:pPr>
            <a:r>
              <a:rPr lang="en-US" altLang="zh-CN" sz="2600" dirty="0">
                <a:latin typeface="+mn-ea"/>
              </a:rPr>
              <a:t>3</a:t>
            </a:r>
            <a:r>
              <a:rPr lang="zh-CN" altLang="en-US" sz="2600" dirty="0">
                <a:latin typeface="+mn-ea"/>
              </a:rPr>
              <a:t>）执行某些操作时导致的输入有效性验证、授权、数据加密等方面</a:t>
            </a:r>
          </a:p>
          <a:p>
            <a:pPr marL="0" indent="0">
              <a:buNone/>
            </a:pPr>
            <a:r>
              <a:rPr lang="en-US" altLang="zh-CN" sz="2600" dirty="0">
                <a:latin typeface="+mn-ea"/>
              </a:rPr>
              <a:t>4</a:t>
            </a:r>
            <a:r>
              <a:rPr lang="zh-CN" altLang="en-US" sz="2600" dirty="0">
                <a:latin typeface="+mn-ea"/>
              </a:rPr>
              <a:t>）基于各种通信协议或者行业标准来检查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2600" dirty="0">
              <a:latin typeface="+mn-ea"/>
            </a:endParaRPr>
          </a:p>
          <a:p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12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、安全测试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5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99542"/>
            <a:ext cx="8208912" cy="3942438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dirty="0" smtClean="0"/>
              <a:t>    安全</a:t>
            </a:r>
            <a:r>
              <a:rPr lang="zh-CN" altLang="en-US" dirty="0"/>
              <a:t>威胁从三个不同环节进行划分，主要分为</a:t>
            </a:r>
            <a:r>
              <a:rPr lang="zh-CN" altLang="en-US" dirty="0">
                <a:solidFill>
                  <a:srgbClr val="FF0000"/>
                </a:solidFill>
              </a:rPr>
              <a:t>客户端威胁、数据传输端威胁和服务端的威胁</a:t>
            </a:r>
            <a:r>
              <a:rPr lang="zh-CN" altLang="en-US" dirty="0" smtClean="0"/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12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、安全测试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75544"/>
            <a:ext cx="4271943" cy="329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63902" y="4742810"/>
            <a:ext cx="4135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https://blog.51cto.com/laoyinga/2155341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7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）用户界面（菜单、对话框、窗口）等布局，风格是否满足用户需求，文字位置，描述是否正确，界面美观程度，文字图片组合是否合理</a:t>
            </a:r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）用户友好性、人性化、便于操作等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2900" dirty="0">
              <a:latin typeface="+mn-ea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13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UI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0911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Testin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2"/>
              </a:rPr>
              <a:t>http://www.testin.cn/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百度云</a:t>
            </a:r>
            <a:r>
              <a:rPr lang="en-US" altLang="zh-CN" sz="4400" dirty="0" err="1">
                <a:latin typeface="+mn-ea"/>
              </a:rPr>
              <a:t>mtc</a:t>
            </a:r>
            <a:endParaRPr lang="zh-CN" altLang="en-US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3"/>
              </a:rPr>
              <a:t>http://mtc.baidu.com/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云测汇（性能测试）</a:t>
            </a:r>
            <a:endParaRPr lang="en-US" altLang="zh-CN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4"/>
              </a:rPr>
              <a:t>http://www.yuncehui.cn/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阿里云测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5"/>
              </a:rPr>
              <a:t>http://mqc.aliyun.com/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腾讯云测</a:t>
            </a:r>
            <a:endParaRPr lang="en-US" altLang="zh-CN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500" dirty="0">
                <a:latin typeface="+mn-ea"/>
              </a:rPr>
              <a:t>https://wetest.qq.com/</a:t>
            </a:r>
            <a:endParaRPr lang="zh-CN" altLang="en-US" sz="45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endParaRPr lang="en-US" altLang="zh-CN" sz="4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95262"/>
            <a:ext cx="896448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云测试（续）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1" y="1005576"/>
            <a:ext cx="8507189" cy="324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95" y="2301720"/>
            <a:ext cx="6611293" cy="242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195262"/>
            <a:ext cx="8964488" cy="425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云测试（续）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2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73528"/>
            <a:ext cx="8229600" cy="445314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8000" dirty="0" err="1" smtClean="0">
                <a:latin typeface="+mn-ea"/>
              </a:rPr>
              <a:t>联网</a:t>
            </a:r>
            <a:r>
              <a:rPr lang="zh-CN" altLang="en-US" sz="8000" dirty="0">
                <a:latin typeface="+mn-ea"/>
              </a:rPr>
              <a:t>（</a:t>
            </a:r>
            <a:r>
              <a:rPr lang="en-US" altLang="zh-CN" sz="8000" dirty="0" err="1">
                <a:latin typeface="+mn-ea"/>
              </a:rPr>
              <a:t>默认的联网方式是什么？Wifi</a:t>
            </a:r>
            <a:r>
              <a:rPr lang="zh-CN" altLang="en-US" sz="8000" dirty="0">
                <a:latin typeface="+mn-ea"/>
              </a:rPr>
              <a:t> or </a:t>
            </a:r>
            <a:r>
              <a:rPr lang="en-US" altLang="zh-CN" sz="8000" dirty="0" err="1">
                <a:latin typeface="+mn-ea"/>
              </a:rPr>
              <a:t>Sim卡？网络切换是否有相应的提示说明</a:t>
            </a:r>
            <a:r>
              <a:rPr lang="en-US" altLang="zh-CN" sz="8000" dirty="0" smtClean="0">
                <a:latin typeface="+mn-ea"/>
              </a:rPr>
              <a:t>？</a:t>
            </a:r>
            <a:r>
              <a:rPr lang="zh-CN" altLang="en-US" sz="8000" dirty="0" smtClean="0">
                <a:latin typeface="+mn-ea"/>
              </a:rPr>
              <a:t>）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 err="1">
                <a:latin typeface="+mn-ea"/>
              </a:rPr>
              <a:t>程序进入输入功能时，是否正常弹出键盘</a:t>
            </a:r>
            <a:r>
              <a:rPr lang="zh-CN" altLang="en-US" sz="7600" dirty="0">
                <a:latin typeface="+mn-ea"/>
              </a:rPr>
              <a:t>；</a:t>
            </a:r>
            <a:r>
              <a:rPr lang="en-US" altLang="zh-CN" sz="7600" dirty="0" err="1">
                <a:latin typeface="+mn-ea"/>
              </a:rPr>
              <a:t>键盘是否遮挡了应用需要输入内容的对话框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切换测试（最小化、多个</a:t>
            </a: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切换，</a:t>
            </a:r>
            <a:r>
              <a:rPr lang="en-US" altLang="zh-CN" sz="7600" dirty="0">
                <a:latin typeface="+mn-ea"/>
              </a:rPr>
              <a:t> </a:t>
            </a:r>
            <a:r>
              <a:rPr lang="en-US" altLang="zh-CN" sz="7600" dirty="0" err="1">
                <a:latin typeface="+mn-ea"/>
              </a:rPr>
              <a:t>home和程序间多次切换</a:t>
            </a:r>
            <a:r>
              <a:rPr lang="en-US" altLang="zh-CN" sz="7600" dirty="0">
                <a:latin typeface="+mn-ea"/>
              </a:rPr>
              <a:t> </a:t>
            </a:r>
            <a:r>
              <a:rPr lang="zh-CN" altLang="en-US" sz="7600" dirty="0">
                <a:latin typeface="+mn-ea"/>
              </a:rPr>
              <a:t>） 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7600" dirty="0">
                <a:latin typeface="+mn-ea"/>
              </a:rPr>
              <a:t>关机、待机后</a:t>
            </a: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能否正常使用</a:t>
            </a:r>
            <a:r>
              <a:rPr lang="en-US" altLang="zh-CN" sz="7600" dirty="0">
                <a:latin typeface="+mn-ea"/>
              </a:rPr>
              <a:t>
</a:t>
            </a:r>
            <a:r>
              <a:rPr lang="en-US" altLang="zh-CN" sz="7600" dirty="0" err="1">
                <a:latin typeface="+mn-ea"/>
              </a:rPr>
              <a:t>返回上一级操作，退出程序后的提示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 err="1">
                <a:latin typeface="+mn-ea"/>
              </a:rPr>
              <a:t>当离开测试应用一段时间后，在回到测试应用时不能丢失用户数据</a:t>
            </a:r>
            <a:r>
              <a:rPr lang="en-US" altLang="zh-CN" sz="7600" dirty="0">
                <a:latin typeface="+mn-ea"/>
              </a:rPr>
              <a:t>
</a:t>
            </a:r>
            <a:r>
              <a:rPr lang="en-US" altLang="zh-CN" sz="7600" dirty="0" err="1" smtClean="0">
                <a:latin typeface="+mn-ea"/>
              </a:rPr>
              <a:t>衡屏竖屏切换时不能丢失用户数据</a:t>
            </a:r>
            <a:endParaRPr lang="en-US" altLang="zh-CN" sz="7600" dirty="0" smtClean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7600" dirty="0" smtClean="0">
                <a:latin typeface="+mn-ea"/>
              </a:rPr>
              <a:t>交叉事件测试</a:t>
            </a:r>
            <a:endParaRPr lang="en-US" altLang="zh-CN" sz="76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4498"/>
            <a:ext cx="8028384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、Android的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功能测试点</a:t>
            </a:r>
            <a:b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</a:b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902"/>
            <a:ext cx="8229600" cy="4453142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长按某一按钮是否会触发其他事件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注意PC端和APP的数据同步</a:t>
            </a:r>
            <a:r>
              <a:rPr lang="zh-CN" altLang="en-US" sz="1900" dirty="0">
                <a:latin typeface="+mn-ea"/>
              </a:rPr>
              <a:t>（</a:t>
            </a:r>
            <a:r>
              <a:rPr lang="en-US" altLang="zh-CN" sz="1900" dirty="0" err="1">
                <a:latin typeface="+mn-ea"/>
              </a:rPr>
              <a:t>比如某作者在PC端设置了禁止他人评论，那么在APP上也应该禁止</a:t>
            </a:r>
            <a:r>
              <a:rPr lang="zh-CN" altLang="en-US" sz="1900" dirty="0">
                <a:latin typeface="+mn-ea"/>
              </a:rPr>
              <a:t>）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如果在APP中内嵌了些超链接后，程序如何处理。如果调用设备的浏览器，能否正常切回到APP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各个页面间多次切换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权限的限制（拍照、语音、蓝牙）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互动分享：如果程序里面包括分享功能，那么检测点击分享的时候是否会正常给出分享提示，点击分享后所填写的分享内容是否正确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长时间开机且开</a:t>
            </a:r>
            <a:r>
              <a:rPr lang="en-US" altLang="zh-CN" sz="1900" dirty="0">
                <a:latin typeface="+mn-ea"/>
              </a:rPr>
              <a:t>app</a:t>
            </a:r>
            <a:r>
              <a:rPr lang="zh-CN" altLang="en-US" sz="1900" dirty="0">
                <a:latin typeface="+mn-ea"/>
              </a:rPr>
              <a:t>，看是否会出现异常情况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4498"/>
            <a:ext cx="8028384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、Android的功能测试点</a:t>
            </a:r>
            <a:b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</a:b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5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424936" cy="3747864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zh-CN" altLang="en-US" sz="2800" dirty="0">
                <a:latin typeface="+mn-ea"/>
              </a:rPr>
              <a:t>安装、卸载测试主要针对编译后源程序生成的</a:t>
            </a:r>
            <a:r>
              <a:rPr lang="en-US" altLang="zh-CN" sz="2800" dirty="0" err="1">
                <a:latin typeface="+mn-ea"/>
              </a:rPr>
              <a:t>APK</a:t>
            </a:r>
            <a:r>
              <a:rPr lang="zh-CN" altLang="en-US" sz="2800" dirty="0">
                <a:latin typeface="+mn-ea"/>
              </a:rPr>
              <a:t>安装</a:t>
            </a:r>
            <a:r>
              <a:rPr lang="zh-CN" altLang="en-US" sz="2800" dirty="0" smtClean="0">
                <a:latin typeface="+mn-ea"/>
              </a:rPr>
              <a:t>文件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）验证</a:t>
            </a:r>
            <a:r>
              <a:rPr lang="en-US" altLang="zh-CN" dirty="0"/>
              <a:t>app</a:t>
            </a:r>
            <a:r>
              <a:rPr lang="zh-CN" altLang="en-US" dirty="0"/>
              <a:t>能否正确安装运行卸载，以及操作过程和操作前后对系统资源的占有情况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）安装运行卸载的提示，报告等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）检查安装路径，文件是否合理，组件是否正确注册等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安装、卸载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1887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74786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主要</a:t>
            </a:r>
            <a:r>
              <a:rPr lang="en-US" altLang="zh-CN" sz="2800" dirty="0" err="1" smtClean="0">
                <a:latin typeface="+mn-ea"/>
              </a:rPr>
              <a:t>APK</a:t>
            </a:r>
            <a:r>
              <a:rPr lang="zh-CN" altLang="en-US" sz="2800" dirty="0" smtClean="0">
                <a:latin typeface="+mn-ea"/>
              </a:rPr>
              <a:t>文件来源有</a:t>
            </a:r>
            <a:r>
              <a:rPr lang="zh-CN" altLang="en-US" sz="2800" dirty="0">
                <a:latin typeface="+mn-ea"/>
              </a:rPr>
              <a:t>两个：</a:t>
            </a:r>
            <a:endParaRPr lang="en-US" altLang="zh-CN" sz="2800" dirty="0">
              <a:latin typeface="+mn-ea"/>
            </a:endParaRPr>
          </a:p>
          <a:p>
            <a:pPr marL="85725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生成</a:t>
            </a:r>
            <a:r>
              <a:rPr lang="en-US" altLang="zh-CN" sz="2600" dirty="0" err="1">
                <a:latin typeface="+mn-ea"/>
              </a:rPr>
              <a:t>APK</a:t>
            </a:r>
            <a:r>
              <a:rPr lang="zh-CN" altLang="en-US" sz="2600" dirty="0">
                <a:latin typeface="+mn-ea"/>
              </a:rPr>
              <a:t>文件在真机上可以安装卸载</a:t>
            </a:r>
            <a:endParaRPr lang="en-US" altLang="zh-CN" sz="2600" dirty="0">
              <a:latin typeface="+mn-ea"/>
            </a:endParaRPr>
          </a:p>
          <a:p>
            <a:pPr marL="85725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+mn-ea"/>
              </a:rPr>
              <a:t>Android</a:t>
            </a:r>
            <a:r>
              <a:rPr lang="zh-CN" altLang="en-US" sz="2600" dirty="0">
                <a:latin typeface="+mn-ea"/>
              </a:rPr>
              <a:t>手机端的通用安装工具，如：豌豆荚及应用宝、</a:t>
            </a:r>
            <a:r>
              <a:rPr lang="en-US" altLang="zh-CN" sz="2600" dirty="0">
                <a:latin typeface="+mn-ea"/>
              </a:rPr>
              <a:t>91</a:t>
            </a:r>
            <a:r>
              <a:rPr lang="zh-CN" altLang="en-US" sz="2600" dirty="0">
                <a:latin typeface="+mn-ea"/>
              </a:rPr>
              <a:t>助手等工具可以正常安装及卸载程序。</a:t>
            </a:r>
            <a:endParaRPr lang="en-US" altLang="zh-CN" sz="26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安装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运行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卸载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6555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7595"/>
            <a:ext cx="8229600" cy="4345130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>
                <a:latin typeface="+mn-ea"/>
              </a:rPr>
              <a:t>验证数字签名</a:t>
            </a:r>
            <a:endParaRPr lang="en-US" altLang="zh-CN" sz="2800" dirty="0">
              <a:latin typeface="+mn-ea"/>
            </a:endParaRPr>
          </a:p>
          <a:p>
            <a:pPr lvl="0"/>
            <a:r>
              <a:rPr lang="zh-CN" altLang="en-US" sz="2800" dirty="0">
                <a:latin typeface="+mn-ea"/>
              </a:rPr>
              <a:t>升级后可以正常使用</a:t>
            </a:r>
            <a:endParaRPr lang="en-US" altLang="zh-CN" sz="2800" dirty="0">
              <a:latin typeface="+mn-ea"/>
            </a:endParaRPr>
          </a:p>
          <a:p>
            <a:pPr lvl="0"/>
            <a:r>
              <a:rPr lang="zh-CN" altLang="en-US" sz="2800" dirty="0" smtClean="0">
                <a:latin typeface="+mn-ea"/>
              </a:rPr>
              <a:t>在线跨版本升级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584" y="195486"/>
            <a:ext cx="6226175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、在线升级测试</a:t>
            </a:r>
          </a:p>
        </p:txBody>
      </p:sp>
    </p:spTree>
    <p:extLst>
      <p:ext uri="{BB962C8B-B14F-4D97-AF65-F5344CB8AC3E}">
        <p14:creationId xmlns:p14="http://schemas.microsoft.com/office/powerpoint/2010/main" val="3361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功能点测试：主要测试客户端是否正常使用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业务逻辑测试：主要测试客户端业务能否正常完成，与服务器端的交互。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关联性测试：主要测试客户端与</a:t>
            </a:r>
            <a:r>
              <a:rPr lang="en-US" altLang="zh-CN" dirty="0" smtClean="0">
                <a:latin typeface="+mn-ea"/>
              </a:rPr>
              <a:t>PC</a:t>
            </a:r>
            <a:r>
              <a:rPr lang="zh-CN" altLang="en-US" dirty="0" smtClean="0">
                <a:latin typeface="+mn-ea"/>
              </a:rPr>
              <a:t>端的交互，客户端处理完成后，</a:t>
            </a:r>
            <a:r>
              <a:rPr lang="zh-CN" altLang="en-US" dirty="0">
                <a:latin typeface="+mn-ea"/>
              </a:rPr>
              <a:t>客户端与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 smtClean="0">
                <a:latin typeface="+mn-ea"/>
              </a:rPr>
              <a:t>端的数据一致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89248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、业务逻辑测试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1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80507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200" dirty="0" smtClean="0">
                <a:latin typeface="+mn-ea"/>
              </a:rPr>
              <a:t>在断网、断电、服务器异常等情况下，客户端能否正常处理，保证数据的正确性。</a:t>
            </a:r>
            <a:endParaRPr lang="en-US" altLang="zh-CN" sz="32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ea"/>
              </a:rPr>
              <a:t>使用</a:t>
            </a:r>
            <a:r>
              <a:rPr lang="zh-CN" altLang="en-US" sz="2800" dirty="0">
                <a:latin typeface="+mn-ea"/>
              </a:rPr>
              <a:t>应用时</a:t>
            </a:r>
            <a:r>
              <a:rPr lang="en-US" altLang="zh-CN" sz="2800" dirty="0" err="1">
                <a:latin typeface="+mn-ea"/>
              </a:rPr>
              <a:t>断网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断网时启动</a:t>
            </a:r>
            <a:r>
              <a:rPr lang="zh-CN" altLang="en-US" sz="2800" dirty="0" smtClean="0">
                <a:latin typeface="+mn-ea"/>
              </a:rPr>
              <a:t>应用</a:t>
            </a:r>
            <a:endParaRPr lang="en-US" altLang="zh-CN" sz="2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ea"/>
              </a:rPr>
              <a:t>使用应用时断电</a:t>
            </a:r>
            <a:endParaRPr lang="en-US" altLang="zh-CN" sz="2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服务器</a:t>
            </a:r>
            <a:r>
              <a:rPr lang="zh-CN" altLang="en-US" sz="2800" dirty="0" smtClean="0">
                <a:latin typeface="+mn-ea"/>
              </a:rPr>
              <a:t>异常，客户端能否正常处理</a:t>
            </a:r>
            <a:endParaRPr lang="en-US" altLang="zh-CN" sz="2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+mn-ea"/>
              </a:rPr>
              <a:t>Client</a:t>
            </a:r>
            <a:r>
              <a:rPr lang="zh-CN" altLang="zh-CN" sz="2800" dirty="0">
                <a:latin typeface="+mn-ea"/>
              </a:rPr>
              <a:t>端更新时断开了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n-ea"/>
              </a:rPr>
              <a:t>Client</a:t>
            </a:r>
            <a:r>
              <a:rPr lang="zh-CN" altLang="zh-CN" sz="2800" dirty="0">
                <a:latin typeface="+mn-ea"/>
              </a:rPr>
              <a:t>端更新时</a:t>
            </a:r>
            <a:r>
              <a:rPr lang="en-US" altLang="zh-CN" sz="2800" dirty="0">
                <a:latin typeface="+mn-ea"/>
              </a:rPr>
              <a:t>Service</a:t>
            </a:r>
            <a:r>
              <a:rPr lang="zh-CN" altLang="zh-CN" sz="2800" dirty="0">
                <a:latin typeface="+mn-ea"/>
              </a:rPr>
              <a:t>端挂了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、异常测试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1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mb1</Template>
  <TotalTime>1747</TotalTime>
  <Words>2000</Words>
  <Application>Microsoft Office PowerPoint</Application>
  <PresentationFormat>全屏显示(16:9)</PresentationFormat>
  <Paragraphs>194</Paragraphs>
  <Slides>24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moban</vt:lpstr>
      <vt:lpstr>PowerPoint 演示文稿</vt:lpstr>
      <vt:lpstr>本章大纲</vt:lpstr>
      <vt:lpstr>1、Android的功能测试点 </vt:lpstr>
      <vt:lpstr>1、Android的功能测试点 </vt:lpstr>
      <vt:lpstr>2、安装、卸载测试</vt:lpstr>
      <vt:lpstr>2、安装运行卸载测试</vt:lpstr>
      <vt:lpstr>    3、在线升级测试</vt:lpstr>
      <vt:lpstr>4、业务逻辑测试</vt:lpstr>
      <vt:lpstr>5、异常测试</vt:lpstr>
      <vt:lpstr>5、交互性测试</vt:lpstr>
      <vt:lpstr>6、易用性测试</vt:lpstr>
      <vt:lpstr>7、适配测试</vt:lpstr>
      <vt:lpstr>7、适配测试的解决方案</vt:lpstr>
      <vt:lpstr>8、客户端性能测试（专项测试）</vt:lpstr>
      <vt:lpstr>8、客户端性能测试</vt:lpstr>
      <vt:lpstr>9、电量与流量测试</vt:lpstr>
      <vt:lpstr>10、内存泄漏测试</vt:lpstr>
      <vt:lpstr>11、网络测试</vt:lpstr>
      <vt:lpstr>11、网络测试</vt:lpstr>
      <vt:lpstr>12、安全测试</vt:lpstr>
      <vt:lpstr>12、安全测试</vt:lpstr>
      <vt:lpstr>13、UI测试</vt:lpstr>
      <vt:lpstr>云测试（续）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android测试点</dc:title>
  <dc:creator>admin</dc:creator>
  <cp:lastModifiedBy>admin</cp:lastModifiedBy>
  <cp:revision>285</cp:revision>
  <dcterms:created xsi:type="dcterms:W3CDTF">2016-04-28T09:06:14Z</dcterms:created>
  <dcterms:modified xsi:type="dcterms:W3CDTF">2019-04-02T04:35:26Z</dcterms:modified>
</cp:coreProperties>
</file>