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09" r:id="rId2"/>
    <p:sldId id="258" r:id="rId3"/>
    <p:sldId id="279" r:id="rId4"/>
    <p:sldId id="261" r:id="rId5"/>
    <p:sldId id="325" r:id="rId6"/>
    <p:sldId id="31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11" r:id="rId16"/>
    <p:sldId id="347" r:id="rId17"/>
    <p:sldId id="336" r:id="rId18"/>
    <p:sldId id="337" r:id="rId19"/>
    <p:sldId id="338" r:id="rId20"/>
    <p:sldId id="339" r:id="rId21"/>
    <p:sldId id="340" r:id="rId22"/>
    <p:sldId id="335" r:id="rId23"/>
    <p:sldId id="318" r:id="rId24"/>
    <p:sldId id="312" r:id="rId25"/>
    <p:sldId id="320" r:id="rId26"/>
    <p:sldId id="341" r:id="rId27"/>
    <p:sldId id="346" r:id="rId28"/>
    <p:sldId id="342" r:id="rId29"/>
    <p:sldId id="344" r:id="rId30"/>
    <p:sldId id="345" r:id="rId31"/>
    <p:sldId id="343" r:id="rId32"/>
    <p:sldId id="301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52" autoAdjust="0"/>
  </p:normalViewPr>
  <p:slideViewPr>
    <p:cSldViewPr>
      <p:cViewPr>
        <p:scale>
          <a:sx n="66" d="100"/>
          <a:sy n="66" d="100"/>
        </p:scale>
        <p:origin x="-1278" y="-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48EFF-297C-4482-8F45-8BA53450A94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AD4F4-CE33-4E3B-8155-1DAA29A2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36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http://blog.csdn.net/s003603u/article/details/53318638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6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Gradle</a:t>
            </a:r>
            <a:r>
              <a:rPr lang="zh-CN" altLang="en-US" dirty="0" smtClean="0"/>
              <a:t>最新版本</a:t>
            </a:r>
            <a:r>
              <a:rPr lang="en-US" altLang="zh-CN" dirty="0" smtClean="0"/>
              <a:t>4.10   </a:t>
            </a:r>
            <a:r>
              <a:rPr lang="zh-CN" altLang="en-US" dirty="0" smtClean="0"/>
              <a:t>（截止到</a:t>
            </a:r>
            <a:r>
              <a:rPr lang="en-US" altLang="zh-CN" dirty="0" smtClean="0"/>
              <a:t>2018-9-5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Ant</a:t>
            </a:r>
            <a:r>
              <a:rPr lang="zh-CN" altLang="en-US" dirty="0" smtClean="0"/>
              <a:t>配置项目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97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Genymotion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国外的服务器，需要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googlez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账号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打包的格式，演示运行过程，看日志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40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公司和开放手机联盟领导及开发的基于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平台的、开源的智能操作系统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2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最下边，内核部分，驱动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zh-CN" altLang="en-US" baseline="0" dirty="0" smtClean="0"/>
              <a:t>类库：开源多媒体 部分 </a:t>
            </a:r>
            <a:r>
              <a:rPr lang="en-US" altLang="zh-CN" baseline="0" dirty="0" smtClean="0"/>
              <a:t>C </a:t>
            </a:r>
            <a:r>
              <a:rPr lang="en-US" altLang="zh-CN" baseline="0" dirty="0" err="1" smtClean="0"/>
              <a:t>C</a:t>
            </a:r>
            <a:r>
              <a:rPr lang="en-US" altLang="zh-CN" baseline="0" dirty="0" smtClean="0"/>
              <a:t>++</a:t>
            </a:r>
            <a:endParaRPr lang="en-US" altLang="zh-CN" dirty="0" smtClean="0"/>
          </a:p>
          <a:p>
            <a:r>
              <a:rPr lang="zh-CN" altLang="en-US" dirty="0" smtClean="0"/>
              <a:t>屏幕</a:t>
            </a:r>
            <a:r>
              <a:rPr lang="zh-CN" altLang="en-US" dirty="0" smtClean="0"/>
              <a:t>管理，声音管理，浏览器，数据库 第三方开源 的类库。从上向下调用关系</a:t>
            </a:r>
            <a:endParaRPr lang="en-US" altLang="zh-CN" dirty="0" smtClean="0"/>
          </a:p>
          <a:p>
            <a:r>
              <a:rPr lang="zh-CN" altLang="en-US" dirty="0" smtClean="0"/>
              <a:t>屏幕管理，多媒体音视频</a:t>
            </a:r>
          </a:p>
          <a:p>
            <a:pPr lvl="2" eaLnBrk="1" hangingPunct="1">
              <a:defRPr/>
            </a:pP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Surface </a:t>
            </a:r>
            <a:r>
              <a:rPr lang="en-US" altLang="zh-CN" dirty="0"/>
              <a:t>Manager</a:t>
            </a:r>
            <a:r>
              <a:rPr lang="zh-CN" altLang="en-US" dirty="0">
                <a:latin typeface="+mn-ea"/>
              </a:rPr>
              <a:t>，支持显示子系统的访问，提供应用程序与</a:t>
            </a:r>
            <a:r>
              <a:rPr lang="en-US" altLang="zh-CN" dirty="0">
                <a:latin typeface="+mn-ea"/>
              </a:rPr>
              <a:t>2D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图像层的平滑连接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Media Framework</a:t>
            </a:r>
            <a:r>
              <a:rPr lang="zh-CN" altLang="en-US" dirty="0">
                <a:latin typeface="+mn-ea"/>
              </a:rPr>
              <a:t>，实现音视频的播放和录制功能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SQLite</a:t>
            </a:r>
            <a:r>
              <a:rPr lang="zh-CN" altLang="en-US" dirty="0">
                <a:latin typeface="+mn-ea"/>
              </a:rPr>
              <a:t>，轻量级的关系数据库引擎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OpenGL ES</a:t>
            </a:r>
            <a:r>
              <a:rPr lang="zh-CN" altLang="en-US" dirty="0">
                <a:latin typeface="+mn-ea"/>
              </a:rPr>
              <a:t>，基于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图像加速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FreeType</a:t>
            </a:r>
            <a:r>
              <a:rPr lang="zh-CN" altLang="en-US" dirty="0">
                <a:latin typeface="+mn-ea"/>
              </a:rPr>
              <a:t>，位图与矢量字体渲染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WebKit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/>
              <a:t>Web</a:t>
            </a:r>
            <a:r>
              <a:rPr lang="zh-CN" altLang="en-US" dirty="0">
                <a:latin typeface="+mn-ea"/>
              </a:rPr>
              <a:t>浏览器引擎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SG</a:t>
            </a:r>
            <a:r>
              <a:rPr lang="en-US" altLang="zh-CN" dirty="0">
                <a:latin typeface="+mn-ea"/>
              </a:rPr>
              <a:t>L,2D</a:t>
            </a:r>
            <a:r>
              <a:rPr lang="zh-CN" altLang="en-US" dirty="0">
                <a:latin typeface="+mn-ea"/>
              </a:rPr>
              <a:t>图像引擎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SSL</a:t>
            </a:r>
            <a:r>
              <a:rPr lang="zh-CN" altLang="en-US" dirty="0">
                <a:latin typeface="+mn-ea"/>
              </a:rPr>
              <a:t>，数据加密与安全传输的函数库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Libc</a:t>
            </a:r>
            <a:r>
              <a:rPr lang="zh-CN" altLang="en-US" dirty="0">
                <a:latin typeface="+mn-ea"/>
              </a:rPr>
              <a:t>，标准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运行库，</a:t>
            </a:r>
            <a:r>
              <a:rPr lang="en-US" altLang="zh-CN" dirty="0"/>
              <a:t>Linux</a:t>
            </a:r>
            <a:r>
              <a:rPr lang="zh-CN" altLang="en-US" dirty="0">
                <a:latin typeface="+mn-ea"/>
              </a:rPr>
              <a:t>系统中底层应用程序开发</a:t>
            </a:r>
            <a:r>
              <a:rPr lang="zh-CN" altLang="en-US" dirty="0" smtClean="0">
                <a:latin typeface="+mn-ea"/>
              </a:rPr>
              <a:t>接口</a:t>
            </a:r>
            <a:endParaRPr lang="en-US" altLang="zh-CN" dirty="0" smtClean="0">
              <a:latin typeface="+mn-ea"/>
            </a:endParaRPr>
          </a:p>
          <a:p>
            <a:pPr lvl="2" eaLnBrk="1" hangingPunct="1">
              <a:defRPr/>
            </a:pPr>
            <a:endParaRPr lang="en-US" altLang="zh-CN" dirty="0" smtClean="0">
              <a:latin typeface="+mn-ea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+mn-ea"/>
              </a:rPr>
              <a:t>内核层是硬件驱动，</a:t>
            </a:r>
            <a:r>
              <a:rPr lang="en-US" altLang="zh-CN" dirty="0" smtClean="0">
                <a:latin typeface="+mn-ea"/>
              </a:rPr>
              <a:t>Libraries</a:t>
            </a:r>
            <a:r>
              <a:rPr lang="zh-CN" altLang="en-US" dirty="0" smtClean="0">
                <a:latin typeface="+mn-ea"/>
              </a:rPr>
              <a:t>是对内核层的封装，用</a:t>
            </a:r>
            <a:r>
              <a:rPr lang="en-US" altLang="zh-CN" dirty="0" smtClean="0">
                <a:latin typeface="+mn-ea"/>
              </a:rPr>
              <a:t>c/</a:t>
            </a:r>
            <a:r>
              <a:rPr lang="en-US" altLang="zh-CN" dirty="0" err="1" smtClean="0">
                <a:latin typeface="+mn-ea"/>
              </a:rPr>
              <a:t>c++</a:t>
            </a:r>
            <a:r>
              <a:rPr lang="zh-CN" altLang="en-US" dirty="0" smtClean="0">
                <a:latin typeface="+mn-ea"/>
              </a:rPr>
              <a:t>实现，应用框架层用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实现</a:t>
            </a:r>
            <a:endParaRPr lang="en-US" altLang="zh-CN" dirty="0">
              <a:latin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https://blog.csdn.net/evan_man/article/details/52414390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03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8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OpenGL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系统常用的图形图像库，</a:t>
            </a:r>
            <a:r>
              <a:rPr lang="en-US" altLang="zh-CN" dirty="0" smtClean="0"/>
              <a:t>ES</a:t>
            </a:r>
            <a:r>
              <a:rPr lang="zh-CN" altLang="en-US" dirty="0" smtClean="0"/>
              <a:t>是针对手机系统的简化版本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1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级别的框架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5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JAVA_HOME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9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800">
                <a:latin typeface="+mn-ea"/>
                <a:ea typeface="+mn-ea"/>
              </a:defRPr>
            </a:lvl3pPr>
            <a:lvl4pPr>
              <a:defRPr sz="2800">
                <a:latin typeface="+mn-ea"/>
                <a:ea typeface="+mn-ea"/>
              </a:defRPr>
            </a:lvl4pPr>
            <a:lvl5pPr>
              <a:defRPr sz="2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dk/api_diff/23/changes.html" TargetMode="External"/><Relationship Id="rId13" Type="http://schemas.openxmlformats.org/officeDocument/2006/relationships/hyperlink" Target="https://developer.android.com/about/versions/android-4.4.html" TargetMode="External"/><Relationship Id="rId18" Type="http://schemas.openxmlformats.org/officeDocument/2006/relationships/hyperlink" Target="https://developer.android.com/sdk/api_diff/17/changes.html" TargetMode="External"/><Relationship Id="rId3" Type="http://schemas.openxmlformats.org/officeDocument/2006/relationships/hyperlink" Target="https://developer.android.com/about/versions/oreo/index.html" TargetMode="External"/><Relationship Id="rId21" Type="http://schemas.openxmlformats.org/officeDocument/2006/relationships/hyperlink" Target="https://developer.android.com/about/versions/android-4.0.3.html" TargetMode="External"/><Relationship Id="rId7" Type="http://schemas.openxmlformats.org/officeDocument/2006/relationships/hyperlink" Target="https://developer.android.com/about/versions/marshmallow/android-6.0.html" TargetMode="External"/><Relationship Id="rId12" Type="http://schemas.openxmlformats.org/officeDocument/2006/relationships/hyperlink" Target="https://developer.android.com/sdk/api_diff/21/changes.html" TargetMode="External"/><Relationship Id="rId17" Type="http://schemas.openxmlformats.org/officeDocument/2006/relationships/hyperlink" Target="https://developer.android.com/about/versions/android-4.2.html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developer.android.com/sdk/api_diff/18/changes.html" TargetMode="External"/><Relationship Id="rId20" Type="http://schemas.openxmlformats.org/officeDocument/2006/relationships/hyperlink" Target="https://developer.android.com/sdk/api_diff/16/chang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dk/api_diff/24/changes.html" TargetMode="External"/><Relationship Id="rId11" Type="http://schemas.openxmlformats.org/officeDocument/2006/relationships/hyperlink" Target="https://developer.android.com/about/versions/android-5.0.html" TargetMode="External"/><Relationship Id="rId24" Type="http://schemas.openxmlformats.org/officeDocument/2006/relationships/hyperlink" Target="https://developer.android.com/sdk/api_diff/14/changes.html" TargetMode="External"/><Relationship Id="rId5" Type="http://schemas.openxmlformats.org/officeDocument/2006/relationships/hyperlink" Target="https://developer.android.com/about/versions/nougat/android-7.0.html" TargetMode="External"/><Relationship Id="rId15" Type="http://schemas.openxmlformats.org/officeDocument/2006/relationships/hyperlink" Target="https://developer.android.com/about/versions/android-4.3.html" TargetMode="External"/><Relationship Id="rId23" Type="http://schemas.openxmlformats.org/officeDocument/2006/relationships/hyperlink" Target="https://developer.android.com/about/versions/android-4.0.html" TargetMode="External"/><Relationship Id="rId10" Type="http://schemas.openxmlformats.org/officeDocument/2006/relationships/hyperlink" Target="https://developer.android.com/sdk/api_diff/22/changes.html" TargetMode="External"/><Relationship Id="rId19" Type="http://schemas.openxmlformats.org/officeDocument/2006/relationships/hyperlink" Target="https://developer.android.com/about/versions/android-4.1.html" TargetMode="External"/><Relationship Id="rId4" Type="http://schemas.openxmlformats.org/officeDocument/2006/relationships/hyperlink" Target="https://developer.android.com/sdk/api_diff/27/changes.html" TargetMode="External"/><Relationship Id="rId9" Type="http://schemas.openxmlformats.org/officeDocument/2006/relationships/hyperlink" Target="https://developer.android.com/about/versions/android-5.1.html" TargetMode="External"/><Relationship Id="rId14" Type="http://schemas.openxmlformats.org/officeDocument/2006/relationships/hyperlink" Target="https://developer.android.com/sdk/api_diff/19/changes.html" TargetMode="External"/><Relationship Id="rId22" Type="http://schemas.openxmlformats.org/officeDocument/2006/relationships/hyperlink" Target="https://developer.android.com/sdk/api_diff/15/change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radle.org/distribution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ignox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010189"/>
            <a:ext cx="5904656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02 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ndroid系统基础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805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15566"/>
            <a:ext cx="8229600" cy="38884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核心类库和运行时环境层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由核心运行库和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运行时环境构成函数库，主要提供一组基于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C/C++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的函数库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45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Surface Manager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，提供应用程序的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图像层的平滑连接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Media Framework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，实现音视频的播放和录制功能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，轻量级的关系数据库引擎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OpenGL ES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，基于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图像加速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FreeType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，位图与矢量字体渲染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WebKit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浏览器引擎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SGL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图像引擎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SSL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，数据加密与安全传输的函数库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Libc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，标准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运行库，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系统中底层应用程序开发接口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84044" y="987574"/>
            <a:ext cx="8229600" cy="19116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核心类库和运行时环境层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运行时环境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核心库，提供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系统特有函数功能和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语言函数功能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Dalvik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虚拟机，实现基于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内核的线程管理和内存管理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Android5.0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开始，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取代了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Dalvik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4824" y="3220120"/>
            <a:ext cx="6858762" cy="1619882"/>
            <a:chOff x="1559496" y="3933453"/>
            <a:chExt cx="8897154" cy="1541678"/>
          </a:xfrm>
        </p:grpSpPr>
        <p:sp>
          <p:nvSpPr>
            <p:cNvPr id="6" name="矩形 5"/>
            <p:cNvSpPr/>
            <p:nvPr/>
          </p:nvSpPr>
          <p:spPr>
            <a:xfrm>
              <a:off x="1559496" y="3933453"/>
              <a:ext cx="8897154" cy="15416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Libraries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25066" y="4278791"/>
              <a:ext cx="2118684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Surface 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06640" y="4704291"/>
              <a:ext cx="2137111" cy="32107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OpenGL|ES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802914" y="5102063"/>
              <a:ext cx="2140838" cy="3273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SGL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27204" y="4278791"/>
              <a:ext cx="222428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Media Framework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027204" y="4691164"/>
              <a:ext cx="2224288" cy="334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FreeType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027204" y="5102063"/>
              <a:ext cx="2224288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SSL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398668" y="4278791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SQLite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398668" y="4691164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Webkit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403249" y="5095134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Libc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20456" y="4055957"/>
              <a:ext cx="2306670" cy="13734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/>
                <a:t>Android Runtime</a:t>
              </a:r>
              <a:endParaRPr lang="zh-CN" altLang="en-US" sz="15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948794" y="4401634"/>
              <a:ext cx="2049993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ART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948793" y="4928014"/>
              <a:ext cx="2049993" cy="34681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Core Libraries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3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应用程序框架层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45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平台基本的管理功能和组件重用机制</a:t>
            </a: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，管理应用程序的生命周期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，启动应用程序的窗体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Provider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，共享私有数据，实现跨进程的数据访问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，管理安装在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系统内的应用程序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Telephony Manager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，管理与拨打和接听电话的相关功能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43558"/>
            <a:ext cx="8057238" cy="153361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应用程序框架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，允许应用程序使用非代码资源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，管理与地图相关的服务功能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，允许应用程序在状态栏中显示提示信息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2994" y="3157260"/>
            <a:ext cx="7033372" cy="1574730"/>
            <a:chOff x="1110659" y="3705624"/>
            <a:chExt cx="8897154" cy="1541678"/>
          </a:xfrm>
        </p:grpSpPr>
        <p:sp>
          <p:nvSpPr>
            <p:cNvPr id="5" name="矩形 4"/>
            <p:cNvSpPr/>
            <p:nvPr/>
          </p:nvSpPr>
          <p:spPr>
            <a:xfrm>
              <a:off x="1110659" y="3705624"/>
              <a:ext cx="8897154" cy="15416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Application Framework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366323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Activity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66323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Package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96325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Window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96325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Telephony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43946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Content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43946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Resource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391567" y="403891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391567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Location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010271" y="4038916"/>
              <a:ext cx="166801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Notification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010271" y="4664596"/>
              <a:ext cx="166801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XMPP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2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7574"/>
            <a:ext cx="8229600" cy="1371599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应用程序层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提供一系列的核心应用程序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包括电子邮件客户端、浏览器、通讯录和日历等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91580" y="2787774"/>
            <a:ext cx="7074786" cy="864096"/>
            <a:chOff x="1559496" y="1521871"/>
            <a:chExt cx="8897154" cy="869117"/>
          </a:xfrm>
        </p:grpSpPr>
        <p:sp>
          <p:nvSpPr>
            <p:cNvPr id="5" name="矩形 4"/>
            <p:cNvSpPr/>
            <p:nvPr/>
          </p:nvSpPr>
          <p:spPr>
            <a:xfrm>
              <a:off x="1559496" y="1521871"/>
              <a:ext cx="8897154" cy="8691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Application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06639" y="1923039"/>
              <a:ext cx="115333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Home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07117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Contacts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965355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Phone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749503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Browser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459108" y="1912192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…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6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6242" y="1131590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latin typeface="+mn-ea"/>
              </a:rPr>
              <a:t>Andoid </a:t>
            </a:r>
            <a:r>
              <a:rPr lang="zh-CN" altLang="en-US" sz="3200" dirty="0">
                <a:latin typeface="+mn-ea"/>
              </a:rPr>
              <a:t>平台</a:t>
            </a:r>
            <a:r>
              <a:rPr lang="zh-CN" altLang="en-US" sz="3200" dirty="0" smtClean="0">
                <a:latin typeface="+mn-ea"/>
              </a:rPr>
              <a:t>发展史</a:t>
            </a:r>
            <a:endParaRPr lang="en-US" altLang="zh-CN" sz="32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平台架构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 smtClean="0">
                <a:solidFill>
                  <a:srgbClr val="FF0000"/>
                </a:solidFill>
                <a:latin typeface="+mn-ea"/>
              </a:rPr>
              <a:t>Andoid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Studio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环境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搭建</a:t>
            </a:r>
            <a:endParaRPr lang="en-US" altLang="zh-CN" sz="3200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+mn-ea"/>
              </a:rPr>
              <a:t>程序</a:t>
            </a:r>
            <a:r>
              <a:rPr lang="zh-CN" altLang="en-US" sz="3200" dirty="0" smtClean="0">
                <a:latin typeface="+mn-ea"/>
              </a:rPr>
              <a:t>结构分析</a:t>
            </a:r>
            <a:endParaRPr lang="zh-CN" altLang="en-US" sz="3200" dirty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73554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本章大纲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40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，配置基本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Android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Studio3.3.2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绿色解压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，绿色解压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简介及配置</a:t>
            </a:r>
          </a:p>
        </p:txBody>
      </p:sp>
    </p:spTree>
    <p:extLst>
      <p:ext uri="{BB962C8B-B14F-4D97-AF65-F5344CB8AC3E}">
        <p14:creationId xmlns:p14="http://schemas.microsoft.com/office/powerpoint/2010/main" val="21538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SDK</a:t>
            </a:r>
            <a:r>
              <a:rPr lang="zh-CN" altLang="en-US" dirty="0"/>
              <a:t>的目录结构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的目录结构如下：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add-ons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：附件的包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格式的离线文档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：工具</a:t>
            </a:r>
          </a:p>
        </p:txBody>
      </p:sp>
    </p:spTree>
    <p:extLst>
      <p:ext uri="{BB962C8B-B14F-4D97-AF65-F5344CB8AC3E}">
        <p14:creationId xmlns:p14="http://schemas.microsoft.com/office/powerpoint/2010/main" val="34065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Android</a:t>
            </a:r>
            <a:r>
              <a:rPr lang="zh-CN" altLang="en-US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156" y="843558"/>
            <a:ext cx="8057238" cy="15121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系统的版本有很多，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级别来标识具体的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程序采用应用程序的向后兼容性。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99485" y="2729443"/>
            <a:ext cx="4960647" cy="2218571"/>
            <a:chOff x="1065980" y="3358275"/>
            <a:chExt cx="6614196" cy="2958094"/>
          </a:xfrm>
        </p:grpSpPr>
        <p:sp>
          <p:nvSpPr>
            <p:cNvPr id="6" name="矩形 5"/>
            <p:cNvSpPr/>
            <p:nvPr/>
          </p:nvSpPr>
          <p:spPr>
            <a:xfrm rot="5400000">
              <a:off x="860544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065980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阿童木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Beta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860544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1065980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发条机器人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Android1.1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860544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1065980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纸杯蛋糕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1.5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353010" y="6093296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 13"/>
            <p:cNvSpPr/>
            <p:nvPr/>
          </p:nvSpPr>
          <p:spPr>
            <a:xfrm>
              <a:off x="1065980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甜甜圈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1.6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495322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 15"/>
            <p:cNvSpPr/>
            <p:nvPr/>
          </p:nvSpPr>
          <p:spPr>
            <a:xfrm>
              <a:off x="2722164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松饼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2.0/2.1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2495322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 17"/>
            <p:cNvSpPr/>
            <p:nvPr/>
          </p:nvSpPr>
          <p:spPr>
            <a:xfrm>
              <a:off x="2722164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冻酸奶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2.2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2495322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多边形 19"/>
            <p:cNvSpPr/>
            <p:nvPr/>
          </p:nvSpPr>
          <p:spPr>
            <a:xfrm>
              <a:off x="2722164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姜饼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2.3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733454" y="3767635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任意多边形 21"/>
            <p:cNvSpPr/>
            <p:nvPr/>
          </p:nvSpPr>
          <p:spPr>
            <a:xfrm>
              <a:off x="2722164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蜂巢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3.0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4172912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4402932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冰激凌三明治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5" name="矩形 24"/>
            <p:cNvSpPr/>
            <p:nvPr/>
          </p:nvSpPr>
          <p:spPr>
            <a:xfrm rot="5400000">
              <a:off x="4172912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任意多边形 25"/>
            <p:cNvSpPr/>
            <p:nvPr/>
          </p:nvSpPr>
          <p:spPr>
            <a:xfrm>
              <a:off x="4402932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果冻豆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4.3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4172912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任意多边形 27"/>
            <p:cNvSpPr/>
            <p:nvPr/>
          </p:nvSpPr>
          <p:spPr>
            <a:xfrm>
              <a:off x="4402932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奇巧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4.4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113898" y="6093296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任意多边形 29"/>
            <p:cNvSpPr/>
            <p:nvPr/>
          </p:nvSpPr>
          <p:spPr>
            <a:xfrm>
              <a:off x="4402932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棒棒糖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5.0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1" name="矩形 30"/>
            <p:cNvSpPr/>
            <p:nvPr/>
          </p:nvSpPr>
          <p:spPr>
            <a:xfrm rot="16200000">
              <a:off x="5901104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任意多边形 31"/>
            <p:cNvSpPr/>
            <p:nvPr/>
          </p:nvSpPr>
          <p:spPr>
            <a:xfrm>
              <a:off x="6146075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棉花糖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6.0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3" name="矩形 32"/>
            <p:cNvSpPr/>
            <p:nvPr/>
          </p:nvSpPr>
          <p:spPr>
            <a:xfrm rot="16200000">
              <a:off x="5901104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任意多边形 33"/>
            <p:cNvSpPr/>
            <p:nvPr/>
          </p:nvSpPr>
          <p:spPr>
            <a:xfrm>
              <a:off x="6146075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牛轧糖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7.0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5" name="矩形 34"/>
            <p:cNvSpPr/>
            <p:nvPr/>
          </p:nvSpPr>
          <p:spPr>
            <a:xfrm rot="16200000">
              <a:off x="5901104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任意多边形 35"/>
            <p:cNvSpPr/>
            <p:nvPr/>
          </p:nvSpPr>
          <p:spPr>
            <a:xfrm>
              <a:off x="6146075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奥利奥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8.0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146075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开心</a:t>
              </a: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果冰淇淋</a:t>
              </a:r>
              <a:endPara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9.0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2345"/>
              </p:ext>
            </p:extLst>
          </p:nvPr>
        </p:nvGraphicFramePr>
        <p:xfrm>
          <a:off x="6354198" y="1665172"/>
          <a:ext cx="2507940" cy="3336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30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76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75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平台版本</a:t>
                      </a: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 </a:t>
                      </a:r>
                      <a:r>
                        <a:rPr lang="zh-CN" altLang="en-US" sz="11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Android 8.0</a:t>
                      </a:r>
                      <a:endParaRPr 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26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/>
                        </a:rPr>
                        <a:t>Android 7.0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6" tooltip="Diff Report"/>
                        </a:rPr>
                        <a:t>24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7"/>
                        </a:rPr>
                        <a:t>Android 6.0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8" tooltip="Diff Report"/>
                        </a:rPr>
                        <a:t>23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9"/>
                        </a:rPr>
                        <a:t>Android 5.1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0" tooltip="Diff Report"/>
                        </a:rPr>
                        <a:t>22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1"/>
                        </a:rPr>
                        <a:t>Android 5.0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2" tooltip="Diff Report"/>
                        </a:rPr>
                        <a:t>21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3"/>
                        </a:rPr>
                        <a:t>Android 4.4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4" tooltip="Diff Report"/>
                        </a:rPr>
                        <a:t>19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5"/>
                        </a:rPr>
                        <a:t>Android 4.3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6" tooltip="Diff Report"/>
                        </a:rPr>
                        <a:t>18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7"/>
                        </a:rPr>
                        <a:t>Android 4.2、4.2.2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8" tooltip="Diff Report"/>
                        </a:rPr>
                        <a:t>17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9"/>
                        </a:rPr>
                        <a:t>Android 4.1、4.1.1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0" tooltip="Diff Report"/>
                        </a:rPr>
                        <a:t>16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1"/>
                        </a:rPr>
                        <a:t>Android 4.0.3、4.0.4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2" tooltip="Diff Report"/>
                        </a:rPr>
                        <a:t>15</a:t>
                      </a:r>
                      <a:endParaRPr lang="zh-CN" alt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0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3"/>
                        </a:rPr>
                        <a:t>Android 4.0、4.0.1、4.0.2</a:t>
                      </a:r>
                      <a:endParaRPr lang="en-US" sz="11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4" tooltip="Diff Report"/>
                        </a:rPr>
                        <a:t>14</a:t>
                      </a:r>
                      <a:endParaRPr lang="zh-CN" altLang="en-US" sz="11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5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Ant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Maven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概念的项目</a:t>
            </a:r>
            <a:r>
              <a:rPr lang="zh-CN" altLang="en-US" sz="2400" dirty="0">
                <a:solidFill>
                  <a:srgbClr val="C00000"/>
                </a:solidFill>
              </a:rPr>
              <a:t>自动化建构工具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。它使用一种基于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Groovy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的特定领域语言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(DSL)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来声明项目设置，抛弃了基于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的各种繁琐配置。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个版本下载地址：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https://services.gradle.org/distributions/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3277" y="1131590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Andoid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平台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发展史</a:t>
            </a:r>
            <a:endParaRPr lang="en-US" altLang="zh-CN" sz="3200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latin typeface="+mn-ea"/>
              </a:rPr>
              <a:t>Andoid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平台架构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 smtClean="0">
                <a:latin typeface="+mn-ea"/>
              </a:rPr>
              <a:t>Andoid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Studio</a:t>
            </a:r>
            <a:r>
              <a:rPr lang="zh-CN" altLang="en-US" sz="3200" dirty="0">
                <a:latin typeface="+mn-ea"/>
              </a:rPr>
              <a:t>环境</a:t>
            </a:r>
            <a:r>
              <a:rPr lang="zh-CN" altLang="en-US" sz="3200" dirty="0" smtClean="0">
                <a:latin typeface="+mn-ea"/>
              </a:rPr>
              <a:t>搭建</a:t>
            </a:r>
            <a:endParaRPr lang="en-US" altLang="zh-CN" sz="32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+mn-ea"/>
              </a:rPr>
              <a:t>程序结构分析</a:t>
            </a:r>
            <a:endParaRPr lang="zh-CN" altLang="en-US" sz="3200" dirty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74544"/>
            <a:ext cx="9612560" cy="85725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035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5075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10" y="1970755"/>
            <a:ext cx="6990068" cy="1728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1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063" y="843558"/>
            <a:ext cx="8003232" cy="56150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97" y="1761660"/>
            <a:ext cx="5076564" cy="32209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67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程序调试环境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8057238" cy="3394472"/>
          </a:xfrm>
        </p:spPr>
        <p:txBody>
          <a:bodyPr>
            <a:noAutofit/>
          </a:bodyPr>
          <a:lstStyle/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真机调试，真实</a:t>
            </a:r>
            <a:r>
              <a:rPr lang="en-US" altLang="zh-CN" sz="2400" dirty="0">
                <a:solidFill>
                  <a:srgbClr val="FF0000"/>
                </a:solidFill>
              </a:rPr>
              <a:t>Android</a:t>
            </a:r>
            <a:r>
              <a:rPr lang="zh-CN" altLang="en-US" sz="2400" dirty="0">
                <a:solidFill>
                  <a:srgbClr val="FF0000"/>
                </a:solidFill>
              </a:rPr>
              <a:t>设备，打开</a:t>
            </a:r>
            <a:r>
              <a:rPr lang="en-US" altLang="zh-CN" sz="2400" dirty="0" err="1">
                <a:solidFill>
                  <a:srgbClr val="FF0000"/>
                </a:solidFill>
              </a:rPr>
              <a:t>usb</a:t>
            </a:r>
            <a:r>
              <a:rPr lang="zh-CN" altLang="en-US" sz="2400" dirty="0">
                <a:solidFill>
                  <a:srgbClr val="FF0000"/>
                </a:solidFill>
              </a:rPr>
              <a:t>调试选项进行调试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Google</a:t>
            </a:r>
            <a:r>
              <a:rPr lang="zh-CN" altLang="en-US" sz="2400" dirty="0">
                <a:solidFill>
                  <a:srgbClr val="FF0000"/>
                </a:solidFill>
              </a:rPr>
              <a:t>原生模拟器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Genymotion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虚拟机安装配置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不支持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结构的应用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夜神模拟器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天天模拟器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81541"/>
            <a:ext cx="8229600" cy="3394472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https://www.bignox.com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nox_adb.exe </a:t>
            </a:r>
            <a:r>
              <a:rPr lang="en-US" altLang="zh-CN" sz="2400" dirty="0"/>
              <a:t>connect </a:t>
            </a:r>
            <a:r>
              <a:rPr lang="en-US" altLang="zh-CN" sz="2400" dirty="0" smtClean="0"/>
              <a:t> 127.0.0.1:62001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夜神模拟器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25" y="1203598"/>
            <a:ext cx="274647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3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987574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Andoid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发展史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平台架构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Studio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环境搭建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结构分析</a:t>
            </a:r>
            <a:endParaRPr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j-ea"/>
              </a:rPr>
              <a:t>本章大纲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2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程序运行过程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r="1"/>
          <a:stretch/>
        </p:blipFill>
        <p:spPr bwMode="auto">
          <a:xfrm>
            <a:off x="251520" y="1653648"/>
            <a:ext cx="8892481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4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113589"/>
            <a:ext cx="4968552" cy="394243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Android</a:t>
            </a:r>
            <a:r>
              <a:rPr lang="zh-CN" altLang="en-US" sz="2400" dirty="0">
                <a:solidFill>
                  <a:srgbClr val="C00000"/>
                </a:solidFill>
              </a:rPr>
              <a:t>视图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列出一个工程的常用文件夹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文件单独列出，方便修改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推荐使用此视图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为根目录列出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一般的工程常用的是一个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模块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可看到工程中所有文件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以包为单位列出所有的源代码及资源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91" y="1221600"/>
            <a:ext cx="3503614" cy="3510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7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91880" y="1167595"/>
            <a:ext cx="5487087" cy="1296143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Java</a:t>
            </a:r>
            <a:r>
              <a:rPr lang="zh-CN" altLang="en-US" sz="2400" dirty="0">
                <a:solidFill>
                  <a:srgbClr val="C00000"/>
                </a:solidFill>
              </a:rPr>
              <a:t>目录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是源代码目录，所有的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文件都保存在此目录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文件的代码如下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13021"/>
              </p:ext>
            </p:extLst>
          </p:nvPr>
        </p:nvGraphicFramePr>
        <p:xfrm>
          <a:off x="3491880" y="2679762"/>
          <a:ext cx="5487087" cy="2133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487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52228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HelloAndroid extends </a:t>
                      </a: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AppCompatActivity </a:t>
                      </a:r>
                      <a:r>
                        <a:rPr lang="en-US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{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/** Called when the activity is first created. */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4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</a:t>
                      </a:r>
                      <a:endParaRPr lang="en-US" altLang="zh-CN" sz="1400" b="1" kern="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protected void onCreate(Bundle savedInstanceState)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super.onCreate(savedInstanceState);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setContentView(R.layout.activity_main);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4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4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1275606"/>
            <a:ext cx="2957690" cy="24302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0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kern="0" dirty="0">
                <a:latin typeface="Times New Roman" pitchFamily="18" charset="0"/>
                <a:ea typeface="宋体"/>
                <a:cs typeface="Times New Roman" pitchFamily="18" charset="0"/>
              </a:rPr>
              <a:t>Activity VS </a:t>
            </a:r>
            <a:r>
              <a:rPr lang="en-US" altLang="zh-CN" kern="0" dirty="0" err="1">
                <a:latin typeface="Times New Roman" pitchFamily="18" charset="0"/>
                <a:ea typeface="宋体"/>
                <a:cs typeface="Times New Roman" pitchFamily="18" charset="0"/>
              </a:rPr>
              <a:t>AppCompatActivity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37574" y="1113589"/>
            <a:ext cx="7668852" cy="174051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在早期的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环境中，默认继承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在最新的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 &gt;19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时，默认继承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APPCompatActivity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文件的代码如下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zh-CN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73165"/>
              </p:ext>
            </p:extLst>
          </p:nvPr>
        </p:nvGraphicFramePr>
        <p:xfrm>
          <a:off x="35496" y="2879201"/>
          <a:ext cx="4428492" cy="1463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4284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HelloAndroid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Activity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</a:t>
                      </a:r>
                      <a:r>
                        <a:rPr lang="en-US" sz="12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/** 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Called when the activity is first created. */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</a:t>
                      </a:r>
                      <a:r>
                        <a:rPr lang="en-US" sz="12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void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(Bundle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super.onCreate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R.layout.main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47302"/>
              </p:ext>
            </p:extLst>
          </p:nvPr>
        </p:nvGraphicFramePr>
        <p:xfrm>
          <a:off x="4517994" y="2879201"/>
          <a:ext cx="4572000" cy="1463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HelloAndroid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AppCompatActivity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</a:t>
                      </a:r>
                      <a:r>
                        <a:rPr lang="en-US" sz="12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/** 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Called when the activity is first created. */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public void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(Bundle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 {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super.onCreate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R.layout.main</a:t>
                      </a: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2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2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build</a:t>
            </a:r>
            <a:r>
              <a:rPr lang="zh-CN" altLang="en-US" sz="2400" dirty="0">
                <a:solidFill>
                  <a:srgbClr val="C00000"/>
                </a:solidFill>
              </a:rPr>
              <a:t>目录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用来保存编译后</a:t>
            </a:r>
            <a:r>
              <a:rPr lang="zh-CN" altLang="en-US" sz="2400" dirty="0">
                <a:solidFill>
                  <a:srgbClr val="C00000"/>
                </a:solidFill>
              </a:rPr>
              <a:t>自动生成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的文件，例如：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文件是自动生成的文件，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包含对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目录内的资源的引用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程序能够直接通过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类引用目录中的资源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文件不能手工修改，如果资源目录中增加了资源文件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后会自动添加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文件在</a:t>
            </a:r>
            <a:r>
              <a:rPr lang="en-US" altLang="zh-CN" sz="2100" dirty="0">
                <a:solidFill>
                  <a:srgbClr val="C00000"/>
                </a:solidFill>
              </a:rPr>
              <a:t>AS</a:t>
            </a:r>
            <a:r>
              <a:rPr lang="zh-CN" altLang="en-US" sz="2100" dirty="0">
                <a:solidFill>
                  <a:srgbClr val="C00000"/>
                </a:solidFill>
              </a:rPr>
              <a:t>中默认不可见</a:t>
            </a:r>
            <a:endParaRPr lang="en-US" altLang="zh-CN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546"/>
            <a:ext cx="9252520" cy="85725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43558"/>
            <a:ext cx="8686800" cy="3394472"/>
          </a:xfrm>
        </p:spPr>
        <p:txBody>
          <a:bodyPr>
            <a:noAutofit/>
          </a:bodyPr>
          <a:lstStyle/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是</a:t>
            </a:r>
            <a:r>
              <a:rPr lang="en-US" altLang="zh-CN" sz="2400" dirty="0"/>
              <a:t>Google</a:t>
            </a:r>
            <a:r>
              <a:rPr lang="zh-CN" altLang="en-US" sz="2400" dirty="0"/>
              <a:t>开发的基于</a:t>
            </a:r>
            <a:r>
              <a:rPr lang="en-US" altLang="zh-CN" sz="2400" dirty="0">
                <a:solidFill>
                  <a:srgbClr val="FF0000"/>
                </a:solidFill>
              </a:rPr>
              <a:t>Linux</a:t>
            </a:r>
            <a:r>
              <a:rPr lang="zh-CN" altLang="en-US" sz="2400" dirty="0"/>
              <a:t>平台的、开源的、智能手机操作系统。</a:t>
            </a:r>
            <a:r>
              <a:rPr lang="en-US" altLang="zh-CN" sz="2400" dirty="0"/>
              <a:t>Android</a:t>
            </a:r>
            <a:r>
              <a:rPr lang="zh-CN" altLang="en-US" sz="2400" dirty="0"/>
              <a:t>包括</a:t>
            </a:r>
            <a:r>
              <a:rPr lang="zh-CN" altLang="en-US" sz="2400" dirty="0">
                <a:solidFill>
                  <a:srgbClr val="FF0000"/>
                </a:solidFill>
              </a:rPr>
              <a:t>操作系统、中间</a:t>
            </a:r>
            <a:r>
              <a:rPr lang="zh-CN" altLang="en-US" sz="2400" dirty="0" smtClean="0">
                <a:solidFill>
                  <a:srgbClr val="FF0000"/>
                </a:solidFill>
              </a:rPr>
              <a:t>件、应用程序框架和</a:t>
            </a:r>
            <a:r>
              <a:rPr lang="zh-CN" altLang="en-US" sz="2400" dirty="0">
                <a:solidFill>
                  <a:srgbClr val="FF0000"/>
                </a:solidFill>
              </a:rPr>
              <a:t>应用程序</a:t>
            </a:r>
            <a:r>
              <a:rPr lang="zh-CN" altLang="en-US" sz="2400" dirty="0"/>
              <a:t>，由于源代码开放，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系统可被移植到不同的硬件平台上。</a:t>
            </a:r>
          </a:p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 </a:t>
            </a:r>
            <a:r>
              <a:rPr lang="zh-CN" altLang="en-US" sz="2400" dirty="0"/>
              <a:t>一词最早出现于法国作家利尔亚当在</a:t>
            </a:r>
            <a:r>
              <a:rPr lang="en-US" altLang="zh-CN" sz="2400" dirty="0"/>
              <a:t>1886</a:t>
            </a:r>
            <a:r>
              <a:rPr lang="zh-CN" altLang="en-US" sz="2400" dirty="0"/>
              <a:t>年发表的科幻小说</a:t>
            </a:r>
            <a:r>
              <a:rPr lang="en-US" altLang="zh-CN" sz="2400" dirty="0"/>
              <a:t>《</a:t>
            </a:r>
            <a:r>
              <a:rPr lang="zh-CN" altLang="en-US" sz="2400" dirty="0"/>
              <a:t>未来夏娃</a:t>
            </a:r>
            <a:r>
              <a:rPr lang="en-US" altLang="zh-CN" sz="2400" dirty="0"/>
              <a:t>》</a:t>
            </a:r>
            <a:r>
              <a:rPr lang="zh-CN" altLang="en-US" sz="2400" dirty="0"/>
              <a:t>中。他将外表像人的机器起名为“安德罗丁”</a:t>
            </a:r>
            <a:r>
              <a:rPr lang="en-US" altLang="zh-CN" sz="2400" dirty="0"/>
              <a:t>(android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lvl="1" indent="-342900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之父：</a:t>
            </a:r>
            <a:r>
              <a:rPr lang="en-US" altLang="zh-CN" sz="2400" dirty="0">
                <a:solidFill>
                  <a:srgbClr val="FF0000"/>
                </a:solidFill>
              </a:rPr>
              <a:t>Andy </a:t>
            </a:r>
            <a:r>
              <a:rPr lang="en-US" altLang="zh-CN" sz="2400" dirty="0" err="1">
                <a:solidFill>
                  <a:srgbClr val="FF0000"/>
                </a:solidFill>
              </a:rPr>
              <a:t>Rubby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574" y="1200151"/>
            <a:ext cx="4968552" cy="3394472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：目录中存储工程的所有资源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：布局资源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mipmap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：常量配置资源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colors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：颜色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dimems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：距离，长度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：字符常量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sytles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：主题，样式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60" y="1599642"/>
            <a:ext cx="2916324" cy="31856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0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37574" y="1200151"/>
            <a:ext cx="4755461" cy="3394472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程序声明文件，包含了运行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程序的重要信息，这些信息包含</a:t>
            </a:r>
            <a:r>
              <a:rPr lang="zh-CN" altLang="en-US" sz="2400" dirty="0">
                <a:solidFill>
                  <a:srgbClr val="FF0000"/>
                </a:solidFill>
              </a:rPr>
              <a:t>应用程序名称、图标、包名称、模块组成、授权和</a:t>
            </a:r>
            <a:r>
              <a:rPr lang="en-US" altLang="zh-CN" sz="2400" dirty="0">
                <a:solidFill>
                  <a:srgbClr val="FF0000"/>
                </a:solidFill>
              </a:rPr>
              <a:t>SDK</a:t>
            </a:r>
            <a:r>
              <a:rPr lang="zh-CN" altLang="en-US" sz="2400" dirty="0">
                <a:solidFill>
                  <a:srgbClr val="FF0000"/>
                </a:solidFill>
              </a:rPr>
              <a:t>最低版本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每个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程序必须包含一个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4743451" y="2169535"/>
            <a:ext cx="3399235" cy="17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700"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"</a:t>
            </a:r>
            <a:endParaRPr lang="en-US" altLang="zh-CN" sz="600"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14" y="1275607"/>
            <a:ext cx="3418870" cy="271176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7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加法器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82228"/>
            <a:ext cx="8028384" cy="377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5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81541"/>
            <a:ext cx="9540552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2008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月，谷歌正式发布了</a:t>
            </a:r>
            <a:r>
              <a:rPr lang="en-US" altLang="zh-CN" sz="2000" dirty="0" smtClean="0">
                <a:solidFill>
                  <a:srgbClr val="FF0000"/>
                </a:solidFill>
              </a:rPr>
              <a:t>Android1.0</a:t>
            </a:r>
            <a:r>
              <a:rPr lang="zh-CN" altLang="en-US" sz="2000" dirty="0" smtClean="0"/>
              <a:t>系统，全球第一台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设备（</a:t>
            </a:r>
            <a:r>
              <a:rPr lang="en-US" altLang="zh-CN" sz="2000" dirty="0" smtClean="0"/>
              <a:t>G1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2010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zh-CN" altLang="en-US" sz="2000" dirty="0"/>
              <a:t>，谷歌发布了</a:t>
            </a:r>
            <a:r>
              <a:rPr lang="en-US" altLang="zh-CN" sz="2000" dirty="0" smtClean="0"/>
              <a:t>Android2.3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2011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月，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设备用户总数达到</a:t>
            </a:r>
            <a:r>
              <a:rPr lang="en-US" altLang="zh-CN" sz="2000" dirty="0" smtClean="0"/>
              <a:t>1.35</a:t>
            </a:r>
            <a:r>
              <a:rPr lang="zh-CN" altLang="en-US" sz="2000" dirty="0" smtClean="0"/>
              <a:t>亿，发布</a:t>
            </a:r>
            <a:r>
              <a:rPr lang="en-US" altLang="zh-CN" sz="2000" dirty="0" smtClean="0"/>
              <a:t>Android3.0</a:t>
            </a:r>
          </a:p>
          <a:p>
            <a:pPr marL="0" indent="0">
              <a:buNone/>
            </a:pPr>
            <a:r>
              <a:rPr lang="en-US" altLang="zh-CN" sz="2000" dirty="0" smtClean="0"/>
              <a:t>2011</a:t>
            </a:r>
            <a:r>
              <a:rPr lang="zh-CN" altLang="en-US" sz="2000" dirty="0" smtClean="0"/>
              <a:t>年</a:t>
            </a:r>
            <a:r>
              <a:rPr lang="en-US" altLang="zh-CN" sz="2000" dirty="0"/>
              <a:t>8</a:t>
            </a:r>
            <a:r>
              <a:rPr lang="zh-CN" altLang="en-US" sz="2000" dirty="0" smtClean="0"/>
              <a:t>月，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手机占全球智能手机市场</a:t>
            </a:r>
            <a:r>
              <a:rPr lang="en-US" altLang="zh-CN" sz="2000" dirty="0" smtClean="0"/>
              <a:t>48%</a:t>
            </a:r>
            <a:r>
              <a:rPr lang="zh-CN" altLang="en-US" sz="2000" dirty="0" smtClean="0"/>
              <a:t>的份额，跃居全球第一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16</a:t>
            </a:r>
            <a:r>
              <a:rPr lang="zh-CN" altLang="en-US" sz="2000" dirty="0"/>
              <a:t>日，在</a:t>
            </a:r>
            <a:r>
              <a:rPr lang="en-US" altLang="zh-CN" sz="2000" dirty="0"/>
              <a:t>I/O</a:t>
            </a:r>
            <a:r>
              <a:rPr lang="zh-CN" altLang="en-US" sz="2000" dirty="0"/>
              <a:t>大会上，谷歌推出新的</a:t>
            </a:r>
            <a:r>
              <a:rPr lang="en-US" altLang="zh-CN" sz="2000" dirty="0"/>
              <a:t>Android</a:t>
            </a:r>
            <a:r>
              <a:rPr lang="zh-CN" altLang="en-US" sz="2000" dirty="0"/>
              <a:t>开发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>
                <a:solidFill>
                  <a:srgbClr val="FF0000"/>
                </a:solidFill>
              </a:rPr>
              <a:t>Android </a:t>
            </a:r>
            <a:r>
              <a:rPr lang="en-US" altLang="zh-CN" sz="2000" dirty="0">
                <a:solidFill>
                  <a:srgbClr val="FF0000"/>
                </a:solidFill>
              </a:rPr>
              <a:t>Studio</a:t>
            </a:r>
          </a:p>
          <a:p>
            <a:pPr marL="0" indent="0">
              <a:buNone/>
            </a:pP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  <a:r>
              <a:rPr lang="en-US" altLang="zh-CN" sz="2000" dirty="0"/>
              <a:t>24</a:t>
            </a:r>
            <a:r>
              <a:rPr lang="zh-CN" altLang="en-US" sz="2000" dirty="0"/>
              <a:t>日，</a:t>
            </a:r>
            <a:r>
              <a:rPr lang="en-US" altLang="zh-CN" sz="2000" dirty="0"/>
              <a:t>Nexus7</a:t>
            </a:r>
            <a:r>
              <a:rPr lang="zh-CN" altLang="en-US" sz="2000" dirty="0"/>
              <a:t>平板二代发布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</a:t>
            </a:r>
            <a:r>
              <a:rPr lang="en-US" altLang="zh-CN" sz="2000" dirty="0"/>
              <a:t>3</a:t>
            </a:r>
            <a:r>
              <a:rPr lang="zh-CN" altLang="en-US" sz="2000" dirty="0"/>
              <a:t>日，谷歌发布了</a:t>
            </a:r>
            <a:r>
              <a:rPr lang="en-US" altLang="zh-CN" sz="2000" dirty="0"/>
              <a:t>Android4.4</a:t>
            </a:r>
          </a:p>
          <a:p>
            <a:pPr marL="0" indent="0">
              <a:buNone/>
            </a:pPr>
            <a:r>
              <a:rPr lang="en-US" altLang="zh-CN" sz="2000" dirty="0"/>
              <a:t>2014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15</a:t>
            </a:r>
            <a:r>
              <a:rPr lang="zh-CN" altLang="en-US" sz="2000" dirty="0"/>
              <a:t>日，发布</a:t>
            </a:r>
            <a:r>
              <a:rPr lang="en-US" altLang="zh-CN" sz="2000" dirty="0" smtClean="0"/>
              <a:t>Android5.0</a:t>
            </a:r>
          </a:p>
          <a:p>
            <a:pPr marL="0" indent="0">
              <a:buNone/>
            </a:pPr>
            <a:r>
              <a:rPr lang="en-US" altLang="zh-CN" sz="2000" dirty="0"/>
              <a:t>2015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29</a:t>
            </a:r>
            <a:r>
              <a:rPr lang="zh-CN" altLang="en-US" sz="2000" dirty="0"/>
              <a:t>日，在谷歌</a:t>
            </a:r>
            <a:r>
              <a:rPr lang="en-US" altLang="zh-CN" sz="2000" dirty="0"/>
              <a:t>I/O</a:t>
            </a:r>
            <a:r>
              <a:rPr lang="zh-CN" altLang="en-US" sz="2000" dirty="0"/>
              <a:t>开发者大会上，谷歌发布</a:t>
            </a:r>
            <a:r>
              <a:rPr lang="en-US" altLang="zh-CN" sz="2000" dirty="0" err="1">
                <a:solidFill>
                  <a:srgbClr val="FF0000"/>
                </a:solidFill>
              </a:rPr>
              <a:t>AndroidStudio</a:t>
            </a:r>
            <a:r>
              <a:rPr lang="en-US" altLang="zh-CN" sz="2000" dirty="0">
                <a:solidFill>
                  <a:srgbClr val="FF0000"/>
                </a:solidFill>
              </a:rPr>
              <a:t> 1.3</a:t>
            </a:r>
            <a:r>
              <a:rPr lang="zh-CN" altLang="en-US" sz="2000" dirty="0" smtClean="0"/>
              <a:t>版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2015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28</a:t>
            </a:r>
            <a:r>
              <a:rPr lang="zh-CN" altLang="en-US" sz="2000" dirty="0" smtClean="0"/>
              <a:t>日，“</a:t>
            </a:r>
            <a:r>
              <a:rPr lang="en-US" altLang="zh-CN" sz="2000" dirty="0"/>
              <a:t>Marshmallow</a:t>
            </a:r>
            <a:r>
              <a:rPr lang="zh-CN" altLang="en-US" sz="2000" dirty="0"/>
              <a:t>（棉花糖）”的安卓</a:t>
            </a:r>
            <a:r>
              <a:rPr lang="en-US" altLang="zh-CN" sz="2000" dirty="0"/>
              <a:t>6.0</a:t>
            </a:r>
            <a:r>
              <a:rPr lang="zh-CN" altLang="en-US" sz="2000" dirty="0"/>
              <a:t>系统正式推出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2017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</a:t>
            </a:r>
            <a:r>
              <a:rPr lang="en-US" altLang="zh-CN" sz="2000" dirty="0"/>
              <a:t>22</a:t>
            </a:r>
            <a:r>
              <a:rPr lang="zh-CN" altLang="en-US" sz="2000" dirty="0"/>
              <a:t>日</a:t>
            </a:r>
            <a:r>
              <a:rPr lang="zh-CN" altLang="en-US" sz="2000" dirty="0" smtClean="0"/>
              <a:t>，发布</a:t>
            </a:r>
            <a:r>
              <a:rPr lang="zh-CN" altLang="en-US" sz="2000" dirty="0"/>
              <a:t>了</a:t>
            </a:r>
            <a:r>
              <a:rPr lang="en-US" altLang="zh-CN" sz="2000" dirty="0"/>
              <a:t>Android 8.0</a:t>
            </a:r>
            <a:r>
              <a:rPr lang="zh-CN" altLang="en-US" sz="2000" dirty="0"/>
              <a:t>的正式版</a:t>
            </a:r>
            <a:r>
              <a:rPr lang="zh-CN" altLang="en-US" sz="2000" dirty="0" smtClean="0"/>
              <a:t>，正式</a:t>
            </a:r>
            <a:r>
              <a:rPr lang="zh-CN" altLang="en-US" sz="2000" dirty="0"/>
              <a:t>名称</a:t>
            </a:r>
            <a:r>
              <a:rPr lang="zh-CN" altLang="en-US" sz="2000" dirty="0" smtClean="0"/>
              <a:t>为：</a:t>
            </a:r>
            <a:r>
              <a:rPr lang="en-US" altLang="zh-CN" sz="2000" dirty="0" smtClean="0"/>
              <a:t>Android </a:t>
            </a:r>
            <a:r>
              <a:rPr lang="en-US" altLang="zh-CN" sz="2000" dirty="0"/>
              <a:t>Oreo</a:t>
            </a:r>
            <a:r>
              <a:rPr lang="zh-CN" altLang="en-US" sz="2000" dirty="0"/>
              <a:t>（奥利奥）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7698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平台发展史</a:t>
            </a:r>
          </a:p>
        </p:txBody>
      </p:sp>
    </p:spTree>
    <p:extLst>
      <p:ext uri="{BB962C8B-B14F-4D97-AF65-F5344CB8AC3E}">
        <p14:creationId xmlns:p14="http://schemas.microsoft.com/office/powerpoint/2010/main" val="24044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开发体系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575556" y="1275606"/>
            <a:ext cx="3746749" cy="3456384"/>
            <a:chOff x="767408" y="1700808"/>
            <a:chExt cx="4995665" cy="4608512"/>
          </a:xfrm>
        </p:grpSpPr>
        <p:sp>
          <p:nvSpPr>
            <p:cNvPr id="3" name="矩形 2"/>
            <p:cNvSpPr/>
            <p:nvPr/>
          </p:nvSpPr>
          <p:spPr>
            <a:xfrm>
              <a:off x="767408" y="1700808"/>
              <a:ext cx="4995665" cy="460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72153" y="198884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59985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572153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编程基础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84321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面向对象基础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59985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面向对象高级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572153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084321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endPara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985" y="510861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常见类库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0012" y="1271285"/>
            <a:ext cx="3746749" cy="3456384"/>
            <a:chOff x="6240016" y="1695046"/>
            <a:chExt cx="4995665" cy="4608512"/>
          </a:xfrm>
        </p:grpSpPr>
        <p:sp>
          <p:nvSpPr>
            <p:cNvPr id="15" name="矩形 14"/>
            <p:cNvSpPr/>
            <p:nvPr/>
          </p:nvSpPr>
          <p:spPr>
            <a:xfrm>
              <a:off x="6240016" y="1695046"/>
              <a:ext cx="4995665" cy="460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99866" y="1983078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应用开发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487698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基础入门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99866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9512034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基础组件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487698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999866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512034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数据解析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487698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多媒体应用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999866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互联网应用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512034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3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915566"/>
            <a:ext cx="6264696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latin typeface="+mn-ea"/>
              </a:rPr>
              <a:t>Andoid </a:t>
            </a:r>
            <a:r>
              <a:rPr lang="zh-CN" altLang="en-US" sz="3200" dirty="0">
                <a:latin typeface="+mn-ea"/>
              </a:rPr>
              <a:t>平台发展史</a:t>
            </a:r>
            <a:endParaRPr lang="en-US" altLang="zh-CN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>
                <a:solidFill>
                  <a:srgbClr val="FF0000"/>
                </a:solidFill>
                <a:latin typeface="+mn-ea"/>
              </a:rPr>
              <a:t>Andoid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平台架构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 smtClean="0">
                <a:latin typeface="+mn-ea"/>
              </a:rPr>
              <a:t>Andoid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Studio</a:t>
            </a:r>
            <a:r>
              <a:rPr lang="zh-CN" altLang="en-US" sz="3200" dirty="0">
                <a:latin typeface="+mn-ea"/>
              </a:rPr>
              <a:t>环境</a:t>
            </a:r>
            <a:r>
              <a:rPr lang="zh-CN" altLang="en-US" sz="3200" dirty="0" smtClean="0">
                <a:latin typeface="+mn-ea"/>
              </a:rPr>
              <a:t>搭建</a:t>
            </a:r>
            <a:endParaRPr lang="en-US" altLang="zh-CN" sz="32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+mn-ea"/>
              </a:rPr>
              <a:t>程序结构分析</a:t>
            </a:r>
            <a:endParaRPr lang="zh-CN" altLang="en-US" sz="3200" dirty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74544"/>
            <a:ext cx="9612560" cy="85725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6821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169622" y="942471"/>
            <a:ext cx="6672866" cy="3914624"/>
            <a:chOff x="-2905000" y="1589144"/>
            <a:chExt cx="7776864" cy="6339076"/>
          </a:xfrm>
        </p:grpSpPr>
        <p:grpSp>
          <p:nvGrpSpPr>
            <p:cNvPr id="64" name="组合 63"/>
            <p:cNvGrpSpPr/>
            <p:nvPr/>
          </p:nvGrpSpPr>
          <p:grpSpPr>
            <a:xfrm>
              <a:off x="-2905000" y="1589144"/>
              <a:ext cx="7776864" cy="6339076"/>
              <a:chOff x="5375920" y="1410404"/>
              <a:chExt cx="7776864" cy="63390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5375920" y="1410404"/>
                <a:ext cx="7776864" cy="6339076"/>
                <a:chOff x="-2760984" y="1119578"/>
                <a:chExt cx="7776864" cy="5621790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-2760984" y="1119578"/>
                  <a:ext cx="7776864" cy="5607981"/>
                  <a:chOff x="-2760984" y="1119578"/>
                  <a:chExt cx="7776864" cy="5607981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-2760984" y="1119578"/>
                    <a:ext cx="7776864" cy="5607981"/>
                    <a:chOff x="7755440" y="879569"/>
                    <a:chExt cx="7776864" cy="5607981"/>
                  </a:xfrm>
                </p:grpSpPr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7755440" y="879569"/>
                      <a:ext cx="7776864" cy="5607981"/>
                      <a:chOff x="-3265040" y="1119577"/>
                      <a:chExt cx="7776864" cy="5607981"/>
                    </a:xfrm>
                  </p:grpSpPr>
                  <p:grpSp>
                    <p:nvGrpSpPr>
                      <p:cNvPr id="36" name="组合 35"/>
                      <p:cNvGrpSpPr/>
                      <p:nvPr/>
                    </p:nvGrpSpPr>
                    <p:grpSpPr>
                      <a:xfrm>
                        <a:off x="-3265040" y="1119577"/>
                        <a:ext cx="7776864" cy="5607981"/>
                        <a:chOff x="-3265040" y="1119577"/>
                        <a:chExt cx="7776864" cy="5607981"/>
                      </a:xfrm>
                    </p:grpSpPr>
                    <p:grpSp>
                      <p:nvGrpSpPr>
                        <p:cNvPr id="30" name="组合 29"/>
                        <p:cNvGrpSpPr/>
                        <p:nvPr/>
                      </p:nvGrpSpPr>
                      <p:grpSpPr>
                        <a:xfrm>
                          <a:off x="-3265040" y="1119577"/>
                          <a:ext cx="7776864" cy="5607981"/>
                          <a:chOff x="-283597" y="1252371"/>
                          <a:chExt cx="7776864" cy="5607981"/>
                        </a:xfrm>
                      </p:grpSpPr>
                      <p:grpSp>
                        <p:nvGrpSpPr>
                          <p:cNvPr id="23" name="组合 22"/>
                          <p:cNvGrpSpPr/>
                          <p:nvPr/>
                        </p:nvGrpSpPr>
                        <p:grpSpPr>
                          <a:xfrm>
                            <a:off x="-283597" y="1252371"/>
                            <a:ext cx="7776864" cy="5607981"/>
                            <a:chOff x="-2977008" y="1268759"/>
                            <a:chExt cx="7776864" cy="5607981"/>
                          </a:xfrm>
                        </p:grpSpPr>
                        <p:grpSp>
                          <p:nvGrpSpPr>
                            <p:cNvPr id="20" name="组合 19"/>
                            <p:cNvGrpSpPr/>
                            <p:nvPr/>
                          </p:nvGrpSpPr>
                          <p:grpSpPr>
                            <a:xfrm>
                              <a:off x="-2977008" y="1268759"/>
                              <a:ext cx="7776864" cy="5607981"/>
                              <a:chOff x="-2977008" y="1268759"/>
                              <a:chExt cx="7776864" cy="5607981"/>
                            </a:xfrm>
                          </p:grpSpPr>
                          <p:sp>
                            <p:nvSpPr>
                              <p:cNvPr id="6" name="矩形 5"/>
                              <p:cNvSpPr/>
                              <p:nvPr/>
                            </p:nvSpPr>
                            <p:spPr>
                              <a:xfrm>
                                <a:off x="-2977008" y="1268759"/>
                                <a:ext cx="7776864" cy="560798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sz="1200"/>
                              </a:p>
                            </p:txBody>
                          </p:sp>
                          <p:sp>
                            <p:nvSpPr>
                              <p:cNvPr id="14" name="矩形 13"/>
                              <p:cNvSpPr/>
                              <p:nvPr/>
                            </p:nvSpPr>
                            <p:spPr>
                              <a:xfrm>
                                <a:off x="-2977008" y="1268761"/>
                                <a:ext cx="7776864" cy="93610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t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Application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5" name="圆角矩形 14"/>
                              <p:cNvSpPr/>
                              <p:nvPr/>
                            </p:nvSpPr>
                            <p:spPr>
                              <a:xfrm>
                                <a:off x="-2760984" y="1700848"/>
                                <a:ext cx="1008112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Home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圆角矩形 15"/>
                              <p:cNvSpPr/>
                              <p:nvPr/>
                            </p:nvSpPr>
                            <p:spPr>
                              <a:xfrm>
                                <a:off x="-1536848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Contacts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圆角矩形 16"/>
                              <p:cNvSpPr/>
                              <p:nvPr/>
                            </p:nvSpPr>
                            <p:spPr>
                              <a:xfrm>
                                <a:off x="0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Phone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圆角矩形 17"/>
                              <p:cNvSpPr/>
                              <p:nvPr/>
                            </p:nvSpPr>
                            <p:spPr>
                              <a:xfrm>
                                <a:off x="1559496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Browser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圆角矩形 18"/>
                              <p:cNvSpPr/>
                              <p:nvPr/>
                            </p:nvSpPr>
                            <p:spPr>
                              <a:xfrm>
                                <a:off x="3053836" y="1689165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200" dirty="0">
                                    <a:solidFill>
                                      <a:schemeClr val="tx1"/>
                                    </a:solidFill>
                                  </a:rPr>
                                  <a:t>…</a:t>
                                </a:r>
                                <a:endParaRPr lang="zh-CN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" name="矩形 20"/>
                            <p:cNvSpPr/>
                            <p:nvPr/>
                          </p:nvSpPr>
                          <p:spPr>
                            <a:xfrm>
                              <a:off x="-2977008" y="2204863"/>
                              <a:ext cx="7776864" cy="166050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>
                              <a:prstDash val="sys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/>
                            <a:lstStyle/>
                            <a:p>
                              <a:pPr algn="ctr"/>
                              <a: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</a:rPr>
                                <a:t>Application Framework</a:t>
                              </a:r>
                              <a:endParaRPr lang="zh-CN" altLang="en-US" sz="12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4" name="圆角矩形 23"/>
                          <p:cNvSpPr/>
                          <p:nvPr/>
                        </p:nvSpPr>
                        <p:spPr>
                          <a:xfrm>
                            <a:off x="-60125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Activity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" name="圆角矩形 24"/>
                          <p:cNvSpPr/>
                          <p:nvPr/>
                        </p:nvSpPr>
                        <p:spPr>
                          <a:xfrm>
                            <a:off x="-60125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Package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" name="圆角矩形 25"/>
                          <p:cNvSpPr/>
                          <p:nvPr/>
                        </p:nvSpPr>
                        <p:spPr>
                          <a:xfrm>
                            <a:off x="1452043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Window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" name="圆角矩形 26"/>
                          <p:cNvSpPr/>
                          <p:nvPr/>
                        </p:nvSpPr>
                        <p:spPr>
                          <a:xfrm>
                            <a:off x="1452043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Telephony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" name="圆角矩形 27"/>
                          <p:cNvSpPr/>
                          <p:nvPr/>
                        </p:nvSpPr>
                        <p:spPr>
                          <a:xfrm>
                            <a:off x="2892203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Content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Provider</a:t>
                            </a:r>
                          </a:p>
                        </p:txBody>
                      </p:sp>
                      <p:sp>
                        <p:nvSpPr>
                          <p:cNvPr id="29" name="圆角矩形 28"/>
                          <p:cNvSpPr/>
                          <p:nvPr/>
                        </p:nvSpPr>
                        <p:spPr>
                          <a:xfrm>
                            <a:off x="2892203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Resource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" name="组合 34"/>
                        <p:cNvGrpSpPr/>
                        <p:nvPr/>
                      </p:nvGrpSpPr>
                      <p:grpSpPr>
                        <a:xfrm>
                          <a:off x="1350920" y="2414662"/>
                          <a:ext cx="2872872" cy="1194308"/>
                          <a:chOff x="1350920" y="2414662"/>
                          <a:chExt cx="2872872" cy="1194308"/>
                        </a:xfrm>
                      </p:grpSpPr>
                      <p:sp>
                        <p:nvSpPr>
                          <p:cNvPr id="31" name="圆角矩形 30"/>
                          <p:cNvSpPr/>
                          <p:nvPr/>
                        </p:nvSpPr>
                        <p:spPr>
                          <a:xfrm>
                            <a:off x="1350920" y="2414662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View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System</a:t>
                            </a:r>
                          </a:p>
                        </p:txBody>
                      </p:sp>
                      <p:sp>
                        <p:nvSpPr>
                          <p:cNvPr id="32" name="圆角矩形 31"/>
                          <p:cNvSpPr/>
                          <p:nvPr/>
                        </p:nvSpPr>
                        <p:spPr>
                          <a:xfrm>
                            <a:off x="1350920" y="308856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Location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</a:p>
                        </p:txBody>
                      </p:sp>
                      <p:sp>
                        <p:nvSpPr>
                          <p:cNvPr id="33" name="圆角矩形 32"/>
                          <p:cNvSpPr/>
                          <p:nvPr/>
                        </p:nvSpPr>
                        <p:spPr>
                          <a:xfrm>
                            <a:off x="2765804" y="2414662"/>
                            <a:ext cx="14579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Notification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Provider</a:t>
                            </a:r>
                          </a:p>
                        </p:txBody>
                      </p:sp>
                      <p:sp>
                        <p:nvSpPr>
                          <p:cNvPr id="34" name="圆角矩形 33"/>
                          <p:cNvSpPr/>
                          <p:nvPr/>
                        </p:nvSpPr>
                        <p:spPr>
                          <a:xfrm>
                            <a:off x="2765804" y="3088566"/>
                            <a:ext cx="14579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XMPP</a:t>
                            </a:r>
                          </a:p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</a:rPr>
                              <a:t>Service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7" name="矩形 36"/>
                      <p:cNvSpPr/>
                      <p:nvPr/>
                    </p:nvSpPr>
                    <p:spPr>
                      <a:xfrm>
                        <a:off x="-3265040" y="3717032"/>
                        <a:ext cx="7776864" cy="166050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Libraries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5" name="组合 44"/>
                    <p:cNvGrpSpPr/>
                    <p:nvPr/>
                  </p:nvGrpSpPr>
                  <p:grpSpPr>
                    <a:xfrm>
                      <a:off x="7968208" y="3848979"/>
                      <a:ext cx="3888433" cy="1246726"/>
                      <a:chOff x="7968208" y="3848979"/>
                      <a:chExt cx="3888433" cy="1246726"/>
                    </a:xfrm>
                  </p:grpSpPr>
                  <p:sp>
                    <p:nvSpPr>
                      <p:cNvPr id="39" name="圆角矩形 38"/>
                      <p:cNvSpPr/>
                      <p:nvPr/>
                    </p:nvSpPr>
                    <p:spPr>
                      <a:xfrm>
                        <a:off x="7987571" y="3848979"/>
                        <a:ext cx="1851909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Surface Manager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0" name="圆角矩形 39"/>
                      <p:cNvSpPr/>
                      <p:nvPr/>
                    </p:nvSpPr>
                    <p:spPr>
                      <a:xfrm>
                        <a:off x="7971465" y="4307274"/>
                        <a:ext cx="1868016" cy="345821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 err="1">
                            <a:solidFill>
                              <a:schemeClr val="tx1"/>
                            </a:solidFill>
                          </a:rPr>
                          <a:t>OpenGL|ES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1" name="圆角矩形 40"/>
                      <p:cNvSpPr/>
                      <p:nvPr/>
                    </p:nvSpPr>
                    <p:spPr>
                      <a:xfrm>
                        <a:off x="7968208" y="4735705"/>
                        <a:ext cx="1871273" cy="352537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SGL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2" name="圆角矩形 41"/>
                      <p:cNvSpPr/>
                      <p:nvPr/>
                    </p:nvSpPr>
                    <p:spPr>
                      <a:xfrm>
                        <a:off x="9912425" y="3848979"/>
                        <a:ext cx="1944215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Media Framework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圆角矩形 42"/>
                      <p:cNvSpPr/>
                      <p:nvPr/>
                    </p:nvSpPr>
                    <p:spPr>
                      <a:xfrm>
                        <a:off x="9912425" y="4293136"/>
                        <a:ext cx="1944216" cy="359959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 err="1">
                            <a:solidFill>
                              <a:schemeClr val="tx1"/>
                            </a:solidFill>
                          </a:rPr>
                          <a:t>FreeType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4" name="圆角矩形 43"/>
                      <p:cNvSpPr/>
                      <p:nvPr/>
                    </p:nvSpPr>
                    <p:spPr>
                      <a:xfrm>
                        <a:off x="9912425" y="4735705"/>
                        <a:ext cx="1944216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</a:rPr>
                          <a:t>SSL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48" name="圆角矩形 47"/>
                  <p:cNvSpPr/>
                  <p:nvPr/>
                </p:nvSpPr>
                <p:spPr>
                  <a:xfrm>
                    <a:off x="1468861" y="4088988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SQLite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圆角矩形 48"/>
                  <p:cNvSpPr/>
                  <p:nvPr/>
                </p:nvSpPr>
                <p:spPr>
                  <a:xfrm>
                    <a:off x="1468861" y="4533145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Webkit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圆角矩形 49"/>
                  <p:cNvSpPr/>
                  <p:nvPr/>
                </p:nvSpPr>
                <p:spPr>
                  <a:xfrm>
                    <a:off x="1472865" y="4968251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libc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711624" y="3848979"/>
                    <a:ext cx="2016224" cy="147927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200" dirty="0"/>
                      <a:t>Android Runtime</a:t>
                    </a:r>
                    <a:endParaRPr lang="zh-CN" altLang="en-US" sz="1200" dirty="0"/>
                  </a:p>
                </p:txBody>
              </p:sp>
              <p:sp>
                <p:nvSpPr>
                  <p:cNvPr id="52" name="圆角矩形 51"/>
                  <p:cNvSpPr/>
                  <p:nvPr/>
                </p:nvSpPr>
                <p:spPr>
                  <a:xfrm>
                    <a:off x="2823802" y="4221299"/>
                    <a:ext cx="1791867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ART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圆角矩形 52"/>
                  <p:cNvSpPr/>
                  <p:nvPr/>
                </p:nvSpPr>
                <p:spPr>
                  <a:xfrm>
                    <a:off x="2823801" y="4788250"/>
                    <a:ext cx="1791867" cy="37354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Core Libraries</a:t>
                    </a:r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6" name="矩形 55"/>
                <p:cNvSpPr/>
                <p:nvPr/>
              </p:nvSpPr>
              <p:spPr>
                <a:xfrm>
                  <a:off x="-2760984" y="5377536"/>
                  <a:ext cx="7776864" cy="13638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Linux Kernel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-2528853" y="5661248"/>
                  <a:ext cx="1216688" cy="52040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Display</a:t>
                  </a:r>
                </a:p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Driver</a:t>
                  </a:r>
                </a:p>
              </p:txBody>
            </p:sp>
          </p:grpSp>
          <p:sp>
            <p:nvSpPr>
              <p:cNvPr id="59" name="圆角矩形 58"/>
              <p:cNvSpPr/>
              <p:nvPr/>
            </p:nvSpPr>
            <p:spPr>
              <a:xfrm>
                <a:off x="5608051" y="717341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USB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960096" y="717341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Keypad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6977139" y="656474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Camera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Driver</a:t>
                </a:r>
              </a:p>
            </p:txBody>
          </p:sp>
        </p:grpSp>
        <p:sp>
          <p:nvSpPr>
            <p:cNvPr id="65" name="圆角矩形 64"/>
            <p:cNvSpPr/>
            <p:nvPr/>
          </p:nvSpPr>
          <p:spPr>
            <a:xfrm>
              <a:off x="126784" y="6743486"/>
              <a:ext cx="121668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Bluetooth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94422" y="7352156"/>
              <a:ext cx="121668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WiFi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523024" y="6776686"/>
              <a:ext cx="142326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Flash Memory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87488" y="7345883"/>
              <a:ext cx="1458804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Aduio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143672" y="6776686"/>
              <a:ext cx="142326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Binder(IPC)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3143672" y="7345883"/>
              <a:ext cx="1593361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2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的软件结构的几个层次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Linux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内核层相关驱动，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核心类库（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Libaries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）和运行时环境（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Runtime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C\C++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应用程序框架（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Application Framework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Java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应用程序（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Application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Java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2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570" y="987574"/>
            <a:ext cx="8229600" cy="201967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内核层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硬件和其他软件堆层之间的一个抽象隔离层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提供安全机制、内存管理、进程管理、网络协议堆栈和驱动程序等核心系统服务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3974" y="3167047"/>
            <a:ext cx="7128792" cy="1458162"/>
            <a:chOff x="1559496" y="4293096"/>
            <a:chExt cx="8897154" cy="1266237"/>
          </a:xfrm>
        </p:grpSpPr>
        <p:sp>
          <p:nvSpPr>
            <p:cNvPr id="5" name="矩形 4"/>
            <p:cNvSpPr/>
            <p:nvPr/>
          </p:nvSpPr>
          <p:spPr>
            <a:xfrm>
              <a:off x="1559496" y="4293096"/>
              <a:ext cx="8897154" cy="12662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Linux Kernel</a:t>
              </a:r>
              <a:endParaRPr lang="zh-CN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25066" y="455650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Display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25066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USB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371879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Keypad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91377" y="458384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Camera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028021" y="458384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Bluetooth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990997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WiFi</a:t>
              </a:r>
              <a:endParaRPr lang="en-US" altLang="zh-CN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625395" y="4611178"/>
              <a:ext cx="1628296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Flash Memory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584740" y="5079846"/>
              <a:ext cx="1668951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schemeClr val="tx1"/>
                  </a:solidFill>
                </a:rPr>
                <a:t>Aduio</a:t>
              </a:r>
              <a:endParaRPr lang="en-US" altLang="zh-CN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479505" y="4611178"/>
              <a:ext cx="1628296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Binder(IPC)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479505" y="5079846"/>
              <a:ext cx="1822891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2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Android测试点</Template>
  <TotalTime>4099</TotalTime>
  <Words>1910</Words>
  <Application>Microsoft Office PowerPoint</Application>
  <PresentationFormat>全屏显示(16:9)</PresentationFormat>
  <Paragraphs>428</Paragraphs>
  <Slides>32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moban</vt:lpstr>
      <vt:lpstr>PowerPoint 演示文稿</vt:lpstr>
      <vt:lpstr>本章大纲</vt:lpstr>
      <vt:lpstr>Android是什么？</vt:lpstr>
      <vt:lpstr>Android平台发展史</vt:lpstr>
      <vt:lpstr>Android开发体系</vt:lpstr>
      <vt:lpstr>本章大纲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本章大纲</vt:lpstr>
      <vt:lpstr>Android Studio环境配置</vt:lpstr>
      <vt:lpstr>Android SDK的目录结构</vt:lpstr>
      <vt:lpstr>Android的版本</vt:lpstr>
      <vt:lpstr>Gradle环境配置</vt:lpstr>
      <vt:lpstr>Gradle环境配置</vt:lpstr>
      <vt:lpstr>Gradle环境配置</vt:lpstr>
      <vt:lpstr>Android程序调试环境</vt:lpstr>
      <vt:lpstr>夜神模拟器</vt:lpstr>
      <vt:lpstr>本章大纲</vt:lpstr>
      <vt:lpstr>Android程序运行过程</vt:lpstr>
      <vt:lpstr>Android Studio视图</vt:lpstr>
      <vt:lpstr>Android程序结构</vt:lpstr>
      <vt:lpstr>Activity VS AppCompatActivity</vt:lpstr>
      <vt:lpstr>Android程序结构</vt:lpstr>
      <vt:lpstr>Android程序结构</vt:lpstr>
      <vt:lpstr>Android程序结构</vt:lpstr>
      <vt:lpstr>实例-加法器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292</cp:revision>
  <dcterms:created xsi:type="dcterms:W3CDTF">2016-05-26T06:13:23Z</dcterms:created>
  <dcterms:modified xsi:type="dcterms:W3CDTF">2019-04-02T05:34:54Z</dcterms:modified>
</cp:coreProperties>
</file>