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90" r:id="rId2"/>
    <p:sldId id="256" r:id="rId3"/>
    <p:sldId id="287" r:id="rId4"/>
    <p:sldId id="267" r:id="rId5"/>
    <p:sldId id="294" r:id="rId6"/>
    <p:sldId id="291" r:id="rId7"/>
    <p:sldId id="284" r:id="rId8"/>
    <p:sldId id="283" r:id="rId9"/>
    <p:sldId id="292" r:id="rId10"/>
    <p:sldId id="268" r:id="rId11"/>
    <p:sldId id="269" r:id="rId12"/>
    <p:sldId id="270" r:id="rId13"/>
    <p:sldId id="271" r:id="rId14"/>
    <p:sldId id="272" r:id="rId15"/>
    <p:sldId id="285" r:id="rId16"/>
    <p:sldId id="295" r:id="rId17"/>
    <p:sldId id="293" r:id="rId18"/>
    <p:sldId id="273" r:id="rId19"/>
    <p:sldId id="297" r:id="rId20"/>
    <p:sldId id="299" r:id="rId21"/>
    <p:sldId id="28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22" autoAdjust="0"/>
    <p:restoredTop sz="91882" autoAdjust="0"/>
  </p:normalViewPr>
  <p:slideViewPr>
    <p:cSldViewPr>
      <p:cViewPr>
        <p:scale>
          <a:sx n="66" d="100"/>
          <a:sy n="66" d="100"/>
        </p:scale>
        <p:origin x="-132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3A3E-B14E-4586-9C40-0C2D600A28A7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FB8BA-F77B-4DA9-8DC9-43794474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3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3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10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7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必须是</a:t>
            </a:r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59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必须是</a:t>
            </a:r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FB8BA-F77B-4DA9-8DC9-43794474E10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5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8560" y="0"/>
            <a:ext cx="8229600" cy="11430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配置环境变量</a:t>
            </a:r>
            <a:endParaRPr lang="en-US" altLang="zh-CN" dirty="0" smtClean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 err="1">
                <a:latin typeface="+mn-ea"/>
              </a:rPr>
              <a:t>ANDROID_HOME</a:t>
            </a:r>
            <a:r>
              <a:rPr lang="en-US" altLang="zh-CN" sz="2000" dirty="0">
                <a:latin typeface="+mn-ea"/>
              </a:rPr>
              <a:t>=D:\Users\think\AppData\Local\Android\sdk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path</a:t>
            </a:r>
            <a:r>
              <a:rPr lang="zh-CN" altLang="en-US" dirty="0">
                <a:latin typeface="+mn-ea"/>
              </a:rPr>
              <a:t>中</a:t>
            </a:r>
            <a:r>
              <a:rPr lang="zh-CN" altLang="en-US" dirty="0" smtClean="0">
                <a:latin typeface="+mn-ea"/>
              </a:rPr>
              <a:t>加入</a:t>
            </a:r>
            <a:endParaRPr lang="en-US" altLang="zh-CN" dirty="0" smtClean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+mn-ea"/>
              </a:rPr>
              <a:t>%</a:t>
            </a:r>
            <a:r>
              <a:rPr lang="en-US" altLang="zh-CN" sz="2000" dirty="0" err="1">
                <a:latin typeface="+mn-ea"/>
              </a:rPr>
              <a:t>ANDROID_HOME</a:t>
            </a:r>
            <a:r>
              <a:rPr lang="en-US" altLang="zh-CN" sz="2000" dirty="0">
                <a:latin typeface="+mn-ea"/>
              </a:rPr>
              <a:t>%\platform-tools</a:t>
            </a:r>
            <a:endParaRPr lang="en-US" altLang="zh-CN" sz="2000" dirty="0" smtClean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+mn-ea"/>
              </a:rPr>
              <a:t>%</a:t>
            </a:r>
            <a:r>
              <a:rPr lang="en-US" altLang="zh-CN" sz="2000" dirty="0" err="1" smtClean="0">
                <a:latin typeface="+mn-ea"/>
              </a:rPr>
              <a:t>ANDROID_HOME</a:t>
            </a:r>
            <a:r>
              <a:rPr lang="en-US" altLang="zh-CN" sz="2000" dirty="0" smtClean="0">
                <a:latin typeface="+mn-ea"/>
              </a:rPr>
              <a:t>%\tools</a:t>
            </a:r>
            <a:endParaRPr lang="en-US" altLang="zh-CN" sz="20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前提</a:t>
            </a:r>
          </a:p>
        </p:txBody>
      </p:sp>
    </p:spTree>
    <p:extLst>
      <p:ext uri="{BB962C8B-B14F-4D97-AF65-F5344CB8AC3E}">
        <p14:creationId xmlns:p14="http://schemas.microsoft.com/office/powerpoint/2010/main" val="394709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44649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显示当前运行的虚拟设备：</a:t>
            </a:r>
            <a:r>
              <a:rPr lang="en-US" altLang="zh-CN" sz="2000" dirty="0">
                <a:latin typeface="+mn-ea"/>
              </a:rPr>
              <a:t>adb devices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查看adb所支持的所有命令：</a:t>
            </a:r>
            <a:r>
              <a:rPr lang="en-US" altLang="zh-CN" sz="2000" dirty="0">
                <a:latin typeface="+mn-ea"/>
              </a:rPr>
              <a:t>adb –help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查看adb的版本序列号：adb version	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在模拟器安装软件：</a:t>
            </a:r>
            <a:r>
              <a:rPr lang="en-US" altLang="zh-CN" sz="2000" dirty="0">
                <a:latin typeface="+mn-ea"/>
              </a:rPr>
              <a:t>adb install –r  *.</a:t>
            </a:r>
            <a:r>
              <a:rPr lang="en-US" altLang="zh-CN" sz="2000" dirty="0" err="1">
                <a:latin typeface="+mn-ea"/>
              </a:rPr>
              <a:t>apk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在模拟器卸载软件：</a:t>
            </a:r>
            <a:r>
              <a:rPr lang="en-US" altLang="zh-CN" sz="2000" dirty="0">
                <a:latin typeface="+mn-ea"/>
              </a:rPr>
              <a:t>adb uninstall </a:t>
            </a:r>
            <a:r>
              <a:rPr lang="zh-CN" altLang="en-US" sz="2000" dirty="0">
                <a:latin typeface="+mn-ea"/>
              </a:rPr>
              <a:t>　包名　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向模拟器中传输文件：</a:t>
            </a:r>
            <a:r>
              <a:rPr lang="en-US" altLang="zh-CN" sz="2000" dirty="0">
                <a:latin typeface="+mn-ea"/>
              </a:rPr>
              <a:t>adb push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从模拟器中获取文件：</a:t>
            </a:r>
            <a:r>
              <a:rPr lang="en-US" altLang="zh-CN" sz="2000" dirty="0">
                <a:latin typeface="+mn-ea"/>
              </a:rPr>
              <a:t>adb pull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进入模拟器的</a:t>
            </a:r>
            <a:r>
              <a:rPr lang="en-US" altLang="zh-CN" sz="2000" dirty="0">
                <a:latin typeface="+mn-ea"/>
              </a:rPr>
              <a:t>shell</a:t>
            </a:r>
            <a:r>
              <a:rPr lang="zh-CN" altLang="en-US" sz="2000" dirty="0">
                <a:latin typeface="+mn-ea"/>
              </a:rPr>
              <a:t>模式：</a:t>
            </a:r>
            <a:r>
              <a:rPr lang="en-US" altLang="zh-CN" sz="2000" dirty="0">
                <a:latin typeface="+mn-ea"/>
              </a:rPr>
              <a:t>adb shell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重启</a:t>
            </a:r>
            <a:r>
              <a:rPr lang="en-US" altLang="zh-CN" sz="2000" dirty="0">
                <a:latin typeface="+mn-ea"/>
              </a:rPr>
              <a:t>server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adb start-server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关闭</a:t>
            </a:r>
            <a:r>
              <a:rPr lang="en-US" altLang="zh-CN" sz="2000" dirty="0">
                <a:latin typeface="+mn-ea"/>
              </a:rPr>
              <a:t>server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adb kill-server</a:t>
            </a:r>
          </a:p>
          <a:p>
            <a:pPr lvl="1">
              <a:lnSpc>
                <a:spcPct val="9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-9939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常见</a:t>
            </a:r>
            <a:r>
              <a:rPr lang="en-US" altLang="zh-CN" dirty="0">
                <a:latin typeface="+mn-ea"/>
                <a:ea typeface="+mn-ea"/>
              </a:rPr>
              <a:t>adb</a:t>
            </a:r>
            <a:r>
              <a:rPr lang="zh-CN" altLang="en-US" dirty="0">
                <a:latin typeface="+mn-ea"/>
                <a:ea typeface="+mn-ea"/>
              </a:rPr>
              <a:t>命令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68309"/>
            <a:ext cx="38385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+mn-ea"/>
              </a:rPr>
              <a:t>adb devices</a:t>
            </a:r>
            <a:r>
              <a:rPr lang="zh-CN" altLang="en-US" dirty="0">
                <a:latin typeface="+mn-ea"/>
              </a:rPr>
              <a:t>　可能包含三种状态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device</a:t>
            </a:r>
            <a:r>
              <a:rPr lang="zh-CN" altLang="en-US" sz="2400" dirty="0">
                <a:latin typeface="+mn-ea"/>
              </a:rPr>
              <a:t>：表示设备或模拟器已经连接到服务器上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offline</a:t>
            </a:r>
            <a:r>
              <a:rPr lang="zh-CN" altLang="en-US" sz="2400" dirty="0">
                <a:latin typeface="+mn-ea"/>
              </a:rPr>
              <a:t>：表示设备没有连接到服务器上或者没有响应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no device</a:t>
            </a:r>
            <a:r>
              <a:rPr lang="zh-CN" altLang="en-US" sz="2400" dirty="0">
                <a:latin typeface="+mn-ea"/>
              </a:rPr>
              <a:t>：表示没有设备连接。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常见</a:t>
            </a:r>
            <a:r>
              <a:rPr lang="en-US" altLang="zh-CN" dirty="0">
                <a:latin typeface="+mn-ea"/>
                <a:ea typeface="+mn-ea"/>
              </a:rPr>
              <a:t>adb</a:t>
            </a:r>
            <a:r>
              <a:rPr lang="zh-CN" altLang="en-US" dirty="0">
                <a:latin typeface="+mn-ea"/>
                <a:ea typeface="+mn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2707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sz="2600" dirty="0">
                <a:latin typeface="+mn-ea"/>
              </a:rPr>
              <a:t>adb install  –r  *.</a:t>
            </a:r>
            <a:r>
              <a:rPr lang="en-US" altLang="zh-CN" sz="2600" dirty="0" err="1">
                <a:latin typeface="+mn-ea"/>
              </a:rPr>
              <a:t>apk</a:t>
            </a:r>
            <a:endParaRPr lang="en-US" altLang="zh-CN" sz="2600" dirty="0">
              <a:latin typeface="+mn-ea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latin typeface="+mn-ea"/>
              </a:rPr>
              <a:t>只</a:t>
            </a:r>
            <a:r>
              <a:rPr lang="zh-CN" altLang="en-US" sz="2600" dirty="0">
                <a:latin typeface="+mn-ea"/>
              </a:rPr>
              <a:t>连接一个设备</a:t>
            </a:r>
            <a:endParaRPr lang="en-US" altLang="zh-CN" sz="2600" dirty="0">
              <a:latin typeface="+mn-ea"/>
            </a:endParaRPr>
          </a:p>
          <a:p>
            <a:pPr lvl="1"/>
            <a:r>
              <a:rPr lang="en-US" altLang="zh-CN" sz="2600" dirty="0" err="1">
                <a:latin typeface="+mn-ea"/>
              </a:rPr>
              <a:t>adb</a:t>
            </a:r>
            <a:r>
              <a:rPr lang="en-US" altLang="zh-CN" sz="2600" dirty="0">
                <a:latin typeface="+mn-ea"/>
              </a:rPr>
              <a:t> </a:t>
            </a:r>
            <a:r>
              <a:rPr lang="zh-CN" altLang="en-US" sz="2600" dirty="0">
                <a:latin typeface="+mn-ea"/>
              </a:rPr>
              <a:t>　</a:t>
            </a:r>
            <a:r>
              <a:rPr lang="en-US" altLang="zh-CN" sz="2600" dirty="0">
                <a:latin typeface="+mn-ea"/>
              </a:rPr>
              <a:t>install </a:t>
            </a:r>
            <a:r>
              <a:rPr lang="zh-CN" altLang="en-US" sz="2600" dirty="0">
                <a:latin typeface="+mn-ea"/>
              </a:rPr>
              <a:t>　安装包路径</a:t>
            </a:r>
            <a:endParaRPr lang="en-US" altLang="zh-CN" sz="2600" dirty="0">
              <a:latin typeface="+mn-ea"/>
            </a:endParaRPr>
          </a:p>
          <a:p>
            <a:pPr marL="457200" lvl="1" indent="-457200">
              <a:buFont typeface="Arial" pitchFamily="34" charset="0"/>
              <a:buChar char="•"/>
            </a:pPr>
            <a:r>
              <a:rPr lang="zh-CN" altLang="en-US" sz="2600" dirty="0">
                <a:latin typeface="+mn-ea"/>
              </a:rPr>
              <a:t>连接多个设备，需要指定一个设备</a:t>
            </a:r>
          </a:p>
          <a:p>
            <a:pPr lvl="1"/>
            <a:r>
              <a:rPr lang="en-US" altLang="zh-CN" sz="2600" dirty="0">
                <a:latin typeface="+mn-ea"/>
              </a:rPr>
              <a:t>adb  –s </a:t>
            </a:r>
            <a:r>
              <a:rPr lang="zh-CN" altLang="en-US" sz="2600" dirty="0" smtClean="0">
                <a:latin typeface="+mn-ea"/>
              </a:rPr>
              <a:t>设备</a:t>
            </a:r>
            <a:r>
              <a:rPr lang="zh-CN" altLang="en-US" sz="2600" dirty="0">
                <a:latin typeface="+mn-ea"/>
              </a:rPr>
              <a:t>序列号　</a:t>
            </a:r>
            <a:r>
              <a:rPr lang="en-US" altLang="zh-CN" sz="2600" dirty="0">
                <a:latin typeface="+mn-ea"/>
              </a:rPr>
              <a:t>install </a:t>
            </a:r>
            <a:r>
              <a:rPr lang="zh-CN" altLang="en-US" sz="2600" dirty="0">
                <a:latin typeface="+mn-ea"/>
              </a:rPr>
              <a:t>安装包路径</a:t>
            </a:r>
            <a:endParaRPr lang="en-US" altLang="zh-CN" sz="2600" dirty="0">
              <a:latin typeface="+mn-ea"/>
            </a:endParaRPr>
          </a:p>
          <a:p>
            <a:pPr marL="457200" lvl="1" indent="-457200">
              <a:buFont typeface="Arial" pitchFamily="34" charset="0"/>
              <a:buChar char="•"/>
            </a:pPr>
            <a:r>
              <a:rPr lang="zh-CN" altLang="en-US" sz="2600" dirty="0">
                <a:latin typeface="+mn-ea"/>
              </a:rPr>
              <a:t>覆盖安装，保留数据</a:t>
            </a:r>
            <a:endParaRPr lang="en-US" altLang="zh-CN" sz="2600" dirty="0">
              <a:latin typeface="+mn-ea"/>
            </a:endParaRPr>
          </a:p>
          <a:p>
            <a:pPr lvl="1"/>
            <a:r>
              <a:rPr lang="en-US" altLang="zh-CN" sz="2600" dirty="0">
                <a:latin typeface="+mn-ea"/>
              </a:rPr>
              <a:t>adb  –s </a:t>
            </a:r>
            <a:r>
              <a:rPr lang="zh-CN" altLang="en-US" sz="2600" dirty="0" smtClean="0">
                <a:latin typeface="+mn-ea"/>
              </a:rPr>
              <a:t>设备序列号</a:t>
            </a:r>
            <a:r>
              <a:rPr lang="zh-CN" altLang="en-US" sz="2600" dirty="0">
                <a:latin typeface="+mn-ea"/>
              </a:rPr>
              <a:t>　</a:t>
            </a:r>
            <a:r>
              <a:rPr lang="en-US" altLang="zh-CN" sz="2600" dirty="0">
                <a:latin typeface="+mn-ea"/>
              </a:rPr>
              <a:t>install  </a:t>
            </a:r>
            <a:r>
              <a:rPr lang="en-US" altLang="zh-CN" sz="2600" dirty="0">
                <a:solidFill>
                  <a:srgbClr val="FF0000"/>
                </a:solidFill>
                <a:latin typeface="+mn-ea"/>
              </a:rPr>
              <a:t>-r </a:t>
            </a:r>
            <a:r>
              <a:rPr lang="zh-CN" altLang="en-US" sz="2600" dirty="0">
                <a:latin typeface="+mn-ea"/>
              </a:rPr>
              <a:t>安装包路径</a:t>
            </a:r>
            <a:endParaRPr lang="en-US" altLang="zh-CN" sz="26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例：</a:t>
            </a:r>
            <a:r>
              <a:rPr lang="en-US" altLang="zh-CN" sz="2800" dirty="0" smtClean="0">
                <a:latin typeface="+mn-ea"/>
              </a:rPr>
              <a:t>adb </a:t>
            </a:r>
            <a:r>
              <a:rPr lang="en-US" altLang="zh-CN" sz="2800" dirty="0">
                <a:latin typeface="+mn-ea"/>
              </a:rPr>
              <a:t>-s </a:t>
            </a:r>
            <a:r>
              <a:rPr lang="en-US" altLang="zh-CN" sz="2800" dirty="0" smtClean="0">
                <a:latin typeface="+mn-ea"/>
              </a:rPr>
              <a:t>192.168.56.101:5555  install  - r  E:/test.apk</a:t>
            </a:r>
            <a:endParaRPr lang="zh-CN" altLang="en-US" sz="2800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8" y="0"/>
            <a:ext cx="9129192" cy="76470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常见</a:t>
            </a:r>
            <a:r>
              <a:rPr lang="en-US" altLang="zh-CN" dirty="0">
                <a:latin typeface="+mn-ea"/>
                <a:ea typeface="+mn-ea"/>
              </a:rPr>
              <a:t>adb</a:t>
            </a:r>
            <a:r>
              <a:rPr lang="zh-CN" altLang="en-US" dirty="0">
                <a:latin typeface="+mn-ea"/>
                <a:ea typeface="+mn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8502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993710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dirty="0">
                <a:latin typeface="+mn-ea"/>
              </a:rPr>
              <a:t>adb  –s </a:t>
            </a:r>
            <a:r>
              <a:rPr lang="en-US" altLang="zh-CN" sz="2800" dirty="0" smtClean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设备</a:t>
            </a:r>
            <a:r>
              <a:rPr lang="zh-CN" altLang="en-US" sz="2800" dirty="0">
                <a:latin typeface="+mn-ea"/>
              </a:rPr>
              <a:t>名称　</a:t>
            </a:r>
            <a:r>
              <a:rPr lang="en-US" altLang="zh-CN" sz="2800" dirty="0" smtClean="0">
                <a:latin typeface="+mn-ea"/>
              </a:rPr>
              <a:t>uninstall </a:t>
            </a:r>
            <a:r>
              <a:rPr lang="zh-CN" altLang="en-US" sz="2800" dirty="0" smtClean="0">
                <a:latin typeface="+mn-ea"/>
              </a:rPr>
              <a:t>　应用的包名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保留配置和缓存文件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adb  –s  </a:t>
            </a:r>
            <a:r>
              <a:rPr lang="zh-CN" altLang="en-US" sz="2800" dirty="0">
                <a:latin typeface="+mn-ea"/>
              </a:rPr>
              <a:t>设备名称　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shell pm  uninstall  -k</a:t>
            </a:r>
            <a:r>
              <a:rPr lang="zh-CN" altLang="en-US" sz="2800" dirty="0">
                <a:latin typeface="+mn-ea"/>
              </a:rPr>
              <a:t>　应用的包名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adb -s 192.168.56.101:5555  </a:t>
            </a:r>
            <a:r>
              <a:rPr lang="en-US" altLang="zh-CN" sz="2800" dirty="0" smtClean="0">
                <a:latin typeface="+mn-ea"/>
              </a:rPr>
              <a:t>uninstall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+mn-ea"/>
              </a:rPr>
              <a:t>  </a:t>
            </a:r>
            <a:r>
              <a:rPr lang="en-US" altLang="zh-CN" sz="2800" dirty="0" err="1" smtClean="0">
                <a:latin typeface="+mn-ea"/>
              </a:rPr>
              <a:t>com.example.think.today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或者使用两条命令完成</a:t>
            </a:r>
            <a:r>
              <a:rPr lang="en-US" altLang="zh-CN" sz="2800" dirty="0" smtClean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adb  </a:t>
            </a:r>
            <a:r>
              <a:rPr lang="zh-CN" altLang="en-US" dirty="0">
                <a:latin typeface="+mn-ea"/>
              </a:rPr>
              <a:t>　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shell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 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pm 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uninstall  -k</a:t>
            </a:r>
            <a:r>
              <a:rPr lang="zh-CN" altLang="en-US" dirty="0">
                <a:latin typeface="+mn-ea"/>
              </a:rPr>
              <a:t>　应用的</a:t>
            </a:r>
            <a:r>
              <a:rPr lang="zh-CN" altLang="en-US" dirty="0" smtClean="0">
                <a:latin typeface="+mn-ea"/>
              </a:rPr>
              <a:t>包名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adb -s 192.168.56.101:5555  </a:t>
            </a:r>
            <a:r>
              <a:rPr lang="en-US" altLang="zh-CN" dirty="0" smtClean="0">
                <a:latin typeface="+mn-ea"/>
              </a:rPr>
              <a:t>uninstall 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</a:t>
            </a:r>
            <a:r>
              <a:rPr lang="en-US" altLang="zh-CN" dirty="0" err="1">
                <a:latin typeface="+mn-ea"/>
              </a:rPr>
              <a:t>com.example.think.today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常见</a:t>
            </a: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</a:t>
            </a: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9761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928992" cy="4525963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adb  </a:t>
            </a:r>
            <a:r>
              <a:rPr lang="en-US" altLang="zh-CN" sz="2400" dirty="0">
                <a:latin typeface="+mn-ea"/>
              </a:rPr>
              <a:t>push</a:t>
            </a:r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>
                <a:latin typeface="+mn-ea"/>
              </a:rPr>
              <a:t>PC</a:t>
            </a:r>
            <a:r>
              <a:rPr lang="zh-CN" altLang="en-US" sz="2400" dirty="0">
                <a:latin typeface="+mn-ea"/>
              </a:rPr>
              <a:t>源文件　　设备的路径</a:t>
            </a:r>
            <a:endParaRPr lang="en-US" altLang="zh-CN" sz="2400" dirty="0">
              <a:latin typeface="+mn-ea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adb  pull</a:t>
            </a:r>
            <a:r>
              <a:rPr lang="zh-CN" altLang="en-US" sz="2400" dirty="0">
                <a:latin typeface="+mn-ea"/>
              </a:rPr>
              <a:t>　设备文件　　</a:t>
            </a:r>
            <a:r>
              <a:rPr lang="en-US" altLang="zh-CN" sz="2400" dirty="0">
                <a:latin typeface="+mn-ea"/>
              </a:rPr>
              <a:t>PC</a:t>
            </a:r>
            <a:r>
              <a:rPr lang="zh-CN" altLang="en-US" sz="2400" dirty="0">
                <a:latin typeface="+mn-ea"/>
              </a:rPr>
              <a:t>的路径</a:t>
            </a:r>
            <a:endParaRPr lang="en-US" altLang="zh-CN" sz="2400" dirty="0">
              <a:latin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例：</a:t>
            </a:r>
            <a:endParaRPr lang="en-US" altLang="zh-CN" sz="2400" dirty="0">
              <a:latin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adb push  d:/demo/a.bat   /data/ 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adb -s 192.168.56.101:5555  pull   /data/a.bat 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d:/demo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568952" cy="83671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常见</a:t>
            </a: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</a:t>
            </a: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8204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568952" cy="4525963"/>
          </a:xfrm>
        </p:spPr>
        <p:txBody>
          <a:bodyPr>
            <a:normAutofit/>
          </a:bodyPr>
          <a:lstStyle/>
          <a:p>
            <a:pPr marL="365125" indent="-255588"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adb start-server	</a:t>
            </a:r>
            <a:r>
              <a:rPr lang="zh-CN" altLang="en-US" sz="2800" dirty="0" smtClean="0">
                <a:latin typeface="+mn-ea"/>
              </a:rPr>
              <a:t>启动</a:t>
            </a:r>
            <a:r>
              <a:rPr lang="zh-CN" altLang="en-US" sz="2800" dirty="0">
                <a:latin typeface="+mn-ea"/>
              </a:rPr>
              <a:t>adb服务</a:t>
            </a:r>
            <a:r>
              <a:rPr lang="zh-CN" altLang="en-US" sz="2800" dirty="0" smtClean="0">
                <a:latin typeface="+mn-ea"/>
              </a:rPr>
              <a:t>进程</a:t>
            </a:r>
            <a:r>
              <a:rPr lang="zh-CN" altLang="en-US" sz="2800" dirty="0">
                <a:latin typeface="+mn-ea"/>
              </a:rPr>
              <a:t>	</a:t>
            </a:r>
            <a:endParaRPr lang="en-US" altLang="zh-CN" sz="2800" dirty="0">
              <a:latin typeface="+mn-ea"/>
            </a:endParaRPr>
          </a:p>
          <a:p>
            <a:pPr marL="365125" indent="-255588">
              <a:lnSpc>
                <a:spcPct val="150000"/>
              </a:lnSpc>
            </a:pPr>
            <a:r>
              <a:rPr lang="zh-CN" altLang="en-US" sz="2800" dirty="0" smtClean="0">
                <a:latin typeface="+mn-ea"/>
              </a:rPr>
              <a:t>adb </a:t>
            </a:r>
            <a:r>
              <a:rPr lang="zh-CN" altLang="en-US" sz="2800" dirty="0">
                <a:latin typeface="+mn-ea"/>
              </a:rPr>
              <a:t>kill-server	终止adb服务</a:t>
            </a:r>
            <a:r>
              <a:rPr lang="zh-CN" altLang="en-US" sz="2800" dirty="0" smtClean="0">
                <a:latin typeface="+mn-ea"/>
              </a:rPr>
              <a:t>进程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0832" y="-27384"/>
            <a:ext cx="8229600" cy="936104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常见</a:t>
            </a: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</a:t>
            </a: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42633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使用</a:t>
            </a:r>
            <a:r>
              <a:rPr lang="en-US" altLang="zh-CN" dirty="0" err="1"/>
              <a:t>adb</a:t>
            </a:r>
            <a:r>
              <a:rPr lang="zh-CN" altLang="zh-CN" dirty="0"/>
              <a:t>启动停止一个</a:t>
            </a:r>
            <a:r>
              <a:rPr lang="en-US" altLang="zh-CN" dirty="0"/>
              <a:t>app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-</a:t>
            </a:r>
            <a:r>
              <a:rPr lang="en-US" altLang="zh-CN" dirty="0"/>
              <a:t>W </a:t>
            </a:r>
            <a:r>
              <a:rPr lang="zh-CN" altLang="zh-CN" dirty="0"/>
              <a:t>等待启动</a:t>
            </a:r>
            <a:r>
              <a:rPr lang="zh-CN" altLang="zh-CN" dirty="0" smtClean="0"/>
              <a:t>完成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 </a:t>
            </a:r>
            <a:r>
              <a:rPr lang="en-US" altLang="zh-CN" dirty="0"/>
              <a:t>–S</a:t>
            </a:r>
            <a:r>
              <a:rPr lang="zh-CN" altLang="zh-CN" dirty="0"/>
              <a:t>强制停止再次启动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adb</a:t>
            </a:r>
            <a:r>
              <a:rPr lang="en-US" altLang="zh-CN" dirty="0"/>
              <a:t> shell  am  start  –W  –S  package/activity</a:t>
            </a:r>
            <a:endParaRPr lang="zh-CN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adb</a:t>
            </a:r>
            <a:r>
              <a:rPr lang="en-US" altLang="zh-CN" dirty="0"/>
              <a:t> shell  am  force-stop   </a:t>
            </a:r>
            <a:r>
              <a:rPr lang="en-US" altLang="zh-CN" dirty="0" smtClean="0"/>
              <a:t>package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 smtClean="0">
                <a:latin typeface="+mn-ea"/>
              </a:rPr>
              <a:t>查看包名以及启动程序的</a:t>
            </a:r>
            <a:r>
              <a:rPr lang="zh-CN" altLang="en-US" dirty="0">
                <a:latin typeface="+mn-ea"/>
              </a:rPr>
              <a:t>类</a:t>
            </a:r>
            <a:r>
              <a:rPr lang="zh-CN" altLang="en-US" dirty="0" smtClean="0">
                <a:latin typeface="+mn-ea"/>
              </a:rPr>
              <a:t>名</a:t>
            </a:r>
            <a:endParaRPr lang="en-US" altLang="zh-CN" dirty="0" smtClean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err="1" smtClean="0">
                <a:latin typeface="+mn-ea"/>
              </a:rPr>
              <a:t>aapt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dump badging d:\group-612_0-meituan.apk</a:t>
            </a:r>
            <a:endParaRPr lang="zh-CN" altLang="zh-CN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 shell am start –W –S </a:t>
            </a:r>
            <a:r>
              <a:rPr lang="en-US" altLang="zh-CN" dirty="0" err="1" smtClean="0"/>
              <a:t>com.sankuai.meituan</a:t>
            </a:r>
            <a:r>
              <a:rPr lang="en-US" altLang="zh-CN" dirty="0" smtClean="0"/>
              <a:t>/.</a:t>
            </a:r>
            <a:r>
              <a:rPr lang="en-US" altLang="zh-CN" dirty="0" err="1" smtClean="0"/>
              <a:t>acvity.Welcome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-99392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常见</a:t>
            </a:r>
            <a:r>
              <a:rPr lang="en-US" altLang="zh-CN" sz="4000" b="1" kern="1200" dirty="0" err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</a:t>
            </a:r>
            <a:r>
              <a:rPr lang="zh-CN" altLang="en-US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0313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365125" indent="-255588">
              <a:lnSpc>
                <a:spcPct val="150000"/>
              </a:lnSpc>
            </a:pPr>
            <a:r>
              <a:rPr lang="zh-CN" altLang="en-US" sz="4000" dirty="0">
                <a:latin typeface="+mn-ea"/>
              </a:rPr>
              <a:t>adb logcat 将日志数据输出到屏幕上</a:t>
            </a:r>
          </a:p>
          <a:p>
            <a:pPr marL="365125" indent="-255588">
              <a:lnSpc>
                <a:spcPct val="150000"/>
              </a:lnSpc>
            </a:pPr>
            <a:r>
              <a:rPr lang="en-US" altLang="zh-CN" sz="4000" dirty="0" err="1">
                <a:latin typeface="+mn-ea"/>
              </a:rPr>
              <a:t>adb</a:t>
            </a:r>
            <a:r>
              <a:rPr lang="en-US" altLang="zh-CN" sz="4000" dirty="0">
                <a:latin typeface="+mn-ea"/>
              </a:rPr>
              <a:t> </a:t>
            </a:r>
            <a:r>
              <a:rPr lang="en-US" altLang="zh-CN" sz="4000" dirty="0" err="1">
                <a:latin typeface="+mn-ea"/>
              </a:rPr>
              <a:t>logcat</a:t>
            </a:r>
            <a:r>
              <a:rPr lang="en-US" altLang="zh-CN" sz="4000" dirty="0">
                <a:latin typeface="+mn-ea"/>
              </a:rPr>
              <a:t> &gt; E:/</a:t>
            </a:r>
            <a:r>
              <a:rPr lang="en-US" altLang="zh-CN" sz="4000" dirty="0" smtClean="0">
                <a:latin typeface="+mn-ea"/>
              </a:rPr>
              <a:t>demo/test.log</a:t>
            </a:r>
            <a:r>
              <a:rPr lang="zh-CN" altLang="en-US" sz="4000" dirty="0" smtClean="0">
                <a:latin typeface="+mn-ea"/>
              </a:rPr>
              <a:t>（查找包名）</a:t>
            </a: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>
                <a:latin typeface="+mn-ea"/>
              </a:rPr>
              <a:t>优先级按照从低到高顺利排列</a:t>
            </a:r>
            <a:endParaRPr lang="en-US" altLang="zh-CN" sz="40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zh-CN" sz="3600" dirty="0">
                <a:latin typeface="+mn-ea"/>
              </a:rPr>
              <a:t>V	Verbose</a:t>
            </a:r>
          </a:p>
          <a:p>
            <a:pPr marL="400050" lvl="1" indent="0">
              <a:buNone/>
            </a:pPr>
            <a:r>
              <a:rPr lang="en-US" altLang="zh-CN" sz="3600" dirty="0">
                <a:latin typeface="+mn-ea"/>
              </a:rPr>
              <a:t>D	Debug</a:t>
            </a:r>
          </a:p>
          <a:p>
            <a:pPr marL="400050" lvl="1" indent="0">
              <a:buNone/>
            </a:pPr>
            <a:r>
              <a:rPr lang="en-US" altLang="zh-CN" sz="3600" dirty="0">
                <a:latin typeface="+mn-ea"/>
              </a:rPr>
              <a:t>I	Info</a:t>
            </a:r>
          </a:p>
          <a:p>
            <a:pPr marL="400050" lvl="1" indent="0">
              <a:buNone/>
            </a:pPr>
            <a:r>
              <a:rPr lang="en-US" altLang="zh-CN" sz="3600" dirty="0">
                <a:latin typeface="+mn-ea"/>
              </a:rPr>
              <a:t>W	Warning</a:t>
            </a:r>
          </a:p>
          <a:p>
            <a:pPr marL="400050" lvl="1" indent="0">
              <a:buNone/>
            </a:pPr>
            <a:r>
              <a:rPr lang="en-US" altLang="zh-CN" sz="3600" dirty="0">
                <a:latin typeface="+mn-ea"/>
              </a:rPr>
              <a:t>E	Error</a:t>
            </a:r>
          </a:p>
          <a:p>
            <a:pPr marL="400050" lvl="1" indent="0">
              <a:buNone/>
            </a:pPr>
            <a:r>
              <a:rPr lang="en-US" altLang="zh-CN" sz="3600" dirty="0">
                <a:latin typeface="+mn-ea"/>
              </a:rPr>
              <a:t>F	Fatal</a:t>
            </a:r>
          </a:p>
          <a:p>
            <a:pPr marL="400050" lvl="1" indent="0">
              <a:buNone/>
            </a:pPr>
            <a:r>
              <a:rPr lang="en-US" altLang="zh-CN" sz="3600" dirty="0">
                <a:latin typeface="+mn-ea"/>
              </a:rPr>
              <a:t>S	Silent</a:t>
            </a:r>
          </a:p>
          <a:p>
            <a:pPr marL="0" indent="0">
              <a:buNone/>
            </a:pPr>
            <a:r>
              <a:rPr lang="zh-CN" altLang="en-US" sz="4000" dirty="0">
                <a:latin typeface="+mn-ea"/>
              </a:rPr>
              <a:t>下面的过滤语句指显示优先级为</a:t>
            </a:r>
            <a:r>
              <a:rPr lang="en-US" altLang="zh-CN" sz="4000" dirty="0" err="1">
                <a:latin typeface="+mn-ea"/>
              </a:rPr>
              <a:t>waring</a:t>
            </a:r>
            <a:r>
              <a:rPr lang="zh-CN" altLang="en-US" sz="4000" dirty="0">
                <a:latin typeface="+mn-ea"/>
              </a:rPr>
              <a:t>或更高的日志信息</a:t>
            </a: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 err="1">
                <a:latin typeface="+mn-ea"/>
              </a:rPr>
              <a:t>adb</a:t>
            </a:r>
            <a:r>
              <a:rPr lang="en-US" altLang="zh-CN" sz="4000" dirty="0">
                <a:latin typeface="+mn-ea"/>
              </a:rPr>
              <a:t> </a:t>
            </a:r>
            <a:r>
              <a:rPr lang="en-US" altLang="zh-CN" sz="4000" dirty="0" err="1">
                <a:latin typeface="+mn-ea"/>
              </a:rPr>
              <a:t>logcat</a:t>
            </a:r>
            <a:r>
              <a:rPr lang="en-US" altLang="zh-CN" sz="4000" dirty="0">
                <a:latin typeface="+mn-ea"/>
              </a:rPr>
              <a:t> *:W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73587" y="-315416"/>
            <a:ext cx="9217024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000" b="1" kern="1200" dirty="0">
                <a:solidFill>
                  <a:schemeClr val="bg1"/>
                </a:solidFill>
                <a:latin typeface="+mn-ea"/>
              </a:rPr>
              <a:t>常见</a:t>
            </a:r>
            <a:r>
              <a:rPr lang="en-US" altLang="zh-CN" sz="4000" b="1" kern="1200" dirty="0" err="1">
                <a:solidFill>
                  <a:schemeClr val="bg1"/>
                </a:solidFill>
                <a:latin typeface="+mn-ea"/>
              </a:rPr>
              <a:t>adb</a:t>
            </a:r>
            <a:r>
              <a:rPr lang="zh-CN" altLang="en-US" sz="4000" b="1" kern="1200" dirty="0">
                <a:solidFill>
                  <a:schemeClr val="bg1"/>
                </a:solidFill>
                <a:latin typeface="+mn-ea"/>
              </a:rPr>
              <a:t>命令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27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安</a:t>
            </a:r>
            <a:r>
              <a:rPr lang="zh-CN" altLang="en-US" sz="2800" dirty="0" smtClean="0">
                <a:latin typeface="+mn-ea"/>
              </a:rPr>
              <a:t>卓系统支持常见的</a:t>
            </a:r>
            <a:r>
              <a:rPr lang="en-US" altLang="zh-CN" sz="2800" dirty="0" smtClean="0">
                <a:latin typeface="+mn-ea"/>
              </a:rPr>
              <a:t>Linux</a:t>
            </a:r>
            <a:r>
              <a:rPr lang="zh-CN" altLang="en-US" sz="2800" dirty="0" smtClean="0">
                <a:latin typeface="+mn-ea"/>
              </a:rPr>
              <a:t>命令，</a:t>
            </a:r>
            <a:r>
              <a:rPr lang="en-US" altLang="zh-CN" sz="2800" dirty="0" smtClean="0">
                <a:latin typeface="+mn-ea"/>
              </a:rPr>
              <a:t>/system/bin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+mn-ea"/>
              </a:rPr>
              <a:t>adb  shell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+mn-ea"/>
              </a:rPr>
              <a:t>adb shell </a:t>
            </a:r>
            <a:r>
              <a:rPr lang="en-US" altLang="zh-CN" sz="2800" dirty="0" err="1" smtClean="0">
                <a:latin typeface="+mn-ea"/>
              </a:rPr>
              <a:t>ls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adb shell pm list package </a:t>
            </a:r>
            <a:r>
              <a:rPr lang="zh-CN" altLang="en-US" sz="2800" dirty="0">
                <a:latin typeface="+mn-ea"/>
              </a:rPr>
              <a:t>　打印所有包信息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+mn-ea"/>
              </a:rPr>
              <a:t>adb</a:t>
            </a:r>
            <a:r>
              <a:rPr lang="en-US" altLang="zh-CN" sz="2800" dirty="0" smtClean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shell  pm list packages  -f  keyword </a:t>
            </a:r>
            <a:r>
              <a:rPr lang="zh-CN" altLang="zh-CN" sz="2800" dirty="0">
                <a:latin typeface="+mn-ea"/>
              </a:rPr>
              <a:t>（所有包含关键字）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+mn-ea"/>
              </a:rPr>
              <a:t>adb</a:t>
            </a:r>
            <a:r>
              <a:rPr lang="en-US" altLang="zh-CN" sz="2800" dirty="0">
                <a:latin typeface="+mn-ea"/>
              </a:rPr>
              <a:t> shell  pm list packages  -3  keyword </a:t>
            </a:r>
            <a:r>
              <a:rPr lang="zh-CN" altLang="zh-CN" sz="2800" dirty="0">
                <a:latin typeface="+mn-ea"/>
              </a:rPr>
              <a:t>（第三方安装的）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+mn-ea"/>
              </a:rPr>
              <a:t>adb</a:t>
            </a:r>
            <a:r>
              <a:rPr lang="en-US" altLang="zh-CN" sz="2800" dirty="0">
                <a:latin typeface="+mn-ea"/>
              </a:rPr>
              <a:t> shell  pm list packages  </a:t>
            </a:r>
            <a:r>
              <a:rPr lang="en-US" altLang="zh-CN" sz="2800" dirty="0" smtClean="0">
                <a:latin typeface="+mn-ea"/>
              </a:rPr>
              <a:t>-i  </a:t>
            </a:r>
            <a:r>
              <a:rPr lang="en-US" altLang="zh-CN" sz="2800" dirty="0">
                <a:latin typeface="+mn-ea"/>
              </a:rPr>
              <a:t>keyword</a:t>
            </a:r>
            <a:r>
              <a:rPr lang="zh-CN" altLang="zh-CN" sz="2800" dirty="0">
                <a:latin typeface="+mn-ea"/>
              </a:rPr>
              <a:t>（已经安装的包）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864096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 shell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46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获取</a:t>
            </a:r>
            <a:r>
              <a:rPr lang="en-US" altLang="zh-CN" dirty="0"/>
              <a:t>CPU</a:t>
            </a:r>
            <a:r>
              <a:rPr lang="zh-CN" altLang="zh-CN" dirty="0"/>
              <a:t>、内存状态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shell </a:t>
            </a:r>
            <a:r>
              <a:rPr lang="en-US" altLang="zh-CN" dirty="0" err="1"/>
              <a:t>dumpsys</a:t>
            </a:r>
            <a:r>
              <a:rPr lang="en-US" altLang="zh-CN" dirty="0"/>
              <a:t> </a:t>
            </a:r>
            <a:r>
              <a:rPr lang="en-US" altLang="zh-CN" dirty="0" err="1"/>
              <a:t>meminfo</a:t>
            </a:r>
            <a:r>
              <a:rPr lang="en-US" altLang="zh-CN" dirty="0"/>
              <a:t> package 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adb</a:t>
            </a:r>
            <a:r>
              <a:rPr lang="en-US" altLang="zh-CN" dirty="0"/>
              <a:t> shell </a:t>
            </a:r>
            <a:r>
              <a:rPr lang="en-US" altLang="zh-CN" dirty="0" err="1"/>
              <a:t>dumpsys</a:t>
            </a:r>
            <a:r>
              <a:rPr lang="en-US" altLang="zh-CN" dirty="0"/>
              <a:t>  </a:t>
            </a:r>
            <a:r>
              <a:rPr lang="en-US" altLang="zh-CN" dirty="0" err="1"/>
              <a:t>cpuinfo</a:t>
            </a:r>
            <a:r>
              <a:rPr lang="en-US" altLang="zh-CN" dirty="0"/>
              <a:t> |</a:t>
            </a:r>
            <a:r>
              <a:rPr lang="en-US" altLang="zh-CN" dirty="0" err="1"/>
              <a:t>findstr</a:t>
            </a:r>
            <a:r>
              <a:rPr lang="en-US" altLang="zh-CN" dirty="0"/>
              <a:t> package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864096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 shell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10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ADB </a:t>
            </a:r>
            <a:r>
              <a:rPr lang="zh-CN" altLang="en-US" dirty="0" smtClean="0">
                <a:latin typeface="+mn-ea"/>
                <a:ea typeface="+mn-ea"/>
              </a:rPr>
              <a:t>命令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41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</a:t>
            </a:r>
            <a:r>
              <a:rPr lang="en-US" altLang="zh-CN" dirty="0"/>
              <a:t>shell </a:t>
            </a:r>
            <a:r>
              <a:rPr lang="en-US" altLang="zh-CN" dirty="0" err="1"/>
              <a:t>screencap</a:t>
            </a:r>
            <a:r>
              <a:rPr lang="en-US" altLang="zh-CN" dirty="0"/>
              <a:t> /data/local/test1.jsp</a:t>
            </a:r>
            <a:endParaRPr lang="zh-CN" altLang="zh-CN" dirty="0"/>
          </a:p>
          <a:p>
            <a:r>
              <a:rPr lang="en-US" altLang="zh-CN" dirty="0" err="1"/>
              <a:t>adb</a:t>
            </a:r>
            <a:r>
              <a:rPr lang="en-US" altLang="zh-CN" dirty="0"/>
              <a:t> shell </a:t>
            </a:r>
            <a:r>
              <a:rPr lang="en-US" altLang="zh-CN" dirty="0" err="1"/>
              <a:t>screenrecord</a:t>
            </a:r>
            <a:r>
              <a:rPr lang="en-US" altLang="zh-CN" dirty="0"/>
              <a:t>  /data/local/test2.mp4</a:t>
            </a:r>
            <a:r>
              <a:rPr lang="zh-CN" altLang="zh-CN" dirty="0"/>
              <a:t>（模拟器不支持）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468560" y="0"/>
            <a:ext cx="9433048" cy="1143000"/>
          </a:xfrm>
        </p:spPr>
        <p:txBody>
          <a:bodyPr/>
          <a:lstStyle/>
          <a:p>
            <a:r>
              <a:rPr lang="zh-CN" altLang="en-US" dirty="0" smtClean="0"/>
              <a:t>截屏、录屏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12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8568952" cy="460851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6400" dirty="0">
                <a:latin typeface="+mn-ea"/>
              </a:rPr>
              <a:t>adb shell 通过远程shell命令来控制模拟器/设备实例</a:t>
            </a:r>
          </a:p>
          <a:p>
            <a:pPr>
              <a:lnSpc>
                <a:spcPct val="170000"/>
              </a:lnSpc>
            </a:pPr>
            <a:r>
              <a:rPr lang="zh-CN" altLang="en-US" sz="6400" dirty="0">
                <a:latin typeface="+mn-ea"/>
              </a:rPr>
              <a:t>常用的shell 命令，如下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cd——改变当前目录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pwd——查看当前所在目录完整路径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ls——查看目录或者文件的属*，列举出任一目录下面的文件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mkdir——建立目录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cp——拷贝文件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rm——删除文件和目录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mv——移走目录或者改文件名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chmod/chown——权限修改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df——命令用来检查文件系统的磁盘空间占用情况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top——查看系统资源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zh-CN" altLang="en-US" sz="5600" dirty="0">
                <a:latin typeface="+mn-ea"/>
              </a:rPr>
              <a:t>touch——创建文件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5500" dirty="0">
                <a:latin typeface="+mn-ea"/>
              </a:rPr>
              <a:t>   </a:t>
            </a:r>
            <a:r>
              <a:rPr lang="zh-CN" altLang="en-US" sz="5500" dirty="0" smtClean="0">
                <a:latin typeface="+mn-ea"/>
              </a:rPr>
              <a:t>详细</a:t>
            </a:r>
            <a:r>
              <a:rPr lang="zh-CN" altLang="en-US" sz="5500" dirty="0">
                <a:latin typeface="+mn-ea"/>
              </a:rPr>
              <a:t>请参考： /system/bin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16632"/>
            <a:ext cx="8229600" cy="78296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kern="1200" dirty="0">
                <a:solidFill>
                  <a:schemeClr val="bg1"/>
                </a:solidFill>
                <a:latin typeface="+mn-ea"/>
                <a:ea typeface="+mn-ea"/>
                <a:cs typeface="+mj-cs"/>
              </a:rPr>
              <a:t>adb shell</a:t>
            </a:r>
            <a:endParaRPr lang="zh-CN" altLang="en-US" sz="4000" b="1" kern="1200" dirty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68760"/>
            <a:ext cx="5400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ADB</a:t>
            </a:r>
            <a:r>
              <a:rPr lang="zh-CN" altLang="en-US" dirty="0" smtClean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+mn-ea"/>
              </a:rPr>
              <a:t>ADB</a:t>
            </a:r>
            <a:r>
              <a:rPr lang="zh-CN" altLang="en-US" dirty="0" smtClean="0">
                <a:latin typeface="+mn-ea"/>
              </a:rPr>
              <a:t>原理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常见</a:t>
            </a:r>
            <a:r>
              <a:rPr lang="en-US" altLang="zh-CN" dirty="0" smtClean="0">
                <a:latin typeface="+mn-ea"/>
              </a:rPr>
              <a:t>ADB</a:t>
            </a:r>
            <a:r>
              <a:rPr lang="zh-CN" altLang="en-US" dirty="0" smtClean="0">
                <a:latin typeface="+mn-ea"/>
              </a:rPr>
              <a:t>命令</a:t>
            </a: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9208" y="-99392"/>
            <a:ext cx="9273208" cy="864096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42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68863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en-US" altLang="zh-CN" sz="2200" dirty="0" smtClean="0">
                <a:latin typeface="+mn-ea"/>
              </a:rPr>
              <a:t>adb</a:t>
            </a:r>
            <a:r>
              <a:rPr lang="zh-CN" altLang="en-US" sz="2200" dirty="0" smtClean="0">
                <a:latin typeface="+mn-ea"/>
              </a:rPr>
              <a:t>（</a:t>
            </a:r>
            <a:r>
              <a:rPr lang="en-US" altLang="zh-CN" sz="2200" dirty="0" smtClean="0">
                <a:latin typeface="+mn-ea"/>
              </a:rPr>
              <a:t>Android Debug Bridge</a:t>
            </a:r>
            <a:r>
              <a:rPr lang="zh-CN" altLang="en-US" sz="2200" dirty="0" smtClean="0">
                <a:latin typeface="+mn-ea"/>
              </a:rPr>
              <a:t>）是</a:t>
            </a:r>
            <a:r>
              <a:rPr lang="en-US" altLang="zh-CN" sz="2200" dirty="0" smtClean="0">
                <a:latin typeface="+mn-ea"/>
              </a:rPr>
              <a:t>Android</a:t>
            </a:r>
            <a:r>
              <a:rPr lang="zh-CN" altLang="en-US" sz="2200" dirty="0" smtClean="0">
                <a:latin typeface="+mn-ea"/>
              </a:rPr>
              <a:t>的主要调试工具，它可以通过网络或者</a:t>
            </a:r>
            <a:r>
              <a:rPr lang="en-US" altLang="zh-CN" sz="2200" dirty="0" smtClean="0">
                <a:latin typeface="+mn-ea"/>
              </a:rPr>
              <a:t>USB</a:t>
            </a:r>
            <a:r>
              <a:rPr lang="zh-CN" altLang="en-US" sz="2200" dirty="0" smtClean="0">
                <a:latin typeface="+mn-ea"/>
              </a:rPr>
              <a:t>连接真实设备，也可以连接虚拟设备。</a:t>
            </a:r>
            <a:r>
              <a:rPr lang="en-US" altLang="zh-CN" sz="2200" dirty="0">
                <a:latin typeface="+mn-ea"/>
              </a:rPr>
              <a:t>adb</a:t>
            </a:r>
            <a:r>
              <a:rPr lang="zh-CN" altLang="en-US" sz="2200" dirty="0">
                <a:latin typeface="+mn-ea"/>
              </a:rPr>
              <a:t>就是连接</a:t>
            </a:r>
            <a:r>
              <a:rPr lang="en-US" altLang="zh-CN" sz="2200" dirty="0">
                <a:latin typeface="+mn-ea"/>
              </a:rPr>
              <a:t>android</a:t>
            </a:r>
            <a:r>
              <a:rPr lang="zh-CN" altLang="en-US" sz="2200" dirty="0">
                <a:latin typeface="+mn-ea"/>
              </a:rPr>
              <a:t>手机与</a:t>
            </a:r>
            <a:r>
              <a:rPr lang="en-US" altLang="zh-CN" sz="2200" dirty="0">
                <a:latin typeface="+mn-ea"/>
              </a:rPr>
              <a:t>pc</a:t>
            </a:r>
            <a:r>
              <a:rPr lang="zh-CN" altLang="en-US" sz="2200" dirty="0">
                <a:latin typeface="+mn-ea"/>
              </a:rPr>
              <a:t>的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桥梁</a:t>
            </a:r>
            <a:r>
              <a:rPr lang="zh-CN" altLang="en-US" sz="2200" dirty="0">
                <a:latin typeface="+mn-ea"/>
              </a:rPr>
              <a:t>，可以让用户在电脑上对手机进行全面的操作。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zh-CN" altLang="en-US" sz="2200" dirty="0" smtClean="0">
                <a:latin typeface="+mn-ea"/>
              </a:rPr>
              <a:t>借助</a:t>
            </a:r>
            <a:r>
              <a:rPr lang="en-US" altLang="zh-CN" sz="2200" dirty="0" smtClean="0">
                <a:latin typeface="+mn-ea"/>
              </a:rPr>
              <a:t>adb</a:t>
            </a:r>
            <a:r>
              <a:rPr lang="zh-CN" altLang="en-US" sz="2200" dirty="0" smtClean="0">
                <a:latin typeface="+mn-ea"/>
              </a:rPr>
              <a:t>工具，可以管理设备或手机模拟器的状态。还可以进行很多手机操作，如安装软件、系统升级、运行</a:t>
            </a:r>
            <a:r>
              <a:rPr lang="en-US" altLang="zh-CN" sz="2200" dirty="0" smtClean="0">
                <a:latin typeface="+mn-ea"/>
              </a:rPr>
              <a:t>shell</a:t>
            </a:r>
            <a:r>
              <a:rPr lang="zh-CN" altLang="en-US" sz="2200" dirty="0" smtClean="0">
                <a:latin typeface="+mn-ea"/>
              </a:rPr>
              <a:t>命令等待。</a:t>
            </a:r>
            <a:endParaRPr lang="en-US" altLang="zh-CN" sz="2200" dirty="0" smtClean="0">
              <a:latin typeface="+mn-ea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adb.exe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位于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</a:rPr>
              <a:t>sdk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开发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platform-tools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目录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下</a:t>
            </a:r>
            <a:endParaRPr lang="en-US" altLang="zh-CN" sz="2200" dirty="0">
              <a:latin typeface="+mn-ea"/>
            </a:endParaRPr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11575"/>
            <a:ext cx="9073008" cy="82513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命令行调试</a:t>
            </a:r>
            <a:r>
              <a:rPr lang="en-US" altLang="zh-CN" dirty="0" err="1" smtClean="0">
                <a:latin typeface="+mn-ea"/>
                <a:ea typeface="+mn-ea"/>
              </a:rPr>
              <a:t>adb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21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zh-CN" altLang="en-US" sz="2200" dirty="0">
                <a:latin typeface="+mn-ea"/>
              </a:rPr>
              <a:t>它是一个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客户端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服务器架构的</a:t>
            </a:r>
            <a:r>
              <a:rPr lang="zh-CN" altLang="en-US" sz="2200" dirty="0">
                <a:latin typeface="+mn-ea"/>
              </a:rPr>
              <a:t>命令行工具，其中客户端是你用来操作的电脑, 服务器端是android设备。由三部分组成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60000"/>
              </a:lnSpc>
            </a:pPr>
            <a:r>
              <a:rPr lang="en-US" altLang="zh-CN" sz="1900" dirty="0" err="1">
                <a:latin typeface="+mn-ea"/>
              </a:rPr>
              <a:t>adb</a:t>
            </a:r>
            <a:r>
              <a:rPr lang="zh-CN" altLang="en-US" sz="1900" dirty="0">
                <a:latin typeface="+mn-ea"/>
              </a:rPr>
              <a:t>客户端：运行于</a:t>
            </a:r>
            <a:r>
              <a:rPr lang="en-US" altLang="zh-CN" sz="1900" dirty="0">
                <a:latin typeface="+mn-ea"/>
              </a:rPr>
              <a:t>PC</a:t>
            </a:r>
            <a:r>
              <a:rPr lang="zh-CN" altLang="en-US" sz="1900" dirty="0">
                <a:latin typeface="+mn-ea"/>
              </a:rPr>
              <a:t>的客户端，通过命令行的方式启动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160000"/>
              </a:lnSpc>
            </a:pPr>
            <a:r>
              <a:rPr lang="en-US" altLang="zh-CN" sz="1900" dirty="0" err="1">
                <a:latin typeface="+mn-ea"/>
              </a:rPr>
              <a:t>adb</a:t>
            </a:r>
            <a:r>
              <a:rPr lang="zh-CN" altLang="en-US" sz="1900" dirty="0">
                <a:latin typeface="+mn-ea"/>
              </a:rPr>
              <a:t>服务器：用于开发的机器上作为后台进程运行的服务器，该服务器负责管理</a:t>
            </a:r>
            <a:r>
              <a:rPr lang="zh-CN" altLang="en-US" sz="1900" dirty="0">
                <a:solidFill>
                  <a:srgbClr val="FF0000"/>
                </a:solidFill>
                <a:latin typeface="+mn-ea"/>
              </a:rPr>
              <a:t>客户端</a:t>
            </a:r>
            <a:r>
              <a:rPr lang="zh-CN" altLang="en-US" sz="1900" dirty="0">
                <a:latin typeface="+mn-ea"/>
              </a:rPr>
              <a:t>与运行于模拟器或设备上的</a:t>
            </a:r>
            <a:r>
              <a:rPr lang="zh-CN" altLang="en-US" sz="1900" dirty="0">
                <a:solidFill>
                  <a:srgbClr val="FF0000"/>
                </a:solidFill>
                <a:latin typeface="+mn-ea"/>
              </a:rPr>
              <a:t>守护进程</a:t>
            </a:r>
            <a:r>
              <a:rPr lang="zh-CN" altLang="en-US" sz="1900" dirty="0">
                <a:latin typeface="+mn-ea"/>
              </a:rPr>
              <a:t>之间的通信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160000"/>
              </a:lnSpc>
            </a:pPr>
            <a:r>
              <a:rPr lang="en-US" altLang="zh-CN" sz="1900" dirty="0" err="1">
                <a:latin typeface="+mn-ea"/>
              </a:rPr>
              <a:t>adb</a:t>
            </a:r>
            <a:r>
              <a:rPr lang="en-US" altLang="zh-CN" sz="1900" dirty="0">
                <a:latin typeface="+mn-ea"/>
              </a:rPr>
              <a:t> daemon</a:t>
            </a:r>
            <a:r>
              <a:rPr lang="zh-CN" altLang="en-US" sz="1900" dirty="0">
                <a:latin typeface="+mn-ea"/>
              </a:rPr>
              <a:t>（守护进程）：一个以后台进程的形式运行于模拟器或手机设备上的守护程序。</a:t>
            </a:r>
            <a:endParaRPr lang="en-US" altLang="zh-CN" sz="19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命令行调试</a:t>
            </a:r>
            <a:r>
              <a:rPr lang="en-US" altLang="zh-CN" dirty="0" err="1">
                <a:latin typeface="+mn-ea"/>
              </a:rPr>
              <a:t>adb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4797152"/>
            <a:ext cx="3528392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7092280" y="4750736"/>
            <a:ext cx="1662541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7" name="矩形 6"/>
          <p:cNvSpPr/>
          <p:nvPr/>
        </p:nvSpPr>
        <p:spPr>
          <a:xfrm>
            <a:off x="684648" y="5475806"/>
            <a:ext cx="1079039" cy="611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Client</a:t>
            </a:r>
            <a:r>
              <a:rPr lang="en-US" altLang="zh-CN" sz="2000" b="1" dirty="0" err="1" smtClean="0"/>
              <a:t>t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2844889" y="5481485"/>
            <a:ext cx="1079039" cy="611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</a:rPr>
              <a:t>Server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7384030" y="5445224"/>
            <a:ext cx="1079039" cy="611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adbd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494116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PC </a:t>
            </a:r>
            <a:endParaRPr lang="zh-CN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491502" y="4803058"/>
            <a:ext cx="1652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Device</a:t>
            </a:r>
            <a:endParaRPr lang="zh-CN" altLang="en-US" sz="2000" b="1" dirty="0"/>
          </a:p>
        </p:txBody>
      </p:sp>
      <p:cxnSp>
        <p:nvCxnSpPr>
          <p:cNvPr id="12" name="直接连接符 11"/>
          <p:cNvCxnSpPr>
            <a:stCxn id="7" idx="3"/>
          </p:cNvCxnSpPr>
          <p:nvPr/>
        </p:nvCxnSpPr>
        <p:spPr>
          <a:xfrm>
            <a:off x="1763687" y="5781712"/>
            <a:ext cx="1080121" cy="5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19386" y="5733256"/>
            <a:ext cx="3464644" cy="2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68760"/>
            <a:ext cx="5400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ADB</a:t>
            </a:r>
            <a:r>
              <a:rPr lang="zh-CN" altLang="en-US" dirty="0" smtClean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  <a:latin typeface="+mn-ea"/>
              </a:rPr>
              <a:t>ADB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原理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</a:rPr>
              <a:t>常见</a:t>
            </a:r>
            <a:r>
              <a:rPr lang="en-US" altLang="zh-CN" dirty="0" smtClean="0">
                <a:latin typeface="+mn-ea"/>
              </a:rPr>
              <a:t>ADB</a:t>
            </a:r>
            <a:r>
              <a:rPr lang="zh-CN" altLang="en-US" dirty="0" smtClean="0">
                <a:latin typeface="+mn-ea"/>
              </a:rPr>
              <a:t>命令</a:t>
            </a: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4340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84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32859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zh-CN" altLang="en-US" sz="2400" dirty="0" smtClean="0">
                <a:latin typeface="+mn-ea"/>
              </a:rPr>
              <a:t>当用户启动</a:t>
            </a:r>
            <a:r>
              <a:rPr lang="zh-CN" altLang="en-US" sz="2400" dirty="0">
                <a:latin typeface="+mn-ea"/>
              </a:rPr>
              <a:t>一个adb客户端，客户端首先确认是否已有一个adb服务进程在运行。如果没有，则启动服务进程。当服务器运行， adb服务器就会绑定本地的TCP端口5037并监听adb客户端发来的命令</a:t>
            </a:r>
            <a:r>
              <a:rPr lang="zh-CN" altLang="en-US" sz="2400" dirty="0" smtClean="0">
                <a:latin typeface="+mn-ea"/>
              </a:rPr>
              <a:t>，所有</a:t>
            </a:r>
            <a:r>
              <a:rPr lang="zh-CN" altLang="en-US" sz="2400" dirty="0">
                <a:latin typeface="+mn-ea"/>
              </a:rPr>
              <a:t>的adb客户端都是用端口 5037与adb</a:t>
            </a:r>
            <a:r>
              <a:rPr lang="zh-CN" altLang="en-US" sz="2400" dirty="0" smtClean="0">
                <a:latin typeface="+mn-ea"/>
              </a:rPr>
              <a:t>服务器进行对话的。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60000"/>
              </a:lnSpc>
              <a:spcBef>
                <a:spcPts val="300"/>
              </a:spcBef>
            </a:pPr>
            <a:r>
              <a:rPr lang="zh-CN" altLang="en-US" sz="2400" dirty="0" smtClean="0">
                <a:latin typeface="+mn-ea"/>
              </a:rPr>
              <a:t>接着</a:t>
            </a:r>
            <a:r>
              <a:rPr lang="zh-CN" altLang="en-US" sz="2400" dirty="0">
                <a:latin typeface="+mn-ea"/>
              </a:rPr>
              <a:t>服务器将所有运行中的模拟器或设备实例建立连接。它通过扫描所有5555到5585范围内的奇数端口来定位所有的模拟器或设备。一旦服务器</a:t>
            </a:r>
            <a:r>
              <a:rPr lang="zh-CN" altLang="en-US" sz="2400" dirty="0" smtClean="0">
                <a:latin typeface="+mn-ea"/>
              </a:rPr>
              <a:t>找到了</a:t>
            </a:r>
            <a:r>
              <a:rPr lang="zh-CN" altLang="en-US" sz="2400" dirty="0">
                <a:latin typeface="+mn-ea"/>
              </a:rPr>
              <a:t>adb守护程序，它将建立一个到该端口的连接</a:t>
            </a:r>
            <a:r>
              <a:rPr lang="zh-CN" altLang="en-US" sz="2400" dirty="0" smtClean="0">
                <a:latin typeface="+mn-ea"/>
              </a:rPr>
              <a:t>。请注意任何设备和模拟器实例会取得两个连接的端口，一个偶数端口用来控制与控制台的连接，和一个奇数端口用来控制与</a:t>
            </a:r>
            <a:r>
              <a:rPr lang="en-US" altLang="zh-CN" sz="2400" dirty="0">
                <a:latin typeface="+mn-ea"/>
              </a:rPr>
              <a:t>adb</a:t>
            </a:r>
            <a:r>
              <a:rPr lang="zh-CN" altLang="en-US" sz="2400" dirty="0" smtClean="0">
                <a:latin typeface="+mn-ea"/>
              </a:rPr>
              <a:t>连接。</a:t>
            </a:r>
            <a:endParaRPr lang="en-US" altLang="zh-CN" sz="2400" dirty="0" smtClean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ADB</a:t>
            </a:r>
            <a:r>
              <a:rPr lang="zh-CN" altLang="en-US" dirty="0">
                <a:latin typeface="+mn-ea"/>
                <a:ea typeface="+mn-ea"/>
              </a:rPr>
              <a:t>工作原理</a:t>
            </a:r>
          </a:p>
        </p:txBody>
      </p:sp>
    </p:spTree>
    <p:extLst>
      <p:ext uri="{BB962C8B-B14F-4D97-AF65-F5344CB8AC3E}">
        <p14:creationId xmlns:p14="http://schemas.microsoft.com/office/powerpoint/2010/main" val="4415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2100" dirty="0">
                <a:latin typeface="+mn-ea"/>
              </a:rPr>
              <a:t>ADB server didn't </a:t>
            </a:r>
            <a:r>
              <a:rPr lang="en-US" altLang="zh-CN" sz="2100" dirty="0" err="1">
                <a:latin typeface="+mn-ea"/>
              </a:rPr>
              <a:t>ACK</a:t>
            </a:r>
            <a:r>
              <a:rPr lang="en-US" altLang="zh-CN" sz="2100" dirty="0">
                <a:latin typeface="+mn-ea"/>
              </a:rPr>
              <a:t> </a:t>
            </a:r>
          </a:p>
          <a:p>
            <a:r>
              <a:rPr lang="en-US" altLang="zh-CN" sz="2100" dirty="0">
                <a:latin typeface="+mn-ea"/>
              </a:rPr>
              <a:t>cannot bind to </a:t>
            </a:r>
            <a:r>
              <a:rPr lang="en-US" altLang="zh-CN" sz="2100" dirty="0" smtClean="0">
                <a:latin typeface="+mn-ea"/>
              </a:rPr>
              <a:t>127.0.0.1:5037</a:t>
            </a:r>
          </a:p>
          <a:p>
            <a:endParaRPr lang="en-US" altLang="zh-CN" sz="2100" dirty="0">
              <a:latin typeface="+mn-ea"/>
            </a:endParaRPr>
          </a:p>
          <a:p>
            <a:endParaRPr lang="en-US" altLang="zh-CN" sz="2100" dirty="0" smtClean="0">
              <a:latin typeface="+mn-ea"/>
            </a:endParaRPr>
          </a:p>
          <a:p>
            <a:endParaRPr lang="en-US" altLang="zh-CN" sz="2100" dirty="0">
              <a:latin typeface="+mn-ea"/>
            </a:endParaRPr>
          </a:p>
          <a:p>
            <a:endParaRPr lang="en-US" altLang="zh-CN" sz="2100" dirty="0" smtClean="0">
              <a:latin typeface="+mn-ea"/>
            </a:endParaRPr>
          </a:p>
          <a:p>
            <a:endParaRPr lang="en-US" altLang="zh-CN" sz="2100" dirty="0">
              <a:latin typeface="+mn-ea"/>
            </a:endParaRPr>
          </a:p>
          <a:p>
            <a:pPr marL="0" indent="0">
              <a:buNone/>
            </a:pPr>
            <a:endParaRPr lang="en-US" altLang="zh-CN" sz="2100" dirty="0" smtClean="0">
              <a:latin typeface="+mn-ea"/>
            </a:endParaRPr>
          </a:p>
          <a:p>
            <a:pPr marL="0" indent="0">
              <a:buNone/>
            </a:pPr>
            <a:endParaRPr lang="en-US" altLang="zh-CN" sz="2100" dirty="0" smtClean="0">
              <a:latin typeface="+mn-ea"/>
            </a:endParaRPr>
          </a:p>
          <a:p>
            <a:r>
              <a:rPr lang="zh-CN" altLang="en-US" sz="2100" dirty="0" smtClean="0">
                <a:latin typeface="+mn-ea"/>
              </a:rPr>
              <a:t>解决办法：端口被占用</a:t>
            </a:r>
            <a:endParaRPr lang="en-US" altLang="zh-CN" sz="21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sz="2100" dirty="0">
                <a:latin typeface="+mn-ea"/>
              </a:rPr>
              <a:t>输入</a:t>
            </a:r>
            <a:r>
              <a:rPr lang="en-US" altLang="zh-CN" sz="2100" dirty="0" err="1">
                <a:latin typeface="+mn-ea"/>
              </a:rPr>
              <a:t>netstat</a:t>
            </a:r>
            <a:r>
              <a:rPr lang="en-US" altLang="zh-CN" sz="2100" dirty="0">
                <a:latin typeface="+mn-ea"/>
              </a:rPr>
              <a:t> -</a:t>
            </a:r>
            <a:r>
              <a:rPr lang="en-US" altLang="zh-CN" sz="2100" dirty="0" err="1">
                <a:latin typeface="+mn-ea"/>
              </a:rPr>
              <a:t>ano</a:t>
            </a:r>
            <a:r>
              <a:rPr lang="en-US" altLang="zh-CN" sz="2100" dirty="0">
                <a:latin typeface="+mn-ea"/>
              </a:rPr>
              <a:t> | </a:t>
            </a:r>
            <a:r>
              <a:rPr lang="en-US" altLang="zh-CN" sz="2100" dirty="0" err="1">
                <a:latin typeface="+mn-ea"/>
              </a:rPr>
              <a:t>findstr</a:t>
            </a:r>
            <a:r>
              <a:rPr lang="en-US" altLang="zh-CN" sz="2100" dirty="0">
                <a:latin typeface="+mn-ea"/>
              </a:rPr>
              <a:t> "5037" |more</a:t>
            </a:r>
            <a:r>
              <a:rPr lang="zh-CN" altLang="zh-CN" sz="2100" dirty="0">
                <a:latin typeface="+mn-ea"/>
              </a:rPr>
              <a:t>，查看那些程序占用了</a:t>
            </a:r>
            <a:r>
              <a:rPr lang="en-US" altLang="zh-CN" sz="2100" dirty="0">
                <a:latin typeface="+mn-ea"/>
              </a:rPr>
              <a:t>5037</a:t>
            </a:r>
            <a:r>
              <a:rPr lang="zh-CN" altLang="zh-CN" sz="2100" dirty="0">
                <a:latin typeface="+mn-ea"/>
              </a:rPr>
              <a:t>端口</a:t>
            </a:r>
          </a:p>
          <a:p>
            <a:pPr marL="0" indent="0">
              <a:buNone/>
            </a:pPr>
            <a:endParaRPr lang="en-US" altLang="zh-CN" sz="21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824" y="-99392"/>
            <a:ext cx="8229600" cy="86409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可能存在的报错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30746" y="2060848"/>
            <a:ext cx="5486400" cy="11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68760"/>
            <a:ext cx="5400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ADB</a:t>
            </a:r>
            <a:r>
              <a:rPr lang="zh-CN" altLang="en-US" dirty="0" smtClean="0">
                <a:latin typeface="+mn-ea"/>
              </a:rPr>
              <a:t>介绍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+mn-ea"/>
              </a:rPr>
              <a:t>ADB</a:t>
            </a:r>
            <a:r>
              <a:rPr lang="zh-CN" altLang="en-US" dirty="0" smtClean="0">
                <a:latin typeface="+mn-ea"/>
              </a:rPr>
              <a:t>原理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常见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ADB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命令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-24340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本章大纲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28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mb1</Template>
  <TotalTime>2477</TotalTime>
  <Words>795</Words>
  <Application>Microsoft Office PowerPoint</Application>
  <PresentationFormat>全屏显示(4:3)</PresentationFormat>
  <Paragraphs>155</Paragraphs>
  <Slides>21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moban</vt:lpstr>
      <vt:lpstr>前提</vt:lpstr>
      <vt:lpstr>ADB 命令</vt:lpstr>
      <vt:lpstr>本章大纲</vt:lpstr>
      <vt:lpstr>命令行调试adb</vt:lpstr>
      <vt:lpstr>命令行调试adb</vt:lpstr>
      <vt:lpstr>本章大纲</vt:lpstr>
      <vt:lpstr>ADB工作原理</vt:lpstr>
      <vt:lpstr>可能存在的报错</vt:lpstr>
      <vt:lpstr>本章大纲</vt:lpstr>
      <vt:lpstr>常见adb命令</vt:lpstr>
      <vt:lpstr>常见adb命令</vt:lpstr>
      <vt:lpstr>常见adb命令</vt:lpstr>
      <vt:lpstr>常见adb命令</vt:lpstr>
      <vt:lpstr>常见adb命令</vt:lpstr>
      <vt:lpstr>常见adb命令</vt:lpstr>
      <vt:lpstr>常见adb命令</vt:lpstr>
      <vt:lpstr>常见adb命令</vt:lpstr>
      <vt:lpstr>adb shell</vt:lpstr>
      <vt:lpstr>adb shell</vt:lpstr>
      <vt:lpstr>截屏、录屏</vt:lpstr>
      <vt:lpstr>adb shell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App的开发</dc:title>
  <dc:creator>admin</dc:creator>
  <cp:lastModifiedBy>admin</cp:lastModifiedBy>
  <cp:revision>200</cp:revision>
  <dcterms:created xsi:type="dcterms:W3CDTF">2016-05-26T09:11:18Z</dcterms:created>
  <dcterms:modified xsi:type="dcterms:W3CDTF">2018-04-16T02:31:35Z</dcterms:modified>
</cp:coreProperties>
</file>