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6" r:id="rId3"/>
    <p:sldId id="257" r:id="rId4"/>
    <p:sldId id="292" r:id="rId5"/>
    <p:sldId id="277" r:id="rId6"/>
    <p:sldId id="262" r:id="rId7"/>
    <p:sldId id="293" r:id="rId8"/>
    <p:sldId id="263" r:id="rId9"/>
    <p:sldId id="261" r:id="rId10"/>
    <p:sldId id="283" r:id="rId11"/>
    <p:sldId id="284" r:id="rId12"/>
    <p:sldId id="295" r:id="rId13"/>
    <p:sldId id="260" r:id="rId14"/>
    <p:sldId id="265" r:id="rId15"/>
    <p:sldId id="267" r:id="rId16"/>
    <p:sldId id="294" r:id="rId17"/>
    <p:sldId id="286" r:id="rId18"/>
    <p:sldId id="287" r:id="rId19"/>
    <p:sldId id="271" r:id="rId20"/>
    <p:sldId id="276" r:id="rId21"/>
    <p:sldId id="289" r:id="rId22"/>
    <p:sldId id="290" r:id="rId23"/>
    <p:sldId id="296" r:id="rId24"/>
    <p:sldId id="298" r:id="rId25"/>
    <p:sldId id="297" r:id="rId26"/>
    <p:sldId id="29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1BDE56-F772-4F8E-A7EC-6243F7A76450}">
          <p14:sldIdLst>
            <p14:sldId id="256"/>
            <p14:sldId id="266"/>
            <p14:sldId id="257"/>
            <p14:sldId id="292"/>
            <p14:sldId id="277"/>
            <p14:sldId id="262"/>
            <p14:sldId id="293"/>
            <p14:sldId id="263"/>
            <p14:sldId id="261"/>
            <p14:sldId id="283"/>
            <p14:sldId id="284"/>
            <p14:sldId id="295"/>
            <p14:sldId id="260"/>
            <p14:sldId id="265"/>
            <p14:sldId id="267"/>
            <p14:sldId id="294"/>
            <p14:sldId id="286"/>
            <p14:sldId id="287"/>
            <p14:sldId id="271"/>
            <p14:sldId id="276"/>
            <p14:sldId id="289"/>
            <p14:sldId id="290"/>
            <p14:sldId id="296"/>
            <p14:sldId id="298"/>
            <p14:sldId id="297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3" autoAdjust="0"/>
    <p:restoredTop sz="97417" autoAdjust="0"/>
  </p:normalViewPr>
  <p:slideViewPr>
    <p:cSldViewPr>
      <p:cViewPr varScale="1">
        <p:scale>
          <a:sx n="69" d="100"/>
          <a:sy n="69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14742-2766-41AC-8F27-51B4E3E3C8DF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0D25C-5655-4B3A-AEDA-610DCCD3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2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4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MonkeySourceScript.java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action</a:t>
            </a:r>
            <a:r>
              <a:rPr lang="zh-CN" altLang="en-US" dirty="0" smtClean="0"/>
              <a:t>：表示发送消息的类型，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（按下），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（抬起），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（移动）。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1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4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8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E:\android-code\platform_development\cmds\Monkey\src\com\android\commands\Monkey  MonkeySourceRandom.java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1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MonkeySourceScript.java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action</a:t>
            </a:r>
            <a:r>
              <a:rPr lang="zh-CN" altLang="en-US" dirty="0" smtClean="0"/>
              <a:t>：表示发送消息的类型，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（按下），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（抬起），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（移动）。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1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MonkeySourceScript.java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action</a:t>
            </a:r>
            <a:r>
              <a:rPr lang="zh-CN" altLang="en-US" dirty="0" smtClean="0"/>
              <a:t>：表示发送消息的类型，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（按下），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（抬起），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（移动）。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1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81886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test/Monke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+mn-ea"/>
                <a:ea typeface="+mn-ea"/>
                <a:cs typeface="+mn-cs"/>
                <a:sym typeface="Arial" pitchFamily="34" charset="0"/>
              </a:rPr>
              <a:t>Monkey</a:t>
            </a:r>
            <a:r>
              <a:rPr lang="zh-CN" altLang="en-US" dirty="0" smtClean="0">
                <a:latin typeface="+mn-ea"/>
                <a:ea typeface="+mn-ea"/>
                <a:cs typeface="+mn-cs"/>
                <a:sym typeface="Arial" pitchFamily="34" charset="0"/>
              </a:rPr>
              <a:t>工具的使用</a:t>
            </a:r>
            <a:endParaRPr lang="zh-CN" altLang="en-US" dirty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结果分析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61436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39094"/>
            <a:ext cx="39243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 smtClean="0">
                <a:latin typeface="+mn-ea"/>
              </a:rPr>
              <a:t>0</a:t>
            </a:r>
            <a:r>
              <a:rPr lang="zh-CN" altLang="en-US" sz="8000" dirty="0">
                <a:latin typeface="+mn-ea"/>
              </a:rPr>
              <a:t>：</a:t>
            </a:r>
            <a:r>
              <a:rPr lang="zh-CN" altLang="en-US" sz="8000" dirty="0" smtClean="0">
                <a:latin typeface="+mn-ea"/>
              </a:rPr>
              <a:t>触摸</a:t>
            </a:r>
            <a:r>
              <a:rPr lang="zh-CN" altLang="en-US" sz="8000" dirty="0">
                <a:latin typeface="+mn-ea"/>
              </a:rPr>
              <a:t>事件百分比，（一个在屏幕单一位置的按下抬起事件）即参数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</a:t>
            </a:r>
            <a:r>
              <a:rPr lang="en-US" altLang="zh-CN" sz="8000" dirty="0">
                <a:latin typeface="+mn-ea"/>
              </a:rPr>
              <a:t>-touch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>
                <a:latin typeface="+mn-ea"/>
              </a:rPr>
              <a:t>1</a:t>
            </a:r>
            <a:r>
              <a:rPr lang="zh-CN" altLang="en-US" sz="8000" dirty="0">
                <a:latin typeface="+mn-ea"/>
              </a:rPr>
              <a:t>：滑动事件百分比，（先在一个位置手指按下，滑动一段距离后再抬起手指的手势）即参数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</a:t>
            </a:r>
            <a:r>
              <a:rPr lang="en-US" altLang="zh-CN" sz="8000" dirty="0">
                <a:latin typeface="+mn-ea"/>
              </a:rPr>
              <a:t>-motion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>
                <a:latin typeface="+mn-ea"/>
              </a:rPr>
              <a:t>2</a:t>
            </a:r>
            <a:r>
              <a:rPr lang="zh-CN" altLang="en-US" sz="8000" dirty="0">
                <a:latin typeface="+mn-ea"/>
              </a:rPr>
              <a:t>：缩放事件百分比，即参数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pct-pinchzoom</a:t>
            </a:r>
            <a:endParaRPr lang="en-US" altLang="zh-CN" sz="80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>
                <a:latin typeface="+mn-ea"/>
              </a:rPr>
              <a:t>3</a:t>
            </a:r>
            <a:r>
              <a:rPr lang="zh-CN" altLang="en-US" sz="8000" dirty="0">
                <a:latin typeface="+mn-ea"/>
              </a:rPr>
              <a:t>：轨迹球事件百分比，（一系列随机移动单击事件，</a:t>
            </a:r>
            <a:r>
              <a:rPr lang="zh-CN" altLang="en-US" sz="8000" dirty="0">
                <a:solidFill>
                  <a:srgbClr val="FF0000"/>
                </a:solidFill>
                <a:latin typeface="+mn-ea"/>
              </a:rPr>
              <a:t>智能手机上已经没有了</a:t>
            </a:r>
            <a:r>
              <a:rPr lang="zh-CN" altLang="en-US" sz="8000" dirty="0">
                <a:latin typeface="+mn-ea"/>
              </a:rPr>
              <a:t>，就是类似手柄的方向键一样）即参数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</a:t>
            </a:r>
            <a:r>
              <a:rPr lang="en-US" altLang="zh-CN" sz="8000" dirty="0">
                <a:latin typeface="+mn-ea"/>
              </a:rPr>
              <a:t>-trackball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>
                <a:latin typeface="+mn-ea"/>
              </a:rPr>
              <a:t>4</a:t>
            </a:r>
            <a:r>
              <a:rPr lang="zh-CN" altLang="en-US" sz="8000" dirty="0">
                <a:latin typeface="+mn-ea"/>
              </a:rPr>
              <a:t>：屏幕旋转事件百分比，即参数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</a:t>
            </a:r>
            <a:r>
              <a:rPr lang="en-US" altLang="zh-CN" sz="8000" dirty="0">
                <a:latin typeface="+mn-ea"/>
              </a:rPr>
              <a:t>-rotation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 smtClean="0">
                <a:latin typeface="+mn-ea"/>
              </a:rPr>
              <a:t>5</a:t>
            </a:r>
            <a:r>
              <a:rPr lang="zh-CN" altLang="en-US" sz="8000" dirty="0" smtClean="0">
                <a:latin typeface="+mn-ea"/>
              </a:rPr>
              <a:t>：</a:t>
            </a:r>
            <a:r>
              <a:rPr lang="zh-CN" altLang="en-US" sz="8000" dirty="0">
                <a:latin typeface="+mn-ea"/>
              </a:rPr>
              <a:t>基本导航事件百分比，（老手机的上下左右键，</a:t>
            </a:r>
            <a:r>
              <a:rPr lang="zh-CN" altLang="en-US" sz="8000" dirty="0">
                <a:solidFill>
                  <a:srgbClr val="FF0000"/>
                </a:solidFill>
                <a:latin typeface="+mn-ea"/>
              </a:rPr>
              <a:t>智能机上没有</a:t>
            </a:r>
            <a:r>
              <a:rPr lang="zh-CN" altLang="en-US" sz="8000" dirty="0">
                <a:latin typeface="+mn-ea"/>
              </a:rPr>
              <a:t>）即参数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pct-nav</a:t>
            </a:r>
            <a:endParaRPr lang="en-US" altLang="zh-CN" sz="8000" dirty="0">
              <a:latin typeface="+mn-ea"/>
            </a:endParaRPr>
          </a:p>
          <a:p>
            <a:endParaRPr lang="zh-CN" altLang="en-US" sz="67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7882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6200" dirty="0">
                <a:latin typeface="+mn-ea"/>
              </a:rPr>
              <a:t>6</a:t>
            </a:r>
            <a:r>
              <a:rPr lang="zh-CN" altLang="en-US" sz="6200" dirty="0">
                <a:latin typeface="+mn-ea"/>
              </a:rPr>
              <a:t>：主要导航事件百分比，（中间按键、回退按键、菜单按键</a:t>
            </a:r>
            <a:r>
              <a:rPr lang="en-US" altLang="zh-CN" sz="6200" dirty="0">
                <a:latin typeface="+mn-ea"/>
              </a:rPr>
              <a:t>)</a:t>
            </a:r>
            <a:r>
              <a:rPr lang="zh-CN" altLang="en-US" sz="6200" dirty="0">
                <a:latin typeface="+mn-ea"/>
              </a:rPr>
              <a:t>）即参数</a:t>
            </a:r>
            <a:r>
              <a:rPr lang="en-US" altLang="zh-CN" sz="6200" dirty="0">
                <a:latin typeface="+mn-ea"/>
              </a:rPr>
              <a:t>--</a:t>
            </a:r>
            <a:r>
              <a:rPr lang="en-US" altLang="zh-CN" sz="6200" dirty="0" err="1">
                <a:latin typeface="+mn-ea"/>
              </a:rPr>
              <a:t>pct-majornav</a:t>
            </a:r>
            <a:endParaRPr lang="en-US" altLang="zh-CN" sz="62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6200" dirty="0">
                <a:latin typeface="+mn-ea"/>
              </a:rPr>
              <a:t>7</a:t>
            </a:r>
            <a:r>
              <a:rPr lang="zh-CN" altLang="en-US" sz="6200" dirty="0">
                <a:latin typeface="+mn-ea"/>
              </a:rPr>
              <a:t>：系统事件百分比，（如</a:t>
            </a:r>
            <a:r>
              <a:rPr lang="en-US" altLang="zh-CN" sz="6200" dirty="0">
                <a:latin typeface="+mn-ea"/>
              </a:rPr>
              <a:t>Home, Back, Start Call, End Call,</a:t>
            </a:r>
            <a:r>
              <a:rPr lang="zh-CN" altLang="en-US" sz="6200" dirty="0">
                <a:latin typeface="+mn-ea"/>
              </a:rPr>
              <a:t>音量控制）即参数</a:t>
            </a:r>
            <a:r>
              <a:rPr lang="en-US" altLang="zh-CN" sz="6200" dirty="0">
                <a:latin typeface="+mn-ea"/>
              </a:rPr>
              <a:t>--</a:t>
            </a:r>
            <a:r>
              <a:rPr lang="en-US" altLang="zh-CN" sz="6200" dirty="0" err="1">
                <a:latin typeface="+mn-ea"/>
              </a:rPr>
              <a:t>pct-syskeys</a:t>
            </a:r>
            <a:r>
              <a:rPr lang="en-US" altLang="zh-CN" sz="6200" dirty="0">
                <a:latin typeface="+mn-ea"/>
              </a:rPr>
              <a:t/>
            </a:r>
            <a:br>
              <a:rPr lang="en-US" altLang="zh-CN" sz="6200" dirty="0">
                <a:latin typeface="+mn-ea"/>
              </a:rPr>
            </a:br>
            <a:r>
              <a:rPr lang="en-US" altLang="zh-CN" sz="6200" dirty="0">
                <a:latin typeface="+mn-ea"/>
              </a:rPr>
              <a:t>8</a:t>
            </a:r>
            <a:r>
              <a:rPr lang="zh-CN" altLang="en-US" sz="6200" dirty="0">
                <a:latin typeface="+mn-ea"/>
              </a:rPr>
              <a:t>：</a:t>
            </a:r>
            <a:r>
              <a:rPr lang="en-US" altLang="zh-CN" sz="6200" dirty="0">
                <a:latin typeface="+mn-ea"/>
              </a:rPr>
              <a:t>Activity</a:t>
            </a:r>
            <a:r>
              <a:rPr lang="zh-CN" altLang="en-US" sz="6200" dirty="0">
                <a:latin typeface="+mn-ea"/>
              </a:rPr>
              <a:t>启动事件百分比，即参数</a:t>
            </a:r>
            <a:r>
              <a:rPr lang="en-US" altLang="zh-CN" sz="6200" dirty="0">
                <a:latin typeface="+mn-ea"/>
              </a:rPr>
              <a:t>--</a:t>
            </a:r>
            <a:r>
              <a:rPr lang="en-US" altLang="zh-CN" sz="6200" dirty="0" err="1">
                <a:latin typeface="+mn-ea"/>
              </a:rPr>
              <a:t>pct-appswitch</a:t>
            </a:r>
            <a:endParaRPr lang="en-US" altLang="zh-CN" sz="62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6200" dirty="0">
                <a:latin typeface="+mn-ea"/>
              </a:rPr>
              <a:t>9</a:t>
            </a:r>
            <a:r>
              <a:rPr lang="zh-CN" altLang="en-US" sz="6200" dirty="0">
                <a:latin typeface="+mn-ea"/>
              </a:rPr>
              <a:t>：键盘翻转事件百分比，（点击输入框，键盘弹起，点击输入框以外区域，键盘收回）即参数</a:t>
            </a:r>
            <a:r>
              <a:rPr lang="en-US" altLang="zh-CN" sz="6200" dirty="0">
                <a:latin typeface="+mn-ea"/>
              </a:rPr>
              <a:t>--</a:t>
            </a:r>
            <a:r>
              <a:rPr lang="en-US" altLang="zh-CN" sz="6200" dirty="0" err="1">
                <a:latin typeface="+mn-ea"/>
              </a:rPr>
              <a:t>pct</a:t>
            </a:r>
            <a:r>
              <a:rPr lang="en-US" altLang="zh-CN" sz="6200" dirty="0">
                <a:latin typeface="+mn-ea"/>
              </a:rPr>
              <a:t>-flip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6200" dirty="0">
                <a:latin typeface="+mn-ea"/>
              </a:rPr>
              <a:t>10</a:t>
            </a:r>
            <a:r>
              <a:rPr lang="zh-CN" altLang="en-US" sz="6200" dirty="0">
                <a:latin typeface="+mn-ea"/>
              </a:rPr>
              <a:t>：其他事件百分比，即参数</a:t>
            </a:r>
            <a:r>
              <a:rPr lang="en-US" altLang="zh-CN" sz="6200" dirty="0">
                <a:latin typeface="+mn-ea"/>
              </a:rPr>
              <a:t>--</a:t>
            </a:r>
            <a:r>
              <a:rPr lang="en-US" altLang="zh-CN" sz="6200" dirty="0" err="1">
                <a:latin typeface="+mn-ea"/>
              </a:rPr>
              <a:t>pct-anyevent</a:t>
            </a:r>
            <a:endParaRPr lang="en-US" altLang="zh-CN" sz="6200" dirty="0">
              <a:latin typeface="+mn-ea"/>
            </a:endParaRPr>
          </a:p>
          <a:p>
            <a:endParaRPr lang="zh-CN" altLang="en-US" sz="67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3163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+mn-ea"/>
              </a:rPr>
              <a:t>找出</a:t>
            </a:r>
            <a:r>
              <a:rPr lang="en-US" altLang="zh-CN" sz="2800" dirty="0" smtClean="0">
                <a:latin typeface="+mn-ea"/>
              </a:rPr>
              <a:t>Monkey</a:t>
            </a:r>
            <a:r>
              <a:rPr lang="zh-CN" altLang="en-US" sz="2800" dirty="0" smtClean="0">
                <a:latin typeface="+mn-ea"/>
              </a:rPr>
              <a:t>出错</a:t>
            </a:r>
            <a:r>
              <a:rPr lang="zh-CN" altLang="en-US" sz="2800" dirty="0">
                <a:latin typeface="+mn-ea"/>
              </a:rPr>
              <a:t>的地方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+mn-ea"/>
              </a:rPr>
              <a:t>查看</a:t>
            </a:r>
            <a:r>
              <a:rPr lang="en-US" altLang="zh-CN" sz="2800" dirty="0" smtClean="0">
                <a:latin typeface="+mn-ea"/>
              </a:rPr>
              <a:t>Monkey</a:t>
            </a:r>
            <a:r>
              <a:rPr lang="zh-CN" altLang="en-US" sz="2800" dirty="0" smtClean="0">
                <a:latin typeface="+mn-ea"/>
              </a:rPr>
              <a:t>里面</a:t>
            </a:r>
            <a:r>
              <a:rPr lang="zh-CN" altLang="en-US" sz="2800" dirty="0">
                <a:latin typeface="+mn-ea"/>
              </a:rPr>
              <a:t>出错前的一些事件动作，并手动执行该动作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若以上步骤不能找出，可以再次执行，注意</a:t>
            </a:r>
            <a:r>
              <a:rPr lang="en-US" altLang="zh-CN" sz="2800" dirty="0">
                <a:latin typeface="+mn-ea"/>
              </a:rPr>
              <a:t>seed</a:t>
            </a:r>
            <a:r>
              <a:rPr lang="zh-CN" altLang="en-US" sz="2800" dirty="0">
                <a:latin typeface="+mn-ea"/>
              </a:rPr>
              <a:t>值保持一致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注意第一个</a:t>
            </a:r>
            <a:r>
              <a:rPr lang="en-US" altLang="zh-CN" sz="2800" dirty="0">
                <a:latin typeface="+mn-ea"/>
              </a:rPr>
              <a:t>switch</a:t>
            </a:r>
            <a:r>
              <a:rPr lang="zh-CN" altLang="en-US" sz="2800" dirty="0">
                <a:latin typeface="+mn-ea"/>
              </a:rPr>
              <a:t>以及其他异常信息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3928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err="1">
                <a:latin typeface="+mn-ea"/>
              </a:rPr>
              <a:t>ANR</a:t>
            </a:r>
            <a:r>
              <a:rPr lang="zh-CN" altLang="en-US" sz="2800" dirty="0">
                <a:latin typeface="+mn-ea"/>
              </a:rPr>
              <a:t>问题：在日志中搜索“</a:t>
            </a:r>
            <a:r>
              <a:rPr lang="en-US" altLang="zh-CN" sz="2800" dirty="0" err="1">
                <a:latin typeface="+mn-ea"/>
              </a:rPr>
              <a:t>ANR</a:t>
            </a:r>
            <a:r>
              <a:rPr lang="zh-CN" altLang="en-US" sz="2800" dirty="0">
                <a:latin typeface="+mn-ea"/>
              </a:rPr>
              <a:t>”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latin typeface="+mn-ea"/>
              </a:rPr>
              <a:t>Application </a:t>
            </a:r>
            <a:r>
              <a:rPr lang="en-US" altLang="zh-CN" sz="2400" dirty="0">
                <a:latin typeface="+mn-ea"/>
              </a:rPr>
              <a:t>Not Responding</a:t>
            </a:r>
            <a:r>
              <a:rPr lang="zh-CN" altLang="en-US" sz="2400" dirty="0">
                <a:latin typeface="+mn-ea"/>
              </a:rPr>
              <a:t>，在</a:t>
            </a: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上，如果应用有一段时间不够灵敏，系统会向用户显示一个对话框。“强制关闭或等待”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崩溃问题：在日志中搜索“</a:t>
            </a:r>
            <a:r>
              <a:rPr lang="en-US" altLang="zh-CN" sz="2800" dirty="0">
                <a:latin typeface="+mn-ea"/>
              </a:rPr>
              <a:t>Exception</a:t>
            </a:r>
            <a:r>
              <a:rPr lang="zh-CN" altLang="en-US" sz="2800" dirty="0">
                <a:latin typeface="+mn-ea"/>
              </a:rPr>
              <a:t>”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测试的目的</a:t>
            </a:r>
          </a:p>
        </p:txBody>
      </p:sp>
    </p:spTree>
    <p:extLst>
      <p:ext uri="{BB962C8B-B14F-4D97-AF65-F5344CB8AC3E}">
        <p14:creationId xmlns:p14="http://schemas.microsoft.com/office/powerpoint/2010/main" val="3655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首</a:t>
            </a:r>
            <a:r>
              <a:rPr lang="zh-CN" altLang="en-US" dirty="0" smtClean="0"/>
              <a:t>轮功能测试通过后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下班后夜间进行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的运行时机</a:t>
            </a:r>
          </a:p>
        </p:txBody>
      </p:sp>
    </p:spTree>
    <p:extLst>
      <p:ext uri="{BB962C8B-B14F-4D97-AF65-F5344CB8AC3E}">
        <p14:creationId xmlns:p14="http://schemas.microsoft.com/office/powerpoint/2010/main" val="14109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基本使用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在项目中的应用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7909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3000" dirty="0">
                <a:latin typeface="+mn-ea"/>
              </a:rPr>
              <a:t>adb shell </a:t>
            </a:r>
            <a:r>
              <a:rPr lang="en-US" altLang="zh-CN" sz="3000" dirty="0" smtClean="0">
                <a:latin typeface="+mn-ea"/>
              </a:rPr>
              <a:t>Monkey </a:t>
            </a:r>
            <a:r>
              <a:rPr lang="en-US" altLang="zh-CN" sz="3000" dirty="0">
                <a:latin typeface="+mn-ea"/>
              </a:rPr>
              <a:t>–p </a:t>
            </a:r>
            <a:r>
              <a:rPr lang="en-US" altLang="zh-CN" sz="3000" dirty="0" err="1">
                <a:latin typeface="+mn-ea"/>
              </a:rPr>
              <a:t>com.android.calendar</a:t>
            </a:r>
            <a:r>
              <a:rPr lang="en-US" altLang="zh-CN" sz="3000" dirty="0">
                <a:latin typeface="+mn-ea"/>
              </a:rPr>
              <a:t> </a:t>
            </a:r>
            <a:r>
              <a:rPr lang="zh-CN" altLang="en-US" sz="3000" dirty="0" smtClean="0">
                <a:latin typeface="+mn-ea"/>
              </a:rPr>
              <a:t>　</a:t>
            </a:r>
            <a:r>
              <a:rPr lang="en-US" altLang="zh-CN" sz="3000" dirty="0" smtClean="0">
                <a:latin typeface="+mn-ea"/>
              </a:rPr>
              <a:t>–v </a:t>
            </a:r>
            <a:r>
              <a:rPr lang="en-US" altLang="zh-CN" sz="3000" dirty="0">
                <a:latin typeface="+mn-ea"/>
              </a:rPr>
              <a:t> </a:t>
            </a:r>
            <a:r>
              <a:rPr lang="en-US" altLang="zh-CN" sz="3000" dirty="0" smtClean="0">
                <a:latin typeface="+mn-ea"/>
              </a:rPr>
              <a:t> --throttle  200  1000</a:t>
            </a:r>
            <a:endParaRPr lang="en-US" altLang="zh-CN" sz="30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000" dirty="0" smtClean="0">
                <a:latin typeface="+mn-ea"/>
              </a:rPr>
              <a:t>向</a:t>
            </a:r>
            <a:r>
              <a:rPr lang="zh-CN" altLang="en-US" sz="3000" dirty="0">
                <a:latin typeface="+mn-ea"/>
              </a:rPr>
              <a:t>日历</a:t>
            </a:r>
            <a:r>
              <a:rPr lang="en-US" altLang="zh-CN" sz="3000" dirty="0">
                <a:latin typeface="+mn-ea"/>
              </a:rPr>
              <a:t>app</a:t>
            </a:r>
            <a:r>
              <a:rPr lang="zh-CN" altLang="en-US" sz="3000" dirty="0">
                <a:latin typeface="+mn-ea"/>
              </a:rPr>
              <a:t>发送</a:t>
            </a:r>
            <a:r>
              <a:rPr lang="en-US" altLang="zh-CN" sz="3000" dirty="0">
                <a:latin typeface="+mn-ea"/>
              </a:rPr>
              <a:t>1000</a:t>
            </a:r>
            <a:r>
              <a:rPr lang="zh-CN" altLang="en-US" sz="3000" dirty="0">
                <a:latin typeface="+mn-ea"/>
              </a:rPr>
              <a:t>次</a:t>
            </a:r>
            <a:r>
              <a:rPr lang="zh-CN" altLang="en-US" sz="3000" dirty="0" smtClean="0">
                <a:latin typeface="+mn-ea"/>
              </a:rPr>
              <a:t>随机事件，每次间隔事件为</a:t>
            </a:r>
            <a:r>
              <a:rPr lang="en-US" altLang="zh-CN" sz="3000" dirty="0" smtClean="0">
                <a:latin typeface="+mn-ea"/>
              </a:rPr>
              <a:t>200</a:t>
            </a:r>
            <a:r>
              <a:rPr lang="zh-CN" altLang="en-US" sz="3000" dirty="0" smtClean="0">
                <a:latin typeface="+mn-ea"/>
              </a:rPr>
              <a:t>毫秒</a:t>
            </a:r>
            <a:endParaRPr lang="en-US" altLang="zh-CN" sz="30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3000" dirty="0" smtClean="0">
                <a:latin typeface="+mn-ea"/>
              </a:rPr>
              <a:t>--</a:t>
            </a:r>
            <a:r>
              <a:rPr lang="en-US" altLang="zh-CN" sz="3000" dirty="0">
                <a:latin typeface="+mn-ea"/>
              </a:rPr>
              <a:t>throttle &lt;milliseconds&gt;</a:t>
            </a:r>
            <a:r>
              <a:rPr lang="zh-CN" altLang="en-US" sz="3000" dirty="0">
                <a:latin typeface="+mn-ea"/>
              </a:rPr>
              <a:t>　在事件之间插入固定延迟。通过这个选项可以减缓 </a:t>
            </a:r>
            <a:r>
              <a:rPr lang="en-US" altLang="zh-CN" sz="3000" dirty="0" smtClean="0">
                <a:latin typeface="+mn-ea"/>
              </a:rPr>
              <a:t>Monkey</a:t>
            </a:r>
            <a:r>
              <a:rPr lang="en-US" altLang="zh-CN" sz="3000" dirty="0">
                <a:latin typeface="+mn-ea"/>
              </a:rPr>
              <a:t> </a:t>
            </a:r>
            <a:r>
              <a:rPr lang="zh-CN" altLang="en-US" sz="3000" dirty="0">
                <a:latin typeface="+mn-ea"/>
              </a:rPr>
              <a:t>的执行速度。如果不指定该选项， </a:t>
            </a:r>
            <a:r>
              <a:rPr lang="en-US" altLang="zh-CN" sz="3000" dirty="0" smtClean="0">
                <a:latin typeface="+mn-ea"/>
              </a:rPr>
              <a:t>Monkey</a:t>
            </a:r>
            <a:r>
              <a:rPr lang="en-US" altLang="zh-CN" sz="3000" dirty="0">
                <a:latin typeface="+mn-ea"/>
              </a:rPr>
              <a:t> </a:t>
            </a:r>
            <a:r>
              <a:rPr lang="zh-CN" altLang="en-US" sz="3000" dirty="0">
                <a:latin typeface="+mn-ea"/>
              </a:rPr>
              <a:t>将不会被延迟，事件将尽可能快地被生成和发送</a:t>
            </a:r>
            <a:r>
              <a:rPr lang="zh-CN" altLang="en-US" sz="3000" dirty="0" smtClean="0">
                <a:latin typeface="+mn-ea"/>
              </a:rPr>
              <a:t>消息。</a:t>
            </a:r>
            <a:endParaRPr lang="en-US" altLang="zh-CN" sz="3000" dirty="0" smtClean="0">
              <a:latin typeface="+mn-ea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事件百分比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3100" dirty="0">
                <a:latin typeface="+mn-ea"/>
              </a:rPr>
              <a:t>adb shell Monkey –p </a:t>
            </a:r>
            <a:r>
              <a:rPr lang="en-US" altLang="zh-CN" sz="3100" dirty="0" err="1">
                <a:latin typeface="+mn-ea"/>
              </a:rPr>
              <a:t>com.android.calendar</a:t>
            </a:r>
            <a:r>
              <a:rPr lang="en-US" altLang="zh-CN" sz="3100" dirty="0">
                <a:latin typeface="+mn-ea"/>
              </a:rPr>
              <a:t>  -- throttle  200   --</a:t>
            </a:r>
            <a:r>
              <a:rPr lang="en-US" altLang="zh-CN" sz="3100" dirty="0" err="1">
                <a:latin typeface="+mn-ea"/>
              </a:rPr>
              <a:t>pct</a:t>
            </a:r>
            <a:r>
              <a:rPr lang="en-US" altLang="zh-CN" sz="3100" dirty="0">
                <a:latin typeface="+mn-ea"/>
              </a:rPr>
              <a:t>-touch 10  --</a:t>
            </a:r>
            <a:r>
              <a:rPr lang="en-US" altLang="zh-CN" sz="3100" dirty="0" err="1">
                <a:latin typeface="+mn-ea"/>
              </a:rPr>
              <a:t>pct</a:t>
            </a:r>
            <a:r>
              <a:rPr lang="en-US" altLang="zh-CN" sz="3100" dirty="0">
                <a:latin typeface="+mn-ea"/>
              </a:rPr>
              <a:t>-motion 20  -s 1234  –v 1000</a:t>
            </a:r>
          </a:p>
          <a:p>
            <a:pPr>
              <a:lnSpc>
                <a:spcPct val="170000"/>
              </a:lnSpc>
            </a:pPr>
            <a:r>
              <a:rPr lang="zh-CN" altLang="en-US" sz="3100" dirty="0">
                <a:latin typeface="+mn-ea"/>
              </a:rPr>
              <a:t>向日历</a:t>
            </a:r>
            <a:r>
              <a:rPr lang="en-US" altLang="zh-CN" sz="3100" dirty="0">
                <a:latin typeface="+mn-ea"/>
              </a:rPr>
              <a:t>app</a:t>
            </a:r>
            <a:r>
              <a:rPr lang="zh-CN" altLang="en-US" sz="3100" dirty="0">
                <a:latin typeface="+mn-ea"/>
              </a:rPr>
              <a:t>发送</a:t>
            </a:r>
            <a:r>
              <a:rPr lang="en-US" altLang="zh-CN" sz="3100" dirty="0">
                <a:latin typeface="+mn-ea"/>
              </a:rPr>
              <a:t>1000</a:t>
            </a:r>
            <a:r>
              <a:rPr lang="zh-CN" altLang="en-US" sz="3100" dirty="0">
                <a:latin typeface="+mn-ea"/>
              </a:rPr>
              <a:t>次随机事件，每次间隔事件为</a:t>
            </a:r>
            <a:r>
              <a:rPr lang="en-US" altLang="zh-CN" sz="3100" dirty="0">
                <a:latin typeface="+mn-ea"/>
              </a:rPr>
              <a:t>200</a:t>
            </a:r>
            <a:r>
              <a:rPr lang="zh-CN" altLang="en-US" sz="3100" dirty="0">
                <a:latin typeface="+mn-ea"/>
              </a:rPr>
              <a:t>毫秒，其中设定触屏的事件占比为</a:t>
            </a:r>
            <a:r>
              <a:rPr lang="en-US" altLang="zh-CN" sz="3100" dirty="0">
                <a:latin typeface="+mn-ea"/>
              </a:rPr>
              <a:t>10%</a:t>
            </a:r>
            <a:r>
              <a:rPr lang="zh-CN" altLang="en-US" sz="3100" dirty="0">
                <a:latin typeface="+mn-ea"/>
              </a:rPr>
              <a:t>，滑动事件占</a:t>
            </a:r>
            <a:r>
              <a:rPr lang="en-US" altLang="zh-CN" sz="3100" dirty="0">
                <a:latin typeface="+mn-ea"/>
              </a:rPr>
              <a:t>20%</a:t>
            </a:r>
          </a:p>
          <a:p>
            <a:pPr>
              <a:lnSpc>
                <a:spcPct val="170000"/>
              </a:lnSpc>
            </a:pPr>
            <a:r>
              <a:rPr lang="en-US" altLang="zh-CN" sz="3100" dirty="0" smtClean="0">
                <a:latin typeface="+mn-ea"/>
              </a:rPr>
              <a:t>--</a:t>
            </a:r>
            <a:r>
              <a:rPr lang="en-US" altLang="zh-CN" sz="3100" dirty="0" err="1">
                <a:latin typeface="+mn-ea"/>
              </a:rPr>
              <a:t>pct</a:t>
            </a:r>
            <a:r>
              <a:rPr lang="en-US" altLang="zh-CN" sz="3100" dirty="0">
                <a:latin typeface="+mn-ea"/>
              </a:rPr>
              <a:t>-touch</a:t>
            </a:r>
            <a:r>
              <a:rPr lang="zh-CN" altLang="en-US" sz="3100" dirty="0">
                <a:latin typeface="+mn-ea"/>
              </a:rPr>
              <a:t>　设置在整个过程中点击操作所占的百分比</a:t>
            </a:r>
            <a:endParaRPr lang="en-US" altLang="zh-CN" sz="31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3100" dirty="0" smtClean="0">
                <a:latin typeface="+mn-ea"/>
              </a:rPr>
              <a:t>--</a:t>
            </a:r>
            <a:r>
              <a:rPr lang="en-US" altLang="zh-CN" sz="3100" dirty="0" err="1" smtClean="0">
                <a:latin typeface="+mn-ea"/>
              </a:rPr>
              <a:t>pct</a:t>
            </a:r>
            <a:r>
              <a:rPr lang="en-US" altLang="zh-CN" sz="3100" dirty="0" smtClean="0">
                <a:latin typeface="+mn-ea"/>
              </a:rPr>
              <a:t>-motion </a:t>
            </a:r>
            <a:r>
              <a:rPr lang="zh-CN" altLang="en-US" sz="3100" dirty="0" smtClean="0">
                <a:latin typeface="+mn-ea"/>
              </a:rPr>
              <a:t>设置</a:t>
            </a:r>
            <a:r>
              <a:rPr lang="zh-CN" altLang="en-US" sz="3100" dirty="0">
                <a:latin typeface="+mn-ea"/>
              </a:rPr>
              <a:t>滑动在所有操作中的百分比</a:t>
            </a:r>
            <a:endParaRPr lang="en-US" altLang="zh-CN" sz="31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3100" dirty="0">
                <a:latin typeface="+mn-ea"/>
              </a:rPr>
              <a:t>-s </a:t>
            </a:r>
            <a:r>
              <a:rPr lang="zh-CN" altLang="en-US" sz="3100" dirty="0">
                <a:latin typeface="+mn-ea"/>
              </a:rPr>
              <a:t>伪随机数生成器的种子值，前后两次执行将会生成相同的事件序列</a:t>
            </a:r>
            <a:endParaRPr lang="en-US" altLang="zh-CN" sz="3100" dirty="0">
              <a:latin typeface="+mn-ea"/>
            </a:endParaRPr>
          </a:p>
          <a:p>
            <a:pPr>
              <a:lnSpc>
                <a:spcPct val="110000"/>
              </a:lnSpc>
            </a:pPr>
            <a:endParaRPr lang="en-US" altLang="zh-CN" sz="35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latin typeface="+mn-ea"/>
              </a:rPr>
              <a:t>--ignore-crashes</a:t>
            </a:r>
            <a:r>
              <a:rPr lang="zh-CN" altLang="en-US" sz="2500" dirty="0">
                <a:latin typeface="+mn-ea"/>
              </a:rPr>
              <a:t>　   通常，当应用程序崩溃或发生任何失控异常时，</a:t>
            </a: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将停止运行。如果设置此选项，</a:t>
            </a: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将继续向系统发送事件，直到计数完成。</a:t>
            </a:r>
            <a:endParaRPr lang="en-US" altLang="zh-CN" sz="2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+mn-ea"/>
              </a:rPr>
              <a:t>--ignore-timeouts    </a:t>
            </a:r>
            <a:r>
              <a:rPr lang="zh-CN" altLang="en-US" sz="2500" dirty="0">
                <a:latin typeface="+mn-ea"/>
              </a:rPr>
              <a:t>通常，当应用程序发生任何超时错误</a:t>
            </a:r>
            <a:r>
              <a:rPr lang="en-US" altLang="zh-CN" sz="2500" dirty="0">
                <a:latin typeface="+mn-ea"/>
              </a:rPr>
              <a:t>(</a:t>
            </a:r>
            <a:r>
              <a:rPr lang="zh-CN" altLang="en-US" sz="2500" dirty="0">
                <a:latin typeface="+mn-ea"/>
              </a:rPr>
              <a:t>如“</a:t>
            </a:r>
            <a:r>
              <a:rPr lang="en-US" altLang="zh-CN" sz="2500" dirty="0">
                <a:latin typeface="+mn-ea"/>
              </a:rPr>
              <a:t>Application Not Responding”</a:t>
            </a:r>
            <a:r>
              <a:rPr lang="zh-CN" altLang="en-US" sz="2500" dirty="0">
                <a:latin typeface="+mn-ea"/>
              </a:rPr>
              <a:t>对话框</a:t>
            </a:r>
            <a:r>
              <a:rPr lang="en-US" altLang="zh-CN" sz="2500" dirty="0">
                <a:latin typeface="+mn-ea"/>
              </a:rPr>
              <a:t>)</a:t>
            </a:r>
            <a:r>
              <a:rPr lang="zh-CN" altLang="en-US" sz="2500" dirty="0">
                <a:latin typeface="+mn-ea"/>
              </a:rPr>
              <a:t>时，</a:t>
            </a: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将停止运行。如果设置此选项，</a:t>
            </a: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将继续向系统发送事件，直到计数完成。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事件百分比</a:t>
            </a:r>
          </a:p>
        </p:txBody>
      </p:sp>
    </p:spTree>
    <p:extLst>
      <p:ext uri="{BB962C8B-B14F-4D97-AF65-F5344CB8AC3E}">
        <p14:creationId xmlns:p14="http://schemas.microsoft.com/office/powerpoint/2010/main" val="6339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介绍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基本使用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在项目中的应用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5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latin typeface="+mn-ea"/>
              </a:rPr>
              <a:t>adb shell </a:t>
            </a:r>
            <a:r>
              <a:rPr lang="en-US" altLang="zh-CN" sz="2500" dirty="0" smtClean="0">
                <a:latin typeface="+mn-ea"/>
              </a:rPr>
              <a:t>monkey </a:t>
            </a:r>
            <a:r>
              <a:rPr lang="en-US" altLang="zh-CN" sz="2500" dirty="0">
                <a:latin typeface="+mn-ea"/>
              </a:rPr>
              <a:t>-p </a:t>
            </a:r>
            <a:r>
              <a:rPr lang="zh-CN" altLang="en-US" sz="2500" dirty="0">
                <a:latin typeface="+mn-ea"/>
              </a:rPr>
              <a:t>包名 </a:t>
            </a:r>
            <a:r>
              <a:rPr lang="en-US" altLang="zh-CN" sz="2500" dirty="0">
                <a:latin typeface="+mn-ea"/>
              </a:rPr>
              <a:t>--throttle  500 --ignore-crashes --ignore-timeouts --ignore-security-exceptions --ignore-native-crashes --monitor-native-crashes  -v -v  -v 1000000 &gt; </a:t>
            </a:r>
            <a:r>
              <a:rPr lang="en-US" altLang="zh-CN" sz="2500" dirty="0" smtClean="0">
                <a:latin typeface="+mn-ea"/>
              </a:rPr>
              <a:t>D:\demo\Monkey1.log</a:t>
            </a:r>
            <a:endParaRPr lang="en-US" altLang="zh-CN" sz="2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+mn-ea"/>
              </a:rPr>
              <a:t>向系统发送</a:t>
            </a:r>
            <a:r>
              <a:rPr lang="en-US" altLang="zh-CN" sz="2500" dirty="0">
                <a:latin typeface="+mn-ea"/>
              </a:rPr>
              <a:t>1000000 </a:t>
            </a:r>
            <a:r>
              <a:rPr lang="zh-CN" altLang="en-US" sz="2500" dirty="0">
                <a:latin typeface="+mn-ea"/>
              </a:rPr>
              <a:t>次随机事件，各个随机事件的时间间隔为</a:t>
            </a:r>
            <a:r>
              <a:rPr lang="en-US" altLang="zh-CN" sz="2500" dirty="0">
                <a:latin typeface="+mn-ea"/>
              </a:rPr>
              <a:t>500 </a:t>
            </a:r>
            <a:r>
              <a:rPr lang="zh-CN" altLang="en-US" sz="2500" dirty="0">
                <a:latin typeface="+mn-ea"/>
              </a:rPr>
              <a:t>毫秒，测试过程忽略安全、超时、崩溃等异常。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项目实测命令</a:t>
            </a:r>
          </a:p>
        </p:txBody>
      </p:sp>
    </p:spTree>
    <p:extLst>
      <p:ext uri="{BB962C8B-B14F-4D97-AF65-F5344CB8AC3E}">
        <p14:creationId xmlns:p14="http://schemas.microsoft.com/office/powerpoint/2010/main" val="35355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案例分析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25938"/>
            <a:ext cx="65516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3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+mn-ea"/>
              </a:rPr>
              <a:t>连接真机，不稳定</a:t>
            </a:r>
            <a:endParaRPr lang="en-US" altLang="zh-CN" sz="2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 smtClean="0">
                <a:latin typeface="+mn-ea"/>
              </a:rPr>
              <a:t>一般</a:t>
            </a:r>
            <a:r>
              <a:rPr lang="zh-CN" altLang="en-US" sz="2500" dirty="0">
                <a:latin typeface="+mn-ea"/>
              </a:rPr>
              <a:t>是</a:t>
            </a:r>
            <a:r>
              <a:rPr lang="en-US" altLang="zh-CN" sz="2500" dirty="0" err="1">
                <a:latin typeface="+mn-ea"/>
              </a:rPr>
              <a:t>usb</a:t>
            </a:r>
            <a:r>
              <a:rPr lang="zh-CN" altLang="en-US" sz="2500" dirty="0">
                <a:latin typeface="+mn-ea"/>
              </a:rPr>
              <a:t>本身连接不够稳定，可以提升</a:t>
            </a:r>
            <a:r>
              <a:rPr lang="en-US" altLang="zh-CN" sz="2500" dirty="0" err="1">
                <a:latin typeface="+mn-ea"/>
              </a:rPr>
              <a:t>usb</a:t>
            </a:r>
            <a:r>
              <a:rPr lang="zh-CN" altLang="en-US" sz="2500" dirty="0">
                <a:latin typeface="+mn-ea"/>
              </a:rPr>
              <a:t>的供电量，不要使用一般的连接线。检查是否是接触不良。</a:t>
            </a:r>
            <a:endParaRPr lang="en-US" altLang="zh-CN" sz="2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执行过程中有时候会触碰到通知栏等其他地方，如何避免？</a:t>
            </a:r>
            <a:endParaRPr lang="en-US" altLang="zh-CN" sz="2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 smtClean="0">
                <a:latin typeface="+mn-ea"/>
              </a:rPr>
              <a:t>官</a:t>
            </a:r>
            <a:r>
              <a:rPr lang="zh-CN" altLang="en-US" sz="2500" dirty="0">
                <a:latin typeface="+mn-ea"/>
              </a:rPr>
              <a:t>网下载</a:t>
            </a: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源代码，进行二次开发。</a:t>
            </a:r>
            <a:endParaRPr lang="en-US" altLang="zh-CN" sz="2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命令的使用需要组合多种参数方式来实现覆盖</a:t>
            </a:r>
          </a:p>
        </p:txBody>
      </p:sp>
    </p:spTree>
    <p:extLst>
      <p:ext uri="{BB962C8B-B14F-4D97-AF65-F5344CB8AC3E}">
        <p14:creationId xmlns:p14="http://schemas.microsoft.com/office/powerpoint/2010/main" val="6096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04056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 err="1" smtClean="0">
                <a:latin typeface="+mn-ea"/>
              </a:rPr>
              <a:t>MonkeyScript</a:t>
            </a:r>
            <a:r>
              <a:rPr lang="zh-CN" altLang="en-US" dirty="0" smtClean="0">
                <a:latin typeface="+mn-ea"/>
              </a:rPr>
              <a:t>是一组可以被</a:t>
            </a: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识别的命令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err="1" smtClean="0">
                <a:latin typeface="+mn-ea"/>
              </a:rPr>
              <a:t>MonkeyScript</a:t>
            </a:r>
            <a:r>
              <a:rPr lang="zh-CN" altLang="en-US" dirty="0" smtClean="0">
                <a:latin typeface="+mn-ea"/>
              </a:rPr>
              <a:t>可以完成重复固定的操作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+mn-ea"/>
                <a:ea typeface="+mn-ea"/>
              </a:rPr>
              <a:t>MonkeyScript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82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0405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DispatchPointer</a:t>
            </a:r>
            <a:r>
              <a:rPr lang="zh-CN" altLang="en-US" dirty="0"/>
              <a:t>命令介绍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命令</a:t>
            </a:r>
            <a:r>
              <a:rPr lang="zh-CN" altLang="en-US" dirty="0"/>
              <a:t>说明：该命令用于向一个坐标点（即</a:t>
            </a:r>
            <a:r>
              <a:rPr lang="en-US" altLang="zh-CN" dirty="0"/>
              <a:t>x</a:t>
            </a:r>
            <a:r>
              <a:rPr lang="zh-CN" altLang="en-US" dirty="0"/>
              <a:t>坐标，</a:t>
            </a:r>
            <a:r>
              <a:rPr lang="en-US" altLang="zh-CN" dirty="0"/>
              <a:t>y</a:t>
            </a:r>
            <a:r>
              <a:rPr lang="zh-CN" altLang="en-US" dirty="0"/>
              <a:t>坐标）发送手势消息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err="1"/>
              <a:t>LaunchActivity</a:t>
            </a:r>
            <a:r>
              <a:rPr lang="zh-CN" altLang="en-US" dirty="0"/>
              <a:t>命令介绍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命令</a:t>
            </a:r>
            <a:r>
              <a:rPr lang="zh-CN" altLang="en-US" dirty="0"/>
              <a:t>说明：该命令用于启用任意引用的一个活动界面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altLang="zh-CN" sz="3200" dirty="0" err="1"/>
              <a:t>UserWait</a:t>
            </a:r>
            <a:r>
              <a:rPr lang="zh-CN" altLang="en-US" sz="3200" dirty="0"/>
              <a:t>命令介绍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命令</a:t>
            </a:r>
            <a:r>
              <a:rPr lang="zh-CN" altLang="en-US" dirty="0"/>
              <a:t>说明：该命令用于让脚本中断一段时间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altLang="zh-CN" dirty="0"/>
              <a:t>Tap</a:t>
            </a:r>
            <a:r>
              <a:rPr lang="zh-CN" altLang="en-US" dirty="0"/>
              <a:t>命令介绍</a:t>
            </a:r>
            <a:endParaRPr lang="zh-CN" altLang="en-US" sz="3200" dirty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命令</a:t>
            </a:r>
            <a:r>
              <a:rPr lang="zh-CN" altLang="en-US" dirty="0"/>
              <a:t>说明：该命令用于模拟一次手指单击事件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二次开发</a:t>
            </a:r>
          </a:p>
        </p:txBody>
      </p:sp>
    </p:spTree>
    <p:extLst>
      <p:ext uri="{BB962C8B-B14F-4D97-AF65-F5344CB8AC3E}">
        <p14:creationId xmlns:p14="http://schemas.microsoft.com/office/powerpoint/2010/main" val="27142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adb </a:t>
            </a:r>
            <a:r>
              <a:rPr lang="en-US" altLang="zh-CN" dirty="0"/>
              <a:t>push d</a:t>
            </a:r>
            <a:r>
              <a:rPr lang="en-US" altLang="zh-CN" dirty="0" smtClean="0"/>
              <a:t>:\demo\QQ.script /data/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QQ.script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adb </a:t>
            </a:r>
            <a:r>
              <a:rPr lang="en-US" altLang="zh-CN" dirty="0"/>
              <a:t>shell monkey -f /</a:t>
            </a:r>
            <a:r>
              <a:rPr lang="en-US" altLang="zh-CN" dirty="0" smtClean="0"/>
              <a:t>sdcard/QQ.ms 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二次开发</a:t>
            </a:r>
          </a:p>
        </p:txBody>
      </p:sp>
    </p:spTree>
    <p:extLst>
      <p:ext uri="{BB962C8B-B14F-4D97-AF65-F5344CB8AC3E}">
        <p14:creationId xmlns:p14="http://schemas.microsoft.com/office/powerpoint/2010/main" val="14895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monkeyscript - </a:t>
            </a:r>
            <a:r>
              <a:rPr lang="zh-CN" altLang="en-US" b="1" dirty="0"/>
              <a:t>定制化</a:t>
            </a:r>
            <a:r>
              <a:rPr lang="en-US" altLang="zh-CN" b="1" dirty="0"/>
              <a:t>monkey</a:t>
            </a:r>
            <a:r>
              <a:rPr lang="zh-CN" altLang="en-US" b="1" dirty="0"/>
              <a:t>流程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://www.cnblogs.com/YatHo/p/7205162.html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63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n-ea"/>
              </a:rPr>
              <a:t>Monkey</a:t>
            </a:r>
            <a:r>
              <a:rPr lang="zh-CN" altLang="en-US" sz="2800" dirty="0" smtClean="0">
                <a:latin typeface="+mn-ea"/>
              </a:rPr>
              <a:t>是</a:t>
            </a:r>
            <a:r>
              <a:rPr lang="en-US" altLang="zh-CN" sz="2800" dirty="0" smtClean="0">
                <a:latin typeface="+mn-ea"/>
              </a:rPr>
              <a:t>Android</a:t>
            </a:r>
            <a:r>
              <a:rPr lang="zh-CN" altLang="en-US" sz="2800" dirty="0" smtClean="0">
                <a:latin typeface="+mn-ea"/>
              </a:rPr>
              <a:t>系统自带的一</a:t>
            </a:r>
            <a:r>
              <a:rPr lang="zh-CN" altLang="en-US" sz="2800" dirty="0">
                <a:latin typeface="+mn-ea"/>
              </a:rPr>
              <a:t>个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命令行</a:t>
            </a:r>
            <a:r>
              <a:rPr lang="zh-CN" altLang="en-US" sz="2800" dirty="0">
                <a:latin typeface="+mn-ea"/>
              </a:rPr>
              <a:t>工具，可以运行在</a:t>
            </a:r>
            <a:r>
              <a:rPr lang="en-US" altLang="zh-CN" sz="2800" dirty="0">
                <a:latin typeface="+mn-ea"/>
              </a:rPr>
              <a:t>Android</a:t>
            </a:r>
            <a:r>
              <a:rPr lang="zh-CN" altLang="en-US" sz="2800" dirty="0">
                <a:latin typeface="+mn-ea"/>
              </a:rPr>
              <a:t>模拟器里或真实设备中。它可以</a:t>
            </a:r>
            <a:r>
              <a:rPr lang="zh-CN" altLang="en-US" sz="2800" dirty="0" smtClean="0">
                <a:latin typeface="+mn-ea"/>
              </a:rPr>
              <a:t>向</a:t>
            </a:r>
            <a:r>
              <a:rPr lang="zh-CN" altLang="en-US" sz="2800" dirty="0">
                <a:latin typeface="+mn-ea"/>
              </a:rPr>
              <a:t>被</a:t>
            </a:r>
            <a:r>
              <a:rPr lang="zh-CN" altLang="en-US" sz="2800" dirty="0" smtClean="0">
                <a:latin typeface="+mn-ea"/>
              </a:rPr>
              <a:t>测应用发送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伪随机</a:t>
            </a:r>
            <a:r>
              <a:rPr lang="en-US" altLang="zh-CN" sz="2800" dirty="0">
                <a:latin typeface="+mn-ea"/>
              </a:rPr>
              <a:t>(pseudo-random)</a:t>
            </a:r>
            <a:r>
              <a:rPr lang="zh-CN" altLang="en-US" sz="2800" dirty="0">
                <a:latin typeface="+mn-ea"/>
              </a:rPr>
              <a:t>的用户事件流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 smtClean="0">
                <a:latin typeface="+mn-ea"/>
              </a:rPr>
              <a:t>如点击、触摸、手势等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 smtClean="0">
                <a:latin typeface="+mn-ea"/>
              </a:rPr>
              <a:t>，实现对应用程序进行测试的目的。</a:t>
            </a:r>
            <a:r>
              <a:rPr lang="zh-CN" altLang="en-US" sz="2800" dirty="0">
                <a:latin typeface="+mn-ea"/>
              </a:rPr>
              <a:t>因此 </a:t>
            </a:r>
            <a:r>
              <a:rPr lang="en-US" altLang="zh-CN" sz="2800" dirty="0" smtClean="0">
                <a:latin typeface="+mn-ea"/>
              </a:rPr>
              <a:t>Monkey </a:t>
            </a:r>
            <a:r>
              <a:rPr lang="zh-CN" altLang="en-US" sz="2800" dirty="0">
                <a:latin typeface="+mn-ea"/>
              </a:rPr>
              <a:t>测试是一种为了测试软件的稳定性、健壮性的快速有效的</a:t>
            </a:r>
            <a:r>
              <a:rPr lang="zh-CN" altLang="en-US" sz="2800" dirty="0" smtClean="0">
                <a:latin typeface="+mn-ea"/>
              </a:rPr>
              <a:t>方法。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15380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9766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3800" dirty="0" smtClean="0">
                <a:latin typeface="+mn-ea"/>
              </a:rPr>
              <a:t>Monkey</a:t>
            </a:r>
            <a:r>
              <a:rPr lang="zh-CN" altLang="en-US" sz="3800" dirty="0" smtClean="0">
                <a:latin typeface="+mn-ea"/>
              </a:rPr>
              <a:t>的特征</a:t>
            </a:r>
            <a:endParaRPr lang="en-US" altLang="zh-CN" sz="3800" dirty="0" smtClean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3800" dirty="0">
                <a:latin typeface="+mn-ea"/>
              </a:rPr>
              <a:t>测试的对象仅为应用程序包，有一定的局限性。</a:t>
            </a:r>
            <a:endParaRPr lang="en-US" altLang="zh-CN" sz="38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altLang="zh-CN" sz="3800" dirty="0" smtClean="0">
                <a:latin typeface="+mn-ea"/>
              </a:rPr>
              <a:t>Monkey</a:t>
            </a:r>
            <a:r>
              <a:rPr lang="zh-CN" altLang="en-US" sz="3800" dirty="0" smtClean="0">
                <a:latin typeface="+mn-ea"/>
              </a:rPr>
              <a:t>测试</a:t>
            </a:r>
            <a:r>
              <a:rPr lang="zh-CN" altLang="en-US" sz="3800" dirty="0">
                <a:latin typeface="+mn-ea"/>
              </a:rPr>
              <a:t>使用的事件流数据流是随机的，不能进行自定义。</a:t>
            </a:r>
            <a:endParaRPr lang="en-US" altLang="zh-CN" sz="38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3800" dirty="0">
                <a:latin typeface="+mn-ea"/>
              </a:rPr>
              <a:t>可</a:t>
            </a:r>
            <a:r>
              <a:rPr lang="zh-CN" altLang="en-US" sz="3800" dirty="0" smtClean="0">
                <a:latin typeface="+mn-ea"/>
              </a:rPr>
              <a:t>对</a:t>
            </a:r>
            <a:r>
              <a:rPr lang="en-US" altLang="zh-CN" sz="3800" dirty="0" smtClean="0">
                <a:latin typeface="+mn-ea"/>
              </a:rPr>
              <a:t>Monkey</a:t>
            </a:r>
            <a:r>
              <a:rPr lang="zh-CN" altLang="en-US" sz="3800" dirty="0" smtClean="0">
                <a:latin typeface="+mn-ea"/>
              </a:rPr>
              <a:t>测试</a:t>
            </a:r>
            <a:r>
              <a:rPr lang="zh-CN" altLang="en-US" sz="3800" dirty="0">
                <a:latin typeface="+mn-ea"/>
              </a:rPr>
              <a:t>的对象，事件数量，类型，频率等进行设置</a:t>
            </a:r>
            <a:r>
              <a:rPr lang="zh-CN" altLang="en-US" sz="3800" dirty="0" smtClean="0">
                <a:latin typeface="+mn-ea"/>
              </a:rPr>
              <a:t>。</a:t>
            </a:r>
            <a:endParaRPr lang="en-US" altLang="zh-CN" sz="3800" dirty="0">
              <a:latin typeface="+mn-ea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zh-CN" altLang="en-US" sz="3100" dirty="0" smtClean="0">
                <a:latin typeface="+mn-ea"/>
              </a:rPr>
              <a:t>官方</a:t>
            </a:r>
            <a:r>
              <a:rPr lang="zh-CN" altLang="en-US" sz="3100" dirty="0">
                <a:latin typeface="+mn-ea"/>
              </a:rPr>
              <a:t>文档：</a:t>
            </a:r>
            <a:r>
              <a:rPr lang="en-US" altLang="zh-CN" sz="3100" dirty="0">
                <a:latin typeface="+mn-ea"/>
                <a:hlinkClick r:id="rId3"/>
              </a:rPr>
              <a:t>https://</a:t>
            </a:r>
            <a:r>
              <a:rPr lang="en-US" altLang="zh-CN" sz="3100" dirty="0" smtClean="0">
                <a:latin typeface="+mn-ea"/>
                <a:hlinkClick r:id="rId3"/>
              </a:rPr>
              <a:t>developer.android.com/studio/test/Monkey.html</a:t>
            </a:r>
            <a:endParaRPr lang="en-US" altLang="zh-CN" sz="3100" dirty="0">
              <a:latin typeface="+mn-ea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zh-CN" altLang="en-US" sz="3100" dirty="0">
                <a:latin typeface="+mn-ea"/>
              </a:rPr>
              <a:t>源码</a:t>
            </a:r>
            <a:r>
              <a:rPr lang="zh-CN" altLang="en-US" sz="3100" dirty="0" smtClean="0">
                <a:latin typeface="+mn-ea"/>
              </a:rPr>
              <a:t>：</a:t>
            </a:r>
            <a:r>
              <a:rPr lang="en-US" altLang="zh-CN" sz="3000" dirty="0">
                <a:latin typeface="+mn-ea"/>
              </a:rPr>
              <a:t>https://github.com/aosp-mirror/platform_development/tree/ef7ff204e2ad4ba1094db8e9dc891a13c1f7ba31/cmds/monkey/src/com/android/commands/monkey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15194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0957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+mn-ea"/>
              </a:rPr>
              <a:t>Monkey</a:t>
            </a:r>
            <a:r>
              <a:rPr lang="zh-CN" altLang="en-US" sz="2200" dirty="0" smtClean="0">
                <a:latin typeface="+mn-ea"/>
              </a:rPr>
              <a:t>程序</a:t>
            </a:r>
            <a:r>
              <a:rPr lang="zh-CN" altLang="en-US" sz="2200" dirty="0">
                <a:latin typeface="+mn-ea"/>
              </a:rPr>
              <a:t>由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系统自带，使用</a:t>
            </a:r>
            <a:r>
              <a:rPr lang="en-US" altLang="zh-CN" sz="2200" dirty="0">
                <a:latin typeface="+mn-ea"/>
              </a:rPr>
              <a:t>Java</a:t>
            </a:r>
            <a:r>
              <a:rPr lang="zh-CN" altLang="en-US" sz="2200" dirty="0">
                <a:latin typeface="+mn-ea"/>
              </a:rPr>
              <a:t>语言写成，在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文件系统中的存放路径是：</a:t>
            </a:r>
            <a:r>
              <a:rPr lang="en-US" altLang="zh-CN" sz="2200" dirty="0">
                <a:latin typeface="+mn-ea"/>
              </a:rPr>
              <a:t>/</a:t>
            </a:r>
            <a:r>
              <a:rPr lang="en-US" altLang="zh-CN" sz="2200" dirty="0" smtClean="0">
                <a:latin typeface="+mn-ea"/>
              </a:rPr>
              <a:t>system/framework/Monkey.jar</a:t>
            </a:r>
            <a:r>
              <a:rPr lang="zh-CN" altLang="en-US" sz="2200" dirty="0">
                <a:latin typeface="+mn-ea"/>
              </a:rPr>
              <a:t>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+mn-ea"/>
              </a:rPr>
              <a:t>Monkey.jar</a:t>
            </a:r>
            <a:r>
              <a:rPr lang="zh-CN" altLang="en-US" sz="2200" dirty="0">
                <a:latin typeface="+mn-ea"/>
              </a:rPr>
              <a:t>程序是由一个名为</a:t>
            </a:r>
            <a:r>
              <a:rPr lang="zh-CN" altLang="en-US" sz="2200" dirty="0" smtClean="0">
                <a:latin typeface="+mn-ea"/>
              </a:rPr>
              <a:t>“</a:t>
            </a:r>
            <a:r>
              <a:rPr lang="en-US" altLang="zh-CN" sz="2200" dirty="0" smtClean="0">
                <a:latin typeface="+mn-ea"/>
              </a:rPr>
              <a:t>Monkey”</a:t>
            </a:r>
            <a:r>
              <a:rPr lang="zh-CN" altLang="en-US" sz="2200" dirty="0">
                <a:latin typeface="+mn-ea"/>
              </a:rPr>
              <a:t>的</a:t>
            </a:r>
            <a:r>
              <a:rPr lang="en-US" altLang="zh-CN" sz="2200" dirty="0">
                <a:latin typeface="+mn-ea"/>
              </a:rPr>
              <a:t>Shell</a:t>
            </a:r>
            <a:r>
              <a:rPr lang="zh-CN" altLang="en-US" sz="2200" dirty="0">
                <a:latin typeface="+mn-ea"/>
              </a:rPr>
              <a:t>脚本来启动执行，</a:t>
            </a:r>
            <a:r>
              <a:rPr lang="en-US" altLang="zh-CN" sz="2200" dirty="0">
                <a:latin typeface="+mn-ea"/>
              </a:rPr>
              <a:t>shell</a:t>
            </a:r>
            <a:r>
              <a:rPr lang="zh-CN" altLang="en-US" sz="2200" dirty="0">
                <a:latin typeface="+mn-ea"/>
              </a:rPr>
              <a:t>脚本在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文件系统中的存放路径 是：</a:t>
            </a:r>
            <a:r>
              <a:rPr lang="en-US" altLang="zh-CN" sz="2200" dirty="0">
                <a:latin typeface="+mn-ea"/>
              </a:rPr>
              <a:t>/</a:t>
            </a:r>
            <a:r>
              <a:rPr lang="en-US" altLang="zh-CN" sz="2200" dirty="0" smtClean="0">
                <a:latin typeface="+mn-ea"/>
              </a:rPr>
              <a:t>system/bin/Monkey</a:t>
            </a:r>
            <a:r>
              <a:rPr lang="zh-CN" altLang="en-US" sz="2200" dirty="0" smtClean="0">
                <a:latin typeface="+mn-ea"/>
              </a:rPr>
              <a:t>；</a:t>
            </a:r>
            <a:r>
              <a:rPr lang="zh-CN" altLang="en-US" sz="2200" dirty="0">
                <a:latin typeface="+mn-ea"/>
              </a:rPr>
              <a:t>这样就可以通过在</a:t>
            </a:r>
            <a:r>
              <a:rPr lang="en-US" altLang="zh-CN" sz="2200" dirty="0">
                <a:latin typeface="+mn-ea"/>
              </a:rPr>
              <a:t>shell</a:t>
            </a:r>
            <a:r>
              <a:rPr lang="zh-CN" altLang="en-US" sz="2200" dirty="0">
                <a:latin typeface="+mn-ea"/>
              </a:rPr>
              <a:t>窗口中执行</a:t>
            </a:r>
            <a:r>
              <a:rPr lang="en-US" altLang="zh-CN" sz="2200" dirty="0">
                <a:latin typeface="+mn-ea"/>
              </a:rPr>
              <a:t>: adb shell </a:t>
            </a:r>
            <a:r>
              <a:rPr lang="en-US" altLang="zh-CN" sz="2200" dirty="0" smtClean="0">
                <a:latin typeface="+mn-ea"/>
              </a:rPr>
              <a:t>Monkey </a:t>
            </a:r>
            <a:r>
              <a:rPr lang="zh-CN" altLang="en-US" sz="2200" dirty="0">
                <a:latin typeface="+mn-ea"/>
              </a:rPr>
              <a:t>｛</a:t>
            </a:r>
            <a:r>
              <a:rPr lang="en-US" altLang="zh-CN" sz="2200" dirty="0">
                <a:latin typeface="+mn-ea"/>
              </a:rPr>
              <a:t>+</a:t>
            </a:r>
            <a:r>
              <a:rPr lang="zh-CN" altLang="en-US" sz="2200" dirty="0">
                <a:latin typeface="+mn-ea"/>
              </a:rPr>
              <a:t>命令参数｝来</a:t>
            </a:r>
            <a:r>
              <a:rPr lang="zh-CN" altLang="en-US" sz="2200" dirty="0" smtClean="0">
                <a:latin typeface="+mn-ea"/>
              </a:rPr>
              <a:t>进行</a:t>
            </a:r>
            <a:r>
              <a:rPr lang="en-US" altLang="zh-CN" sz="2200" dirty="0" smtClean="0">
                <a:latin typeface="+mn-ea"/>
              </a:rPr>
              <a:t>Monkey</a:t>
            </a:r>
            <a:r>
              <a:rPr lang="zh-CN" altLang="en-US" sz="2200" dirty="0" smtClean="0">
                <a:latin typeface="+mn-ea"/>
              </a:rPr>
              <a:t>测试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在哪？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62065"/>
            <a:ext cx="59626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4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zh-CN" altLang="en-US" sz="2800" dirty="0">
                <a:latin typeface="+mn-ea"/>
              </a:rPr>
              <a:t>启动模拟器或者连接真机，</a:t>
            </a:r>
            <a:r>
              <a:rPr lang="en-US" altLang="zh-CN" sz="2800" dirty="0">
                <a:latin typeface="+mn-ea"/>
              </a:rPr>
              <a:t>adb devices</a:t>
            </a:r>
            <a:r>
              <a:rPr lang="zh-CN" altLang="en-US" sz="2800" dirty="0">
                <a:latin typeface="+mn-ea"/>
              </a:rPr>
              <a:t>验证</a:t>
            </a:r>
            <a:endParaRPr lang="en-US" altLang="zh-CN" sz="2800" dirty="0">
              <a:latin typeface="+mn-ea"/>
            </a:endParaRPr>
          </a:p>
          <a:p>
            <a:pPr marL="365760" indent="-283464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zh-CN" altLang="en-US" sz="2800" dirty="0">
                <a:latin typeface="+mn-ea"/>
              </a:rPr>
              <a:t>确定被测应用的</a:t>
            </a:r>
            <a:r>
              <a:rPr lang="zh-CN" altLang="en-US" sz="2800" dirty="0" smtClean="0">
                <a:latin typeface="+mn-ea"/>
              </a:rPr>
              <a:t>包名（</a:t>
            </a:r>
            <a:r>
              <a:rPr lang="en-US" altLang="zh-CN" sz="2800" dirty="0" err="1" smtClean="0">
                <a:latin typeface="+mn-ea"/>
              </a:rPr>
              <a:t>adb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en-US" altLang="zh-CN" sz="2800" dirty="0" err="1" smtClean="0">
                <a:latin typeface="+mn-ea"/>
              </a:rPr>
              <a:t>logcat|findstr</a:t>
            </a:r>
            <a:r>
              <a:rPr lang="en-US" altLang="zh-CN" sz="2800" dirty="0" smtClean="0">
                <a:latin typeface="+mn-ea"/>
              </a:rPr>
              <a:t> START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>
              <a:latin typeface="+mn-ea"/>
            </a:endParaRPr>
          </a:p>
          <a:p>
            <a:pPr marL="365760" indent="-283464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zh-CN" altLang="en-US" sz="2800" dirty="0" smtClean="0">
                <a:latin typeface="+mn-ea"/>
              </a:rPr>
              <a:t>使用</a:t>
            </a:r>
            <a:r>
              <a:rPr lang="en-US" altLang="zh-CN" sz="2800" dirty="0" smtClean="0">
                <a:latin typeface="+mn-ea"/>
              </a:rPr>
              <a:t>Monkey</a:t>
            </a:r>
            <a:r>
              <a:rPr lang="zh-CN" altLang="en-US" sz="2800" dirty="0" smtClean="0">
                <a:latin typeface="+mn-ea"/>
              </a:rPr>
              <a:t>发</a:t>
            </a:r>
            <a:r>
              <a:rPr lang="zh-CN" altLang="en-US" sz="2800" dirty="0">
                <a:latin typeface="+mn-ea"/>
              </a:rPr>
              <a:t>一条测试命令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使用步骤</a:t>
            </a:r>
          </a:p>
        </p:txBody>
      </p:sp>
    </p:spTree>
    <p:extLst>
      <p:ext uri="{BB962C8B-B14F-4D97-AF65-F5344CB8AC3E}">
        <p14:creationId xmlns:p14="http://schemas.microsoft.com/office/powerpoint/2010/main" val="38258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基本使用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在项目中的应用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03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668" y="1196752"/>
            <a:ext cx="82077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方式一：问开发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方式二：</a:t>
            </a:r>
            <a:r>
              <a:rPr lang="en-US" altLang="zh-CN" sz="2800" dirty="0" smtClean="0">
                <a:latin typeface="+mn-ea"/>
              </a:rPr>
              <a:t>uiautomatorviewer.bat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　　查看</a:t>
            </a:r>
            <a:r>
              <a:rPr lang="en-US" altLang="zh-CN" sz="2800" dirty="0" err="1" smtClean="0">
                <a:latin typeface="+mn-ea"/>
              </a:rPr>
              <a:t>AppData</a:t>
            </a:r>
            <a:r>
              <a:rPr lang="en-US" altLang="zh-CN" sz="2800" dirty="0" smtClean="0">
                <a:latin typeface="+mn-ea"/>
              </a:rPr>
              <a:t>\Local\Android\</a:t>
            </a:r>
            <a:r>
              <a:rPr lang="en-US" altLang="zh-CN" sz="2800" dirty="0" err="1" smtClean="0">
                <a:latin typeface="+mn-ea"/>
              </a:rPr>
              <a:t>sdk</a:t>
            </a:r>
            <a:r>
              <a:rPr lang="en-US" altLang="zh-CN" sz="2800" dirty="0" smtClean="0">
                <a:latin typeface="+mn-ea"/>
              </a:rPr>
              <a:t>\tools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方式三：</a:t>
            </a:r>
            <a:r>
              <a:rPr lang="en-US" altLang="zh-CN" sz="2800" dirty="0" err="1">
                <a:latin typeface="+mn-ea"/>
              </a:rPr>
              <a:t>aapt</a:t>
            </a:r>
            <a:r>
              <a:rPr lang="en-US" altLang="zh-CN" sz="2800" dirty="0">
                <a:latin typeface="+mn-ea"/>
              </a:rPr>
              <a:t> dump badging d:\group-612_0-meituan.apk</a:t>
            </a:r>
            <a:endParaRPr lang="zh-CN" altLang="zh-CN" sz="28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如何确定</a:t>
            </a:r>
            <a:r>
              <a:rPr lang="zh-CN" altLang="en-US" dirty="0">
                <a:latin typeface="+mn-ea"/>
                <a:ea typeface="+mn-ea"/>
              </a:rPr>
              <a:t>被测应用的包名</a:t>
            </a:r>
          </a:p>
        </p:txBody>
      </p:sp>
    </p:spTree>
    <p:extLst>
      <p:ext uri="{BB962C8B-B14F-4D97-AF65-F5344CB8AC3E}">
        <p14:creationId xmlns:p14="http://schemas.microsoft.com/office/powerpoint/2010/main" val="26030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adb shell </a:t>
            </a:r>
            <a:r>
              <a:rPr lang="en-US" altLang="zh-CN" sz="2800" dirty="0" smtClean="0">
                <a:latin typeface="+mn-ea"/>
              </a:rPr>
              <a:t>monkey </a:t>
            </a:r>
            <a:r>
              <a:rPr lang="en-US" altLang="zh-CN" sz="2800" dirty="0">
                <a:latin typeface="+mn-ea"/>
              </a:rPr>
              <a:t>–p</a:t>
            </a:r>
            <a:r>
              <a:rPr lang="zh-CN" altLang="en-US" sz="2800" dirty="0">
                <a:latin typeface="+mn-ea"/>
              </a:rPr>
              <a:t>　包名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整数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dirty="0">
                <a:latin typeface="+mn-ea"/>
              </a:rPr>
              <a:t>例：</a:t>
            </a:r>
            <a:r>
              <a:rPr lang="en-US" altLang="zh-CN" sz="2800" dirty="0">
                <a:latin typeface="+mn-ea"/>
              </a:rPr>
              <a:t>adb shell </a:t>
            </a:r>
            <a:r>
              <a:rPr lang="en-US" altLang="zh-CN" sz="2800" dirty="0" smtClean="0">
                <a:latin typeface="+mn-ea"/>
              </a:rPr>
              <a:t>monkey </a:t>
            </a:r>
            <a:r>
              <a:rPr lang="en-US" altLang="zh-CN" sz="2800" dirty="0">
                <a:latin typeface="+mn-ea"/>
              </a:rPr>
              <a:t>–p </a:t>
            </a:r>
            <a:r>
              <a:rPr lang="en-US" altLang="zh-CN" sz="2800" dirty="0" err="1">
                <a:latin typeface="+mn-ea"/>
              </a:rPr>
              <a:t>com.android.calendar</a:t>
            </a:r>
            <a:r>
              <a:rPr lang="en-US" altLang="zh-CN" sz="2800" dirty="0">
                <a:latin typeface="+mn-ea"/>
              </a:rPr>
              <a:t>  </a:t>
            </a:r>
            <a:r>
              <a:rPr lang="en-US" altLang="zh-CN" sz="2800" dirty="0" smtClean="0">
                <a:latin typeface="+mn-ea"/>
              </a:rPr>
              <a:t> 1000   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向日历</a:t>
            </a:r>
            <a:r>
              <a:rPr lang="en-US" altLang="zh-CN" sz="2800" dirty="0">
                <a:latin typeface="+mn-ea"/>
              </a:rPr>
              <a:t>app</a:t>
            </a:r>
            <a:r>
              <a:rPr lang="zh-CN" altLang="en-US" sz="2800" dirty="0">
                <a:latin typeface="+mn-ea"/>
              </a:rPr>
              <a:t>发送</a:t>
            </a:r>
            <a:r>
              <a:rPr lang="en-US" altLang="zh-CN" sz="2800" dirty="0">
                <a:latin typeface="+mn-ea"/>
              </a:rPr>
              <a:t>1000</a:t>
            </a:r>
            <a:r>
              <a:rPr lang="zh-CN" altLang="en-US" sz="2800" dirty="0">
                <a:latin typeface="+mn-ea"/>
              </a:rPr>
              <a:t>次随机事件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-p</a:t>
            </a:r>
            <a:r>
              <a:rPr lang="zh-CN" altLang="en-US" sz="2800" dirty="0">
                <a:latin typeface="+mn-ea"/>
              </a:rPr>
              <a:t>　包名是指定测试的程序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-v 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参数</a:t>
            </a:r>
            <a:r>
              <a:rPr lang="zh-CN" altLang="en-US" sz="2800" dirty="0">
                <a:latin typeface="+mn-ea"/>
              </a:rPr>
              <a:t>打印信息的详细级别，可以跟多个（</a:t>
            </a:r>
            <a:r>
              <a:rPr lang="en-US" altLang="zh-CN" sz="2800" dirty="0">
                <a:latin typeface="+mn-ea"/>
              </a:rPr>
              <a:t>0~2</a:t>
            </a:r>
            <a:r>
              <a:rPr lang="zh-CN" altLang="en-US" sz="2800" dirty="0">
                <a:latin typeface="+mn-ea"/>
              </a:rPr>
              <a:t>级） 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dirty="0">
                <a:latin typeface="+mn-ea"/>
              </a:rPr>
              <a:t>默认级别是</a:t>
            </a:r>
            <a:r>
              <a:rPr lang="en-US" altLang="zh-CN" sz="2800" dirty="0">
                <a:latin typeface="+mn-ea"/>
              </a:rPr>
              <a:t>0: -v</a:t>
            </a:r>
            <a:r>
              <a:rPr lang="zh-CN" altLang="en-US" sz="2800" dirty="0">
                <a:latin typeface="+mn-ea"/>
              </a:rPr>
              <a:t>只打印测试执行发送给被测</a:t>
            </a:r>
            <a:r>
              <a:rPr lang="en-US" altLang="zh-CN" sz="2800" dirty="0">
                <a:latin typeface="+mn-ea"/>
              </a:rPr>
              <a:t>Activity</a:t>
            </a:r>
            <a:r>
              <a:rPr lang="zh-CN" altLang="en-US" sz="2800" dirty="0">
                <a:latin typeface="+mn-ea"/>
              </a:rPr>
              <a:t>的事件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dirty="0">
                <a:latin typeface="+mn-ea"/>
              </a:rPr>
              <a:t>级别</a:t>
            </a:r>
            <a:r>
              <a:rPr lang="en-US" altLang="zh-CN" sz="2800" dirty="0">
                <a:latin typeface="+mn-ea"/>
              </a:rPr>
              <a:t>1: -v -v </a:t>
            </a:r>
            <a:r>
              <a:rPr lang="zh-CN" altLang="en-US" sz="2800" dirty="0">
                <a:latin typeface="+mn-ea"/>
              </a:rPr>
              <a:t>增加了哪些</a:t>
            </a:r>
            <a:r>
              <a:rPr lang="en-US" altLang="zh-CN" sz="2800" dirty="0">
                <a:latin typeface="+mn-ea"/>
              </a:rPr>
              <a:t>Activity</a:t>
            </a:r>
            <a:r>
              <a:rPr lang="zh-CN" altLang="en-US" sz="2800" dirty="0">
                <a:latin typeface="+mn-ea"/>
              </a:rPr>
              <a:t>被选中，将在信息中被输出。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dirty="0">
                <a:latin typeface="+mn-ea"/>
              </a:rPr>
              <a:t>级别</a:t>
            </a:r>
            <a:r>
              <a:rPr lang="en-US" altLang="zh-CN" sz="2800" dirty="0">
                <a:latin typeface="+mn-ea"/>
              </a:rPr>
              <a:t>2: -v -v -v </a:t>
            </a:r>
            <a:r>
              <a:rPr lang="zh-CN" altLang="en-US" sz="2800" dirty="0">
                <a:latin typeface="+mn-ea"/>
              </a:rPr>
              <a:t>打印哪些应用已经安装了但是却没有被选中</a:t>
            </a:r>
            <a:r>
              <a:rPr lang="zh-CN" altLang="en-US" sz="2800">
                <a:latin typeface="+mn-ea"/>
              </a:rPr>
              <a:t>的</a:t>
            </a:r>
            <a:r>
              <a:rPr lang="zh-CN" altLang="en-US" sz="2800" smtClean="0">
                <a:latin typeface="+mn-ea"/>
              </a:rPr>
              <a:t>信息也被输出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CN" altLang="en-US" sz="2800" dirty="0">
              <a:latin typeface="+mn-ea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16620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2345</TotalTime>
  <Words>1014</Words>
  <Application>Microsoft Office PowerPoint</Application>
  <PresentationFormat>全屏显示(4:3)</PresentationFormat>
  <Paragraphs>129</Paragraphs>
  <Slides>26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moban</vt:lpstr>
      <vt:lpstr>Monkey工具的使用</vt:lpstr>
      <vt:lpstr>本章大纲</vt:lpstr>
      <vt:lpstr>Monkey是什么？</vt:lpstr>
      <vt:lpstr>Monkey是什么？</vt:lpstr>
      <vt:lpstr>Monkey在哪？</vt:lpstr>
      <vt:lpstr>Monkey使用步骤</vt:lpstr>
      <vt:lpstr>本章大纲</vt:lpstr>
      <vt:lpstr>如何确定被测应用的包名</vt:lpstr>
      <vt:lpstr>Monkey语法</vt:lpstr>
      <vt:lpstr>Monkey结果分析</vt:lpstr>
      <vt:lpstr>Monkey结果分析</vt:lpstr>
      <vt:lpstr>Monkey结果分析</vt:lpstr>
      <vt:lpstr>Monkey结果分析</vt:lpstr>
      <vt:lpstr>Monkey测试的目的</vt:lpstr>
      <vt:lpstr>Monkey的运行时机</vt:lpstr>
      <vt:lpstr>本章大纲</vt:lpstr>
      <vt:lpstr>延迟</vt:lpstr>
      <vt:lpstr>事件百分比</vt:lpstr>
      <vt:lpstr>事件百分比</vt:lpstr>
      <vt:lpstr>项目实测命令</vt:lpstr>
      <vt:lpstr>案例分析</vt:lpstr>
      <vt:lpstr>常见问题</vt:lpstr>
      <vt:lpstr>MonkeyScript</vt:lpstr>
      <vt:lpstr>二次开发</vt:lpstr>
      <vt:lpstr>二次开发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四大组件</dc:title>
  <dc:creator>admin</dc:creator>
  <cp:lastModifiedBy>admin</cp:lastModifiedBy>
  <cp:revision>171</cp:revision>
  <dcterms:created xsi:type="dcterms:W3CDTF">2016-06-30T07:32:14Z</dcterms:created>
  <dcterms:modified xsi:type="dcterms:W3CDTF">2018-04-17T02:10:35Z</dcterms:modified>
</cp:coreProperties>
</file>