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86" r:id="rId3"/>
    <p:sldId id="308" r:id="rId4"/>
    <p:sldId id="309" r:id="rId5"/>
    <p:sldId id="297" r:id="rId6"/>
    <p:sldId id="336" r:id="rId7"/>
    <p:sldId id="332" r:id="rId8"/>
    <p:sldId id="337" r:id="rId9"/>
    <p:sldId id="338" r:id="rId10"/>
    <p:sldId id="343" r:id="rId11"/>
    <p:sldId id="339" r:id="rId12"/>
    <p:sldId id="334" r:id="rId13"/>
    <p:sldId id="340" r:id="rId14"/>
    <p:sldId id="344" r:id="rId15"/>
    <p:sldId id="345" r:id="rId16"/>
    <p:sldId id="346" r:id="rId17"/>
    <p:sldId id="347" r:id="rId18"/>
    <p:sldId id="341" r:id="rId19"/>
    <p:sldId id="348" r:id="rId20"/>
    <p:sldId id="335" r:id="rId21"/>
    <p:sldId id="329" r:id="rId22"/>
    <p:sldId id="330" r:id="rId23"/>
    <p:sldId id="349" r:id="rId24"/>
    <p:sldId id="264" r:id="rId25"/>
    <p:sldId id="265" r:id="rId26"/>
    <p:sldId id="289" r:id="rId27"/>
    <p:sldId id="291" r:id="rId28"/>
    <p:sldId id="292" r:id="rId29"/>
    <p:sldId id="294" r:id="rId30"/>
    <p:sldId id="295" r:id="rId31"/>
    <p:sldId id="323" r:id="rId32"/>
    <p:sldId id="324" r:id="rId33"/>
    <p:sldId id="325" r:id="rId34"/>
    <p:sldId id="326" r:id="rId35"/>
    <p:sldId id="299" r:id="rId36"/>
    <p:sldId id="296" r:id="rId37"/>
    <p:sldId id="300" r:id="rId38"/>
    <p:sldId id="327" r:id="rId39"/>
    <p:sldId id="328" r:id="rId4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 autoAdjust="0"/>
    <p:restoredTop sz="82841" autoAdjust="0"/>
  </p:normalViewPr>
  <p:slideViewPr>
    <p:cSldViewPr>
      <p:cViewPr varScale="1">
        <p:scale>
          <a:sx n="77" d="100"/>
          <a:sy n="77" d="100"/>
        </p:scale>
        <p:origin x="-100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0EA16-9076-4FE5-8A1E-5E3165543917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F1DD4-9E55-4662-8770-743E8CF9A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4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功能列表用</a:t>
            </a:r>
            <a:r>
              <a:rPr lang="en-US" altLang="zh-CN" dirty="0" err="1" smtClean="0"/>
              <a:t>gridView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15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上下文菜单一个界面只能有一个</a:t>
            </a:r>
            <a:endParaRPr lang="en-US" altLang="zh-CN" dirty="0" smtClean="0"/>
          </a:p>
          <a:p>
            <a:r>
              <a:rPr lang="en-US" altLang="zh-CN" dirty="0" smtClean="0"/>
              <a:t>public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onContextItemSelected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MenuItem</a:t>
            </a:r>
            <a:r>
              <a:rPr lang="en-US" altLang="zh-CN" dirty="0" smtClean="0"/>
              <a:t> item) {		//</a:t>
            </a:r>
            <a:r>
              <a:rPr lang="zh-CN" altLang="en-US" dirty="0" smtClean="0"/>
              <a:t>获得剪贴板服务		</a:t>
            </a:r>
            <a:r>
              <a:rPr lang="en-US" altLang="zh-CN" dirty="0" smtClean="0"/>
              <a:t>Context </a:t>
            </a:r>
            <a:r>
              <a:rPr lang="en-US" altLang="zh-CN" dirty="0" err="1" smtClean="0"/>
              <a:t>context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getApplicationContext</a:t>
            </a:r>
            <a:r>
              <a:rPr lang="en-US" altLang="zh-CN" dirty="0" smtClean="0"/>
              <a:t>();		</a:t>
            </a:r>
            <a:r>
              <a:rPr lang="en-US" altLang="zh-CN" dirty="0" err="1" smtClean="0"/>
              <a:t>ClipboardManager</a:t>
            </a:r>
            <a:r>
              <a:rPr lang="en-US" altLang="zh-CN" dirty="0" smtClean="0"/>
              <a:t> cm = (</a:t>
            </a:r>
            <a:r>
              <a:rPr lang="en-US" altLang="zh-CN" dirty="0" err="1" smtClean="0"/>
              <a:t>ClipboardManager</a:t>
            </a:r>
            <a:r>
              <a:rPr lang="en-US" altLang="zh-CN" dirty="0" smtClean="0"/>
              <a:t>) 				</a:t>
            </a:r>
            <a:r>
              <a:rPr lang="en-US" altLang="zh-CN" dirty="0" err="1" smtClean="0"/>
              <a:t>context.getSystemService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Context.CLIPBOARD_SERVICE</a:t>
            </a:r>
            <a:r>
              <a:rPr lang="en-US" altLang="zh-CN" dirty="0" smtClean="0"/>
              <a:t>);		//</a:t>
            </a:r>
            <a:r>
              <a:rPr lang="zh-CN" altLang="en-US" dirty="0" smtClean="0"/>
              <a:t>处理用户选择菜单项动作		</a:t>
            </a:r>
            <a:r>
              <a:rPr lang="en-US" altLang="zh-CN" dirty="0" smtClean="0"/>
              <a:t>switch (</a:t>
            </a:r>
            <a:r>
              <a:rPr lang="en-US" altLang="zh-CN" dirty="0" err="1" smtClean="0"/>
              <a:t>item.getItemId</a:t>
            </a:r>
            <a:r>
              <a:rPr lang="en-US" altLang="zh-CN" dirty="0" smtClean="0"/>
              <a:t>()) {		case </a:t>
            </a:r>
            <a:r>
              <a:rPr lang="en-US" altLang="zh-CN" dirty="0" err="1" smtClean="0"/>
              <a:t>R.id.copy</a:t>
            </a:r>
            <a:r>
              <a:rPr lang="en-US" altLang="zh-CN" dirty="0" smtClean="0"/>
              <a:t>:			//</a:t>
            </a:r>
            <a:r>
              <a:rPr lang="zh-CN" altLang="en-US" dirty="0" smtClean="0"/>
              <a:t>复制文本内容到剪贴板上			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Tv</a:t>
            </a:r>
            <a:r>
              <a:rPr lang="en-US" altLang="zh-CN" dirty="0" smtClean="0"/>
              <a:t> = (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findViewById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R.id.source_text</a:t>
            </a:r>
            <a:r>
              <a:rPr lang="en-US" altLang="zh-CN" dirty="0" smtClean="0"/>
              <a:t>);			</a:t>
            </a:r>
            <a:r>
              <a:rPr lang="en-US" altLang="zh-CN" dirty="0" err="1" smtClean="0"/>
              <a:t>cm.setText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Tv.getText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());			return true;		case </a:t>
            </a:r>
            <a:r>
              <a:rPr lang="en-US" altLang="zh-CN" dirty="0" err="1" smtClean="0"/>
              <a:t>R.id.paste</a:t>
            </a:r>
            <a:r>
              <a:rPr lang="en-US" altLang="zh-CN" dirty="0" smtClean="0"/>
              <a:t>:			//</a:t>
            </a:r>
            <a:r>
              <a:rPr lang="zh-CN" altLang="en-US" dirty="0" smtClean="0"/>
              <a:t>粘贴			</a:t>
            </a:r>
            <a:r>
              <a:rPr lang="en-US" altLang="zh-CN" dirty="0" err="1" smtClean="0"/>
              <a:t>EditText</a:t>
            </a:r>
            <a:r>
              <a:rPr lang="en-US" altLang="zh-CN" dirty="0" smtClean="0"/>
              <a:t> Et = (</a:t>
            </a:r>
            <a:r>
              <a:rPr lang="en-US" altLang="zh-CN" dirty="0" err="1" smtClean="0"/>
              <a:t>EditText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findViewById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R.id.copy_text</a:t>
            </a:r>
            <a:r>
              <a:rPr lang="en-US" altLang="zh-CN" dirty="0" smtClean="0"/>
              <a:t>);			</a:t>
            </a:r>
            <a:r>
              <a:rPr lang="en-US" altLang="zh-CN" dirty="0" err="1" smtClean="0"/>
              <a:t>Et.setText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cm.getText</a:t>
            </a:r>
            <a:r>
              <a:rPr lang="en-US" altLang="zh-CN" dirty="0" smtClean="0"/>
              <a:t>());			return true;		}		return </a:t>
            </a:r>
            <a:r>
              <a:rPr lang="en-US" altLang="zh-CN" dirty="0" err="1" smtClean="0"/>
              <a:t>super.onContextItemSelected</a:t>
            </a:r>
            <a:r>
              <a:rPr lang="en-US" altLang="zh-CN" dirty="0" smtClean="0"/>
              <a:t>(item);	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49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上下文菜单一个界面只能有一个</a:t>
            </a:r>
            <a:endParaRPr lang="en-US" altLang="zh-CN" dirty="0" smtClean="0"/>
          </a:p>
          <a:p>
            <a:r>
              <a:rPr lang="en-US" altLang="zh-CN" dirty="0" smtClean="0"/>
              <a:t>public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onContextItemSelected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MenuItem</a:t>
            </a:r>
            <a:r>
              <a:rPr lang="en-US" altLang="zh-CN" dirty="0" smtClean="0"/>
              <a:t> item) {		//</a:t>
            </a:r>
            <a:r>
              <a:rPr lang="zh-CN" altLang="en-US" dirty="0" smtClean="0"/>
              <a:t>获得剪贴板服务		</a:t>
            </a:r>
            <a:r>
              <a:rPr lang="en-US" altLang="zh-CN" dirty="0" smtClean="0"/>
              <a:t>Context </a:t>
            </a:r>
            <a:r>
              <a:rPr lang="en-US" altLang="zh-CN" dirty="0" err="1" smtClean="0"/>
              <a:t>context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getApplicationContext</a:t>
            </a:r>
            <a:r>
              <a:rPr lang="en-US" altLang="zh-CN" dirty="0" smtClean="0"/>
              <a:t>();		</a:t>
            </a:r>
            <a:r>
              <a:rPr lang="en-US" altLang="zh-CN" dirty="0" err="1" smtClean="0"/>
              <a:t>ClipboardManager</a:t>
            </a:r>
            <a:r>
              <a:rPr lang="en-US" altLang="zh-CN" dirty="0" smtClean="0"/>
              <a:t> cm = (</a:t>
            </a:r>
            <a:r>
              <a:rPr lang="en-US" altLang="zh-CN" dirty="0" err="1" smtClean="0"/>
              <a:t>ClipboardManager</a:t>
            </a:r>
            <a:r>
              <a:rPr lang="en-US" altLang="zh-CN" dirty="0" smtClean="0"/>
              <a:t>) 				</a:t>
            </a:r>
            <a:r>
              <a:rPr lang="en-US" altLang="zh-CN" dirty="0" err="1" smtClean="0"/>
              <a:t>context.getSystemService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Context.CLIPBOARD_SERVICE</a:t>
            </a:r>
            <a:r>
              <a:rPr lang="en-US" altLang="zh-CN" dirty="0" smtClean="0"/>
              <a:t>);		//</a:t>
            </a:r>
            <a:r>
              <a:rPr lang="zh-CN" altLang="en-US" dirty="0" smtClean="0"/>
              <a:t>处理用户选择菜单项动作		</a:t>
            </a:r>
            <a:r>
              <a:rPr lang="en-US" altLang="zh-CN" dirty="0" smtClean="0"/>
              <a:t>switch (</a:t>
            </a:r>
            <a:r>
              <a:rPr lang="en-US" altLang="zh-CN" dirty="0" err="1" smtClean="0"/>
              <a:t>item.getItemId</a:t>
            </a:r>
            <a:r>
              <a:rPr lang="en-US" altLang="zh-CN" dirty="0" smtClean="0"/>
              <a:t>()) {		case </a:t>
            </a:r>
            <a:r>
              <a:rPr lang="en-US" altLang="zh-CN" dirty="0" err="1" smtClean="0"/>
              <a:t>R.id.copy</a:t>
            </a:r>
            <a:r>
              <a:rPr lang="en-US" altLang="zh-CN" dirty="0" smtClean="0"/>
              <a:t>:			//</a:t>
            </a:r>
            <a:r>
              <a:rPr lang="zh-CN" altLang="en-US" dirty="0" smtClean="0"/>
              <a:t>复制文本内容到剪贴板上			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Tv</a:t>
            </a:r>
            <a:r>
              <a:rPr lang="en-US" altLang="zh-CN" dirty="0" smtClean="0"/>
              <a:t> = (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findViewById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R.id.source_text</a:t>
            </a:r>
            <a:r>
              <a:rPr lang="en-US" altLang="zh-CN" dirty="0" smtClean="0"/>
              <a:t>);			</a:t>
            </a:r>
            <a:r>
              <a:rPr lang="en-US" altLang="zh-CN" dirty="0" err="1" smtClean="0"/>
              <a:t>cm.setText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Tv.getText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());			return true;		case </a:t>
            </a:r>
            <a:r>
              <a:rPr lang="en-US" altLang="zh-CN" dirty="0" err="1" smtClean="0"/>
              <a:t>R.id.paste</a:t>
            </a:r>
            <a:r>
              <a:rPr lang="en-US" altLang="zh-CN" dirty="0" smtClean="0"/>
              <a:t>:			//</a:t>
            </a:r>
            <a:r>
              <a:rPr lang="zh-CN" altLang="en-US" dirty="0" smtClean="0"/>
              <a:t>粘贴			</a:t>
            </a:r>
            <a:r>
              <a:rPr lang="en-US" altLang="zh-CN" dirty="0" err="1" smtClean="0"/>
              <a:t>EditText</a:t>
            </a:r>
            <a:r>
              <a:rPr lang="en-US" altLang="zh-CN" dirty="0" smtClean="0"/>
              <a:t> Et = (</a:t>
            </a:r>
            <a:r>
              <a:rPr lang="en-US" altLang="zh-CN" dirty="0" err="1" smtClean="0"/>
              <a:t>EditText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findViewById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R.id.copy_text</a:t>
            </a:r>
            <a:r>
              <a:rPr lang="en-US" altLang="zh-CN" dirty="0" smtClean="0"/>
              <a:t>);			</a:t>
            </a:r>
            <a:r>
              <a:rPr lang="en-US" altLang="zh-CN" dirty="0" err="1" smtClean="0"/>
              <a:t>Et.setText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cm.getText</a:t>
            </a:r>
            <a:r>
              <a:rPr lang="en-US" altLang="zh-CN" dirty="0" smtClean="0"/>
              <a:t>());			return true;		}		return </a:t>
            </a:r>
            <a:r>
              <a:rPr lang="en-US" altLang="zh-CN" dirty="0" err="1" smtClean="0"/>
              <a:t>super.onContextItemSelected</a:t>
            </a:r>
            <a:r>
              <a:rPr lang="en-US" altLang="zh-CN" dirty="0" smtClean="0"/>
              <a:t>(item);	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49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举例，现实中的电源适配器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585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59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74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595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445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28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Spinner</a:t>
            </a:r>
            <a:r>
              <a:rPr lang="zh-CN" altLang="en-US" dirty="0" smtClean="0"/>
              <a:t>间接继承自</a:t>
            </a:r>
            <a:r>
              <a:rPr lang="en-US" altLang="zh-CN" dirty="0" smtClean="0"/>
              <a:t>AdapterView</a:t>
            </a:r>
          </a:p>
          <a:p>
            <a:r>
              <a:rPr lang="zh-CN" altLang="en-US" dirty="0" smtClean="0"/>
              <a:t>数据源编译期确定时， 可以直接使用</a:t>
            </a:r>
            <a:r>
              <a:rPr lang="en-US" altLang="zh-CN" dirty="0" smtClean="0"/>
              <a:t>android:entries</a:t>
            </a:r>
            <a:r>
              <a:rPr lang="zh-CN" altLang="en-US" dirty="0" smtClean="0"/>
              <a:t>指定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377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Spinner</a:t>
            </a:r>
            <a:r>
              <a:rPr lang="zh-CN" altLang="en-US" dirty="0" smtClean="0"/>
              <a:t>间接继承自</a:t>
            </a:r>
            <a:r>
              <a:rPr lang="en-US" altLang="zh-CN" dirty="0" smtClean="0"/>
              <a:t>AdapterView</a:t>
            </a:r>
          </a:p>
          <a:p>
            <a:r>
              <a:rPr lang="zh-CN" altLang="en-US" dirty="0" smtClean="0"/>
              <a:t>数据源编译期确定时， 可以直接使用</a:t>
            </a:r>
            <a:r>
              <a:rPr lang="en-US" altLang="zh-CN" dirty="0" smtClean="0"/>
              <a:t>android:entries</a:t>
            </a:r>
            <a:r>
              <a:rPr lang="zh-CN" altLang="en-US" dirty="0" smtClean="0"/>
              <a:t>指定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37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468"/>
            <a:ext cx="953598" cy="953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3599" y="205978"/>
            <a:ext cx="7382162" cy="71858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924567"/>
            <a:ext cx="9144000" cy="135015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4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375" y="141480"/>
            <a:ext cx="661316" cy="594066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997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731991"/>
            <a:ext cx="1053058" cy="3198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785997"/>
            <a:ext cx="1845146" cy="2658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widget/ArrayAdapter.html" TargetMode="Externa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resources/menu-resource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developer.android.com/guide/topics/ui/menus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developer.android.com/reference/android/app/Activity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815666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Android </a:t>
            </a:r>
            <a:r>
              <a:rPr lang="en-US" altLang="zh-CN" dirty="0"/>
              <a:t>App</a:t>
            </a:r>
            <a:r>
              <a:rPr lang="zh-CN" altLang="en-US" dirty="0"/>
              <a:t>的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基本组件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2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92546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AdapterView</a:t>
            </a:r>
            <a:r>
              <a:rPr lang="zh-CN" altLang="en-US" dirty="0" smtClean="0">
                <a:latin typeface="+mn-ea"/>
                <a:ea typeface="+mn-ea"/>
              </a:rPr>
              <a:t>介绍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43558"/>
            <a:ext cx="8057238" cy="369385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450"/>
              </a:spcAft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：以列表形式一组数据，显示外观由不同的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子对象决定。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>
              <a:spcAft>
                <a:spcPts val="450"/>
              </a:spcAft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类对象使用的基本流程：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准备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每一个子项的视图布局；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创建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（连接数据源和视图布局）；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为指定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视图控件绑定适配器；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绑定事件监听器。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1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69826"/>
            <a:ext cx="8229600" cy="85725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常用的</a:t>
            </a:r>
            <a:r>
              <a:rPr lang="en-US" altLang="zh-CN" dirty="0">
                <a:latin typeface="+mn-ea"/>
                <a:ea typeface="+mn-ea"/>
              </a:rPr>
              <a:t>Adapter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71550"/>
            <a:ext cx="8057238" cy="3747863"/>
          </a:xfrm>
        </p:spPr>
        <p:txBody>
          <a:bodyPr>
            <a:noAutofit/>
          </a:bodyPr>
          <a:lstStyle/>
          <a:p>
            <a:pPr>
              <a:spcAft>
                <a:spcPts val="450"/>
              </a:spcAft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Tahoma" panose="020B0604030504040204" pitchFamily="34" charset="0"/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Tahoma" panose="020B0604030504040204" pitchFamily="34" charset="0"/>
              </a:rPr>
              <a:t>中的常用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Tahoma" panose="020B0604030504040204" pitchFamily="34" charset="0"/>
              </a:rPr>
              <a:t>Adapter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sz="2400" dirty="0" err="1">
                <a:solidFill>
                  <a:srgbClr val="C00000"/>
                </a:solidFill>
                <a:latin typeface="+mn-ea"/>
                <a:ea typeface="+mn-ea"/>
                <a:cs typeface="Tahoma" panose="020B0604030504040204" pitchFamily="34" charset="0"/>
              </a:rPr>
              <a:t>ArrayAdapter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Tahoma" panose="020B0604030504040204" pitchFamily="34" charset="0"/>
              </a:rPr>
              <a:t>：最简单的适配器，数据源为文本字符串数组。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sz="2400" dirty="0" err="1">
                <a:solidFill>
                  <a:srgbClr val="C00000"/>
                </a:solidFill>
                <a:latin typeface="+mn-ea"/>
                <a:ea typeface="+mn-ea"/>
                <a:cs typeface="Tahoma" panose="020B0604030504040204" pitchFamily="34" charset="0"/>
              </a:rPr>
              <a:t>SimpleAdapter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Tahoma" panose="020B0604030504040204" pitchFamily="34" charset="0"/>
              </a:rPr>
              <a:t>：简单适配器，数据源结构比较复杂，一般为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Tahoma" panose="020B0604030504040204" pitchFamily="34" charset="0"/>
              </a:rPr>
              <a:t>List&lt;Map&gt;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Tahoma" panose="020B0604030504040204" pitchFamily="34" charset="0"/>
              </a:rPr>
              <a:t>类型对象。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  <a:cs typeface="Tahoma" panose="020B0604030504040204" pitchFamily="34" charset="0"/>
              </a:rPr>
              <a:t>SimpleCursorAdapter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Tahoma" panose="020B0604030504040204" pitchFamily="34" charset="0"/>
              </a:rPr>
              <a:t>：游标适配器，数据源一般为数据库中的数据。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Tahoma" panose="020B0604030504040204" pitchFamily="34" charset="0"/>
              </a:rPr>
              <a:t>自定义适配器：更灵活的适配器，数据源不定（由用户自行指定），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  <a:cs typeface="Tahoma" panose="020B0604030504040204" pitchFamily="34" charset="0"/>
              </a:rPr>
              <a:t>需要继承</a:t>
            </a:r>
            <a:r>
              <a:rPr lang="en-US" altLang="zh-CN" sz="2400" dirty="0" err="1">
                <a:solidFill>
                  <a:srgbClr val="C00000"/>
                </a:solidFill>
                <a:latin typeface="+mn-ea"/>
                <a:ea typeface="+mn-ea"/>
                <a:cs typeface="Tahoma" panose="020B0604030504040204" pitchFamily="34" charset="0"/>
              </a:rPr>
              <a:t>BaseAdapter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  <a:cs typeface="Tahoma" panose="020B0604030504040204" pitchFamily="34" charset="0"/>
              </a:rPr>
              <a:t>抽象类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Tahoma" panose="020B0604030504040204" pitchFamily="34" charset="0"/>
              </a:rPr>
              <a:t>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5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48282"/>
            <a:ext cx="8229600" cy="85725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AdapterView</a:t>
            </a:r>
            <a:r>
              <a:rPr lang="zh-CN" altLang="en-US" dirty="0">
                <a:latin typeface="+mn-ea"/>
                <a:ea typeface="+mn-ea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562" y="1200151"/>
            <a:ext cx="8057238" cy="339447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的子视图对象：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GridView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：以网格形式显示一组数据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ListView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：以垂直滑动列表形式显示一组数据。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Spinner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：以下拉列表形式显示一组数据。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Gallery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：以水平滑动列表形式显示一组数据。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……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35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48412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使用</a:t>
            </a:r>
            <a:r>
              <a:rPr lang="en-US" altLang="zh-CN" sz="3600" dirty="0" err="1">
                <a:latin typeface="+mn-ea"/>
                <a:ea typeface="+mn-ea"/>
              </a:rPr>
              <a:t>ListView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057238" cy="3801869"/>
          </a:xfrm>
        </p:spPr>
        <p:txBody>
          <a:bodyPr>
            <a:noAutofit/>
          </a:bodyPr>
          <a:lstStyle/>
          <a:p>
            <a:pPr>
              <a:spcAft>
                <a:spcPts val="450"/>
              </a:spcAft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ListView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：以垂直可滑动列表形式显示子项目的视图容器，是一种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</a:p>
          <a:p>
            <a:pPr>
              <a:spcAft>
                <a:spcPts val="450"/>
              </a:spcAft>
              <a:defRPr/>
            </a:pPr>
            <a:r>
              <a:rPr lang="en-US" altLang="zh-CN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ListView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使用的基本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流程：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准备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ListView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每一个子项的视图布局。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可以使用内置的布局，也可以用户自定义布局。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创建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（连接数据源和视图布局）。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为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ListView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绑定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为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ListView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绑定事件监听器。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088" y="3286124"/>
            <a:ext cx="24860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37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-173125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使用</a:t>
            </a:r>
            <a:r>
              <a:rPr lang="en-US" altLang="zh-CN" sz="3600" dirty="0" err="1">
                <a:latin typeface="+mn-ea"/>
                <a:ea typeface="+mn-ea"/>
              </a:rPr>
              <a:t>ListView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059582"/>
            <a:ext cx="8003232" cy="339447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latin typeface="+mn-ea"/>
                <a:ea typeface="+mn-ea"/>
              </a:rPr>
              <a:t>Step1</a:t>
            </a:r>
            <a:r>
              <a:rPr lang="zh-CN" altLang="en-US" sz="2400" dirty="0">
                <a:latin typeface="+mn-ea"/>
                <a:ea typeface="+mn-ea"/>
              </a:rPr>
              <a:t>：准备</a:t>
            </a:r>
            <a:r>
              <a:rPr lang="en-US" altLang="zh-CN" sz="2400" dirty="0" err="1">
                <a:latin typeface="+mn-ea"/>
                <a:ea typeface="+mn-ea"/>
              </a:rPr>
              <a:t>ListView</a:t>
            </a:r>
            <a:r>
              <a:rPr lang="zh-CN" altLang="en-US" sz="2400" dirty="0">
                <a:latin typeface="+mn-ea"/>
                <a:ea typeface="+mn-ea"/>
              </a:rPr>
              <a:t>子项视图布局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使用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内置的视图布局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内置的视图布局文件位于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"SDK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目录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\platforms\android-XX\data\res\layout"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目录下。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内置的视图布局文件在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中可以使用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"</a:t>
            </a:r>
            <a:r>
              <a:rPr lang="en-US" altLang="zh-CN" sz="2400" dirty="0" err="1">
                <a:solidFill>
                  <a:srgbClr val="C00000"/>
                </a:solidFill>
                <a:latin typeface="+mn-ea"/>
                <a:ea typeface="+mn-ea"/>
              </a:rPr>
              <a:t>android.R.layout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.***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"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方式引用。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4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r>
              <a:rPr lang="en-US" altLang="zh-CN" dirty="0"/>
              <a:t>Step2</a:t>
            </a:r>
            <a:r>
              <a:rPr lang="zh-CN" altLang="en-US" dirty="0"/>
              <a:t>：创建</a:t>
            </a:r>
            <a:r>
              <a:rPr lang="en-US" altLang="zh-CN" dirty="0" smtClean="0"/>
              <a:t>Adapter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43205" y="-1"/>
            <a:ext cx="7381875" cy="717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ea typeface="+mn-ea"/>
              </a:rPr>
              <a:t>使用</a:t>
            </a:r>
            <a:r>
              <a:rPr lang="en-US" altLang="zh-CN" sz="3600" b="1" dirty="0" err="1">
                <a:solidFill>
                  <a:schemeClr val="bg1"/>
                </a:solidFill>
                <a:latin typeface="+mn-ea"/>
                <a:ea typeface="+mn-ea"/>
              </a:rPr>
              <a:t>ListView</a:t>
            </a:r>
            <a:endParaRPr lang="zh-CN" altLang="en-US" sz="3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0030" y="1347614"/>
            <a:ext cx="8676456" cy="25922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defRPr/>
            </a:pP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定义数据源数组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final String[] course = {"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NoSQL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性能测试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移动端测试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"};</a:t>
            </a:r>
            <a:b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Adapter</a:t>
            </a: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final  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ArrayAdapter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&lt;String&gt; adapter = new 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ArrayAdapter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&lt;String&gt;</a:t>
            </a:r>
            <a:b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(this, 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上下文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android.R.layout.simple_list_item_1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内置视图样式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course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数据源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62338" y="4191931"/>
            <a:ext cx="7744088" cy="432047"/>
          </a:xfrm>
          <a:prstGeom prst="rect">
            <a:avLst/>
          </a:prstGeom>
        </p:spPr>
        <p:txBody>
          <a:bodyPr vert="horz" lIns="68580" tIns="34290" rIns="68580" bIns="3429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450"/>
              </a:spcAft>
              <a:defRPr/>
            </a:pP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ArrayAdapter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是最简单的适配器，构造方法有很多，参考：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16187" y="4515966"/>
            <a:ext cx="8856984" cy="62753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spcAft>
                <a:spcPts val="450"/>
              </a:spcAft>
              <a:buNone/>
              <a:defRPr/>
            </a:pPr>
            <a:r>
              <a:rPr lang="en-US" altLang="zh-CN" sz="1800">
                <a:hlinkClick r:id="rId2"/>
              </a:rPr>
              <a:t>https://developer.android.com/reference/android/widget/ArrayAdapter.html#pubctors</a:t>
            </a:r>
            <a:r>
              <a:rPr lang="en-US" altLang="zh-CN" sz="1800"/>
              <a:t> 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8638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r>
              <a:rPr lang="en-US" altLang="zh-CN" dirty="0"/>
              <a:t>Step3</a:t>
            </a:r>
            <a:r>
              <a:rPr lang="zh-CN" altLang="en-US" dirty="0"/>
              <a:t>：为</a:t>
            </a:r>
            <a:r>
              <a:rPr lang="en-US" altLang="zh-CN" dirty="0" err="1"/>
              <a:t>ListView</a:t>
            </a:r>
            <a:r>
              <a:rPr lang="zh-CN" altLang="en-US" dirty="0"/>
              <a:t>绑定</a:t>
            </a:r>
            <a:r>
              <a:rPr lang="en-US" altLang="zh-CN" dirty="0" smtClean="0"/>
              <a:t>Adapter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类对象绑定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很简单，只需找到该对象，直接使用</a:t>
            </a:r>
            <a:r>
              <a:rPr lang="en-US" altLang="zh-CN" sz="2400" dirty="0">
                <a:solidFill>
                  <a:srgbClr val="C00000"/>
                </a:solidFill>
              </a:rPr>
              <a:t>setAdapter( 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方法即可。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39991" y="2787774"/>
            <a:ext cx="7110282" cy="18362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defRPr/>
            </a:pPr>
            <a:r>
              <a:rPr lang="en-US" altLang="zh-CN" sz="2100" b="1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1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ListView</a:t>
            </a:r>
            <a:r>
              <a:rPr lang="zh-CN" altLang="en-US" sz="2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lv =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findViewById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(R.id.ListView1);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100" b="1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sz="2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AdapterView</a:t>
            </a:r>
            <a:r>
              <a:rPr lang="zh-CN" altLang="en-US" sz="2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1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ListView</a:t>
            </a:r>
            <a:r>
              <a:rPr lang="zh-CN" altLang="en-US" sz="2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r>
              <a:rPr lang="en-US" altLang="zh-CN" sz="2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Adapter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1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lv.setAdapter</a:t>
            </a:r>
            <a:r>
              <a:rPr lang="en-US" altLang="zh-CN" sz="21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(adapter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43205" y="-1"/>
            <a:ext cx="7381875" cy="717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使用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+mn-ea"/>
                <a:ea typeface="+mn-ea"/>
              </a:rPr>
              <a:t>ListView</a:t>
            </a:r>
            <a:endParaRPr lang="zh-CN" altLang="en-US" sz="3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57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-157708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</a:rPr>
              <a:t>使用</a:t>
            </a:r>
            <a:r>
              <a:rPr lang="en-US" altLang="zh-CN" dirty="0" err="1" smtClean="0">
                <a:latin typeface="+mn-ea"/>
              </a:rPr>
              <a:t>ListView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372" y="771550"/>
            <a:ext cx="8165250" cy="885546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r>
              <a:rPr lang="en-US" altLang="zh-CN" sz="2400" dirty="0">
                <a:latin typeface="+mn-ea"/>
                <a:ea typeface="+mn-ea"/>
              </a:rPr>
              <a:t>Step4</a:t>
            </a:r>
            <a:r>
              <a:rPr lang="zh-CN" altLang="en-US" sz="2400" dirty="0">
                <a:latin typeface="+mn-ea"/>
                <a:ea typeface="+mn-ea"/>
              </a:rPr>
              <a:t>：为</a:t>
            </a:r>
            <a:r>
              <a:rPr lang="en-US" altLang="zh-CN" sz="2400" dirty="0" err="1">
                <a:latin typeface="+mn-ea"/>
                <a:ea typeface="+mn-ea"/>
              </a:rPr>
              <a:t>ListView</a:t>
            </a:r>
            <a:r>
              <a:rPr lang="zh-CN" altLang="en-US" sz="2400" dirty="0">
                <a:latin typeface="+mn-ea"/>
                <a:ea typeface="+mn-ea"/>
              </a:rPr>
              <a:t>绑定事件</a:t>
            </a:r>
            <a:r>
              <a:rPr lang="zh-CN" altLang="en-US" sz="2400" dirty="0" smtClean="0">
                <a:latin typeface="+mn-ea"/>
                <a:ea typeface="+mn-ea"/>
              </a:rPr>
              <a:t>监听器，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文件：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当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ListView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每一个子选项被点击时，将触发该事件监听器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7574" y="1635646"/>
            <a:ext cx="7614846" cy="31323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为</a:t>
            </a:r>
            <a:r>
              <a:rPr lang="en-US" altLang="zh-CN" sz="1500" dirty="0" err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ListView</a:t>
            </a:r>
            <a:r>
              <a:rPr lang="zh-CN" altLang="en-US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的每一项绑定选择事件监听器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dirty="0" err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lv.setOnItemClickListener</a:t>
            </a:r>
            <a:r>
              <a:rPr lang="en-US" altLang="zh-CN" sz="1500" b="1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(new </a:t>
            </a:r>
            <a:r>
              <a:rPr lang="en-US" altLang="zh-CN" sz="15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AdapterView.OnItemClickListener</a:t>
            </a:r>
            <a:r>
              <a:rPr lang="en-US" altLang="zh-CN" sz="15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 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public void </a:t>
            </a:r>
            <a:r>
              <a:rPr lang="en-US" altLang="zh-CN" sz="15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onItemClick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AdapterView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&lt;?&gt; parent, View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view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position, long id)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lang="en-US" altLang="zh-CN" sz="15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en-US" altLang="zh-CN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parent</a:t>
            </a:r>
            <a:r>
              <a:rPr lang="zh-CN" altLang="en-US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：该项目父适配器的引用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lang="en-US" altLang="zh-CN" sz="15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en-US" altLang="zh-CN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view</a:t>
            </a:r>
            <a:r>
              <a:rPr lang="zh-CN" altLang="en-US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：当前项目视图控件的引用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lang="en-US" altLang="zh-CN" sz="15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en-US" altLang="zh-CN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position: </a:t>
            </a:r>
            <a:r>
              <a:rPr lang="zh-CN" altLang="en-US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当前项目在</a:t>
            </a:r>
            <a:r>
              <a:rPr lang="en-US" altLang="zh-CN" sz="1500" dirty="0" err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ListView</a:t>
            </a:r>
            <a:r>
              <a:rPr lang="zh-CN" altLang="en-US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中的位置序号，序号从</a:t>
            </a:r>
            <a:r>
              <a:rPr lang="en-US" altLang="zh-CN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zh-CN" altLang="en-US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开始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lang="en-US" altLang="zh-CN" sz="15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en-US" altLang="zh-CN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</a:t>
            </a:r>
            <a:r>
              <a:rPr lang="zh-CN" altLang="en-US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：当前项目在</a:t>
            </a:r>
            <a:r>
              <a:rPr lang="en-US" altLang="zh-CN" sz="1500" dirty="0" err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ListView</a:t>
            </a:r>
            <a:r>
              <a:rPr lang="zh-CN" altLang="en-US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中的行号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Log.i("position", position+"");</a:t>
            </a:r>
            <a:br>
              <a:rPr lang="fr-FR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fr-FR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Log.i("item",adapter.getItem(position));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});</a:t>
            </a:r>
            <a:endParaRPr lang="zh-CN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57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-173125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</a:t>
            </a:r>
            <a:r>
              <a:rPr lang="en-US" altLang="zh-CN" dirty="0" err="1">
                <a:latin typeface="+mn-ea"/>
                <a:ea typeface="+mn-ea"/>
              </a:rPr>
              <a:t>GridView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9582"/>
            <a:ext cx="8057238" cy="520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GridView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：以网格列表形式显示子项目的视图容器。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720489"/>
            <a:ext cx="1890810" cy="328153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561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92546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</a:t>
            </a:r>
            <a:r>
              <a:rPr lang="en-US" altLang="zh-CN" dirty="0" err="1">
                <a:latin typeface="+mn-ea"/>
                <a:ea typeface="+mn-ea"/>
              </a:rPr>
              <a:t>GridView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7574"/>
            <a:ext cx="8057238" cy="3394472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GridView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使用的基本流程（同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ListView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准备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GridView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每一个子项的视图布局。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2"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可以使用内置的布局，也可以用户自定义布局。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创建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（连接数据源和视图布局）。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为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GridView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绑定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为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GridView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绑定事件监听器。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7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0780" y="951571"/>
            <a:ext cx="8229600" cy="3394472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基本</a:t>
            </a:r>
            <a:r>
              <a:rPr lang="zh-CN" altLang="en-US" b="1" dirty="0">
                <a:latin typeface="+mn-ea"/>
                <a:ea typeface="+mn-ea"/>
              </a:rPr>
              <a:t>组件</a:t>
            </a:r>
            <a:endParaRPr lang="en-US" altLang="zh-CN" b="1" dirty="0">
              <a:latin typeface="+mn-ea"/>
              <a:ea typeface="+mn-ea"/>
            </a:endParaRPr>
          </a:p>
          <a:p>
            <a:r>
              <a:rPr lang="en-US" altLang="zh-CN" b="1" dirty="0">
                <a:latin typeface="+mn-ea"/>
                <a:ea typeface="+mn-ea"/>
              </a:rPr>
              <a:t>AdapterView</a:t>
            </a:r>
            <a:r>
              <a:rPr lang="zh-CN" altLang="en-US" b="1" dirty="0">
                <a:latin typeface="+mn-ea"/>
                <a:ea typeface="+mn-ea"/>
              </a:rPr>
              <a:t>类视图控件的使用</a:t>
            </a:r>
          </a:p>
          <a:p>
            <a:r>
              <a:rPr lang="zh-CN" altLang="en-US" b="1" dirty="0">
                <a:latin typeface="+mn-ea"/>
                <a:ea typeface="+mn-ea"/>
              </a:rPr>
              <a:t>提示框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基本视图</a:t>
            </a:r>
          </a:p>
        </p:txBody>
      </p:sp>
    </p:spTree>
    <p:extLst>
      <p:ext uri="{BB962C8B-B14F-4D97-AF65-F5344CB8AC3E}">
        <p14:creationId xmlns:p14="http://schemas.microsoft.com/office/powerpoint/2010/main" val="6121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881286"/>
            <a:ext cx="8712968" cy="39947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自定义适配器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1)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创建一个类继承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BaseAdapter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2)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实现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4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个方法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getCount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：获取要显示的选项总数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getItem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：获取每一个选项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getItemId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：选项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ID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getView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：该方法用来为每一个选项生成视图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</a:t>
            </a:r>
            <a:r>
              <a:rPr lang="en-US" altLang="zh-CN" dirty="0" err="1">
                <a:latin typeface="+mn-ea"/>
                <a:ea typeface="+mn-ea"/>
              </a:rPr>
              <a:t>GridView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162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164554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使用</a:t>
            </a:r>
            <a:r>
              <a:rPr lang="en-US" altLang="zh-CN" sz="3600" dirty="0">
                <a:latin typeface="+mn-ea"/>
                <a:ea typeface="+mn-ea"/>
              </a:rPr>
              <a:t>Spinner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7574"/>
            <a:ext cx="8057238" cy="3394472"/>
          </a:xfrm>
        </p:spPr>
        <p:txBody>
          <a:bodyPr>
            <a:noAutofit/>
          </a:bodyPr>
          <a:lstStyle/>
          <a:p>
            <a:pPr>
              <a:spcAft>
                <a:spcPts val="450"/>
              </a:spcAft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Spinner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：下拉列表。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>
              <a:spcAft>
                <a:spcPts val="45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使用基本流程：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建立子项目布局文件；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创建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；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为视图控件绑定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；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绑定事件监听器。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150" y="1200154"/>
            <a:ext cx="2160240" cy="374735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516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164554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使用</a:t>
            </a:r>
            <a:r>
              <a:rPr lang="en-US" altLang="zh-CN" sz="3600" dirty="0">
                <a:latin typeface="+mn-ea"/>
                <a:ea typeface="+mn-ea"/>
              </a:rPr>
              <a:t>Spinner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7574"/>
            <a:ext cx="8057238" cy="3394472"/>
          </a:xfrm>
        </p:spPr>
        <p:txBody>
          <a:bodyPr>
            <a:noAutofit/>
          </a:bodyPr>
          <a:lstStyle/>
          <a:p>
            <a:pPr marL="0" indent="0">
              <a:spcAft>
                <a:spcPts val="450"/>
              </a:spcAft>
              <a:buNone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绑定数据源：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android:entries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="@array/week“</a:t>
            </a:r>
          </a:p>
          <a:p>
            <a:pPr marL="0" indent="0">
              <a:spcAft>
                <a:spcPts val="450"/>
              </a:spcAft>
              <a:buNone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或者使用代码绑定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72" y="2499742"/>
            <a:ext cx="8604448" cy="1594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10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0780" y="951571"/>
            <a:ext cx="8229600" cy="3394472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基本</a:t>
            </a:r>
            <a:r>
              <a:rPr lang="zh-CN" altLang="en-US" b="1" dirty="0">
                <a:latin typeface="+mn-ea"/>
                <a:ea typeface="+mn-ea"/>
              </a:rPr>
              <a:t>组件</a:t>
            </a:r>
            <a:endParaRPr lang="en-US" altLang="zh-CN" b="1" dirty="0">
              <a:latin typeface="+mn-ea"/>
              <a:ea typeface="+mn-ea"/>
            </a:endParaRPr>
          </a:p>
          <a:p>
            <a:r>
              <a:rPr lang="en-US" altLang="zh-CN" b="1" dirty="0">
                <a:latin typeface="+mn-ea"/>
                <a:ea typeface="+mn-ea"/>
              </a:rPr>
              <a:t>AdapterView</a:t>
            </a:r>
            <a:r>
              <a:rPr lang="zh-CN" altLang="en-US" b="1" dirty="0">
                <a:latin typeface="+mn-ea"/>
                <a:ea typeface="+mn-ea"/>
              </a:rPr>
              <a:t>类视图控件的使用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提示框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基本视图</a:t>
            </a:r>
          </a:p>
        </p:txBody>
      </p:sp>
    </p:spTree>
    <p:extLst>
      <p:ext uri="{BB962C8B-B14F-4D97-AF65-F5344CB8AC3E}">
        <p14:creationId xmlns:p14="http://schemas.microsoft.com/office/powerpoint/2010/main" val="8166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771550"/>
            <a:ext cx="8229600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  <a:ea typeface="+mn-ea"/>
              </a:rPr>
              <a:t>提示信息</a:t>
            </a:r>
            <a:r>
              <a:rPr lang="en-US" altLang="zh-CN" sz="2800" dirty="0" smtClean="0">
                <a:latin typeface="+mn-ea"/>
                <a:ea typeface="+mn-ea"/>
              </a:rPr>
              <a:t>Toast</a:t>
            </a:r>
            <a:r>
              <a:rPr lang="zh-CN" altLang="en-US" sz="2800" dirty="0" smtClean="0">
                <a:latin typeface="+mn-ea"/>
                <a:ea typeface="+mn-ea"/>
              </a:rPr>
              <a:t>：当用户执行某个操作后，自动显示，且</a:t>
            </a:r>
            <a:r>
              <a:rPr lang="zh-CN" altLang="en-US" sz="2800" dirty="0">
                <a:latin typeface="+mn-ea"/>
                <a:ea typeface="+mn-ea"/>
              </a:rPr>
              <a:t>显示时间较短，会自动</a:t>
            </a:r>
            <a:r>
              <a:rPr lang="zh-CN" altLang="en-US" sz="2800" dirty="0" smtClean="0">
                <a:latin typeface="+mn-ea"/>
                <a:ea typeface="+mn-ea"/>
              </a:rPr>
              <a:t>消失</a:t>
            </a:r>
            <a:endParaRPr lang="en-US" altLang="zh-CN" sz="28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  <a:ea typeface="+mn-ea"/>
              </a:rPr>
              <a:t>Toast</a:t>
            </a:r>
            <a:r>
              <a:rPr lang="zh-CN" altLang="en-US" sz="2800" dirty="0">
                <a:latin typeface="+mn-ea"/>
                <a:ea typeface="+mn-ea"/>
              </a:rPr>
              <a:t>一般使用在用户信息合法性校验、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关闭应用时的提示</a:t>
            </a:r>
            <a:r>
              <a:rPr lang="zh-CN" altLang="en-US" sz="2800" dirty="0">
                <a:latin typeface="+mn-ea"/>
                <a:ea typeface="+mn-ea"/>
              </a:rPr>
              <a:t>等场合。</a:t>
            </a:r>
            <a:endParaRPr lang="en-US" altLang="zh-CN" sz="2800" dirty="0">
              <a:latin typeface="+mn-ea"/>
              <a:ea typeface="+mn-ea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Toasts</a:t>
            </a:r>
            <a:r>
              <a:rPr lang="zh-CN" altLang="en-US" dirty="0">
                <a:latin typeface="+mn-ea"/>
                <a:ea typeface="+mn-ea"/>
              </a:rPr>
              <a:t>显示文本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901" y="2859782"/>
            <a:ext cx="1864664" cy="228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40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-1694" y="699542"/>
            <a:ext cx="9299376" cy="3859076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Toast</a:t>
            </a:r>
            <a:r>
              <a:rPr lang="zh-CN" altLang="en-US" dirty="0">
                <a:latin typeface="+mn-ea"/>
                <a:ea typeface="+mn-ea"/>
              </a:rPr>
              <a:t>使用的基本流程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创建</a:t>
            </a:r>
            <a:r>
              <a:rPr lang="en-US" altLang="zh-CN" dirty="0" smtClean="0">
                <a:latin typeface="+mn-ea"/>
                <a:ea typeface="+mn-ea"/>
              </a:rPr>
              <a:t>Toast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dirty="0">
                <a:latin typeface="+mn-ea"/>
                <a:ea typeface="+mn-ea"/>
              </a:rPr>
              <a:t>Toast </a:t>
            </a:r>
            <a:r>
              <a:rPr lang="en-US" altLang="zh-CN" dirty="0" err="1">
                <a:latin typeface="+mn-ea"/>
                <a:ea typeface="+mn-ea"/>
              </a:rPr>
              <a:t>toastTip</a:t>
            </a:r>
            <a:r>
              <a:rPr lang="en-US" altLang="zh-CN" dirty="0">
                <a:latin typeface="+mn-ea"/>
                <a:ea typeface="+mn-ea"/>
              </a:rPr>
              <a:t> = 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  <a:ea typeface="+mn-ea"/>
              </a:rPr>
              <a:t>Toast.makeText</a:t>
            </a:r>
            <a:r>
              <a:rPr lang="en-US" altLang="zh-CN" dirty="0" smtClean="0">
                <a:latin typeface="+mn-ea"/>
                <a:ea typeface="+mn-ea"/>
              </a:rPr>
              <a:t>(</a:t>
            </a:r>
            <a:r>
              <a:rPr lang="en-US" altLang="zh-CN" dirty="0" err="1" smtClean="0">
                <a:latin typeface="+mn-ea"/>
                <a:ea typeface="+mn-ea"/>
              </a:rPr>
              <a:t>MyActivity.this</a:t>
            </a:r>
            <a:r>
              <a:rPr lang="en-US" altLang="zh-CN" dirty="0">
                <a:latin typeface="+mn-ea"/>
                <a:ea typeface="+mn-ea"/>
              </a:rPr>
              <a:t>, “</a:t>
            </a:r>
            <a:r>
              <a:rPr lang="zh-CN" altLang="en-US" dirty="0">
                <a:latin typeface="+mn-ea"/>
                <a:ea typeface="+mn-ea"/>
              </a:rPr>
              <a:t>提示字符串</a:t>
            </a:r>
            <a:r>
              <a:rPr lang="en-US" altLang="zh-CN" dirty="0">
                <a:latin typeface="+mn-ea"/>
                <a:ea typeface="+mn-ea"/>
              </a:rPr>
              <a:t>”, 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ea typeface="+mn-ea"/>
              </a:rPr>
              <a:t>Toast.LENGTH_LONG</a:t>
            </a:r>
            <a:r>
              <a:rPr lang="en-US" altLang="zh-CN" dirty="0">
                <a:latin typeface="+mn-ea"/>
                <a:ea typeface="+mn-ea"/>
              </a:rPr>
              <a:t>);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设置</a:t>
            </a:r>
            <a:r>
              <a:rPr lang="en-US" altLang="zh-CN" dirty="0">
                <a:latin typeface="+mn-ea"/>
                <a:ea typeface="+mn-ea"/>
              </a:rPr>
              <a:t>Toast</a:t>
            </a:r>
            <a:r>
              <a:rPr lang="zh-CN" altLang="en-US" dirty="0">
                <a:latin typeface="+mn-ea"/>
                <a:ea typeface="+mn-ea"/>
              </a:rPr>
              <a:t>基本属性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spcBef>
                <a:spcPts val="600"/>
              </a:spcBef>
              <a:defRPr/>
            </a:pPr>
            <a:r>
              <a:rPr lang="en-US" altLang="zh-CN" dirty="0" err="1">
                <a:latin typeface="+mn-ea"/>
                <a:ea typeface="+mn-ea"/>
              </a:rPr>
              <a:t>toastTip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ea typeface="+mn-ea"/>
              </a:rPr>
              <a:t>.setGravity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en-US" altLang="zh-CN" dirty="0" err="1">
                <a:latin typeface="+mn-ea"/>
                <a:ea typeface="+mn-ea"/>
              </a:rPr>
              <a:t>Gravity.CENTER</a:t>
            </a:r>
            <a:r>
              <a:rPr lang="en-US" altLang="zh-CN" dirty="0">
                <a:latin typeface="+mn-ea"/>
                <a:ea typeface="+mn-ea"/>
              </a:rPr>
              <a:t>, 0, 0);</a:t>
            </a:r>
          </a:p>
          <a:p>
            <a:pPr marL="914400" lvl="2" indent="0">
              <a:spcBef>
                <a:spcPts val="600"/>
              </a:spcBef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//</a:t>
            </a:r>
            <a:r>
              <a:rPr lang="zh-CN" altLang="en-US" dirty="0" smtClean="0">
                <a:latin typeface="+mn-ea"/>
                <a:ea typeface="+mn-ea"/>
              </a:rPr>
              <a:t>设置</a:t>
            </a:r>
            <a:r>
              <a:rPr lang="en-US" altLang="zh-CN" dirty="0">
                <a:latin typeface="+mn-ea"/>
                <a:ea typeface="+mn-ea"/>
              </a:rPr>
              <a:t>Toast</a:t>
            </a:r>
            <a:r>
              <a:rPr lang="zh-CN" altLang="en-US" dirty="0">
                <a:latin typeface="+mn-ea"/>
                <a:ea typeface="+mn-ea"/>
              </a:rPr>
              <a:t>信息的显示位置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显示</a:t>
            </a:r>
            <a:r>
              <a:rPr lang="en-US" altLang="zh-CN" dirty="0" smtClean="0">
                <a:latin typeface="+mn-ea"/>
                <a:ea typeface="+mn-ea"/>
              </a:rPr>
              <a:t>Toast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dirty="0" err="1">
                <a:latin typeface="+mn-ea"/>
                <a:ea typeface="+mn-ea"/>
              </a:rPr>
              <a:t>toastTip.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ea typeface="+mn-ea"/>
              </a:rPr>
              <a:t>show</a:t>
            </a:r>
            <a:r>
              <a:rPr lang="en-US" altLang="zh-CN" dirty="0">
                <a:latin typeface="+mn-ea"/>
                <a:ea typeface="+mn-ea"/>
              </a:rPr>
              <a:t>( </a:t>
            </a:r>
            <a:r>
              <a:rPr lang="en-US" altLang="zh-CN" dirty="0" smtClean="0">
                <a:latin typeface="+mn-ea"/>
                <a:ea typeface="+mn-ea"/>
              </a:rPr>
              <a:t>);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sz="2900" dirty="0">
                <a:latin typeface="+mn-ea"/>
                <a:ea typeface="+mn-ea"/>
              </a:rPr>
              <a:t>或者：</a:t>
            </a:r>
            <a:r>
              <a:rPr lang="en-US" altLang="zh-CN" sz="2900" dirty="0" err="1">
                <a:latin typeface="+mn-ea"/>
                <a:ea typeface="+mn-ea"/>
              </a:rPr>
              <a:t>Toast.makeText</a:t>
            </a:r>
            <a:r>
              <a:rPr lang="en-US" altLang="zh-CN" sz="2900" dirty="0">
                <a:latin typeface="+mn-ea"/>
                <a:ea typeface="+mn-ea"/>
              </a:rPr>
              <a:t>(this,</a:t>
            </a:r>
            <a:r>
              <a:rPr lang="zh-CN" altLang="en-US" sz="2900" dirty="0" smtClean="0">
                <a:latin typeface="+mn-ea"/>
                <a:ea typeface="+mn-ea"/>
              </a:rPr>
              <a:t>“显示的字符串”</a:t>
            </a:r>
            <a:r>
              <a:rPr lang="en-US" altLang="zh-CN" sz="2900" dirty="0">
                <a:latin typeface="+mn-ea"/>
                <a:ea typeface="+mn-ea"/>
              </a:rPr>
              <a:t>,</a:t>
            </a:r>
            <a:r>
              <a:rPr lang="en-US" altLang="zh-CN" sz="2900" dirty="0" err="1">
                <a:latin typeface="+mn-ea"/>
                <a:ea typeface="+mn-ea"/>
              </a:rPr>
              <a:t>Toast.LENGTH_LONG</a:t>
            </a:r>
            <a:r>
              <a:rPr lang="en-US" altLang="zh-CN" sz="2900" dirty="0">
                <a:latin typeface="+mn-ea"/>
                <a:ea typeface="+mn-ea"/>
              </a:rPr>
              <a:t>).show();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使用</a:t>
            </a:r>
            <a:r>
              <a:rPr lang="en-US" altLang="zh-CN" dirty="0">
                <a:latin typeface="+mn-ea"/>
                <a:ea typeface="+mn-ea"/>
              </a:rPr>
              <a:t>Toast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383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89552"/>
            <a:ext cx="8435280" cy="435394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3600" dirty="0">
                <a:latin typeface="+mn-ea"/>
                <a:ea typeface="+mn-ea"/>
              </a:rPr>
              <a:t>Step1</a:t>
            </a:r>
            <a:r>
              <a:rPr lang="zh-CN" altLang="en-US" sz="3600" dirty="0">
                <a:latin typeface="+mn-ea"/>
                <a:ea typeface="+mn-ea"/>
              </a:rPr>
              <a:t>：创建对话框创建器</a:t>
            </a:r>
            <a:endParaRPr lang="en-US" altLang="zh-CN" sz="3600" dirty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900" dirty="0">
                <a:latin typeface="+mn-ea"/>
                <a:ea typeface="+mn-ea"/>
              </a:rPr>
              <a:t>使用</a:t>
            </a:r>
            <a:r>
              <a:rPr lang="en-US" altLang="zh-CN" sz="2900" dirty="0" err="1">
                <a:latin typeface="+mn-ea"/>
                <a:ea typeface="+mn-ea"/>
              </a:rPr>
              <a:t>AlertDialog.Builder</a:t>
            </a:r>
            <a:r>
              <a:rPr lang="zh-CN" altLang="en-US" sz="2900" dirty="0">
                <a:latin typeface="+mn-ea"/>
                <a:ea typeface="+mn-ea"/>
              </a:rPr>
              <a:t>类创建</a:t>
            </a:r>
            <a:endParaRPr lang="en-US" altLang="zh-CN" sz="2900" dirty="0">
              <a:latin typeface="+mn-ea"/>
              <a:ea typeface="+mn-ea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500" dirty="0" err="1">
                <a:latin typeface="+mn-ea"/>
                <a:ea typeface="+mn-ea"/>
              </a:rPr>
              <a:t>AlertDialog.Builder</a:t>
            </a:r>
            <a:r>
              <a:rPr lang="en-US" altLang="zh-CN" sz="2500" dirty="0">
                <a:latin typeface="+mn-ea"/>
                <a:ea typeface="+mn-ea"/>
              </a:rPr>
              <a:t> </a:t>
            </a:r>
            <a:r>
              <a:rPr lang="en-US" altLang="zh-CN" sz="2500" dirty="0" err="1">
                <a:latin typeface="+mn-ea"/>
                <a:ea typeface="+mn-ea"/>
              </a:rPr>
              <a:t>AdBuilder</a:t>
            </a:r>
            <a:r>
              <a:rPr lang="en-US" altLang="zh-CN" sz="2500" dirty="0">
                <a:latin typeface="+mn-ea"/>
                <a:ea typeface="+mn-ea"/>
              </a:rPr>
              <a:t> = new     </a:t>
            </a:r>
            <a:r>
              <a:rPr lang="en-US" altLang="zh-CN" sz="2500" dirty="0" err="1" smtClean="0">
                <a:solidFill>
                  <a:srgbClr val="FF0000"/>
                </a:solidFill>
                <a:latin typeface="+mn-ea"/>
                <a:ea typeface="+mn-ea"/>
              </a:rPr>
              <a:t>AlertDialog.Builder</a:t>
            </a:r>
            <a:r>
              <a:rPr lang="en-US" altLang="zh-CN" sz="2500" dirty="0" smtClean="0">
                <a:latin typeface="+mn-ea"/>
                <a:ea typeface="+mn-ea"/>
              </a:rPr>
              <a:t>(</a:t>
            </a:r>
            <a:r>
              <a:rPr lang="en-US" altLang="zh-CN" sz="2500" dirty="0" err="1" smtClean="0">
                <a:latin typeface="+mn-ea"/>
                <a:ea typeface="+mn-ea"/>
              </a:rPr>
              <a:t>MyActivity.this</a:t>
            </a:r>
            <a:r>
              <a:rPr lang="en-US" altLang="zh-CN" sz="2500" dirty="0">
                <a:latin typeface="+mn-ea"/>
                <a:ea typeface="+mn-ea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600" dirty="0">
                <a:latin typeface="+mn-ea"/>
                <a:ea typeface="+mn-ea"/>
              </a:rPr>
              <a:t>Step2</a:t>
            </a:r>
            <a:r>
              <a:rPr lang="zh-CN" altLang="en-US" sz="3600" dirty="0">
                <a:latin typeface="+mn-ea"/>
                <a:ea typeface="+mn-ea"/>
              </a:rPr>
              <a:t>：设置对话框属性</a:t>
            </a:r>
            <a:endParaRPr lang="en-US" altLang="zh-CN" sz="3600" dirty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900" dirty="0">
                <a:latin typeface="+mn-ea"/>
                <a:ea typeface="+mn-ea"/>
              </a:rPr>
              <a:t>设置基本属性</a:t>
            </a:r>
            <a:endParaRPr lang="en-US" altLang="zh-CN" sz="2900" dirty="0">
              <a:latin typeface="+mn-ea"/>
              <a:ea typeface="+mn-ea"/>
            </a:endParaRP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500" dirty="0" err="1">
                <a:latin typeface="+mn-ea"/>
                <a:ea typeface="+mn-ea"/>
              </a:rPr>
              <a:t>AdBuilder.</a:t>
            </a:r>
            <a:r>
              <a:rPr lang="en-US" altLang="zh-CN" sz="2500" dirty="0" err="1">
                <a:solidFill>
                  <a:srgbClr val="FF0000"/>
                </a:solidFill>
                <a:latin typeface="+mn-ea"/>
                <a:ea typeface="+mn-ea"/>
              </a:rPr>
              <a:t>setTitle</a:t>
            </a:r>
            <a:r>
              <a:rPr lang="en-US" altLang="zh-CN" sz="2500" dirty="0">
                <a:latin typeface="+mn-ea"/>
                <a:ea typeface="+mn-ea"/>
              </a:rPr>
              <a:t>("</a:t>
            </a:r>
            <a:r>
              <a:rPr lang="zh-CN" altLang="en-US" sz="2500" dirty="0">
                <a:latin typeface="+mn-ea"/>
                <a:ea typeface="+mn-ea"/>
              </a:rPr>
              <a:t>温馨提示</a:t>
            </a:r>
            <a:r>
              <a:rPr lang="en-US" altLang="zh-CN" sz="2500" dirty="0">
                <a:latin typeface="+mn-ea"/>
                <a:ea typeface="+mn-ea"/>
              </a:rPr>
              <a:t>");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500" dirty="0" err="1">
                <a:latin typeface="+mn-ea"/>
                <a:ea typeface="+mn-ea"/>
              </a:rPr>
              <a:t>AdBuilder.</a:t>
            </a:r>
            <a:r>
              <a:rPr lang="en-US" altLang="zh-CN" sz="2500" dirty="0" err="1">
                <a:solidFill>
                  <a:srgbClr val="FF0000"/>
                </a:solidFill>
                <a:latin typeface="+mn-ea"/>
                <a:ea typeface="+mn-ea"/>
              </a:rPr>
              <a:t>setMessage</a:t>
            </a:r>
            <a:r>
              <a:rPr lang="en-US" altLang="zh-CN" sz="2500" dirty="0">
                <a:latin typeface="+mn-ea"/>
                <a:ea typeface="+mn-ea"/>
              </a:rPr>
              <a:t>("</a:t>
            </a:r>
            <a:r>
              <a:rPr lang="zh-CN" altLang="en-US" sz="2500" dirty="0">
                <a:latin typeface="+mn-ea"/>
                <a:ea typeface="+mn-ea"/>
              </a:rPr>
              <a:t>您确定要退出安智市场吗？</a:t>
            </a:r>
            <a:r>
              <a:rPr lang="en-US" altLang="zh-CN" sz="2500" dirty="0">
                <a:latin typeface="+mn-ea"/>
                <a:ea typeface="+mn-ea"/>
              </a:rPr>
              <a:t>");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900" dirty="0">
                <a:latin typeface="+mn-ea"/>
                <a:ea typeface="+mn-ea"/>
              </a:rPr>
              <a:t>添加按钮</a:t>
            </a:r>
            <a:endParaRPr lang="en-US" altLang="zh-CN" sz="2900" dirty="0">
              <a:latin typeface="+mn-ea"/>
              <a:ea typeface="+mn-ea"/>
            </a:endParaRP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500" dirty="0" err="1">
                <a:latin typeface="+mn-ea"/>
                <a:ea typeface="+mn-ea"/>
              </a:rPr>
              <a:t>AdBuilder.</a:t>
            </a:r>
            <a:r>
              <a:rPr lang="en-US" altLang="zh-CN" sz="2500" dirty="0" err="1">
                <a:solidFill>
                  <a:srgbClr val="FF0000"/>
                </a:solidFill>
                <a:latin typeface="+mn-ea"/>
                <a:ea typeface="+mn-ea"/>
              </a:rPr>
              <a:t>setPositiveButton</a:t>
            </a:r>
            <a:r>
              <a:rPr lang="en-US" altLang="zh-CN" sz="2500" dirty="0">
                <a:latin typeface="+mn-ea"/>
                <a:ea typeface="+mn-ea"/>
              </a:rPr>
              <a:t>("</a:t>
            </a:r>
            <a:r>
              <a:rPr lang="zh-CN" altLang="en-US" sz="2500" dirty="0">
                <a:latin typeface="+mn-ea"/>
                <a:ea typeface="+mn-ea"/>
              </a:rPr>
              <a:t>确定</a:t>
            </a:r>
            <a:r>
              <a:rPr lang="en-US" altLang="zh-CN" sz="2500" dirty="0">
                <a:latin typeface="+mn-ea"/>
                <a:ea typeface="+mn-ea"/>
              </a:rPr>
              <a:t>", new </a:t>
            </a:r>
            <a:r>
              <a:rPr lang="en-US" altLang="zh-CN" sz="2500" dirty="0" err="1" smtClean="0">
                <a:latin typeface="+mn-ea"/>
                <a:ea typeface="+mn-ea"/>
              </a:rPr>
              <a:t>DialogInterface.OnClickListener</a:t>
            </a:r>
            <a:r>
              <a:rPr lang="en-US" altLang="zh-CN" sz="2500" dirty="0">
                <a:latin typeface="+mn-ea"/>
                <a:ea typeface="+mn-ea"/>
              </a:rPr>
              <a:t>() {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500" dirty="0">
                <a:latin typeface="+mn-ea"/>
                <a:ea typeface="+mn-ea"/>
              </a:rPr>
              <a:t>        public void </a:t>
            </a:r>
            <a:r>
              <a:rPr lang="en-US" altLang="zh-CN" sz="2500" dirty="0" err="1">
                <a:latin typeface="+mn-ea"/>
                <a:ea typeface="+mn-ea"/>
              </a:rPr>
              <a:t>onClick</a:t>
            </a:r>
            <a:r>
              <a:rPr lang="en-US" altLang="zh-CN" sz="2500" dirty="0">
                <a:latin typeface="+mn-ea"/>
                <a:ea typeface="+mn-ea"/>
              </a:rPr>
              <a:t>(</a:t>
            </a:r>
            <a:r>
              <a:rPr lang="en-US" altLang="zh-CN" sz="2500" dirty="0" err="1">
                <a:latin typeface="+mn-ea"/>
                <a:ea typeface="+mn-ea"/>
              </a:rPr>
              <a:t>DialogInterface</a:t>
            </a:r>
            <a:r>
              <a:rPr lang="en-US" altLang="zh-CN" sz="2500" dirty="0">
                <a:latin typeface="+mn-ea"/>
                <a:ea typeface="+mn-ea"/>
              </a:rPr>
              <a:t> dialog, </a:t>
            </a:r>
            <a:r>
              <a:rPr lang="en-US" altLang="zh-CN" sz="2500" dirty="0" err="1">
                <a:latin typeface="+mn-ea"/>
                <a:ea typeface="+mn-ea"/>
              </a:rPr>
              <a:t>int</a:t>
            </a:r>
            <a:r>
              <a:rPr lang="en-US" altLang="zh-CN" sz="2500" dirty="0">
                <a:latin typeface="+mn-ea"/>
                <a:ea typeface="+mn-ea"/>
              </a:rPr>
              <a:t> which) {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500" dirty="0">
                <a:latin typeface="+mn-ea"/>
                <a:ea typeface="+mn-ea"/>
              </a:rPr>
              <a:t>	    // </a:t>
            </a:r>
            <a:r>
              <a:rPr lang="zh-CN" altLang="en-US" sz="2500" dirty="0">
                <a:latin typeface="+mn-ea"/>
                <a:ea typeface="+mn-ea"/>
              </a:rPr>
              <a:t>退出当前应用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2500" dirty="0">
                <a:latin typeface="+mn-ea"/>
                <a:ea typeface="+mn-ea"/>
              </a:rPr>
              <a:t>	    </a:t>
            </a:r>
            <a:r>
              <a:rPr lang="en-US" altLang="zh-CN" sz="2500" dirty="0" err="1" smtClean="0">
                <a:solidFill>
                  <a:srgbClr val="FF0000"/>
                </a:solidFill>
                <a:latin typeface="+mn-ea"/>
                <a:ea typeface="+mn-ea"/>
              </a:rPr>
              <a:t>MyActivity.this.finish</a:t>
            </a:r>
            <a:r>
              <a:rPr lang="en-US" altLang="zh-CN" sz="2500" dirty="0">
                <a:solidFill>
                  <a:srgbClr val="FF0000"/>
                </a:solidFill>
                <a:latin typeface="+mn-ea"/>
                <a:ea typeface="+mn-ea"/>
              </a:rPr>
              <a:t>();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500" dirty="0">
                <a:latin typeface="+mn-ea"/>
                <a:ea typeface="+mn-ea"/>
              </a:rPr>
              <a:t>        }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500" dirty="0">
                <a:latin typeface="+mn-ea"/>
                <a:ea typeface="+mn-ea"/>
              </a:rPr>
              <a:t>});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500" dirty="0" err="1">
                <a:latin typeface="+mn-ea"/>
                <a:ea typeface="+mn-ea"/>
              </a:rPr>
              <a:t>AdBuilder.</a:t>
            </a:r>
            <a:r>
              <a:rPr lang="en-US" altLang="zh-CN" sz="2500" dirty="0" err="1">
                <a:solidFill>
                  <a:srgbClr val="FF0000"/>
                </a:solidFill>
                <a:latin typeface="+mn-ea"/>
                <a:ea typeface="+mn-ea"/>
              </a:rPr>
              <a:t>setNegativeButton</a:t>
            </a:r>
            <a:r>
              <a:rPr lang="en-US" altLang="zh-CN" sz="2500" dirty="0">
                <a:latin typeface="+mn-ea"/>
                <a:ea typeface="+mn-ea"/>
              </a:rPr>
              <a:t>("</a:t>
            </a:r>
            <a:r>
              <a:rPr lang="zh-CN" altLang="en-US" sz="2500" dirty="0">
                <a:latin typeface="+mn-ea"/>
                <a:ea typeface="+mn-ea"/>
              </a:rPr>
              <a:t>取消</a:t>
            </a:r>
            <a:r>
              <a:rPr lang="en-US" altLang="zh-CN" sz="2500" dirty="0">
                <a:latin typeface="+mn-ea"/>
                <a:ea typeface="+mn-ea"/>
              </a:rPr>
              <a:t>", null);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简单对话框实现</a:t>
            </a:r>
          </a:p>
        </p:txBody>
      </p:sp>
    </p:spTree>
    <p:extLst>
      <p:ext uri="{BB962C8B-B14F-4D97-AF65-F5344CB8AC3E}">
        <p14:creationId xmlns:p14="http://schemas.microsoft.com/office/powerpoint/2010/main" val="34981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简单对话框实现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435280" cy="369385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 smtClean="0">
                <a:latin typeface="+mn-ea"/>
                <a:ea typeface="+mn-ea"/>
              </a:rPr>
              <a:t>Step3</a:t>
            </a:r>
            <a:r>
              <a:rPr lang="zh-CN" altLang="en-US" dirty="0" smtClean="0">
                <a:latin typeface="+mn-ea"/>
                <a:ea typeface="+mn-ea"/>
              </a:rPr>
              <a:t>：创建对话框</a:t>
            </a:r>
            <a:endParaRPr lang="en-US" altLang="zh-CN" dirty="0" smtClean="0">
              <a:latin typeface="+mn-ea"/>
              <a:ea typeface="+mn-ea"/>
            </a:endParaRPr>
          </a:p>
          <a:p>
            <a:pPr marL="914400" lvl="2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AdBuilder.create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 );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 smtClean="0">
                <a:latin typeface="+mn-ea"/>
                <a:ea typeface="+mn-ea"/>
              </a:rPr>
              <a:t>Step4</a:t>
            </a:r>
            <a:r>
              <a:rPr lang="zh-CN" altLang="en-US" dirty="0" smtClean="0">
                <a:latin typeface="+mn-ea"/>
                <a:ea typeface="+mn-ea"/>
              </a:rPr>
              <a:t>：显示对话框</a:t>
            </a:r>
            <a:endParaRPr lang="en-US" altLang="zh-CN" dirty="0" smtClean="0">
              <a:latin typeface="+mn-ea"/>
              <a:ea typeface="+mn-ea"/>
            </a:endParaRPr>
          </a:p>
          <a:p>
            <a:pPr marL="914400" lvl="2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AdBuilder</a:t>
            </a:r>
            <a:r>
              <a:rPr lang="en-US" altLang="zh-CN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.show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 );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36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菜单简介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3559"/>
            <a:ext cx="8229600" cy="375106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  <a:cs typeface="Tahoma" panose="020B0604030504040204" pitchFamily="34" charset="0"/>
              </a:rPr>
              <a:t>菜单</a:t>
            </a:r>
            <a:r>
              <a:rPr lang="zh-CN" altLang="en-US" dirty="0" smtClean="0">
                <a:latin typeface="+mn-ea"/>
                <a:ea typeface="+mn-ea"/>
                <a:cs typeface="Tahoma" panose="020B0604030504040204" pitchFamily="34" charset="0"/>
              </a:rPr>
              <a:t>：显示一个应用程序的主界面中不直接可见额外选项的视图组件。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55062"/>
            <a:ext cx="2516532" cy="277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20562"/>
            <a:ext cx="2351906" cy="2845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88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菜单简介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376" y="1005576"/>
            <a:ext cx="8147248" cy="353184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中支持</a:t>
            </a:r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种菜单形式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选项菜单：当用户按下“</a:t>
            </a:r>
            <a:r>
              <a:rPr lang="en-US" altLang="zh-CN" dirty="0" smtClean="0">
                <a:latin typeface="+mn-ea"/>
                <a:ea typeface="+mn-ea"/>
              </a:rPr>
              <a:t>Menu</a:t>
            </a:r>
            <a:r>
              <a:rPr lang="zh-CN" altLang="en-US" dirty="0" smtClean="0">
                <a:latin typeface="+mn-ea"/>
                <a:ea typeface="+mn-ea"/>
              </a:rPr>
              <a:t>”键时，弹出的菜单。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主窗口点击“</a:t>
            </a:r>
            <a:r>
              <a:rPr lang="en-US" altLang="zh-CN" dirty="0" smtClean="0">
                <a:latin typeface="+mn-ea"/>
                <a:ea typeface="+mn-ea"/>
              </a:rPr>
              <a:t>Menu</a:t>
            </a:r>
            <a:r>
              <a:rPr lang="zh-CN" altLang="en-US" dirty="0" smtClean="0">
                <a:latin typeface="+mn-ea"/>
                <a:ea typeface="+mn-ea"/>
              </a:rPr>
              <a:t>”弹出的菜单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子菜单：当用户点击“选项菜单”中的某一项时，弹出的附加菜单。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zh-CN" altLang="en-US" dirty="0" smtClean="0">
                <a:latin typeface="+mn-ea"/>
                <a:ea typeface="+mn-ea"/>
              </a:rPr>
              <a:t>在选项菜单中点击某一个选项时，弹出。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上下文菜单：当用户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长按</a:t>
            </a:r>
            <a:r>
              <a:rPr lang="zh-CN" altLang="en-US" dirty="0" smtClean="0">
                <a:latin typeface="+mn-ea"/>
                <a:ea typeface="+mn-ea"/>
              </a:rPr>
              <a:t>某个视图元素时，弹出的菜单（相当于电脑中的右键菜单）。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zh-CN" altLang="en-US" dirty="0" smtClean="0">
                <a:latin typeface="+mn-ea"/>
                <a:ea typeface="+mn-ea"/>
              </a:rPr>
              <a:t>文本元素长按时，会出现“复制”类菜单。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8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常用的</a:t>
            </a:r>
            <a:r>
              <a:rPr lang="en-US" altLang="zh-CN" dirty="0">
                <a:latin typeface="+mn-ea"/>
                <a:ea typeface="+mn-ea"/>
              </a:rPr>
              <a:t>View</a:t>
            </a:r>
            <a:r>
              <a:rPr lang="zh-CN" altLang="en-US" dirty="0">
                <a:latin typeface="+mn-ea"/>
                <a:ea typeface="+mn-ea"/>
              </a:rPr>
              <a:t>（一）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897564"/>
            <a:ext cx="8229600" cy="369705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2800" b="1" dirty="0" err="1">
                <a:latin typeface="+mn-ea"/>
                <a:ea typeface="+mn-ea"/>
              </a:rPr>
              <a:t>TextView</a:t>
            </a:r>
            <a:r>
              <a:rPr lang="zh-CN" altLang="en-US" sz="2800" b="1" dirty="0">
                <a:latin typeface="+mn-ea"/>
                <a:ea typeface="+mn-ea"/>
              </a:rPr>
              <a:t>：显示一段文本内容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spcAft>
                <a:spcPts val="600"/>
              </a:spcAft>
            </a:pPr>
            <a:r>
              <a:rPr lang="en-US" altLang="zh-CN" sz="2800" b="1" dirty="0" err="1">
                <a:latin typeface="+mn-ea"/>
                <a:ea typeface="+mn-ea"/>
              </a:rPr>
              <a:t>EditText</a:t>
            </a:r>
            <a:r>
              <a:rPr lang="zh-CN" altLang="en-US" sz="2800" b="1" dirty="0">
                <a:latin typeface="+mn-ea"/>
                <a:ea typeface="+mn-ea"/>
              </a:rPr>
              <a:t>：显示接收用户输入的输入框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36397"/>
              </p:ext>
            </p:extLst>
          </p:nvPr>
        </p:nvGraphicFramePr>
        <p:xfrm>
          <a:off x="395536" y="2085696"/>
          <a:ext cx="8424936" cy="294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768752"/>
              </a:tblGrid>
              <a:tr h="342900"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属性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说明</a:t>
                      </a:r>
                      <a:endParaRPr lang="zh-CN" altLang="en-US" sz="1800" b="1" dirty="0"/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gravity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/>
                        <a:t>TextView</a:t>
                      </a:r>
                      <a:r>
                        <a:rPr lang="zh-CN" altLang="en-US" sz="1800" b="1" dirty="0" smtClean="0"/>
                        <a:t>内文本对齐方式</a:t>
                      </a:r>
                      <a:endParaRPr lang="zh-CN" altLang="en-US" sz="1800" b="1" dirty="0"/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text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/>
                        <a:t>TextView</a:t>
                      </a:r>
                      <a:r>
                        <a:rPr lang="zh-CN" altLang="en-US" sz="1800" b="1" dirty="0" smtClean="0"/>
                        <a:t>内文本显示的内容</a:t>
                      </a:r>
                      <a:endParaRPr lang="zh-CN" altLang="en-US" sz="1800" b="1" dirty="0"/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hint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/>
                        <a:t>EditText</a:t>
                      </a:r>
                      <a:r>
                        <a:rPr lang="zh-CN" altLang="en-US" sz="1800" b="1" dirty="0" smtClean="0"/>
                        <a:t>内默认显示的提示文本</a:t>
                      </a:r>
                      <a:endParaRPr lang="zh-CN" altLang="en-US" sz="1800" b="1" dirty="0"/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/>
                        <a:t>inputType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/>
                        <a:t>EditText</a:t>
                      </a:r>
                      <a:r>
                        <a:rPr lang="zh-CN" altLang="en-US" sz="1800" b="1" dirty="0" smtClean="0"/>
                        <a:t>内文本的格式</a:t>
                      </a:r>
                      <a:endParaRPr lang="zh-CN" altLang="en-US" sz="1800" b="1" dirty="0"/>
                    </a:p>
                  </a:txBody>
                  <a:tcPr marT="34290" marB="34290"/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/>
                        <a:t>ellipsize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如果</a:t>
                      </a:r>
                      <a:r>
                        <a:rPr lang="en-US" altLang="zh-CN" sz="1800" b="1" dirty="0" err="1" smtClean="0"/>
                        <a:t>TextView</a:t>
                      </a:r>
                      <a:r>
                        <a:rPr lang="zh-CN" altLang="en-US" sz="1800" b="1" dirty="0" smtClean="0"/>
                        <a:t>中文本太长可以设置中间文本用省略号取代，取值</a:t>
                      </a:r>
                      <a:r>
                        <a:rPr lang="en-US" altLang="zh-CN" sz="1800" b="1" dirty="0" smtClean="0"/>
                        <a:t>center</a:t>
                      </a:r>
                      <a:endParaRPr lang="zh-CN" altLang="en-US" sz="1800" b="1" dirty="0"/>
                    </a:p>
                  </a:txBody>
                  <a:tcPr marT="34290" marB="34290"/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/>
                        <a:t>autoLink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取值</a:t>
                      </a:r>
                      <a:r>
                        <a:rPr lang="en-US" altLang="zh-CN" sz="1800" b="1" dirty="0" smtClean="0"/>
                        <a:t>email</a:t>
                      </a:r>
                      <a:r>
                        <a:rPr lang="zh-CN" altLang="en-US" sz="1800" b="1" dirty="0" smtClean="0"/>
                        <a:t>、</a:t>
                      </a:r>
                      <a:r>
                        <a:rPr lang="en-US" altLang="zh-CN" sz="1800" b="1" dirty="0" smtClean="0"/>
                        <a:t>phone</a:t>
                      </a:r>
                      <a:r>
                        <a:rPr lang="zh-CN" altLang="en-US" sz="1800" b="1" dirty="0" smtClean="0"/>
                        <a:t>等，给文本中的</a:t>
                      </a:r>
                      <a:r>
                        <a:rPr lang="en-US" altLang="zh-CN" sz="1800" b="1" dirty="0" smtClean="0"/>
                        <a:t>email</a:t>
                      </a:r>
                      <a:r>
                        <a:rPr lang="zh-CN" altLang="en-US" sz="1800" b="1" dirty="0" smtClean="0"/>
                        <a:t>或者电话增加链接</a:t>
                      </a:r>
                      <a:endParaRPr lang="zh-CN" altLang="en-US" sz="1800" b="1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80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使用选项菜单和子菜单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51570"/>
            <a:ext cx="8229600" cy="36430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选项菜单</a:t>
            </a:r>
            <a:r>
              <a:rPr lang="en-US" altLang="zh-CN" sz="2800" dirty="0" smtClean="0">
                <a:latin typeface="+mn-ea"/>
                <a:ea typeface="+mn-ea"/>
              </a:rPr>
              <a:t>/</a:t>
            </a:r>
            <a:r>
              <a:rPr lang="zh-CN" altLang="en-US" sz="2800" dirty="0" smtClean="0">
                <a:latin typeface="+mn-ea"/>
                <a:ea typeface="+mn-ea"/>
              </a:rPr>
              <a:t>子菜单使用的基本流程</a:t>
            </a:r>
            <a:endParaRPr lang="en-US" altLang="zh-CN" sz="28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创建菜单项</a:t>
            </a:r>
            <a:r>
              <a:rPr lang="en-US" altLang="zh-CN" sz="2400" dirty="0" smtClean="0">
                <a:latin typeface="+mn-ea"/>
                <a:ea typeface="+mn-ea"/>
              </a:rPr>
              <a:t>XML</a:t>
            </a:r>
            <a:r>
              <a:rPr lang="zh-CN" altLang="en-US" sz="2400" dirty="0" smtClean="0">
                <a:latin typeface="+mn-ea"/>
                <a:ea typeface="+mn-ea"/>
              </a:rPr>
              <a:t>布局文件（或由</a:t>
            </a:r>
            <a:r>
              <a:rPr lang="en-US" altLang="zh-CN" sz="2400" dirty="0" smtClean="0">
                <a:latin typeface="+mn-ea"/>
                <a:ea typeface="+mn-ea"/>
              </a:rPr>
              <a:t>Java</a:t>
            </a:r>
            <a:r>
              <a:rPr lang="zh-CN" altLang="en-US" sz="2400" dirty="0" smtClean="0">
                <a:latin typeface="+mn-ea"/>
                <a:ea typeface="+mn-ea"/>
              </a:rPr>
              <a:t>代码生成）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在</a:t>
            </a:r>
            <a:r>
              <a:rPr lang="en-US" altLang="zh-CN" sz="2400" dirty="0" smtClean="0">
                <a:latin typeface="+mn-ea"/>
                <a:ea typeface="+mn-ea"/>
              </a:rPr>
              <a:t>Activity</a:t>
            </a:r>
            <a:r>
              <a:rPr lang="zh-CN" altLang="en-US" sz="2400" dirty="0" smtClean="0">
                <a:latin typeface="+mn-ea"/>
                <a:ea typeface="+mn-ea"/>
              </a:rPr>
              <a:t>中创建菜单（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  <a:ea typeface="+mn-ea"/>
              </a:rPr>
              <a:t>onCreateOptionsMenu</a:t>
            </a:r>
            <a:r>
              <a:rPr lang="zh-CN" altLang="en-US" sz="2400" dirty="0" smtClean="0">
                <a:latin typeface="+mn-ea"/>
                <a:ea typeface="+mn-ea"/>
              </a:rPr>
              <a:t>方法）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绑定菜单项选择事件（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  <a:ea typeface="+mn-ea"/>
              </a:rPr>
              <a:t>onOptionsItemSelected</a:t>
            </a:r>
            <a:r>
              <a:rPr lang="zh-CN" altLang="en-US" sz="2400" dirty="0" smtClean="0">
                <a:latin typeface="+mn-ea"/>
                <a:ea typeface="+mn-ea"/>
              </a:rPr>
              <a:t>方法）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8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使用选项菜单和子菜单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97564"/>
            <a:ext cx="8435280" cy="369385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dirty="0" smtClean="0">
                <a:latin typeface="+mn-ea"/>
                <a:ea typeface="+mn-ea"/>
              </a:rPr>
              <a:t>Step1</a:t>
            </a:r>
            <a:r>
              <a:rPr lang="zh-CN" altLang="en-US" dirty="0" smtClean="0">
                <a:latin typeface="+mn-ea"/>
                <a:ea typeface="+mn-ea"/>
              </a:rPr>
              <a:t>：使用</a:t>
            </a:r>
            <a:r>
              <a:rPr lang="en-US" altLang="zh-CN" dirty="0" smtClean="0">
                <a:latin typeface="+mn-ea"/>
                <a:ea typeface="+mn-ea"/>
              </a:rPr>
              <a:t>XML</a:t>
            </a:r>
            <a:r>
              <a:rPr lang="zh-CN" altLang="en-US" dirty="0" smtClean="0">
                <a:latin typeface="+mn-ea"/>
                <a:ea typeface="+mn-ea"/>
              </a:rPr>
              <a:t>文件创建菜单资源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 smtClean="0">
                <a:latin typeface="+mn-ea"/>
                <a:ea typeface="+mn-ea"/>
              </a:rPr>
              <a:t>res/menu/menu_options.xml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4" y="1977684"/>
            <a:ext cx="6962775" cy="313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63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使用选项菜单和子菜单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435280" cy="369385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dirty="0" smtClean="0">
                <a:latin typeface="+mn-ea"/>
                <a:ea typeface="+mn-ea"/>
              </a:rPr>
              <a:t>Step1</a:t>
            </a:r>
            <a:r>
              <a:rPr lang="zh-CN" altLang="en-US" dirty="0" smtClean="0">
                <a:latin typeface="+mn-ea"/>
                <a:ea typeface="+mn-ea"/>
              </a:rPr>
              <a:t>：使用</a:t>
            </a:r>
            <a:r>
              <a:rPr lang="en-US" altLang="zh-CN" dirty="0" smtClean="0">
                <a:latin typeface="+mn-ea"/>
                <a:ea typeface="+mn-ea"/>
              </a:rPr>
              <a:t>XML</a:t>
            </a:r>
            <a:r>
              <a:rPr lang="zh-CN" altLang="en-US" dirty="0" smtClean="0">
                <a:latin typeface="+mn-ea"/>
                <a:ea typeface="+mn-ea"/>
              </a:rPr>
              <a:t>文件创建菜单资源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 smtClean="0">
                <a:latin typeface="+mn-ea"/>
                <a:ea typeface="+mn-ea"/>
              </a:rPr>
              <a:t>res/menu/menu_options.xml</a:t>
            </a:r>
          </a:p>
          <a:p>
            <a:pPr lvl="2">
              <a:spcBef>
                <a:spcPts val="600"/>
              </a:spcBef>
              <a:defRPr/>
            </a:pPr>
            <a:r>
              <a:rPr lang="zh-CN" altLang="en-US" dirty="0" smtClean="0">
                <a:latin typeface="+mn-ea"/>
                <a:ea typeface="+mn-ea"/>
              </a:rPr>
              <a:t>该文件中根节点必须是</a:t>
            </a:r>
            <a:r>
              <a:rPr lang="en-US" altLang="zh-CN" dirty="0" smtClean="0">
                <a:latin typeface="+mn-ea"/>
                <a:ea typeface="+mn-ea"/>
              </a:rPr>
              <a:t>&lt;menu&gt;</a:t>
            </a:r>
            <a:r>
              <a:rPr lang="zh-CN" altLang="en-US" dirty="0" smtClean="0">
                <a:latin typeface="+mn-ea"/>
                <a:ea typeface="+mn-ea"/>
              </a:rPr>
              <a:t>元素</a:t>
            </a:r>
            <a:endParaRPr lang="en-US" altLang="zh-CN" dirty="0" smtClean="0">
              <a:latin typeface="+mn-ea"/>
              <a:ea typeface="+mn-ea"/>
            </a:endParaRPr>
          </a:p>
          <a:p>
            <a:pPr lvl="2">
              <a:spcBef>
                <a:spcPts val="600"/>
              </a:spcBef>
              <a:defRPr/>
            </a:pPr>
            <a:r>
              <a:rPr lang="zh-CN" altLang="en-US" dirty="0" smtClean="0">
                <a:latin typeface="+mn-ea"/>
                <a:ea typeface="+mn-ea"/>
              </a:rPr>
              <a:t>子元素可以是</a:t>
            </a:r>
            <a:r>
              <a:rPr lang="en-US" altLang="zh-CN" dirty="0" smtClean="0">
                <a:latin typeface="+mn-ea"/>
                <a:ea typeface="+mn-ea"/>
              </a:rPr>
              <a:t>&lt;item&gt;</a:t>
            </a:r>
            <a:r>
              <a:rPr lang="zh-CN" altLang="en-US" dirty="0" smtClean="0">
                <a:latin typeface="+mn-ea"/>
                <a:ea typeface="+mn-ea"/>
              </a:rPr>
              <a:t>或</a:t>
            </a:r>
            <a:r>
              <a:rPr lang="en-US" altLang="zh-CN" dirty="0" smtClean="0">
                <a:latin typeface="+mn-ea"/>
                <a:ea typeface="+mn-ea"/>
              </a:rPr>
              <a:t>&lt;group&gt;</a:t>
            </a:r>
            <a:r>
              <a:rPr lang="zh-CN" altLang="en-US" dirty="0" smtClean="0">
                <a:latin typeface="+mn-ea"/>
                <a:ea typeface="+mn-ea"/>
              </a:rPr>
              <a:t>元素</a:t>
            </a:r>
            <a:endParaRPr lang="en-US" altLang="zh-CN" dirty="0" smtClean="0">
              <a:latin typeface="+mn-ea"/>
              <a:ea typeface="+mn-ea"/>
            </a:endParaRPr>
          </a:p>
          <a:p>
            <a:pPr lvl="2">
              <a:spcBef>
                <a:spcPts val="600"/>
              </a:spcBef>
              <a:defRPr/>
            </a:pPr>
            <a:r>
              <a:rPr lang="zh-CN" altLang="en-US" dirty="0" smtClean="0">
                <a:latin typeface="+mn-ea"/>
                <a:ea typeface="+mn-ea"/>
              </a:rPr>
              <a:t>具体节点属性参考：</a:t>
            </a:r>
            <a:endParaRPr lang="en-US" altLang="zh-CN" dirty="0" smtClean="0">
              <a:latin typeface="+mn-ea"/>
              <a:ea typeface="+mn-ea"/>
            </a:endParaRPr>
          </a:p>
          <a:p>
            <a:pPr marL="914400" lvl="2" indent="0">
              <a:spcBef>
                <a:spcPts val="600"/>
              </a:spcBef>
              <a:buNone/>
              <a:defRPr/>
            </a:pPr>
            <a:r>
              <a:rPr lang="en-US" altLang="zh-CN" dirty="0">
                <a:latin typeface="+mn-ea"/>
                <a:ea typeface="+mn-ea"/>
                <a:hlinkClick r:id="rId2"/>
              </a:rPr>
              <a:t>http://developer.android.com/guide/topics/resources/menu-resource.html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24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使用选项菜单和子菜单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435280" cy="3693858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 smtClean="0">
                <a:latin typeface="+mn-ea"/>
                <a:ea typeface="+mn-ea"/>
              </a:rPr>
              <a:t>Step2</a:t>
            </a:r>
            <a:r>
              <a:rPr lang="zh-CN" altLang="en-US" dirty="0" smtClean="0">
                <a:latin typeface="+mn-ea"/>
                <a:ea typeface="+mn-ea"/>
              </a:rPr>
              <a:t>：在</a:t>
            </a:r>
            <a:r>
              <a:rPr lang="en-US" altLang="zh-CN" dirty="0" smtClean="0">
                <a:latin typeface="+mn-ea"/>
                <a:ea typeface="+mn-ea"/>
              </a:rPr>
              <a:t>Activity</a:t>
            </a:r>
            <a:r>
              <a:rPr lang="zh-CN" altLang="en-US" dirty="0" smtClean="0">
                <a:latin typeface="+mn-ea"/>
                <a:ea typeface="+mn-ea"/>
              </a:rPr>
              <a:t>中加载菜单资源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加载</a:t>
            </a:r>
            <a:r>
              <a:rPr lang="en-US" altLang="zh-CN" dirty="0" smtClean="0">
                <a:latin typeface="+mn-ea"/>
                <a:ea typeface="+mn-ea"/>
              </a:rPr>
              <a:t>XML</a:t>
            </a:r>
            <a:r>
              <a:rPr lang="zh-CN" altLang="en-US" dirty="0" smtClean="0">
                <a:latin typeface="+mn-ea"/>
                <a:ea typeface="+mn-ea"/>
              </a:rPr>
              <a:t>文件方式的菜单项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若使用</a:t>
            </a: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代码方式加载菜单项，需要调用</a:t>
            </a:r>
            <a:r>
              <a:rPr lang="en-US" altLang="zh-CN" dirty="0" smtClean="0">
                <a:latin typeface="+mn-ea"/>
                <a:ea typeface="+mn-ea"/>
              </a:rPr>
              <a:t>menu</a:t>
            </a:r>
            <a:r>
              <a:rPr lang="zh-CN" altLang="en-US" dirty="0" smtClean="0">
                <a:latin typeface="+mn-ea"/>
                <a:ea typeface="+mn-ea"/>
              </a:rPr>
              <a:t>对象的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add</a:t>
            </a:r>
            <a:r>
              <a:rPr lang="zh-CN" altLang="en-US" dirty="0" smtClean="0">
                <a:latin typeface="+mn-ea"/>
                <a:ea typeface="+mn-ea"/>
              </a:rPr>
              <a:t>方法为其依次添加菜单项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具体查看：</a:t>
            </a:r>
            <a:endParaRPr lang="en-US" altLang="zh-CN" dirty="0" smtClean="0">
              <a:latin typeface="+mn-ea"/>
              <a:ea typeface="+mn-ea"/>
            </a:endParaRPr>
          </a:p>
          <a:p>
            <a:pPr marL="914400" lvl="2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dirty="0">
                <a:latin typeface="+mn-ea"/>
                <a:ea typeface="+mn-ea"/>
                <a:hlinkClick r:id="rId2"/>
              </a:rPr>
              <a:t>http://developer.android.com/guide/topics/ui/menus.html#options-menu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61660"/>
            <a:ext cx="7297118" cy="1198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8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使用选项菜单和子菜单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168" y="965262"/>
            <a:ext cx="8435280" cy="3693858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dirty="0" smtClean="0">
                <a:latin typeface="+mn-ea"/>
                <a:ea typeface="+mn-ea"/>
              </a:rPr>
              <a:t>Step3</a:t>
            </a:r>
            <a:r>
              <a:rPr lang="zh-CN" altLang="en-US" dirty="0">
                <a:latin typeface="+mn-ea"/>
                <a:ea typeface="+mn-ea"/>
              </a:rPr>
              <a:t>：绑定菜单项选择</a:t>
            </a:r>
            <a:r>
              <a:rPr lang="zh-CN" altLang="en-US" dirty="0" smtClean="0">
                <a:latin typeface="+mn-ea"/>
                <a:ea typeface="+mn-ea"/>
              </a:rPr>
              <a:t>事件</a:t>
            </a:r>
            <a:endParaRPr lang="en-US" altLang="zh-CN" dirty="0" smtClean="0">
              <a:latin typeface="+mn-ea"/>
              <a:ea typeface="+mn-ea"/>
            </a:endParaRPr>
          </a:p>
          <a:p>
            <a:pPr lvl="2">
              <a:spcBef>
                <a:spcPts val="600"/>
              </a:spcBef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lvl="2">
              <a:spcBef>
                <a:spcPts val="600"/>
              </a:spcBef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2">
              <a:spcBef>
                <a:spcPts val="600"/>
              </a:spcBef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lvl="2">
              <a:spcBef>
                <a:spcPts val="600"/>
              </a:spcBef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2">
              <a:spcBef>
                <a:spcPts val="600"/>
              </a:spcBef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dirty="0" smtClean="0">
                <a:latin typeface="+mn-ea"/>
                <a:ea typeface="+mn-ea"/>
              </a:rPr>
              <a:t>其它菜单事件监听器，参考：</a:t>
            </a:r>
            <a:endParaRPr lang="en-US" altLang="zh-CN" dirty="0" smtClean="0">
              <a:latin typeface="+mn-ea"/>
              <a:ea typeface="+mn-ea"/>
            </a:endParaRPr>
          </a:p>
          <a:p>
            <a:pPr marL="914400" lvl="2" indent="0">
              <a:spcBef>
                <a:spcPts val="600"/>
              </a:spcBef>
              <a:buNone/>
              <a:defRPr/>
            </a:pPr>
            <a:r>
              <a:rPr lang="en-US" altLang="zh-CN" dirty="0">
                <a:latin typeface="+mn-ea"/>
                <a:ea typeface="+mn-ea"/>
                <a:hlinkClick r:id="rId2"/>
              </a:rPr>
              <a:t>http://developer.android.com/reference/android/app/Activity.html#pubmethods</a:t>
            </a:r>
            <a:r>
              <a:rPr lang="en-US" altLang="zh-CN" dirty="0" smtClean="0">
                <a:latin typeface="+mn-ea"/>
                <a:ea typeface="+mn-ea"/>
              </a:rPr>
              <a:t>	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66" y="1329612"/>
            <a:ext cx="8598561" cy="2327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99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使用选项菜单和子菜单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7"/>
          <a:stretch/>
        </p:blipFill>
        <p:spPr bwMode="auto">
          <a:xfrm>
            <a:off x="702162" y="783771"/>
            <a:ext cx="7094537" cy="14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62" y="2257981"/>
            <a:ext cx="7818785" cy="248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6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使用上下文菜单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33944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上下文菜单使用的基本流程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创建菜单项</a:t>
            </a:r>
            <a:r>
              <a:rPr lang="en-US" altLang="zh-CN" dirty="0" smtClean="0">
                <a:latin typeface="+mn-ea"/>
                <a:ea typeface="+mn-ea"/>
              </a:rPr>
              <a:t>XML</a:t>
            </a:r>
            <a:r>
              <a:rPr lang="zh-CN" altLang="en-US" dirty="0" smtClean="0">
                <a:latin typeface="+mn-ea"/>
                <a:ea typeface="+mn-ea"/>
              </a:rPr>
              <a:t>布局文件（或由</a:t>
            </a: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代码生成）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 smtClean="0">
                <a:latin typeface="+mn-ea"/>
                <a:ea typeface="+mn-ea"/>
              </a:rPr>
              <a:t>Activity</a:t>
            </a:r>
            <a:r>
              <a:rPr lang="zh-CN" altLang="en-US" dirty="0" smtClean="0">
                <a:latin typeface="+mn-ea"/>
                <a:ea typeface="+mn-ea"/>
              </a:rPr>
              <a:t>中创建上下文菜单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为视图元素绑定上下文菜单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绑定菜单项选择事件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23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使用上下文菜单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97" y="2355726"/>
            <a:ext cx="7167265" cy="229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81540"/>
            <a:ext cx="5638800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使用上下文菜单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789552"/>
            <a:ext cx="6947659" cy="378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47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+mn-ea"/>
                <a:ea typeface="+mn-ea"/>
              </a:rPr>
              <a:t>1</a:t>
            </a:r>
            <a:r>
              <a:rPr lang="zh-CN" altLang="en-US" sz="2800" dirty="0" smtClean="0">
                <a:latin typeface="+mn-ea"/>
                <a:ea typeface="+mn-ea"/>
              </a:rPr>
              <a:t>、在布局文件创建菜单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n-ea"/>
                <a:ea typeface="+mn-ea"/>
              </a:rPr>
              <a:t>2</a:t>
            </a:r>
            <a:r>
              <a:rPr lang="zh-CN" altLang="en-US" sz="2800" dirty="0" smtClean="0">
                <a:latin typeface="+mn-ea"/>
                <a:ea typeface="+mn-ea"/>
              </a:rPr>
              <a:t>、在</a:t>
            </a:r>
            <a:r>
              <a:rPr lang="en-US" altLang="zh-CN" sz="2800" dirty="0" err="1" smtClean="0">
                <a:latin typeface="+mn-ea"/>
                <a:ea typeface="+mn-ea"/>
              </a:rPr>
              <a:t>onCreateOptionsMenu</a:t>
            </a:r>
            <a:r>
              <a:rPr lang="zh-CN" altLang="en-US" sz="2800" dirty="0" smtClean="0">
                <a:latin typeface="+mn-ea"/>
                <a:ea typeface="+mn-ea"/>
              </a:rPr>
              <a:t>装载菜单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+mn-lt"/>
                <a:ea typeface="+mn-ea"/>
              </a:rPr>
              <a:t>public </a:t>
            </a:r>
            <a:r>
              <a:rPr lang="en-US" altLang="zh-CN" sz="2000" dirty="0" err="1">
                <a:latin typeface="+mn-lt"/>
                <a:ea typeface="+mn-ea"/>
              </a:rPr>
              <a:t>boolean</a:t>
            </a:r>
            <a:r>
              <a:rPr lang="en-US" altLang="zh-CN" sz="2000" dirty="0">
                <a:latin typeface="+mn-lt"/>
                <a:ea typeface="+mn-ea"/>
              </a:rPr>
              <a:t> </a:t>
            </a:r>
            <a:r>
              <a:rPr lang="en-US" altLang="zh-CN" sz="2000" dirty="0" err="1">
                <a:latin typeface="+mn-lt"/>
                <a:ea typeface="+mn-ea"/>
              </a:rPr>
              <a:t>onCreateOptionsMenu</a:t>
            </a:r>
            <a:r>
              <a:rPr lang="en-US" altLang="zh-CN" sz="2000" dirty="0">
                <a:latin typeface="+mn-lt"/>
                <a:ea typeface="+mn-ea"/>
              </a:rPr>
              <a:t>(Menu menu) {</a:t>
            </a:r>
            <a:br>
              <a:rPr lang="en-US" altLang="zh-CN" sz="2000" dirty="0">
                <a:latin typeface="+mn-lt"/>
                <a:ea typeface="+mn-ea"/>
              </a:rPr>
            </a:br>
            <a:r>
              <a:rPr lang="en-US" altLang="zh-CN" sz="2000" dirty="0">
                <a:latin typeface="+mn-lt"/>
                <a:ea typeface="+mn-ea"/>
              </a:rPr>
              <a:t>    </a:t>
            </a:r>
            <a:r>
              <a:rPr lang="en-US" altLang="zh-CN" sz="2000" dirty="0" err="1">
                <a:latin typeface="+mn-lt"/>
                <a:ea typeface="+mn-ea"/>
              </a:rPr>
              <a:t>getMenuInflater</a:t>
            </a:r>
            <a:r>
              <a:rPr lang="en-US" altLang="zh-CN" sz="2000" dirty="0">
                <a:latin typeface="+mn-lt"/>
                <a:ea typeface="+mn-ea"/>
              </a:rPr>
              <a:t>().inflate(R.menu.</a:t>
            </a:r>
            <a:r>
              <a:rPr lang="en-US" altLang="zh-CN" sz="2000" i="1" dirty="0">
                <a:latin typeface="+mn-lt"/>
                <a:ea typeface="+mn-ea"/>
              </a:rPr>
              <a:t>menu1</a:t>
            </a:r>
            <a:r>
              <a:rPr lang="en-US" altLang="zh-CN" sz="2000" dirty="0">
                <a:latin typeface="+mn-lt"/>
                <a:ea typeface="+mn-ea"/>
              </a:rPr>
              <a:t>, menu);</a:t>
            </a:r>
            <a:br>
              <a:rPr lang="en-US" altLang="zh-CN" sz="2000" dirty="0">
                <a:latin typeface="+mn-lt"/>
                <a:ea typeface="+mn-ea"/>
              </a:rPr>
            </a:br>
            <a:r>
              <a:rPr lang="en-US" altLang="zh-CN" sz="2000" dirty="0">
                <a:latin typeface="+mn-lt"/>
                <a:ea typeface="+mn-ea"/>
              </a:rPr>
              <a:t>    return </a:t>
            </a:r>
            <a:r>
              <a:rPr lang="en-US" altLang="zh-CN" sz="2000" dirty="0" err="1">
                <a:latin typeface="+mn-lt"/>
                <a:ea typeface="+mn-ea"/>
              </a:rPr>
              <a:t>super.onCreateOptionsMenu</a:t>
            </a:r>
            <a:r>
              <a:rPr lang="en-US" altLang="zh-CN" sz="2000" dirty="0">
                <a:latin typeface="+mn-lt"/>
                <a:ea typeface="+mn-ea"/>
              </a:rPr>
              <a:t>(menu</a:t>
            </a:r>
            <a:r>
              <a:rPr lang="en-US" altLang="zh-CN" sz="2000" dirty="0" smtClean="0">
                <a:latin typeface="+mn-lt"/>
                <a:ea typeface="+mn-ea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+mn-lt"/>
                <a:ea typeface="+mn-ea"/>
              </a:rPr>
              <a:t>}</a:t>
            </a:r>
          </a:p>
          <a:p>
            <a:pPr marL="0" indent="0">
              <a:buNone/>
            </a:pPr>
            <a:r>
              <a:rPr lang="en-US" altLang="zh-CN" sz="2800" dirty="0">
                <a:latin typeface="+mn-ea"/>
                <a:ea typeface="+mn-ea"/>
              </a:rPr>
              <a:t>3</a:t>
            </a:r>
            <a:r>
              <a:rPr lang="zh-CN" altLang="en-US" sz="2800" dirty="0">
                <a:latin typeface="+mn-ea"/>
                <a:ea typeface="+mn-ea"/>
              </a:rPr>
              <a:t>、实现菜单的事件操作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使用上下文菜单</a:t>
            </a:r>
          </a:p>
        </p:txBody>
      </p:sp>
    </p:spTree>
    <p:extLst>
      <p:ext uri="{BB962C8B-B14F-4D97-AF65-F5344CB8AC3E}">
        <p14:creationId xmlns:p14="http://schemas.microsoft.com/office/powerpoint/2010/main" val="298032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常用的</a:t>
            </a:r>
            <a:r>
              <a:rPr lang="en-US" altLang="zh-CN" dirty="0">
                <a:latin typeface="+mn-ea"/>
                <a:ea typeface="+mn-ea"/>
              </a:rPr>
              <a:t>View</a:t>
            </a:r>
            <a:r>
              <a:rPr lang="zh-CN" altLang="en-US" dirty="0">
                <a:latin typeface="+mn-ea"/>
                <a:ea typeface="+mn-ea"/>
              </a:rPr>
              <a:t>（二）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843558"/>
            <a:ext cx="8758808" cy="33944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latin typeface="+mn-ea"/>
                <a:ea typeface="+mn-ea"/>
              </a:rPr>
              <a:t>RadioButton</a:t>
            </a:r>
            <a:r>
              <a:rPr lang="zh-CN" altLang="en-US" sz="2800" b="1" dirty="0">
                <a:latin typeface="+mn-ea"/>
                <a:ea typeface="+mn-ea"/>
              </a:rPr>
              <a:t>：单选按钮，用户只能在一组单选按钮中选择一个；使用时需要借助</a:t>
            </a:r>
            <a:r>
              <a:rPr lang="en-US" altLang="zh-CN" sz="2800" b="1" dirty="0" err="1">
                <a:latin typeface="+mn-ea"/>
                <a:ea typeface="+mn-ea"/>
              </a:rPr>
              <a:t>RadioGroup</a:t>
            </a:r>
            <a:r>
              <a:rPr lang="zh-CN" altLang="en-US" sz="2800" b="1" dirty="0">
                <a:latin typeface="+mn-ea"/>
                <a:ea typeface="+mn-ea"/>
              </a:rPr>
              <a:t>一起使用。</a:t>
            </a:r>
            <a:endParaRPr lang="en-US" altLang="zh-CN" sz="2800" b="1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 err="1">
                <a:latin typeface="+mn-ea"/>
                <a:ea typeface="+mn-ea"/>
              </a:rPr>
              <a:t>CheckBox</a:t>
            </a:r>
            <a:r>
              <a:rPr lang="zh-CN" altLang="en-US" sz="2800" b="1" dirty="0">
                <a:latin typeface="+mn-ea"/>
                <a:ea typeface="+mn-ea"/>
              </a:rPr>
              <a:t>：多选框。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54001"/>
              </p:ext>
            </p:extLst>
          </p:nvPr>
        </p:nvGraphicFramePr>
        <p:xfrm>
          <a:off x="1187624" y="3003798"/>
          <a:ext cx="6732240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566"/>
                <a:gridCol w="5222674"/>
              </a:tblGrid>
              <a:tr h="213755"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属性名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描述</a:t>
                      </a:r>
                      <a:endParaRPr lang="zh-CN" altLang="en-US" sz="1800" b="1" dirty="0"/>
                    </a:p>
                  </a:txBody>
                  <a:tcPr marT="34290" marB="34290"/>
                </a:tc>
              </a:tr>
              <a:tr h="384759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orientation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/>
                        <a:t>RadioGroup</a:t>
                      </a:r>
                      <a:r>
                        <a:rPr lang="zh-CN" altLang="en-US" sz="1800" b="1" dirty="0" smtClean="0"/>
                        <a:t>的属性，设置其内部的</a:t>
                      </a:r>
                      <a:r>
                        <a:rPr lang="en-US" altLang="zh-CN" sz="1800" b="1" dirty="0" smtClean="0"/>
                        <a:t>RadioButton</a:t>
                      </a:r>
                      <a:r>
                        <a:rPr lang="zh-CN" altLang="en-US" sz="1800" b="1" dirty="0" smtClean="0"/>
                        <a:t>排列方式（水平或者垂直）</a:t>
                      </a:r>
                      <a:endParaRPr lang="zh-CN" altLang="en-US" sz="1800" b="1" dirty="0"/>
                    </a:p>
                  </a:txBody>
                  <a:tcPr marT="34290" marB="34290"/>
                </a:tc>
              </a:tr>
              <a:tr h="384759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Checked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RadioButton</a:t>
                      </a:r>
                      <a:r>
                        <a:rPr lang="zh-CN" altLang="en-US" sz="1800" b="1" dirty="0" smtClean="0"/>
                        <a:t>或者</a:t>
                      </a:r>
                      <a:r>
                        <a:rPr lang="en-US" altLang="zh-CN" sz="1800" b="1" dirty="0" err="1" smtClean="0"/>
                        <a:t>CheckBox</a:t>
                      </a:r>
                      <a:r>
                        <a:rPr lang="zh-CN" altLang="en-US" sz="1800" b="1" dirty="0" smtClean="0"/>
                        <a:t>的属性，设置此项是否为选中状态</a:t>
                      </a:r>
                      <a:endParaRPr lang="zh-CN" altLang="en-US" sz="1800" b="1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54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RadioButton/</a:t>
            </a:r>
            <a:r>
              <a:rPr lang="en-US" altLang="zh-CN" dirty="0" err="1">
                <a:latin typeface="+mn-ea"/>
                <a:ea typeface="+mn-ea"/>
              </a:rPr>
              <a:t>CheckBox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43558"/>
            <a:ext cx="8316416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2643758"/>
            <a:ext cx="9018587" cy="242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0780" y="951571"/>
            <a:ext cx="8229600" cy="3394472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基本</a:t>
            </a:r>
            <a:r>
              <a:rPr lang="zh-CN" altLang="en-US" b="1" dirty="0">
                <a:latin typeface="+mn-ea"/>
                <a:ea typeface="+mn-ea"/>
              </a:rPr>
              <a:t>组件</a:t>
            </a:r>
            <a:endParaRPr lang="en-US" altLang="zh-CN" b="1" dirty="0">
              <a:latin typeface="+mn-ea"/>
              <a:ea typeface="+mn-ea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AdapterView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类视图控件的使用</a:t>
            </a:r>
          </a:p>
          <a:p>
            <a:r>
              <a:rPr lang="zh-CN" altLang="en-US" b="1" dirty="0">
                <a:latin typeface="+mn-ea"/>
                <a:ea typeface="+mn-ea"/>
              </a:rPr>
              <a:t>提示框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基本视图</a:t>
            </a:r>
          </a:p>
        </p:txBody>
      </p:sp>
    </p:spTree>
    <p:extLst>
      <p:ext uri="{BB962C8B-B14F-4D97-AF65-F5344CB8AC3E}">
        <p14:creationId xmlns:p14="http://schemas.microsoft.com/office/powerpoint/2010/main" val="39009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86369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AdapterView</a:t>
            </a:r>
            <a:r>
              <a:rPr lang="zh-CN" altLang="en-US" sz="3600" dirty="0">
                <a:latin typeface="+mn-ea"/>
                <a:ea typeface="+mn-ea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15566"/>
            <a:ext cx="8057238" cy="83153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：容器控件，其整体效果由每一个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子元素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内容决定，子元素的形式由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决定。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23459"/>
            <a:ext cx="1600611" cy="26648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886" y="2244886"/>
            <a:ext cx="1609125" cy="26393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699" y="2193708"/>
            <a:ext cx="1977927" cy="2700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16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-92546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使用</a:t>
            </a:r>
            <a:r>
              <a:rPr lang="en-US" altLang="zh-CN" sz="3600" dirty="0">
                <a:latin typeface="+mn-ea"/>
                <a:ea typeface="+mn-ea"/>
              </a:rPr>
              <a:t>AdapterView</a:t>
            </a:r>
            <a:r>
              <a:rPr lang="zh-CN" altLang="en-US" sz="3600" dirty="0">
                <a:latin typeface="+mn-ea"/>
                <a:ea typeface="+mn-ea"/>
              </a:rPr>
              <a:t>需要解决的问题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7574"/>
            <a:ext cx="8057238" cy="3394472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待显示的数据如何传递给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中的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Item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？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准备数据（数据来源于哪里？数据是什么格式？数据格式和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视图项匹配吗？）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借助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来实现数据与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之间的数据传递。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：数据和视图之间交互的中介。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114" y="3489852"/>
            <a:ext cx="3456384" cy="159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81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869" y="-142542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使用</a:t>
            </a:r>
            <a:r>
              <a:rPr lang="en-US" altLang="zh-CN" sz="3600" dirty="0">
                <a:latin typeface="+mn-ea"/>
                <a:ea typeface="+mn-ea"/>
              </a:rPr>
              <a:t>AdapterView</a:t>
            </a:r>
            <a:r>
              <a:rPr lang="zh-CN" altLang="en-US" sz="3600" dirty="0">
                <a:latin typeface="+mn-ea"/>
                <a:ea typeface="+mn-ea"/>
              </a:rPr>
              <a:t>需要解决的问题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92090" y="989886"/>
            <a:ext cx="7740860" cy="3528392"/>
            <a:chOff x="1631504" y="1988840"/>
            <a:chExt cx="9217024" cy="3924436"/>
          </a:xfrm>
        </p:grpSpPr>
        <p:sp>
          <p:nvSpPr>
            <p:cNvPr id="5" name="圆角矩形 4"/>
            <p:cNvSpPr/>
            <p:nvPr/>
          </p:nvSpPr>
          <p:spPr>
            <a:xfrm>
              <a:off x="8868308" y="3104964"/>
              <a:ext cx="1980220" cy="100811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ListView</a:t>
              </a:r>
              <a:endParaRPr lang="zh-CN" altLang="en-US" sz="21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282559" y="3104964"/>
              <a:ext cx="2679316" cy="100811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Data Source</a:t>
              </a:r>
              <a:endParaRPr lang="zh-CN" altLang="en-US" sz="21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631504" y="5229200"/>
              <a:ext cx="1860438" cy="68407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Database</a:t>
              </a:r>
              <a:endParaRPr lang="zh-CN" altLang="en-US" sz="21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024542" y="5229200"/>
              <a:ext cx="2035454" cy="68407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ArrayList</a:t>
              </a:r>
              <a:endParaRPr lang="zh-CN" altLang="en-US" sz="21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4961875" y="3392996"/>
              <a:ext cx="390643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4961875" y="3825044"/>
              <a:ext cx="390643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stealth" w="lg" len="lg"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圆角矩形 5"/>
            <p:cNvSpPr/>
            <p:nvPr/>
          </p:nvSpPr>
          <p:spPr>
            <a:xfrm>
              <a:off x="6226225" y="1988840"/>
              <a:ext cx="1741983" cy="324036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b="1" dirty="0">
                  <a:latin typeface="Consolas" panose="020B0609020204030204" pitchFamily="49" charset="0"/>
                </a:rPr>
                <a:t>Adapter</a:t>
              </a:r>
              <a:endParaRPr lang="zh-CN" altLang="en-US" sz="21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5" name="肘形连接符 14"/>
            <p:cNvCxnSpPr/>
            <p:nvPr/>
          </p:nvCxnSpPr>
          <p:spPr>
            <a:xfrm rot="5400000" flipH="1" flipV="1">
              <a:off x="2488861" y="4208118"/>
              <a:ext cx="1045824" cy="960338"/>
            </a:xfrm>
            <a:prstGeom prst="bentConnector3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lg" len="lg"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11" idx="0"/>
            </p:cNvCxnSpPr>
            <p:nvPr/>
          </p:nvCxnSpPr>
          <p:spPr>
            <a:xfrm rot="16200000" flipV="1">
              <a:off x="3935147" y="4202473"/>
              <a:ext cx="1116123" cy="937332"/>
            </a:xfrm>
            <a:prstGeom prst="bentConnector3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lg" len="lg"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22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Android开发环境搭建</Template>
  <TotalTime>2040</TotalTime>
  <Words>1601</Words>
  <Application>Microsoft Office PowerPoint</Application>
  <PresentationFormat>全屏显示(16:9)</PresentationFormat>
  <Paragraphs>270</Paragraphs>
  <Slides>39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moban</vt:lpstr>
      <vt:lpstr>Android App的开发 基本组件</vt:lpstr>
      <vt:lpstr>基本视图</vt:lpstr>
      <vt:lpstr>Android常用的View（一）</vt:lpstr>
      <vt:lpstr>Android常用的View（二）</vt:lpstr>
      <vt:lpstr>RadioButton/CheckBox</vt:lpstr>
      <vt:lpstr>基本视图</vt:lpstr>
      <vt:lpstr>AdapterView简介</vt:lpstr>
      <vt:lpstr>使用AdapterView需要解决的问题</vt:lpstr>
      <vt:lpstr>使用AdapterView需要解决的问题</vt:lpstr>
      <vt:lpstr>AdapterView介绍</vt:lpstr>
      <vt:lpstr>常用的Adapter</vt:lpstr>
      <vt:lpstr>AdapterView简介</vt:lpstr>
      <vt:lpstr>使用ListView</vt:lpstr>
      <vt:lpstr>使用ListView</vt:lpstr>
      <vt:lpstr>使用ListView</vt:lpstr>
      <vt:lpstr>PowerPoint 演示文稿</vt:lpstr>
      <vt:lpstr>使用ListView</vt:lpstr>
      <vt:lpstr>使用GridView</vt:lpstr>
      <vt:lpstr>使用GridView</vt:lpstr>
      <vt:lpstr>使用GridView</vt:lpstr>
      <vt:lpstr>使用Spinner</vt:lpstr>
      <vt:lpstr>使用Spinner</vt:lpstr>
      <vt:lpstr>基本视图</vt:lpstr>
      <vt:lpstr>Toasts显示文本</vt:lpstr>
      <vt:lpstr>使用Toast</vt:lpstr>
      <vt:lpstr>简单对话框实现</vt:lpstr>
      <vt:lpstr>简单对话框实现</vt:lpstr>
      <vt:lpstr>菜单简介</vt:lpstr>
      <vt:lpstr>菜单简介</vt:lpstr>
      <vt:lpstr>使用选项菜单和子菜单</vt:lpstr>
      <vt:lpstr>使用选项菜单和子菜单</vt:lpstr>
      <vt:lpstr>使用选项菜单和子菜单</vt:lpstr>
      <vt:lpstr>使用选项菜单和子菜单</vt:lpstr>
      <vt:lpstr>使用选项菜单和子菜单</vt:lpstr>
      <vt:lpstr>使用选项菜单和子菜单</vt:lpstr>
      <vt:lpstr>使用上下文菜单</vt:lpstr>
      <vt:lpstr>使用上下文菜单</vt:lpstr>
      <vt:lpstr>使用上下文菜单</vt:lpstr>
      <vt:lpstr>使用上下文菜单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第一个Robotium实例</dc:title>
  <dc:creator>admin</dc:creator>
  <cp:lastModifiedBy>admin</cp:lastModifiedBy>
  <cp:revision>186</cp:revision>
  <dcterms:created xsi:type="dcterms:W3CDTF">2017-02-07T01:40:07Z</dcterms:created>
  <dcterms:modified xsi:type="dcterms:W3CDTF">2019-04-08T22:34:40Z</dcterms:modified>
</cp:coreProperties>
</file>