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71" r:id="rId3"/>
    <p:sldId id="272" r:id="rId4"/>
    <p:sldId id="289" r:id="rId5"/>
    <p:sldId id="285" r:id="rId6"/>
    <p:sldId id="277" r:id="rId7"/>
    <p:sldId id="278" r:id="rId8"/>
    <p:sldId id="281" r:id="rId9"/>
    <p:sldId id="282" r:id="rId10"/>
    <p:sldId id="288" r:id="rId11"/>
    <p:sldId id="291" r:id="rId12"/>
    <p:sldId id="276" r:id="rId13"/>
    <p:sldId id="304" r:id="rId14"/>
    <p:sldId id="263" r:id="rId15"/>
    <p:sldId id="292" r:id="rId16"/>
    <p:sldId id="307" r:id="rId17"/>
    <p:sldId id="294" r:id="rId18"/>
    <p:sldId id="308" r:id="rId19"/>
    <p:sldId id="309" r:id="rId20"/>
    <p:sldId id="305" r:id="rId21"/>
    <p:sldId id="273" r:id="rId22"/>
    <p:sldId id="295" r:id="rId23"/>
    <p:sldId id="298" r:id="rId24"/>
    <p:sldId id="303" r:id="rId25"/>
    <p:sldId id="306" r:id="rId26"/>
    <p:sldId id="300" r:id="rId27"/>
    <p:sldId id="302" r:id="rId28"/>
    <p:sldId id="310" r:id="rId2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9" autoAdjust="0"/>
    <p:restoredTop sz="99815" autoAdjust="0"/>
  </p:normalViewPr>
  <p:slideViewPr>
    <p:cSldViewPr>
      <p:cViewPr varScale="1">
        <p:scale>
          <a:sx n="95" d="100"/>
          <a:sy n="95" d="100"/>
        </p:scale>
        <p:origin x="-414"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E0EA16-9076-4FE5-8A1E-5E3165543917}" type="datetimeFigureOut">
              <a:rPr lang="zh-CN" altLang="en-US" smtClean="0"/>
              <a:t>2019/4/7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F1DD4-9E55-4662-8770-743E8CF9A43E}" type="slidenum">
              <a:rPr lang="zh-CN" altLang="en-US" smtClean="0"/>
              <a:t>‹#›</a:t>
            </a:fld>
            <a:endParaRPr lang="zh-CN" altLang="en-US"/>
          </a:p>
        </p:txBody>
      </p:sp>
    </p:spTree>
    <p:extLst>
      <p:ext uri="{BB962C8B-B14F-4D97-AF65-F5344CB8AC3E}">
        <p14:creationId xmlns:p14="http://schemas.microsoft.com/office/powerpoint/2010/main" val="191574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2cto.com/kf/yidong/Android/"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www.2cto.com/os/" TargetMode="External"/><Relationship Id="rId4" Type="http://schemas.openxmlformats.org/officeDocument/2006/relationships/hyperlink" Target="http://www.2cto.com/special/xtxz/"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a:t>
            </a:fld>
            <a:endParaRPr lang="zh-CN" altLang="en-US"/>
          </a:p>
        </p:txBody>
      </p:sp>
    </p:spTree>
    <p:extLst>
      <p:ext uri="{BB962C8B-B14F-4D97-AF65-F5344CB8AC3E}">
        <p14:creationId xmlns:p14="http://schemas.microsoft.com/office/powerpoint/2010/main" val="346189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20</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应用之间，组件中间需要传递数据</a:t>
            </a:r>
            <a:endParaRPr lang="en-US" altLang="zh-CN" dirty="0" smtClean="0"/>
          </a:p>
          <a:p>
            <a:r>
              <a:rPr lang="zh-CN" altLang="en-US" dirty="0" smtClean="0"/>
              <a:t>用来实现，应用之间，或是组件之间的通信的机制</a:t>
            </a:r>
            <a:endParaRPr lang="en-US" altLang="zh-CN" dirty="0" smtClean="0"/>
          </a:p>
          <a:p>
            <a:r>
              <a:rPr lang="en-US" altLang="zh-CN" dirty="0" smtClean="0"/>
              <a:t>Android</a:t>
            </a:r>
            <a:r>
              <a:rPr lang="zh-CN" altLang="en-US" dirty="0" smtClean="0"/>
              <a:t>手机中有很多应用采用广播机制：</a:t>
            </a:r>
            <a:endParaRPr lang="en-US" altLang="zh-CN" dirty="0" smtClean="0"/>
          </a:p>
          <a:p>
            <a:pPr lvl="1"/>
            <a:r>
              <a:rPr lang="zh-CN" altLang="en-US" dirty="0" smtClean="0"/>
              <a:t>电话的接听和拨打</a:t>
            </a:r>
            <a:endParaRPr lang="en-US" altLang="zh-CN" dirty="0" smtClean="0"/>
          </a:p>
          <a:p>
            <a:pPr lvl="1"/>
            <a:r>
              <a:rPr lang="zh-CN" altLang="en-US" dirty="0" smtClean="0"/>
              <a:t>短信的接受和发送</a:t>
            </a:r>
            <a:endParaRPr lang="en-US" altLang="zh-CN" dirty="0" smtClean="0"/>
          </a:p>
          <a:p>
            <a:pPr lvl="1"/>
            <a:r>
              <a:rPr lang="zh-CN" altLang="en-US" dirty="0" smtClean="0"/>
              <a:t>电池的状态</a:t>
            </a:r>
            <a:endParaRPr lang="en-US" altLang="zh-CN" dirty="0" smtClean="0"/>
          </a:p>
          <a:p>
            <a:pPr lvl="1"/>
            <a:r>
              <a:rPr lang="zh-CN" altLang="en-US" dirty="0" smtClean="0"/>
              <a:t>系统的闹钟</a:t>
            </a:r>
            <a:endParaRPr lang="en-US" altLang="zh-CN" dirty="0" smtClean="0"/>
          </a:p>
          <a:p>
            <a:pPr lvl="1"/>
            <a:r>
              <a:rPr lang="zh-CN" altLang="en-US" dirty="0" smtClean="0"/>
              <a:t>手机连接电脑</a:t>
            </a:r>
            <a:endParaRPr lang="en-US" altLang="zh-CN" dirty="0" smtClean="0"/>
          </a:p>
          <a:p>
            <a:pPr lvl="1"/>
            <a:r>
              <a:rPr lang="zh-CN" altLang="en-US" dirty="0" smtClean="0"/>
              <a:t>手机脱离电脑</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21</a:t>
            </a:fld>
            <a:endParaRPr lang="zh-CN" altLang="en-US"/>
          </a:p>
        </p:txBody>
      </p:sp>
    </p:spTree>
    <p:extLst>
      <p:ext uri="{BB962C8B-B14F-4D97-AF65-F5344CB8AC3E}">
        <p14:creationId xmlns:p14="http://schemas.microsoft.com/office/powerpoint/2010/main" val="2748039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25</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数据访问的通用接口，其他应用怎么访问联系人的数据的，数据库只能本应用访问。</a:t>
            </a:r>
            <a:endParaRPr lang="en-US" altLang="zh-CN" dirty="0" smtClean="0"/>
          </a:p>
          <a:p>
            <a:r>
              <a:rPr lang="en-US" altLang="zh-CN" dirty="0" smtClean="0"/>
              <a:t>android</a:t>
            </a:r>
            <a:r>
              <a:rPr lang="zh-CN" altLang="en-US" dirty="0" smtClean="0"/>
              <a:t>本身也通过</a:t>
            </a:r>
            <a:r>
              <a:rPr lang="en-US" altLang="zh-CN" dirty="0" err="1" smtClean="0"/>
              <a:t>CP</a:t>
            </a:r>
            <a:r>
              <a:rPr lang="zh-CN" altLang="en-US" dirty="0" smtClean="0"/>
              <a:t>来管理音频，视频，图像，个人联系信息等。本身不提供任何数据</a:t>
            </a:r>
            <a:endParaRPr lang="en-US" altLang="zh-CN" dirty="0" smtClean="0"/>
          </a:p>
          <a:p>
            <a:r>
              <a:rPr lang="en-US" altLang="zh-CN" dirty="0" smtClean="0"/>
              <a:t>/data/data </a:t>
            </a:r>
            <a:r>
              <a:rPr lang="zh-CN" altLang="en-US" dirty="0" smtClean="0"/>
              <a:t>目录下有</a:t>
            </a:r>
            <a:r>
              <a:rPr lang="en-US" altLang="zh-CN" dirty="0" smtClean="0"/>
              <a:t>provider</a:t>
            </a:r>
          </a:p>
          <a:p>
            <a:r>
              <a:rPr lang="en-US" altLang="zh-CN" dirty="0" smtClean="0"/>
              <a:t>provider</a:t>
            </a:r>
            <a:r>
              <a:rPr lang="zh-CN" altLang="en-US" dirty="0" smtClean="0"/>
              <a:t>目的是为了让其他应用程序使用</a:t>
            </a:r>
            <a:r>
              <a:rPr lang="en-US" altLang="zh-CN" dirty="0" smtClean="0"/>
              <a:t>provider</a:t>
            </a:r>
            <a:r>
              <a:rPr lang="zh-CN" altLang="en-US" dirty="0" smtClean="0"/>
              <a:t>的客户端对象访问</a:t>
            </a:r>
            <a:r>
              <a:rPr lang="en-US" altLang="zh-CN" dirty="0" smtClean="0"/>
              <a:t>provider</a:t>
            </a:r>
            <a:r>
              <a:rPr lang="zh-CN" altLang="en-US" dirty="0" smtClean="0"/>
              <a:t>。</a:t>
            </a:r>
            <a:endParaRPr lang="en-US" altLang="zh-CN" dirty="0" smtClean="0"/>
          </a:p>
          <a:p>
            <a:r>
              <a:rPr lang="zh-CN" altLang="en-US" dirty="0" smtClean="0"/>
              <a:t>所以</a:t>
            </a:r>
            <a:r>
              <a:rPr lang="en-US" altLang="zh-CN" dirty="0" smtClean="0"/>
              <a:t>provider</a:t>
            </a:r>
            <a:r>
              <a:rPr lang="zh-CN" altLang="en-US" dirty="0" smtClean="0"/>
              <a:t>和</a:t>
            </a:r>
            <a:r>
              <a:rPr lang="en-US" altLang="zh-CN" dirty="0" smtClean="0"/>
              <a:t>provider</a:t>
            </a:r>
            <a:r>
              <a:rPr lang="zh-CN" altLang="en-US" dirty="0" smtClean="0"/>
              <a:t>客户端共同通过了一个一致的标准接口用来处理进程间通信和安全的数据访问</a:t>
            </a:r>
            <a:endParaRPr lang="en-US" altLang="zh-CN" dirty="0" smtClean="0"/>
          </a:p>
          <a:p>
            <a:r>
              <a:rPr lang="zh-CN" altLang="en-US" dirty="0" smtClean="0"/>
              <a:t>开发的过程中，更多的是使用，得到信息，而不是创建</a:t>
            </a:r>
            <a:r>
              <a:rPr lang="en-US" altLang="zh-CN" dirty="0" smtClean="0"/>
              <a:t>provider</a:t>
            </a:r>
            <a:r>
              <a:rPr lang="zh-CN" altLang="en-US" dirty="0" smtClean="0"/>
              <a:t>。腾讯一系列的产品，中间数据的交互</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26</a:t>
            </a:fld>
            <a:endParaRPr lang="zh-CN" altLang="en-US"/>
          </a:p>
        </p:txBody>
      </p:sp>
    </p:spTree>
    <p:extLst>
      <p:ext uri="{BB962C8B-B14F-4D97-AF65-F5344CB8AC3E}">
        <p14:creationId xmlns:p14="http://schemas.microsoft.com/office/powerpoint/2010/main" val="2872872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27</a:t>
            </a:fld>
            <a:endParaRPr lang="zh-CN" altLang="en-US"/>
          </a:p>
        </p:txBody>
      </p:sp>
    </p:spTree>
    <p:extLst>
      <p:ext uri="{BB962C8B-B14F-4D97-AF65-F5344CB8AC3E}">
        <p14:creationId xmlns:p14="http://schemas.microsoft.com/office/powerpoint/2010/main" val="1687797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D:\Users\think\AppData\Local\Android\sdk\docs\guide</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3</a:t>
            </a:fld>
            <a:endParaRPr lang="zh-CN" altLang="en-US"/>
          </a:p>
        </p:txBody>
      </p:sp>
    </p:spTree>
    <p:extLst>
      <p:ext uri="{BB962C8B-B14F-4D97-AF65-F5344CB8AC3E}">
        <p14:creationId xmlns:p14="http://schemas.microsoft.com/office/powerpoint/2010/main" val="60255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9</a:t>
            </a:fld>
            <a:endParaRPr lang="zh-CN" altLang="en-US"/>
          </a:p>
        </p:txBody>
      </p:sp>
    </p:spTree>
    <p:extLst>
      <p:ext uri="{BB962C8B-B14F-4D97-AF65-F5344CB8AC3E}">
        <p14:creationId xmlns:p14="http://schemas.microsoft.com/office/powerpoint/2010/main" val="5948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帮助文档 </a:t>
            </a:r>
            <a:r>
              <a:rPr lang="en-US" altLang="zh-CN" dirty="0" smtClean="0"/>
              <a:t>develop/</a:t>
            </a:r>
            <a:r>
              <a:rPr lang="en-US" altLang="zh-CN" dirty="0" err="1" smtClean="0"/>
              <a:t>api</a:t>
            </a:r>
            <a:r>
              <a:rPr lang="en-US" altLang="zh-CN" dirty="0" smtClean="0"/>
              <a:t> guides/app components/activities</a:t>
            </a:r>
            <a:r>
              <a:rPr lang="zh-CN" altLang="en-US" dirty="0" smtClean="0"/>
              <a:t>，演示给学生看</a:t>
            </a:r>
          </a:p>
          <a:p>
            <a:r>
              <a:rPr lang="zh-CN" altLang="en-US" dirty="0" smtClean="0"/>
              <a:t>早期的版本会说是四个状态，</a:t>
            </a:r>
            <a:r>
              <a:rPr lang="zh-CN" altLang="en-US" b="1" dirty="0" smtClean="0">
                <a:solidFill>
                  <a:srgbClr val="FF0000"/>
                </a:solidFill>
              </a:rPr>
              <a:t>非活动状态，被杀死的状态</a:t>
            </a:r>
            <a:r>
              <a:rPr lang="en-US" altLang="zh-CN" b="1" dirty="0" smtClean="0">
                <a:solidFill>
                  <a:srgbClr val="FF0000"/>
                </a:solidFill>
              </a:rPr>
              <a:t> killed</a:t>
            </a:r>
            <a:r>
              <a:rPr lang="zh-CN" altLang="en-US" b="1" dirty="0" smtClean="0">
                <a:solidFill>
                  <a:srgbClr val="FF0000"/>
                </a:solidFill>
              </a:rPr>
              <a:t>状态</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10</a:t>
            </a:fld>
            <a:endParaRPr lang="zh-CN" altLang="en-US"/>
          </a:p>
        </p:txBody>
      </p:sp>
    </p:spTree>
    <p:extLst>
      <p:ext uri="{BB962C8B-B14F-4D97-AF65-F5344CB8AC3E}">
        <p14:creationId xmlns:p14="http://schemas.microsoft.com/office/powerpoint/2010/main" val="1233236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onCreate</a:t>
            </a:r>
            <a:r>
              <a:rPr lang="en-US" altLang="zh-CN" baseline="0" dirty="0" smtClean="0"/>
              <a:t> </a:t>
            </a:r>
            <a:r>
              <a:rPr lang="zh-CN" altLang="en-US" baseline="0" dirty="0" smtClean="0"/>
              <a:t>相当于构造方法</a:t>
            </a:r>
            <a:endParaRPr lang="en-US" altLang="zh-CN" baseline="0" dirty="0" smtClean="0"/>
          </a:p>
          <a:p>
            <a:r>
              <a:rPr lang="en-US" altLang="zh-CN" baseline="0" dirty="0" err="1" smtClean="0"/>
              <a:t>onStart</a:t>
            </a:r>
            <a:r>
              <a:rPr lang="en-US" altLang="zh-CN" baseline="0" dirty="0" smtClean="0"/>
              <a:t> </a:t>
            </a:r>
            <a:r>
              <a:rPr lang="zh-CN" altLang="en-US" baseline="0" dirty="0" smtClean="0"/>
              <a:t>显示界面，还不能交互</a:t>
            </a:r>
            <a:endParaRPr lang="en-US" altLang="zh-CN" baseline="0" dirty="0" smtClean="0"/>
          </a:p>
          <a:p>
            <a:r>
              <a:rPr lang="en-US" altLang="zh-CN" dirty="0" err="1" smtClean="0"/>
              <a:t>OnResume</a:t>
            </a:r>
            <a:r>
              <a:rPr lang="zh-CN" altLang="en-US" dirty="0" smtClean="0"/>
              <a:t>可以交互了，处于栈顶了，进入</a:t>
            </a:r>
            <a:r>
              <a:rPr lang="en-US" altLang="zh-CN" dirty="0" smtClean="0"/>
              <a:t>Resume</a:t>
            </a:r>
            <a:r>
              <a:rPr lang="zh-CN" altLang="en-US" dirty="0" smtClean="0"/>
              <a:t>状态</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12</a:t>
            </a:fld>
            <a:endParaRPr lang="zh-CN" altLang="en-US"/>
          </a:p>
        </p:txBody>
      </p:sp>
    </p:spTree>
    <p:extLst>
      <p:ext uri="{BB962C8B-B14F-4D97-AF65-F5344CB8AC3E}">
        <p14:creationId xmlns:p14="http://schemas.microsoft.com/office/powerpoint/2010/main" val="53541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13</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与</a:t>
            </a:r>
            <a:r>
              <a:rPr lang="en-US" altLang="zh-CN" dirty="0" smtClean="0"/>
              <a:t>Activity</a:t>
            </a:r>
            <a:r>
              <a:rPr lang="zh-CN" altLang="en-US" dirty="0" smtClean="0"/>
              <a:t>级别差不多，</a:t>
            </a:r>
            <a:r>
              <a:rPr lang="en-US" altLang="zh-CN" dirty="0" smtClean="0"/>
              <a:t>Windows</a:t>
            </a:r>
            <a:r>
              <a:rPr lang="zh-CN" altLang="en-US" dirty="0" smtClean="0"/>
              <a:t>下服务的后台，例如</a:t>
            </a:r>
            <a:r>
              <a:rPr lang="en-US" altLang="zh-CN" dirty="0" err="1" smtClean="0"/>
              <a:t>mysqld</a:t>
            </a:r>
            <a:r>
              <a:rPr lang="zh-CN" altLang="en-US" dirty="0" smtClean="0"/>
              <a:t>。</a:t>
            </a:r>
            <a:endParaRPr lang="en-US" altLang="zh-CN" dirty="0" smtClean="0"/>
          </a:p>
          <a:p>
            <a:r>
              <a:rPr lang="en-US" altLang="zh-CN" dirty="0" smtClean="0">
                <a:hlinkClick r:id="rId3"/>
              </a:rPr>
              <a:t>Android</a:t>
            </a:r>
            <a:r>
              <a:rPr lang="zh-CN" altLang="en-US" dirty="0" smtClean="0"/>
              <a:t>中的服务和</a:t>
            </a:r>
            <a:r>
              <a:rPr lang="en-US" altLang="zh-CN" dirty="0" smtClean="0">
                <a:hlinkClick r:id="rId4"/>
              </a:rPr>
              <a:t>windows</a:t>
            </a:r>
            <a:r>
              <a:rPr lang="zh-CN" altLang="en-US" dirty="0" smtClean="0"/>
              <a:t>中的服务是类似的东西，服务一般没有用户操作界面，它运行于</a:t>
            </a:r>
            <a:r>
              <a:rPr lang="zh-CN" altLang="en-US" dirty="0" smtClean="0">
                <a:hlinkClick r:id="rId5"/>
              </a:rPr>
              <a:t>系统</a:t>
            </a:r>
            <a:r>
              <a:rPr lang="zh-CN" altLang="en-US" dirty="0" smtClean="0"/>
              <a:t>中不容易被用户发觉，可以使用它开发如监控之类的程序</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也是</a:t>
            </a:r>
            <a:r>
              <a:rPr lang="en-US" altLang="zh-CN" dirty="0" smtClean="0"/>
              <a:t>Android</a:t>
            </a:r>
            <a:r>
              <a:rPr lang="zh-CN" altLang="en-US" dirty="0" smtClean="0"/>
              <a:t>应用程序中非常重要的组件。利用</a:t>
            </a:r>
            <a:r>
              <a:rPr lang="en-US" altLang="zh-CN" dirty="0" smtClean="0"/>
              <a:t>service</a:t>
            </a:r>
            <a:r>
              <a:rPr lang="zh-CN" altLang="en-US" dirty="0" smtClean="0"/>
              <a:t>实现版本的更新和检查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14</a:t>
            </a:fld>
            <a:endParaRPr lang="zh-CN" altLang="en-US"/>
          </a:p>
        </p:txBody>
      </p:sp>
    </p:spTree>
    <p:extLst>
      <p:ext uri="{BB962C8B-B14F-4D97-AF65-F5344CB8AC3E}">
        <p14:creationId xmlns:p14="http://schemas.microsoft.com/office/powerpoint/2010/main" val="3526070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服务只会被创建一次，除非被停止。可以通过外部</a:t>
            </a:r>
            <a:r>
              <a:rPr lang="en-US" altLang="zh-CN" dirty="0" err="1" smtClean="0">
                <a:effectLst/>
              </a:rPr>
              <a:t>stopService</a:t>
            </a:r>
            <a:r>
              <a:rPr lang="zh-CN" altLang="en-US" dirty="0" smtClean="0">
                <a:effectLst/>
              </a:rPr>
              <a:t>来终止</a:t>
            </a:r>
            <a:endParaRPr lang="en-US" altLang="zh-CN" dirty="0" smtClean="0">
              <a:effectLst/>
            </a:endParaRPr>
          </a:p>
          <a:p>
            <a:r>
              <a:rPr lang="zh-CN" altLang="en-US" dirty="0" smtClean="0">
                <a:effectLst/>
              </a:rPr>
              <a:t>执行一个已经启动的服务，会直接调用</a:t>
            </a:r>
            <a:r>
              <a:rPr lang="en-US" altLang="zh-CN" dirty="0" err="1" smtClean="0">
                <a:effectLst/>
              </a:rPr>
              <a:t>onStartCommand</a:t>
            </a:r>
            <a:r>
              <a:rPr lang="zh-CN" altLang="en-US" dirty="0" smtClean="0">
                <a:effectLst/>
              </a:rPr>
              <a:t>来执行业务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17</a:t>
            </a:fld>
            <a:endParaRPr lang="zh-CN" altLang="en-US"/>
          </a:p>
        </p:txBody>
      </p:sp>
    </p:spTree>
    <p:extLst>
      <p:ext uri="{BB962C8B-B14F-4D97-AF65-F5344CB8AC3E}">
        <p14:creationId xmlns:p14="http://schemas.microsoft.com/office/powerpoint/2010/main" val="202582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614150"/>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731991"/>
            <a:ext cx="1053058" cy="31983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785997"/>
            <a:ext cx="1845146" cy="265826"/>
          </a:xfrm>
          <a:prstGeom prst="rect">
            <a:avLst/>
          </a:prstGeom>
        </p:spPr>
        <p:txBody>
          <a:bodyPr/>
          <a:lstStyle>
            <a:lvl1pPr>
              <a:defRPr>
                <a:solidFill>
                  <a:schemeClr val="tx1"/>
                </a:solidFill>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D:\Users\think\AppData\Local\Android\sdk\docs\reference\android\app\Activity.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latin typeface="+mn-ea"/>
                <a:ea typeface="+mn-ea"/>
              </a:rPr>
              <a:t>Android </a:t>
            </a:r>
            <a:r>
              <a:rPr lang="en-US" altLang="zh-CN" dirty="0">
                <a:latin typeface="+mn-ea"/>
                <a:ea typeface="+mn-ea"/>
              </a:rPr>
              <a:t>App</a:t>
            </a:r>
            <a:r>
              <a:rPr lang="zh-CN" altLang="en-US" dirty="0">
                <a:latin typeface="+mn-ea"/>
                <a:ea typeface="+mn-ea"/>
              </a:rPr>
              <a:t>的</a:t>
            </a:r>
            <a:r>
              <a:rPr lang="zh-CN" altLang="en-US" dirty="0" smtClean="0">
                <a:latin typeface="+mn-ea"/>
                <a:ea typeface="+mn-ea"/>
              </a:rPr>
              <a:t>开发</a:t>
            </a:r>
            <a:r>
              <a:rPr lang="en-US" altLang="zh-CN" dirty="0" smtClean="0">
                <a:latin typeface="+mn-ea"/>
                <a:ea typeface="+mn-ea"/>
              </a:rPr>
              <a:t/>
            </a:r>
            <a:br>
              <a:rPr lang="en-US" altLang="zh-CN" dirty="0" smtClean="0">
                <a:latin typeface="+mn-ea"/>
                <a:ea typeface="+mn-ea"/>
              </a:rPr>
            </a:br>
            <a:r>
              <a:rPr lang="zh-CN" altLang="en-US" dirty="0">
                <a:latin typeface="+mn-ea"/>
                <a:ea typeface="+mn-ea"/>
              </a:rPr>
              <a:t>四大组件</a:t>
            </a:r>
          </a:p>
        </p:txBody>
      </p:sp>
    </p:spTree>
    <p:extLst>
      <p:ext uri="{BB962C8B-B14F-4D97-AF65-F5344CB8AC3E}">
        <p14:creationId xmlns:p14="http://schemas.microsoft.com/office/powerpoint/2010/main" val="2124215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681541"/>
            <a:ext cx="8229600" cy="3913082"/>
          </a:xfrm>
        </p:spPr>
        <p:txBody>
          <a:bodyPr>
            <a:normAutofit/>
          </a:bodyPr>
          <a:lstStyle/>
          <a:p>
            <a:r>
              <a:rPr lang="en-US" altLang="zh-CN" sz="2400" dirty="0">
                <a:solidFill>
                  <a:srgbClr val="FF0000"/>
                </a:solidFill>
                <a:latin typeface="+mn-ea"/>
                <a:ea typeface="+mn-ea"/>
              </a:rPr>
              <a:t>Resumed</a:t>
            </a:r>
            <a:r>
              <a:rPr lang="en-US" altLang="zh-CN" sz="2400" dirty="0" smtClean="0">
                <a:solidFill>
                  <a:srgbClr val="FF0000"/>
                </a:solidFill>
                <a:latin typeface="+mn-ea"/>
                <a:ea typeface="+mn-ea"/>
              </a:rPr>
              <a:t> </a:t>
            </a:r>
            <a:r>
              <a:rPr lang="zh-CN" altLang="en-US" sz="2400" dirty="0" smtClean="0">
                <a:latin typeface="+mn-ea"/>
                <a:ea typeface="+mn-ea"/>
              </a:rPr>
              <a:t>：当</a:t>
            </a:r>
            <a:r>
              <a:rPr lang="zh-CN" altLang="en-US" sz="2400" dirty="0">
                <a:latin typeface="+mn-ea"/>
                <a:ea typeface="+mn-ea"/>
              </a:rPr>
              <a:t>一</a:t>
            </a:r>
            <a:r>
              <a:rPr lang="zh-CN" altLang="en-US" sz="2400" dirty="0" smtClean="0">
                <a:latin typeface="+mn-ea"/>
                <a:ea typeface="+mn-ea"/>
              </a:rPr>
              <a:t>个新的</a:t>
            </a:r>
            <a:r>
              <a:rPr lang="en-US" altLang="zh-CN" sz="2400" dirty="0" smtClean="0">
                <a:latin typeface="+mn-ea"/>
                <a:ea typeface="+mn-ea"/>
              </a:rPr>
              <a:t>Activity</a:t>
            </a:r>
            <a:r>
              <a:rPr lang="zh-CN" altLang="en-US" sz="2400" dirty="0" smtClean="0">
                <a:latin typeface="+mn-ea"/>
                <a:ea typeface="+mn-ea"/>
              </a:rPr>
              <a:t>启动入栈后，它在屏幕最前端，处于栈的最顶端，此时它处于可见，并能与用户进行交互的</a:t>
            </a:r>
            <a:r>
              <a:rPr lang="zh-CN" altLang="en-US" sz="2400" dirty="0" smtClean="0">
                <a:solidFill>
                  <a:srgbClr val="FF0000"/>
                </a:solidFill>
                <a:latin typeface="+mn-ea"/>
                <a:ea typeface="+mn-ea"/>
              </a:rPr>
              <a:t>激活</a:t>
            </a:r>
            <a:r>
              <a:rPr lang="zh-CN" altLang="en-US" sz="2400" dirty="0" smtClean="0">
                <a:latin typeface="+mn-ea"/>
                <a:ea typeface="+mn-ea"/>
              </a:rPr>
              <a:t>状态。</a:t>
            </a:r>
            <a:endParaRPr lang="en-US" altLang="zh-CN" sz="2400" i="1" dirty="0" smtClean="0">
              <a:latin typeface="+mn-ea"/>
              <a:ea typeface="+mn-ea"/>
            </a:endParaRPr>
          </a:p>
          <a:p>
            <a:pPr marL="342900" lvl="1" indent="-342900">
              <a:buFont typeface="Arial" pitchFamily="34" charset="0"/>
              <a:buChar char="•"/>
            </a:pPr>
            <a:r>
              <a:rPr lang="en-US" altLang="zh-CN" sz="2400" dirty="0">
                <a:solidFill>
                  <a:srgbClr val="FF0000"/>
                </a:solidFill>
                <a:latin typeface="+mn-ea"/>
                <a:ea typeface="+mn-ea"/>
              </a:rPr>
              <a:t>Paused</a:t>
            </a:r>
            <a:r>
              <a:rPr lang="zh-CN" altLang="en-US" sz="2400" dirty="0">
                <a:latin typeface="+mn-ea"/>
                <a:ea typeface="+mn-ea"/>
              </a:rPr>
              <a:t>：当前</a:t>
            </a:r>
            <a:r>
              <a:rPr lang="en-US" altLang="zh-CN" sz="2400" dirty="0">
                <a:latin typeface="+mn-ea"/>
                <a:ea typeface="+mn-ea"/>
              </a:rPr>
              <a:t>Activity</a:t>
            </a:r>
            <a:r>
              <a:rPr lang="zh-CN" altLang="en-US" sz="2400" dirty="0">
                <a:latin typeface="+mn-ea"/>
                <a:ea typeface="+mn-ea"/>
              </a:rPr>
              <a:t>被另一个透明或者</a:t>
            </a:r>
            <a:r>
              <a:rPr lang="en-US" altLang="zh-CN" sz="2400" dirty="0">
                <a:latin typeface="+mn-ea"/>
                <a:ea typeface="+mn-ea"/>
              </a:rPr>
              <a:t>Dialog</a:t>
            </a:r>
            <a:r>
              <a:rPr lang="zh-CN" altLang="en-US" sz="2400" dirty="0">
                <a:latin typeface="+mn-ea"/>
                <a:ea typeface="+mn-ea"/>
              </a:rPr>
              <a:t>样式</a:t>
            </a:r>
            <a:r>
              <a:rPr lang="zh-CN" altLang="en-US" sz="2400" dirty="0" smtClean="0">
                <a:latin typeface="+mn-ea"/>
                <a:ea typeface="+mn-ea"/>
              </a:rPr>
              <a:t>的</a:t>
            </a:r>
            <a:r>
              <a:rPr lang="en-US" altLang="zh-CN" sz="2400" dirty="0">
                <a:latin typeface="+mn-ea"/>
                <a:ea typeface="+mn-ea"/>
              </a:rPr>
              <a:t>Activity </a:t>
            </a:r>
            <a:r>
              <a:rPr lang="zh-CN" altLang="en-US" sz="2400" dirty="0" smtClean="0">
                <a:latin typeface="+mn-ea"/>
                <a:ea typeface="+mn-ea"/>
              </a:rPr>
              <a:t>覆盖时的状态，此时它仍然与窗口管理器保持联系，继续维护其内部状态。所以它仍然可见，但它已经失去焦点，</a:t>
            </a:r>
            <a:r>
              <a:rPr lang="zh-CN" altLang="en-US" sz="2400" dirty="0" smtClean="0">
                <a:solidFill>
                  <a:srgbClr val="FF0000"/>
                </a:solidFill>
                <a:latin typeface="+mn-ea"/>
                <a:ea typeface="+mn-ea"/>
              </a:rPr>
              <a:t>不能与用户进行</a:t>
            </a:r>
            <a:r>
              <a:rPr lang="zh-CN" altLang="en-US" sz="2400" dirty="0" smtClean="0">
                <a:latin typeface="+mn-ea"/>
                <a:ea typeface="+mn-ea"/>
              </a:rPr>
              <a:t>交互。</a:t>
            </a:r>
            <a:endParaRPr lang="en-US" altLang="zh-CN" sz="2400" dirty="0" smtClean="0">
              <a:latin typeface="+mn-ea"/>
              <a:ea typeface="+mn-ea"/>
            </a:endParaRPr>
          </a:p>
          <a:p>
            <a:pPr marL="342900" lvl="1" indent="-342900">
              <a:buFont typeface="Wingdings" panose="05000000000000000000" pitchFamily="2" charset="2"/>
              <a:buChar char="ü"/>
            </a:pPr>
            <a:r>
              <a:rPr lang="zh-CN" altLang="en-US" sz="2400" dirty="0" smtClean="0">
                <a:latin typeface="+mn-ea"/>
                <a:ea typeface="+mn-ea"/>
              </a:rPr>
              <a:t>处于</a:t>
            </a:r>
            <a:r>
              <a:rPr lang="zh-CN" altLang="en-US" sz="2400" dirty="0">
                <a:latin typeface="+mn-ea"/>
                <a:ea typeface="+mn-ea"/>
              </a:rPr>
              <a:t>暂停状态的</a:t>
            </a:r>
            <a:r>
              <a:rPr lang="en-US" altLang="zh-CN" sz="2400" dirty="0">
                <a:latin typeface="+mn-ea"/>
                <a:ea typeface="+mn-ea"/>
              </a:rPr>
              <a:t>Activity</a:t>
            </a:r>
            <a:r>
              <a:rPr lang="zh-CN" altLang="en-US" sz="2400" dirty="0">
                <a:latin typeface="+mn-ea"/>
                <a:ea typeface="+mn-ea"/>
              </a:rPr>
              <a:t>仍然保留用户的状态信息，但在系统内存不足时，可能会被系统杀死</a:t>
            </a:r>
          </a:p>
          <a:p>
            <a:r>
              <a:rPr lang="en-US" altLang="zh-CN" sz="2400" dirty="0" smtClean="0">
                <a:solidFill>
                  <a:srgbClr val="FF0000"/>
                </a:solidFill>
                <a:latin typeface="+mn-ea"/>
                <a:ea typeface="+mn-ea"/>
              </a:rPr>
              <a:t>Stopped</a:t>
            </a:r>
            <a:r>
              <a:rPr lang="en-US" altLang="zh-CN" sz="2400" i="1" dirty="0" smtClean="0">
                <a:latin typeface="+mn-ea"/>
                <a:ea typeface="+mn-ea"/>
              </a:rPr>
              <a:t> </a:t>
            </a:r>
            <a:r>
              <a:rPr lang="zh-CN" altLang="en-US" sz="2400" i="1" dirty="0" smtClean="0">
                <a:latin typeface="+mn-ea"/>
                <a:ea typeface="+mn-ea"/>
              </a:rPr>
              <a:t>当</a:t>
            </a:r>
            <a:r>
              <a:rPr lang="en-US" altLang="zh-CN" sz="2400" dirty="0" smtClean="0">
                <a:latin typeface="+mn-ea"/>
                <a:ea typeface="+mn-ea"/>
              </a:rPr>
              <a:t>Activity</a:t>
            </a:r>
            <a:r>
              <a:rPr lang="zh-CN" altLang="en-US" sz="2400" dirty="0" smtClean="0">
                <a:latin typeface="+mn-ea"/>
                <a:ea typeface="+mn-ea"/>
              </a:rPr>
              <a:t>被另一个</a:t>
            </a:r>
            <a:r>
              <a:rPr lang="en-US" altLang="zh-CN" sz="2400" dirty="0" smtClean="0">
                <a:latin typeface="+mn-ea"/>
                <a:ea typeface="+mn-ea"/>
              </a:rPr>
              <a:t>Activity</a:t>
            </a:r>
            <a:r>
              <a:rPr lang="zh-CN" altLang="en-US" sz="2400" dirty="0" smtClean="0">
                <a:latin typeface="+mn-ea"/>
                <a:ea typeface="+mn-ea"/>
              </a:rPr>
              <a:t>完全覆盖，失去焦点，</a:t>
            </a:r>
            <a:r>
              <a:rPr lang="zh-CN" altLang="en-US" sz="2400" dirty="0" smtClean="0">
                <a:solidFill>
                  <a:srgbClr val="FF0000"/>
                </a:solidFill>
                <a:latin typeface="+mn-ea"/>
                <a:ea typeface="+mn-ea"/>
              </a:rPr>
              <a:t>不可见</a:t>
            </a:r>
            <a:r>
              <a:rPr lang="zh-CN" altLang="en-US" sz="2400" dirty="0" smtClean="0">
                <a:latin typeface="+mn-ea"/>
                <a:ea typeface="+mn-ea"/>
              </a:rPr>
              <a:t>。</a:t>
            </a:r>
            <a:endParaRPr lang="en-US" altLang="zh-CN" sz="2400" dirty="0" smtClean="0">
              <a:latin typeface="+mn-ea"/>
              <a:ea typeface="+mn-ea"/>
            </a:endParaRPr>
          </a:p>
          <a:p>
            <a:pPr marL="342900" lvl="2" indent="-342900">
              <a:buFont typeface="Wingdings" panose="05000000000000000000" pitchFamily="2" charset="2"/>
              <a:buChar char="ü"/>
            </a:pPr>
            <a:r>
              <a:rPr lang="zh-CN" altLang="en-US" dirty="0" smtClean="0">
                <a:latin typeface="+mn-ea"/>
                <a:ea typeface="+mn-ea"/>
              </a:rPr>
              <a:t>处于</a:t>
            </a:r>
            <a:r>
              <a:rPr lang="zh-CN" altLang="en-US" dirty="0">
                <a:latin typeface="+mn-ea"/>
                <a:ea typeface="+mn-ea"/>
              </a:rPr>
              <a:t>停止状态的</a:t>
            </a:r>
            <a:r>
              <a:rPr lang="en-US" altLang="zh-CN" dirty="0">
                <a:latin typeface="+mn-ea"/>
                <a:ea typeface="+mn-ea"/>
              </a:rPr>
              <a:t>Activity</a:t>
            </a:r>
            <a:r>
              <a:rPr lang="zh-CN" altLang="en-US" dirty="0">
                <a:latin typeface="+mn-ea"/>
                <a:ea typeface="+mn-ea"/>
              </a:rPr>
              <a:t>，仍然保留用户状态信息，但当系统内存不足时，会优先杀死该类</a:t>
            </a:r>
            <a:r>
              <a:rPr lang="en-US" altLang="zh-CN" dirty="0">
                <a:latin typeface="+mn-ea"/>
                <a:ea typeface="+mn-ea"/>
              </a:rPr>
              <a:t>Activity</a:t>
            </a:r>
            <a:r>
              <a:rPr lang="zh-CN" altLang="en-US" dirty="0">
                <a:latin typeface="+mn-ea"/>
                <a:ea typeface="+mn-ea"/>
              </a:rPr>
              <a:t>。</a:t>
            </a:r>
          </a:p>
          <a:p>
            <a:endParaRPr lang="zh-CN" altLang="en-US" dirty="0"/>
          </a:p>
        </p:txBody>
      </p:sp>
      <p:sp>
        <p:nvSpPr>
          <p:cNvPr id="3" name="标题 2"/>
          <p:cNvSpPr>
            <a:spLocks noGrp="1"/>
          </p:cNvSpPr>
          <p:nvPr>
            <p:ph type="title"/>
          </p:nvPr>
        </p:nvSpPr>
        <p:spPr/>
        <p:txBody>
          <a:bodyPr>
            <a:normAutofit/>
          </a:bodyPr>
          <a:lstStyle/>
          <a:p>
            <a:pPr>
              <a:defRPr/>
            </a:pPr>
            <a:r>
              <a:rPr lang="en-US" altLang="zh-CN" dirty="0">
                <a:latin typeface="+mn-ea"/>
                <a:ea typeface="+mn-ea"/>
              </a:rPr>
              <a:t>Activity</a:t>
            </a:r>
            <a:r>
              <a:rPr lang="zh-CN" altLang="en-US" dirty="0">
                <a:latin typeface="+mn-ea"/>
                <a:ea typeface="+mn-ea"/>
              </a:rPr>
              <a:t>状态</a:t>
            </a:r>
          </a:p>
        </p:txBody>
      </p:sp>
    </p:spTree>
    <p:extLst>
      <p:ext uri="{BB962C8B-B14F-4D97-AF65-F5344CB8AC3E}">
        <p14:creationId xmlns:p14="http://schemas.microsoft.com/office/powerpoint/2010/main" val="2653039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35547"/>
            <a:ext cx="8229600" cy="3859076"/>
          </a:xfrm>
        </p:spPr>
        <p:txBody>
          <a:bodyPr>
            <a:normAutofit fontScale="55000" lnSpcReduction="20000"/>
          </a:bodyPr>
          <a:lstStyle/>
          <a:p>
            <a:pPr marL="0" indent="0">
              <a:buNone/>
            </a:pPr>
            <a:r>
              <a:rPr lang="en-US" altLang="zh-CN" sz="4400" dirty="0" smtClean="0">
                <a:latin typeface="+mn-ea"/>
                <a:ea typeface="+mn-ea"/>
              </a:rPr>
              <a:t>//Activity</a:t>
            </a:r>
            <a:r>
              <a:rPr lang="zh-CN" altLang="en-US" sz="4400" dirty="0" smtClean="0">
                <a:latin typeface="+mn-ea"/>
                <a:ea typeface="+mn-ea"/>
              </a:rPr>
              <a:t>创建时被调用</a:t>
            </a:r>
            <a:endParaRPr lang="en-US" altLang="zh-CN" sz="4400" dirty="0" smtClean="0">
              <a:latin typeface="+mn-ea"/>
              <a:ea typeface="+mn-ea"/>
            </a:endParaRPr>
          </a:p>
          <a:p>
            <a:pPr marL="0" indent="0">
              <a:buNone/>
            </a:pPr>
            <a:r>
              <a:rPr lang="en-US" altLang="zh-CN" sz="4400" dirty="0" smtClean="0">
                <a:latin typeface="+mn-ea"/>
                <a:ea typeface="+mn-ea"/>
              </a:rPr>
              <a:t>public </a:t>
            </a:r>
            <a:r>
              <a:rPr lang="en-US" altLang="zh-CN" sz="4400" dirty="0">
                <a:latin typeface="+mn-ea"/>
                <a:ea typeface="+mn-ea"/>
              </a:rPr>
              <a:t>void </a:t>
            </a:r>
            <a:r>
              <a:rPr lang="en-US" altLang="zh-CN" sz="4400" dirty="0" err="1">
                <a:latin typeface="+mn-ea"/>
                <a:ea typeface="+mn-ea"/>
                <a:hlinkClick r:id="rId2" action="ppaction://hlinkfile"/>
              </a:rPr>
              <a:t>onCreate</a:t>
            </a:r>
            <a:r>
              <a:rPr lang="en-US" altLang="zh-CN" sz="4400" dirty="0">
                <a:latin typeface="+mn-ea"/>
                <a:ea typeface="+mn-ea"/>
              </a:rPr>
              <a:t>(Bundle </a:t>
            </a:r>
            <a:r>
              <a:rPr lang="en-US" altLang="zh-CN" sz="4400" dirty="0" err="1">
                <a:latin typeface="+mn-ea"/>
                <a:ea typeface="+mn-ea"/>
              </a:rPr>
              <a:t>savedInstanceState</a:t>
            </a:r>
            <a:r>
              <a:rPr lang="en-US" altLang="zh-CN" sz="4400" dirty="0" smtClean="0">
                <a:latin typeface="+mn-ea"/>
                <a:ea typeface="+mn-ea"/>
              </a:rPr>
              <a:t>)</a:t>
            </a:r>
          </a:p>
          <a:p>
            <a:pPr marL="0" indent="0">
              <a:buNone/>
            </a:pPr>
            <a:r>
              <a:rPr lang="en-US" altLang="zh-CN" sz="4400" dirty="0" smtClean="0">
                <a:latin typeface="+mn-ea"/>
                <a:ea typeface="+mn-ea"/>
              </a:rPr>
              <a:t>//Activity</a:t>
            </a:r>
            <a:r>
              <a:rPr lang="zh-CN" altLang="en-US" sz="4400" dirty="0" smtClean="0">
                <a:latin typeface="+mn-ea"/>
                <a:ea typeface="+mn-ea"/>
              </a:rPr>
              <a:t>可见时被调用</a:t>
            </a:r>
            <a:endParaRPr lang="en-US" altLang="zh-CN" sz="4400" dirty="0" smtClean="0">
              <a:latin typeface="+mn-ea"/>
              <a:ea typeface="+mn-ea"/>
            </a:endParaRPr>
          </a:p>
          <a:p>
            <a:pPr marL="0" indent="0">
              <a:buNone/>
            </a:pPr>
            <a:r>
              <a:rPr lang="en-US" altLang="zh-CN" sz="4400" dirty="0">
                <a:latin typeface="+mn-ea"/>
                <a:ea typeface="+mn-ea"/>
              </a:rPr>
              <a:t>protected void </a:t>
            </a:r>
            <a:r>
              <a:rPr lang="en-US" altLang="zh-CN" sz="4400" dirty="0" err="1">
                <a:latin typeface="+mn-ea"/>
                <a:ea typeface="+mn-ea"/>
                <a:hlinkClick r:id="rId2" action="ppaction://hlinkfile"/>
              </a:rPr>
              <a:t>onStart</a:t>
            </a:r>
            <a:r>
              <a:rPr lang="en-US" altLang="zh-CN" sz="4400" dirty="0">
                <a:latin typeface="+mn-ea"/>
                <a:ea typeface="+mn-ea"/>
                <a:hlinkClick r:id="rId2" action="ppaction://hlinkfile"/>
              </a:rPr>
              <a:t>()</a:t>
            </a:r>
            <a:r>
              <a:rPr lang="en-US" altLang="zh-CN" sz="4400" dirty="0">
                <a:latin typeface="+mn-ea"/>
                <a:ea typeface="+mn-ea"/>
              </a:rPr>
              <a:t> </a:t>
            </a:r>
            <a:endParaRPr lang="en-US" altLang="zh-CN" sz="4400" dirty="0" smtClean="0">
              <a:latin typeface="+mn-ea"/>
              <a:ea typeface="+mn-ea"/>
            </a:endParaRPr>
          </a:p>
          <a:p>
            <a:pPr marL="0" indent="0">
              <a:buNone/>
            </a:pPr>
            <a:r>
              <a:rPr lang="en-US" altLang="zh-CN" sz="4400" dirty="0" smtClean="0">
                <a:latin typeface="+mn-ea"/>
                <a:ea typeface="+mn-ea"/>
              </a:rPr>
              <a:t>//Activity</a:t>
            </a:r>
            <a:r>
              <a:rPr lang="zh-CN" altLang="en-US" sz="4400" dirty="0" smtClean="0">
                <a:latin typeface="+mn-ea"/>
                <a:ea typeface="+mn-ea"/>
              </a:rPr>
              <a:t>重新可见</a:t>
            </a:r>
            <a:r>
              <a:rPr lang="zh-CN" altLang="en-US" sz="4400" dirty="0">
                <a:latin typeface="+mn-ea"/>
                <a:ea typeface="+mn-ea"/>
              </a:rPr>
              <a:t>时被</a:t>
            </a:r>
            <a:r>
              <a:rPr lang="zh-CN" altLang="en-US" sz="4400" dirty="0" smtClean="0">
                <a:latin typeface="+mn-ea"/>
                <a:ea typeface="+mn-ea"/>
              </a:rPr>
              <a:t>调用，接着会调用</a:t>
            </a:r>
            <a:r>
              <a:rPr lang="en-US" altLang="zh-CN" sz="4400" dirty="0" err="1">
                <a:latin typeface="+mn-ea"/>
                <a:ea typeface="+mn-ea"/>
                <a:hlinkClick r:id="rId2" action="ppaction://hlinkfile"/>
              </a:rPr>
              <a:t>onStart</a:t>
            </a:r>
            <a:r>
              <a:rPr lang="en-US" altLang="zh-CN" sz="4400" dirty="0">
                <a:latin typeface="+mn-ea"/>
                <a:ea typeface="+mn-ea"/>
                <a:hlinkClick r:id="rId2" action="ppaction://hlinkfile"/>
              </a:rPr>
              <a:t>()</a:t>
            </a:r>
            <a:r>
              <a:rPr lang="en-US" altLang="zh-CN" sz="4400" dirty="0">
                <a:latin typeface="+mn-ea"/>
                <a:ea typeface="+mn-ea"/>
              </a:rPr>
              <a:t> </a:t>
            </a:r>
          </a:p>
          <a:p>
            <a:pPr marL="0" indent="0">
              <a:buNone/>
            </a:pPr>
            <a:r>
              <a:rPr lang="en-US" altLang="zh-CN" sz="4400" dirty="0" smtClean="0">
                <a:latin typeface="+mn-ea"/>
                <a:ea typeface="+mn-ea"/>
              </a:rPr>
              <a:t>protected </a:t>
            </a:r>
            <a:r>
              <a:rPr lang="en-US" altLang="zh-CN" sz="4400" dirty="0">
                <a:latin typeface="+mn-ea"/>
                <a:ea typeface="+mn-ea"/>
              </a:rPr>
              <a:t>void </a:t>
            </a:r>
            <a:r>
              <a:rPr lang="en-US" altLang="zh-CN" sz="4400" dirty="0" err="1">
                <a:latin typeface="+mn-ea"/>
                <a:ea typeface="+mn-ea"/>
                <a:hlinkClick r:id="rId2" action="ppaction://hlinkfile"/>
              </a:rPr>
              <a:t>onRestart</a:t>
            </a:r>
            <a:r>
              <a:rPr lang="en-US" altLang="zh-CN" sz="4400" dirty="0" smtClean="0">
                <a:latin typeface="+mn-ea"/>
                <a:ea typeface="+mn-ea"/>
                <a:hlinkClick r:id="rId2" action="ppaction://hlinkfile"/>
              </a:rPr>
              <a:t>()</a:t>
            </a:r>
            <a:endParaRPr lang="en-US" altLang="zh-CN" sz="4400" dirty="0" smtClean="0">
              <a:latin typeface="+mn-ea"/>
              <a:ea typeface="+mn-ea"/>
            </a:endParaRPr>
          </a:p>
          <a:p>
            <a:pPr marL="0" indent="0">
              <a:buNone/>
            </a:pPr>
            <a:r>
              <a:rPr lang="en-US" altLang="zh-CN" sz="4400" dirty="0" smtClean="0">
                <a:latin typeface="+mn-ea"/>
                <a:ea typeface="+mn-ea"/>
              </a:rPr>
              <a:t>//Activity</a:t>
            </a:r>
            <a:r>
              <a:rPr lang="zh-CN" altLang="en-US" sz="4400" dirty="0" smtClean="0">
                <a:latin typeface="+mn-ea"/>
                <a:ea typeface="+mn-ea"/>
              </a:rPr>
              <a:t>获得焦点，可进行输入时被调用</a:t>
            </a:r>
            <a:endParaRPr lang="en-US" altLang="zh-CN" sz="4400" dirty="0" smtClean="0">
              <a:latin typeface="+mn-ea"/>
              <a:ea typeface="+mn-ea"/>
            </a:endParaRPr>
          </a:p>
          <a:p>
            <a:pPr marL="0" indent="0">
              <a:buNone/>
            </a:pPr>
            <a:r>
              <a:rPr lang="en-US" altLang="zh-CN" sz="4400" dirty="0" smtClean="0">
                <a:latin typeface="+mn-ea"/>
                <a:ea typeface="+mn-ea"/>
              </a:rPr>
              <a:t>protected </a:t>
            </a:r>
            <a:r>
              <a:rPr lang="en-US" altLang="zh-CN" sz="4400" dirty="0">
                <a:latin typeface="+mn-ea"/>
                <a:ea typeface="+mn-ea"/>
              </a:rPr>
              <a:t>void </a:t>
            </a:r>
            <a:r>
              <a:rPr lang="en-US" altLang="zh-CN" sz="4400" dirty="0" err="1">
                <a:latin typeface="+mn-ea"/>
                <a:ea typeface="+mn-ea"/>
                <a:hlinkClick r:id="rId2" action="ppaction://hlinkfile"/>
              </a:rPr>
              <a:t>onResume</a:t>
            </a:r>
            <a:r>
              <a:rPr lang="en-US" altLang="zh-CN" sz="4400" dirty="0" smtClean="0">
                <a:latin typeface="+mn-ea"/>
                <a:ea typeface="+mn-ea"/>
                <a:hlinkClick r:id="rId2" action="ppaction://hlinkfile"/>
              </a:rPr>
              <a:t>()</a:t>
            </a:r>
            <a:endParaRPr lang="en-US" altLang="zh-CN" sz="4400" dirty="0" smtClean="0">
              <a:latin typeface="+mn-ea"/>
              <a:ea typeface="+mn-ea"/>
            </a:endParaRPr>
          </a:p>
          <a:p>
            <a:pPr marL="0" indent="0">
              <a:buNone/>
            </a:pPr>
            <a:r>
              <a:rPr lang="en-US" altLang="zh-CN" sz="4400" dirty="0" smtClean="0">
                <a:latin typeface="+mn-ea"/>
                <a:ea typeface="+mn-ea"/>
              </a:rPr>
              <a:t>//Activity</a:t>
            </a:r>
            <a:r>
              <a:rPr lang="zh-CN" altLang="en-US" sz="4400" dirty="0" smtClean="0">
                <a:latin typeface="+mn-ea"/>
                <a:ea typeface="+mn-ea"/>
              </a:rPr>
              <a:t>失去焦点，但可见时被调用</a:t>
            </a:r>
            <a:endParaRPr lang="en-US" altLang="zh-CN" sz="4400" dirty="0" smtClean="0">
              <a:latin typeface="+mn-ea"/>
              <a:ea typeface="+mn-ea"/>
            </a:endParaRPr>
          </a:p>
          <a:p>
            <a:pPr marL="0" indent="0">
              <a:buNone/>
            </a:pPr>
            <a:r>
              <a:rPr lang="en-US" altLang="zh-CN" sz="4400" dirty="0" smtClean="0">
                <a:latin typeface="+mn-ea"/>
                <a:ea typeface="+mn-ea"/>
              </a:rPr>
              <a:t>protected </a:t>
            </a:r>
            <a:r>
              <a:rPr lang="en-US" altLang="zh-CN" sz="4400" dirty="0">
                <a:latin typeface="+mn-ea"/>
                <a:ea typeface="+mn-ea"/>
              </a:rPr>
              <a:t>void </a:t>
            </a:r>
            <a:r>
              <a:rPr lang="en-US" altLang="zh-CN" sz="4400" dirty="0">
                <a:latin typeface="+mn-ea"/>
                <a:ea typeface="+mn-ea"/>
                <a:hlinkClick r:id="rId2" action="ppaction://hlinkfile"/>
              </a:rPr>
              <a:t>onPause</a:t>
            </a:r>
            <a:r>
              <a:rPr lang="en-US" altLang="zh-CN" sz="4400" dirty="0" smtClean="0">
                <a:latin typeface="+mn-ea"/>
                <a:ea typeface="+mn-ea"/>
                <a:hlinkClick r:id="rId2" action="ppaction://hlinkfile"/>
              </a:rPr>
              <a:t>()</a:t>
            </a:r>
            <a:endParaRPr lang="en-US" altLang="zh-CN" sz="4400" dirty="0" smtClean="0">
              <a:latin typeface="+mn-ea"/>
              <a:ea typeface="+mn-ea"/>
            </a:endParaRPr>
          </a:p>
          <a:p>
            <a:pPr marL="0" indent="0">
              <a:buNone/>
            </a:pPr>
            <a:r>
              <a:rPr lang="en-US" altLang="zh-CN" sz="4400" dirty="0" smtClean="0">
                <a:latin typeface="+mn-ea"/>
                <a:ea typeface="+mn-ea"/>
              </a:rPr>
              <a:t>//Activity</a:t>
            </a:r>
            <a:r>
              <a:rPr lang="zh-CN" altLang="en-US" sz="4400" dirty="0" smtClean="0">
                <a:latin typeface="+mn-ea"/>
                <a:ea typeface="+mn-ea"/>
              </a:rPr>
              <a:t>完全不可见时，被调用（会被系统</a:t>
            </a:r>
            <a:r>
              <a:rPr lang="en-US" altLang="zh-CN" sz="4400" dirty="0" smtClean="0">
                <a:latin typeface="+mn-ea"/>
                <a:ea typeface="+mn-ea"/>
              </a:rPr>
              <a:t>kill</a:t>
            </a:r>
            <a:r>
              <a:rPr lang="zh-CN" altLang="en-US" sz="4400" dirty="0" smtClean="0">
                <a:latin typeface="+mn-ea"/>
                <a:ea typeface="+mn-ea"/>
              </a:rPr>
              <a:t>）</a:t>
            </a:r>
            <a:endParaRPr lang="en-US" altLang="zh-CN" sz="4400" dirty="0" smtClean="0">
              <a:latin typeface="+mn-ea"/>
              <a:ea typeface="+mn-ea"/>
            </a:endParaRPr>
          </a:p>
          <a:p>
            <a:pPr marL="0" indent="0">
              <a:buNone/>
            </a:pPr>
            <a:r>
              <a:rPr lang="en-US" altLang="zh-CN" sz="4400" dirty="0">
                <a:latin typeface="+mn-ea"/>
                <a:ea typeface="+mn-ea"/>
              </a:rPr>
              <a:t>protected void </a:t>
            </a:r>
            <a:r>
              <a:rPr lang="en-US" altLang="zh-CN" sz="4400" dirty="0" err="1">
                <a:latin typeface="+mn-ea"/>
                <a:ea typeface="+mn-ea"/>
                <a:hlinkClick r:id="rId2" action="ppaction://hlinkfile"/>
              </a:rPr>
              <a:t>onStop</a:t>
            </a:r>
            <a:r>
              <a:rPr lang="en-US" altLang="zh-CN" sz="4400" dirty="0" smtClean="0">
                <a:latin typeface="+mn-ea"/>
                <a:ea typeface="+mn-ea"/>
                <a:hlinkClick r:id="rId2" action="ppaction://hlinkfile"/>
              </a:rPr>
              <a:t>()</a:t>
            </a:r>
            <a:endParaRPr lang="en-US" altLang="zh-CN" sz="4400" dirty="0" smtClean="0">
              <a:latin typeface="+mn-ea"/>
              <a:ea typeface="+mn-ea"/>
            </a:endParaRPr>
          </a:p>
          <a:p>
            <a:pPr marL="0" indent="0">
              <a:buNone/>
            </a:pPr>
            <a:r>
              <a:rPr lang="en-US" altLang="zh-CN" sz="4400" dirty="0" smtClean="0">
                <a:latin typeface="+mn-ea"/>
                <a:ea typeface="+mn-ea"/>
              </a:rPr>
              <a:t>//Activity</a:t>
            </a:r>
            <a:r>
              <a:rPr lang="zh-CN" altLang="en-US" sz="4400" dirty="0" smtClean="0">
                <a:latin typeface="+mn-ea"/>
                <a:ea typeface="+mn-ea"/>
              </a:rPr>
              <a:t>被销毁时被调用</a:t>
            </a:r>
            <a:r>
              <a:rPr lang="zh-CN" altLang="en-US" sz="4400" dirty="0">
                <a:latin typeface="+mn-ea"/>
                <a:ea typeface="+mn-ea"/>
              </a:rPr>
              <a:t>（会被系统</a:t>
            </a:r>
            <a:r>
              <a:rPr lang="en-US" altLang="zh-CN" sz="4400" dirty="0">
                <a:latin typeface="+mn-ea"/>
                <a:ea typeface="+mn-ea"/>
              </a:rPr>
              <a:t>kill</a:t>
            </a:r>
            <a:r>
              <a:rPr lang="zh-CN" altLang="en-US" sz="4400" dirty="0">
                <a:latin typeface="+mn-ea"/>
                <a:ea typeface="+mn-ea"/>
              </a:rPr>
              <a:t>）</a:t>
            </a:r>
            <a:endParaRPr lang="en-US" altLang="zh-CN" sz="4400" dirty="0">
              <a:latin typeface="+mn-ea"/>
              <a:ea typeface="+mn-ea"/>
            </a:endParaRPr>
          </a:p>
          <a:p>
            <a:pPr marL="0" indent="0">
              <a:buNone/>
            </a:pPr>
            <a:r>
              <a:rPr lang="en-US" altLang="zh-CN" sz="4400" dirty="0" smtClean="0">
                <a:latin typeface="+mn-ea"/>
                <a:ea typeface="+mn-ea"/>
              </a:rPr>
              <a:t>protected </a:t>
            </a:r>
            <a:r>
              <a:rPr lang="en-US" altLang="zh-CN" sz="4400" dirty="0">
                <a:latin typeface="+mn-ea"/>
                <a:ea typeface="+mn-ea"/>
              </a:rPr>
              <a:t>void </a:t>
            </a:r>
            <a:r>
              <a:rPr lang="en-US" altLang="zh-CN" sz="4400" dirty="0" err="1">
                <a:latin typeface="+mn-ea"/>
                <a:ea typeface="+mn-ea"/>
                <a:hlinkClick r:id="rId2" action="ppaction://hlinkfile"/>
              </a:rPr>
              <a:t>onDestroy</a:t>
            </a:r>
            <a:r>
              <a:rPr lang="en-US" altLang="zh-CN" sz="4400" dirty="0">
                <a:latin typeface="+mn-ea"/>
                <a:ea typeface="+mn-ea"/>
                <a:hlinkClick r:id="rId2" action="ppaction://hlinkfile"/>
              </a:rPr>
              <a:t>()</a:t>
            </a:r>
            <a:endParaRPr lang="en-US" altLang="zh-CN" sz="4400" b="1" dirty="0">
              <a:latin typeface="+mn-ea"/>
              <a:ea typeface="+mn-ea"/>
            </a:endParaRPr>
          </a:p>
          <a:p>
            <a:endParaRPr lang="en-US" altLang="zh-CN" b="1" dirty="0" smtClean="0"/>
          </a:p>
          <a:p>
            <a:endParaRPr lang="zh-CN" altLang="en-US" b="1" dirty="0"/>
          </a:p>
        </p:txBody>
      </p:sp>
      <p:sp>
        <p:nvSpPr>
          <p:cNvPr id="3" name="标题 2"/>
          <p:cNvSpPr>
            <a:spLocks noGrp="1"/>
          </p:cNvSpPr>
          <p:nvPr>
            <p:ph type="title"/>
          </p:nvPr>
        </p:nvSpPr>
        <p:spPr/>
        <p:txBody>
          <a:bodyPr>
            <a:normAutofit/>
          </a:bodyPr>
          <a:lstStyle/>
          <a:p>
            <a:pPr>
              <a:defRPr/>
            </a:pPr>
            <a:r>
              <a:rPr lang="en-US" altLang="zh-CN" dirty="0">
                <a:latin typeface="+mn-ea"/>
                <a:ea typeface="+mn-ea"/>
              </a:rPr>
              <a:t>Activity</a:t>
            </a:r>
            <a:r>
              <a:rPr lang="zh-CN" altLang="en-US" dirty="0">
                <a:latin typeface="+mn-ea"/>
                <a:ea typeface="+mn-ea"/>
              </a:rPr>
              <a:t>活动状态之间的切换</a:t>
            </a:r>
          </a:p>
        </p:txBody>
      </p:sp>
    </p:spTree>
    <p:extLst>
      <p:ext uri="{BB962C8B-B14F-4D97-AF65-F5344CB8AC3E}">
        <p14:creationId xmlns:p14="http://schemas.microsoft.com/office/powerpoint/2010/main" val="1160623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latin typeface="+mn-ea"/>
                <a:ea typeface="+mn-ea"/>
              </a:rPr>
              <a:t>Activity</a:t>
            </a:r>
            <a:r>
              <a:rPr lang="zh-CN" altLang="en-US" dirty="0">
                <a:latin typeface="+mn-ea"/>
                <a:ea typeface="+mn-ea"/>
              </a:rPr>
              <a:t>生命周期</a:t>
            </a:r>
          </a:p>
        </p:txBody>
      </p:sp>
      <p:pic>
        <p:nvPicPr>
          <p:cNvPr id="3074" name="Picture 2" descr="D:\Users\think\AppData\Local\Android\sdk\docs\images\activity_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669" y="195486"/>
            <a:ext cx="5437419" cy="477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426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solidFill>
                  <a:srgbClr val="FF0000"/>
                </a:solidFill>
                <a:latin typeface="+mn-ea"/>
                <a:ea typeface="+mn-ea"/>
              </a:rPr>
              <a:t>Service</a:t>
            </a:r>
            <a:r>
              <a:rPr lang="zh-CN" altLang="en-US" sz="2800" dirty="0" smtClean="0">
                <a:solidFill>
                  <a:srgbClr val="FF0000"/>
                </a:solidFill>
                <a:latin typeface="+mn-ea"/>
                <a:ea typeface="+mn-ea"/>
              </a:rPr>
              <a:t>（服务）</a:t>
            </a:r>
            <a:endParaRPr lang="en-US" altLang="zh-CN" sz="2800" dirty="0" smtClean="0">
              <a:solidFill>
                <a:srgbClr val="FF0000"/>
              </a:solidFill>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2324759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97565"/>
            <a:ext cx="8229600" cy="3394472"/>
          </a:xfrm>
        </p:spPr>
        <p:txBody>
          <a:bodyPr/>
          <a:lstStyle/>
          <a:p>
            <a:pPr marL="457200" lvl="1" indent="0">
              <a:buNone/>
            </a:pPr>
            <a:r>
              <a:rPr lang="en-US" altLang="zh-CN" dirty="0" smtClean="0">
                <a:latin typeface="+mn-ea"/>
                <a:ea typeface="+mn-ea"/>
              </a:rPr>
              <a:t>Service</a:t>
            </a:r>
            <a:r>
              <a:rPr lang="zh-CN" altLang="en-US" dirty="0" smtClean="0">
                <a:latin typeface="+mn-ea"/>
                <a:ea typeface="+mn-ea"/>
              </a:rPr>
              <a:t>是具有一个较长生命周期且</a:t>
            </a:r>
            <a:r>
              <a:rPr lang="zh-CN" altLang="en-US" dirty="0" smtClean="0">
                <a:solidFill>
                  <a:srgbClr val="FF0000"/>
                </a:solidFill>
                <a:latin typeface="+mn-ea"/>
                <a:ea typeface="+mn-ea"/>
              </a:rPr>
              <a:t>没有用户界面</a:t>
            </a:r>
            <a:r>
              <a:rPr lang="zh-CN" altLang="en-US" dirty="0" smtClean="0">
                <a:latin typeface="+mn-ea"/>
                <a:ea typeface="+mn-ea"/>
              </a:rPr>
              <a:t>的程序，</a:t>
            </a:r>
            <a:r>
              <a:rPr lang="zh-CN" altLang="en-US" dirty="0" smtClean="0">
                <a:solidFill>
                  <a:srgbClr val="FF0000"/>
                </a:solidFill>
                <a:latin typeface="+mn-ea"/>
                <a:ea typeface="+mn-ea"/>
              </a:rPr>
              <a:t>只能在后台运行</a:t>
            </a:r>
            <a:r>
              <a:rPr lang="zh-CN" altLang="en-US" dirty="0" smtClean="0">
                <a:latin typeface="+mn-ea"/>
                <a:ea typeface="+mn-ea"/>
              </a:rPr>
              <a:t>，可以和其他组件进行交互。</a:t>
            </a:r>
            <a:endParaRPr lang="en-US" altLang="zh-CN" dirty="0" smtClean="0">
              <a:latin typeface="+mn-ea"/>
              <a:ea typeface="+mn-ea"/>
            </a:endParaRPr>
          </a:p>
          <a:p>
            <a:pPr marL="457200" lvl="1" indent="0">
              <a:buNone/>
            </a:pPr>
            <a:r>
              <a:rPr lang="zh-CN" altLang="en-US" dirty="0" smtClean="0">
                <a:latin typeface="+mn-ea"/>
                <a:ea typeface="+mn-ea"/>
              </a:rPr>
              <a:t>例如：一个音乐播放器。用户可以再设备上一边播放音乐一边进行别的操作。</a:t>
            </a:r>
            <a:endParaRPr lang="zh-CN" altLang="en-US" dirty="0">
              <a:latin typeface="+mn-ea"/>
              <a:ea typeface="+mn-ea"/>
            </a:endParaRPr>
          </a:p>
        </p:txBody>
      </p:sp>
      <p:sp>
        <p:nvSpPr>
          <p:cNvPr id="2" name="标题 1"/>
          <p:cNvSpPr>
            <a:spLocks noGrp="1"/>
          </p:cNvSpPr>
          <p:nvPr>
            <p:ph type="title"/>
          </p:nvPr>
        </p:nvSpPr>
        <p:spPr/>
        <p:txBody>
          <a:bodyPr>
            <a:normAutofit/>
          </a:bodyPr>
          <a:lstStyle/>
          <a:p>
            <a:r>
              <a:rPr lang="en-US" altLang="zh-CN" dirty="0">
                <a:latin typeface="+mn-ea"/>
                <a:ea typeface="+mn-ea"/>
              </a:rPr>
              <a:t>Service </a:t>
            </a:r>
            <a:r>
              <a:rPr lang="zh-CN" altLang="en-US" dirty="0">
                <a:latin typeface="+mn-ea"/>
                <a:ea typeface="+mn-ea"/>
              </a:rPr>
              <a:t>介绍</a:t>
            </a:r>
            <a:endParaRPr lang="en-US" altLang="zh-CN" dirty="0">
              <a:latin typeface="+mn-ea"/>
              <a:ea typeface="+mn-ea"/>
            </a:endParaRPr>
          </a:p>
        </p:txBody>
      </p:sp>
      <p:sp>
        <p:nvSpPr>
          <p:cNvPr id="4" name="椭圆形标注 3"/>
          <p:cNvSpPr/>
          <p:nvPr/>
        </p:nvSpPr>
        <p:spPr>
          <a:xfrm>
            <a:off x="3491880" y="3165816"/>
            <a:ext cx="4536504" cy="1134126"/>
          </a:xfrm>
          <a:prstGeom prst="wedgeEllipseCallout">
            <a:avLst>
              <a:gd name="adj1" fmla="val -62932"/>
              <a:gd name="adj2" fmla="val 905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它是默默无闻的，你看不到它，</a:t>
            </a:r>
            <a:r>
              <a:rPr lang="zh-CN" altLang="en-US" dirty="0">
                <a:solidFill>
                  <a:schemeClr val="tx1"/>
                </a:solidFill>
              </a:rPr>
              <a:t>它</a:t>
            </a:r>
            <a:r>
              <a:rPr lang="zh-CN" altLang="en-US" dirty="0" smtClean="0">
                <a:solidFill>
                  <a:schemeClr val="tx1"/>
                </a:solidFill>
              </a:rPr>
              <a:t>却承担大量数据处理的工作</a:t>
            </a:r>
            <a:endParaRPr lang="zh-CN" altLang="en-US" dirty="0">
              <a:solidFill>
                <a:schemeClr val="tx1"/>
              </a:solidFill>
            </a:endParaRPr>
          </a:p>
        </p:txBody>
      </p:sp>
    </p:spTree>
    <p:extLst>
      <p:ext uri="{BB962C8B-B14F-4D97-AF65-F5344CB8AC3E}">
        <p14:creationId xmlns:p14="http://schemas.microsoft.com/office/powerpoint/2010/main" val="2552306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latin typeface="+mn-ea"/>
                <a:ea typeface="+mn-ea"/>
              </a:rPr>
              <a:t>Service </a:t>
            </a:r>
            <a:r>
              <a:rPr lang="zh-CN" altLang="en-US" dirty="0">
                <a:latin typeface="+mn-ea"/>
                <a:ea typeface="+mn-ea"/>
              </a:rPr>
              <a:t>生命</a:t>
            </a:r>
            <a:r>
              <a:rPr lang="zh-CN" altLang="en-US" dirty="0" smtClean="0">
                <a:latin typeface="+mn-ea"/>
                <a:ea typeface="+mn-ea"/>
              </a:rPr>
              <a:t>周期</a:t>
            </a:r>
            <a:endParaRPr lang="zh-CN" altLang="en-US" dirty="0">
              <a:latin typeface="+mn-ea"/>
              <a:ea typeface="+mn-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951570"/>
            <a:ext cx="3952875"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118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897564"/>
            <a:ext cx="8229600" cy="3996444"/>
          </a:xfrm>
        </p:spPr>
        <p:txBody>
          <a:bodyPr>
            <a:normAutofit/>
          </a:bodyPr>
          <a:lstStyle/>
          <a:p>
            <a:pPr marL="0" indent="0">
              <a:buNone/>
            </a:pPr>
            <a:r>
              <a:rPr lang="en-US" altLang="zh-CN" dirty="0" smtClean="0"/>
              <a:t>1</a:t>
            </a:r>
            <a:r>
              <a:rPr lang="zh-CN" altLang="en-US" dirty="0" smtClean="0"/>
              <a:t>、直接创建</a:t>
            </a:r>
            <a:r>
              <a:rPr lang="en-US" altLang="zh-CN" dirty="0" smtClean="0"/>
              <a:t>Service</a:t>
            </a:r>
            <a:r>
              <a:rPr lang="zh-CN" altLang="en-US" dirty="0" smtClean="0"/>
              <a:t>，继承</a:t>
            </a:r>
            <a:r>
              <a:rPr lang="en-US" altLang="zh-CN" dirty="0" smtClean="0"/>
              <a:t>Service</a:t>
            </a:r>
            <a:r>
              <a:rPr lang="zh-CN" altLang="en-US" dirty="0" smtClean="0"/>
              <a:t>，创建成功后，会在</a:t>
            </a:r>
            <a:r>
              <a:rPr lang="en-US" altLang="zh-CN" dirty="0" smtClean="0"/>
              <a:t>AndroidManifest.xml</a:t>
            </a:r>
            <a:r>
              <a:rPr lang="zh-CN" altLang="en-US" dirty="0" smtClean="0"/>
              <a:t>进行注册</a:t>
            </a:r>
            <a:endParaRPr lang="en-US" altLang="zh-CN" dirty="0" smtClean="0"/>
          </a:p>
          <a:p>
            <a:pPr marL="0" indent="0">
              <a:buNone/>
            </a:pPr>
            <a:r>
              <a:rPr lang="en-US" altLang="zh-CN" dirty="0" smtClean="0"/>
              <a:t>2</a:t>
            </a:r>
            <a:r>
              <a:rPr lang="zh-CN" altLang="en-US" dirty="0" smtClean="0"/>
              <a:t>、实现以下函数</a:t>
            </a:r>
            <a:endParaRPr lang="en-US" altLang="zh-CN" dirty="0" smtClean="0"/>
          </a:p>
          <a:p>
            <a:pPr marL="457200" lvl="1" indent="0">
              <a:buNone/>
            </a:pPr>
            <a:r>
              <a:rPr lang="en-US" altLang="zh-CN" dirty="0"/>
              <a:t>void </a:t>
            </a:r>
            <a:r>
              <a:rPr lang="en-US" altLang="zh-CN" dirty="0" err="1"/>
              <a:t>onCreate</a:t>
            </a:r>
            <a:r>
              <a:rPr lang="en-US" altLang="zh-CN" dirty="0"/>
              <a:t>():</a:t>
            </a:r>
            <a:r>
              <a:rPr lang="zh-CN" altLang="en-US" dirty="0"/>
              <a:t>第一次创建后回调</a:t>
            </a:r>
            <a:endParaRPr lang="en-US" altLang="zh-CN" dirty="0"/>
          </a:p>
          <a:p>
            <a:pPr marL="457200" lvl="1" indent="0">
              <a:buNone/>
            </a:pPr>
            <a:r>
              <a:rPr lang="en-US" altLang="zh-CN" dirty="0"/>
              <a:t>void </a:t>
            </a:r>
            <a:r>
              <a:rPr lang="en-US" altLang="zh-CN" dirty="0" err="1"/>
              <a:t>onDestroy</a:t>
            </a:r>
            <a:r>
              <a:rPr lang="en-US" altLang="zh-CN" dirty="0"/>
              <a:t>():</a:t>
            </a:r>
            <a:r>
              <a:rPr lang="zh-CN" altLang="en-US" dirty="0"/>
              <a:t>关闭前回调</a:t>
            </a:r>
            <a:endParaRPr lang="en-US" altLang="zh-CN" dirty="0"/>
          </a:p>
          <a:p>
            <a:pPr marL="457200" lvl="1" indent="0">
              <a:buNone/>
            </a:pPr>
            <a:r>
              <a:rPr lang="en-US" altLang="zh-CN" dirty="0"/>
              <a:t>void </a:t>
            </a:r>
            <a:r>
              <a:rPr lang="en-US" altLang="zh-CN" dirty="0" err="1"/>
              <a:t>onStartCommand</a:t>
            </a:r>
            <a:r>
              <a:rPr lang="en-US" altLang="zh-CN" dirty="0"/>
              <a:t>(</a:t>
            </a:r>
            <a:r>
              <a:rPr lang="en-US" altLang="zh-CN" dirty="0" err="1"/>
              <a:t>intent,flags,startID</a:t>
            </a:r>
            <a:r>
              <a:rPr lang="en-US" altLang="zh-CN" dirty="0" smtClean="0"/>
              <a:t>):</a:t>
            </a:r>
            <a:r>
              <a:rPr lang="zh-CN" altLang="en-US" dirty="0" smtClean="0"/>
              <a:t>实现核心业务</a:t>
            </a:r>
            <a:endParaRPr lang="en-US" altLang="zh-CN" dirty="0" smtClean="0"/>
          </a:p>
          <a:p>
            <a:pPr marL="0" lvl="1" indent="0">
              <a:buNone/>
            </a:pPr>
            <a:r>
              <a:rPr lang="en-US" altLang="zh-CN" sz="3200" dirty="0"/>
              <a:t>3</a:t>
            </a:r>
            <a:r>
              <a:rPr lang="zh-CN" altLang="en-US" sz="3200" dirty="0"/>
              <a:t>、创建</a:t>
            </a:r>
            <a:r>
              <a:rPr lang="en-US" altLang="zh-CN" sz="3200" dirty="0"/>
              <a:t>Activity</a:t>
            </a:r>
            <a:r>
              <a:rPr lang="zh-CN" altLang="en-US" sz="3200" dirty="0"/>
              <a:t>调用启动</a:t>
            </a:r>
            <a:r>
              <a:rPr lang="en-US" altLang="zh-CN" sz="3200" dirty="0"/>
              <a:t>/</a:t>
            </a:r>
            <a:r>
              <a:rPr lang="zh-CN" altLang="en-US" sz="3200" dirty="0"/>
              <a:t>关闭</a:t>
            </a:r>
            <a:r>
              <a:rPr lang="en-US" altLang="zh-CN" sz="3200" dirty="0" smtClean="0"/>
              <a:t>Service</a:t>
            </a:r>
          </a:p>
          <a:p>
            <a:pPr marL="400050" lvl="2" indent="0">
              <a:buNone/>
            </a:pPr>
            <a:r>
              <a:rPr lang="en-US" altLang="zh-CN" sz="2800" dirty="0" err="1"/>
              <a:t>startService</a:t>
            </a:r>
            <a:r>
              <a:rPr lang="en-US" altLang="zh-CN" sz="2800" dirty="0"/>
              <a:t>(intent);</a:t>
            </a:r>
          </a:p>
          <a:p>
            <a:pPr marL="400050" lvl="2" indent="0">
              <a:buNone/>
            </a:pPr>
            <a:r>
              <a:rPr lang="en-US" altLang="zh-CN" sz="2800" dirty="0" err="1"/>
              <a:t>stopService</a:t>
            </a:r>
            <a:r>
              <a:rPr lang="en-US" altLang="zh-CN" sz="2800" dirty="0"/>
              <a:t>(intent);</a:t>
            </a:r>
          </a:p>
        </p:txBody>
      </p:sp>
      <p:sp>
        <p:nvSpPr>
          <p:cNvPr id="3" name="标题 2"/>
          <p:cNvSpPr>
            <a:spLocks noGrp="1"/>
          </p:cNvSpPr>
          <p:nvPr>
            <p:ph type="title"/>
          </p:nvPr>
        </p:nvSpPr>
        <p:spPr/>
        <p:txBody>
          <a:bodyPr>
            <a:normAutofit/>
          </a:bodyPr>
          <a:lstStyle/>
          <a:p>
            <a:r>
              <a:rPr lang="en-US" altLang="zh-CN" dirty="0">
                <a:latin typeface="+mn-ea"/>
                <a:ea typeface="+mn-ea"/>
              </a:rPr>
              <a:t>Service</a:t>
            </a:r>
            <a:r>
              <a:rPr lang="zh-CN" altLang="en-US" dirty="0">
                <a:latin typeface="+mn-ea"/>
                <a:ea typeface="+mn-ea"/>
              </a:rPr>
              <a:t>使用</a:t>
            </a:r>
          </a:p>
        </p:txBody>
      </p:sp>
    </p:spTree>
    <p:extLst>
      <p:ext uri="{BB962C8B-B14F-4D97-AF65-F5344CB8AC3E}">
        <p14:creationId xmlns:p14="http://schemas.microsoft.com/office/powerpoint/2010/main" val="1466042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latin typeface="+mn-ea"/>
                <a:ea typeface="+mn-ea"/>
              </a:rPr>
              <a:t>Service</a:t>
            </a:r>
            <a:r>
              <a:rPr lang="zh-CN" altLang="en-US" dirty="0">
                <a:latin typeface="+mn-ea"/>
                <a:ea typeface="+mn-ea"/>
              </a:rPr>
              <a:t>实例</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14" y="951570"/>
            <a:ext cx="6543157" cy="264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317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r>
              <a:rPr lang="en-US" altLang="zh-CN" dirty="0">
                <a:latin typeface="+mn-ea"/>
                <a:ea typeface="+mn-ea"/>
              </a:rPr>
              <a:t>Service</a:t>
            </a:r>
            <a:r>
              <a:rPr lang="zh-CN" altLang="en-US" dirty="0">
                <a:latin typeface="+mn-ea"/>
                <a:ea typeface="+mn-ea"/>
              </a:rPr>
              <a:t>实例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7594"/>
            <a:ext cx="8388424" cy="320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518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514350" indent="-514350">
              <a:buFont typeface="+mj-lt"/>
              <a:buAutoNum type="arabicPeriod"/>
            </a:pPr>
            <a:r>
              <a:rPr lang="zh-CN" altLang="zh-CN" dirty="0"/>
              <a:t>服务只被创建一次，可以通过外部调用</a:t>
            </a:r>
            <a:r>
              <a:rPr lang="en-US" altLang="zh-CN" dirty="0" err="1"/>
              <a:t>stopService</a:t>
            </a:r>
            <a:r>
              <a:rPr lang="en-US" altLang="zh-CN" dirty="0"/>
              <a:t>(intent)</a:t>
            </a:r>
            <a:r>
              <a:rPr lang="zh-CN" altLang="zh-CN" dirty="0"/>
              <a:t>或</a:t>
            </a:r>
            <a:r>
              <a:rPr lang="en-US" altLang="zh-CN" dirty="0" err="1"/>
              <a:t>stopSelf</a:t>
            </a:r>
            <a:r>
              <a:rPr lang="en-US" altLang="zh-CN" dirty="0" smtClean="0"/>
              <a:t>()</a:t>
            </a:r>
          </a:p>
          <a:p>
            <a:pPr marL="514350" indent="-514350">
              <a:buFont typeface="+mj-lt"/>
              <a:buAutoNum type="arabicPeriod"/>
            </a:pPr>
            <a:r>
              <a:rPr lang="zh-CN" altLang="zh-CN" dirty="0" smtClean="0"/>
              <a:t>当</a:t>
            </a:r>
            <a:r>
              <a:rPr lang="zh-CN" altLang="zh-CN" dirty="0"/>
              <a:t>执行一个已启动的服务，或直接调用</a:t>
            </a:r>
            <a:r>
              <a:rPr lang="en-US" altLang="zh-CN" dirty="0" err="1"/>
              <a:t>onStartCommand</a:t>
            </a:r>
            <a:r>
              <a:rPr lang="zh-CN" altLang="zh-CN" dirty="0"/>
              <a:t>方法来执行</a:t>
            </a:r>
            <a:r>
              <a:rPr lang="zh-CN" altLang="zh-CN" dirty="0" smtClean="0"/>
              <a:t>业务</a:t>
            </a:r>
            <a:endParaRPr lang="en-US" altLang="zh-CN" dirty="0" smtClean="0"/>
          </a:p>
          <a:p>
            <a:pPr marL="514350" indent="-514350">
              <a:buFont typeface="+mj-lt"/>
              <a:buAutoNum type="arabicPeriod"/>
            </a:pPr>
            <a:r>
              <a:rPr lang="zh-CN" altLang="zh-CN" dirty="0" smtClean="0"/>
              <a:t>默认</a:t>
            </a:r>
            <a:r>
              <a:rPr lang="zh-CN" altLang="zh-CN" dirty="0"/>
              <a:t>情况下服务与主线程在同一个进程中的同一</a:t>
            </a:r>
            <a:r>
              <a:rPr lang="zh-CN" altLang="zh-CN" dirty="0" smtClean="0"/>
              <a:t>个</a:t>
            </a:r>
            <a:r>
              <a:rPr lang="zh-CN" altLang="en-US" dirty="0"/>
              <a:t>线程</a:t>
            </a:r>
            <a:r>
              <a:rPr lang="zh-CN" altLang="zh-CN" dirty="0" smtClean="0"/>
              <a:t>中</a:t>
            </a:r>
            <a:r>
              <a:rPr lang="zh-CN" altLang="zh-CN" dirty="0"/>
              <a:t>执行，如果服务执行一个比较耗时的操作，我们必须使用</a:t>
            </a:r>
            <a:r>
              <a:rPr lang="zh-CN" altLang="zh-CN" dirty="0" smtClean="0"/>
              <a:t>子</a:t>
            </a:r>
            <a:r>
              <a:rPr lang="zh-CN" altLang="en-US" dirty="0" smtClean="0"/>
              <a:t>线</a:t>
            </a:r>
            <a:r>
              <a:rPr lang="zh-CN" altLang="zh-CN" dirty="0" smtClean="0"/>
              <a:t>程</a:t>
            </a:r>
            <a:r>
              <a:rPr lang="zh-CN" altLang="zh-CN" dirty="0"/>
              <a:t>来完成工作，避免阻塞主</a:t>
            </a:r>
            <a:r>
              <a:rPr lang="zh-CN" altLang="zh-CN" dirty="0" smtClean="0"/>
              <a:t>线程</a:t>
            </a:r>
            <a:endParaRPr lang="en-US" altLang="zh-CN" dirty="0" smtClean="0"/>
          </a:p>
          <a:p>
            <a:pPr marL="514350" indent="-514350">
              <a:buFont typeface="+mj-lt"/>
              <a:buAutoNum type="arabicPeriod"/>
            </a:pPr>
            <a:r>
              <a:rPr lang="zh-CN" altLang="zh-CN" dirty="0" smtClean="0"/>
              <a:t>使用</a:t>
            </a:r>
            <a:r>
              <a:rPr lang="en-US" altLang="zh-CN" dirty="0" err="1"/>
              <a:t>startService</a:t>
            </a:r>
            <a:r>
              <a:rPr lang="en-US" altLang="zh-CN" dirty="0"/>
              <a:t>(intent);</a:t>
            </a:r>
            <a:r>
              <a:rPr lang="zh-CN" altLang="zh-CN" dirty="0"/>
              <a:t>启动的服务，在没有关闭之前会一直在后台运行</a:t>
            </a:r>
            <a:endParaRPr lang="zh-CN" altLang="en-US" dirty="0"/>
          </a:p>
        </p:txBody>
      </p:sp>
      <p:sp>
        <p:nvSpPr>
          <p:cNvPr id="3" name="标题 2"/>
          <p:cNvSpPr>
            <a:spLocks noGrp="1"/>
          </p:cNvSpPr>
          <p:nvPr>
            <p:ph type="title"/>
          </p:nvPr>
        </p:nvSpPr>
        <p:spPr/>
        <p:txBody>
          <a:bodyPr/>
          <a:lstStyle/>
          <a:p>
            <a:r>
              <a:rPr lang="en-US" altLang="zh-CN" dirty="0" smtClean="0">
                <a:latin typeface="+mn-ea"/>
              </a:rPr>
              <a:t>Service</a:t>
            </a:r>
            <a:r>
              <a:rPr lang="zh-CN" altLang="en-US" dirty="0" smtClean="0">
                <a:latin typeface="+mn-ea"/>
              </a:rPr>
              <a:t>总结</a:t>
            </a:r>
            <a:endParaRPr lang="zh-CN" altLang="en-US" dirty="0"/>
          </a:p>
        </p:txBody>
      </p:sp>
    </p:spTree>
    <p:extLst>
      <p:ext uri="{BB962C8B-B14F-4D97-AF65-F5344CB8AC3E}">
        <p14:creationId xmlns:p14="http://schemas.microsoft.com/office/powerpoint/2010/main" val="2483901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solidFill>
                  <a:srgbClr val="FF0000"/>
                </a:solidFill>
                <a:latin typeface="+mn-ea"/>
                <a:ea typeface="+mn-ea"/>
              </a:rPr>
              <a:t>Activity </a:t>
            </a:r>
            <a:r>
              <a:rPr lang="zh-CN" altLang="en-US" sz="2800" dirty="0" smtClean="0">
                <a:solidFill>
                  <a:srgbClr val="FF0000"/>
                </a:solidFill>
                <a:latin typeface="+mn-ea"/>
                <a:ea typeface="+mn-ea"/>
              </a:rPr>
              <a:t>（活动）</a:t>
            </a:r>
            <a:endParaRPr lang="en-US" altLang="zh-CN" sz="2800" dirty="0" smtClean="0">
              <a:solidFill>
                <a:srgbClr val="FF0000"/>
              </a:solidFill>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3978585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solidFill>
                  <a:srgbClr val="FF0000"/>
                </a:solidFill>
                <a:latin typeface="+mn-ea"/>
                <a:ea typeface="+mn-ea"/>
              </a:rPr>
              <a:t>BroadcastReceiver</a:t>
            </a:r>
            <a:r>
              <a:rPr lang="zh-CN" altLang="en-US" sz="2800" dirty="0" smtClean="0">
                <a:solidFill>
                  <a:srgbClr val="FF0000"/>
                </a:solidFill>
                <a:latin typeface="+mn-ea"/>
                <a:ea typeface="+mn-ea"/>
              </a:rPr>
              <a:t>（</a:t>
            </a:r>
            <a:r>
              <a:rPr lang="zh-CN" altLang="en-US" sz="2800" dirty="0">
                <a:solidFill>
                  <a:srgbClr val="FF0000"/>
                </a:solidFill>
                <a:latin typeface="+mn-ea"/>
                <a:ea typeface="+mn-ea"/>
              </a:rPr>
              <a:t>广播</a:t>
            </a:r>
            <a:r>
              <a:rPr lang="zh-CN" altLang="en-US" sz="2800" dirty="0" smtClean="0">
                <a:solidFill>
                  <a:srgbClr val="FF0000"/>
                </a:solidFill>
                <a:latin typeface="+mn-ea"/>
                <a:ea typeface="+mn-ea"/>
              </a:rPr>
              <a:t>接收器）</a:t>
            </a:r>
            <a:endParaRPr lang="en-US" altLang="zh-CN" sz="2800" dirty="0" smtClean="0">
              <a:solidFill>
                <a:srgbClr val="FF0000"/>
              </a:solidFill>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59646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480" y="627535"/>
            <a:ext cx="9109520" cy="3394472"/>
          </a:xfrm>
        </p:spPr>
        <p:txBody>
          <a:bodyPr>
            <a:normAutofit/>
          </a:bodyPr>
          <a:lstStyle/>
          <a:p>
            <a:pPr marL="457200" lvl="1" indent="0">
              <a:buNone/>
            </a:pPr>
            <a:r>
              <a:rPr lang="en-US" altLang="zh-CN" dirty="0" err="1">
                <a:latin typeface="+mn-ea"/>
                <a:ea typeface="+mn-ea"/>
              </a:rPr>
              <a:t>BroadcastReceiver</a:t>
            </a:r>
            <a:r>
              <a:rPr lang="zh-CN" altLang="en-US" dirty="0">
                <a:latin typeface="+mn-ea"/>
                <a:ea typeface="+mn-ea"/>
              </a:rPr>
              <a:t>组件本质上是一种全局的监听器，因此他的主要作用是实现系统间不同组件之间的通讯。</a:t>
            </a:r>
            <a:endParaRPr lang="en-US" altLang="zh-CN" dirty="0">
              <a:latin typeface="+mn-ea"/>
              <a:ea typeface="+mn-ea"/>
            </a:endParaRPr>
          </a:p>
          <a:p>
            <a:pPr lvl="1">
              <a:buFont typeface="Wingdings" panose="05000000000000000000" pitchFamily="2" charset="2"/>
              <a:buChar char="Ø"/>
            </a:pPr>
            <a:r>
              <a:rPr lang="zh-CN" altLang="en-US" sz="2400" dirty="0" smtClean="0">
                <a:latin typeface="+mn-ea"/>
                <a:ea typeface="+mn-ea"/>
              </a:rPr>
              <a:t>开机完成后系统会产生一条广播，接收这条广播就能实现启动服务的功能；</a:t>
            </a:r>
            <a:endParaRPr lang="en-US" altLang="zh-CN" sz="2400" dirty="0" smtClean="0">
              <a:latin typeface="+mn-ea"/>
              <a:ea typeface="+mn-ea"/>
            </a:endParaRPr>
          </a:p>
          <a:p>
            <a:pPr lvl="1">
              <a:buFont typeface="Wingdings" panose="05000000000000000000" pitchFamily="2" charset="2"/>
              <a:buChar char="Ø"/>
            </a:pPr>
            <a:r>
              <a:rPr lang="zh-CN" altLang="en-US" sz="2400" dirty="0" smtClean="0">
                <a:latin typeface="+mn-ea"/>
                <a:ea typeface="+mn-ea"/>
              </a:rPr>
              <a:t>网络状态改变是，系统会产生一条广播，接收这条广播就能及时地做出提示和保存数据等操作；</a:t>
            </a:r>
            <a:endParaRPr lang="en-US" altLang="zh-CN" sz="2400" dirty="0" smtClean="0">
              <a:latin typeface="+mn-ea"/>
              <a:ea typeface="+mn-ea"/>
            </a:endParaRPr>
          </a:p>
          <a:p>
            <a:pPr lvl="1">
              <a:buFont typeface="Wingdings" panose="05000000000000000000" pitchFamily="2" charset="2"/>
              <a:buChar char="Ø"/>
            </a:pPr>
            <a:r>
              <a:rPr lang="zh-CN" altLang="en-US" sz="2400" dirty="0" smtClean="0">
                <a:latin typeface="+mn-ea"/>
                <a:ea typeface="+mn-ea"/>
              </a:rPr>
              <a:t>电量改变时，系统产生一条广播；</a:t>
            </a:r>
            <a:endParaRPr lang="en-US" altLang="zh-CN" sz="2400" dirty="0" smtClean="0">
              <a:latin typeface="+mn-ea"/>
              <a:ea typeface="+mn-ea"/>
            </a:endParaRPr>
          </a:p>
          <a:p>
            <a:pPr lvl="1">
              <a:buFont typeface="Wingdings" panose="05000000000000000000" pitchFamily="2" charset="2"/>
              <a:buChar char="Ø"/>
            </a:pPr>
            <a:r>
              <a:rPr lang="zh-CN" altLang="en-US" sz="2400" dirty="0" smtClean="0">
                <a:latin typeface="+mn-ea"/>
                <a:ea typeface="+mn-ea"/>
              </a:rPr>
              <a:t>当电话呼入时程序如何响应，数据网络可用时程序如何响应</a:t>
            </a:r>
            <a:endParaRPr lang="en-US" altLang="zh-CN" sz="2400" dirty="0" smtClean="0">
              <a:latin typeface="+mn-ea"/>
              <a:ea typeface="+mn-ea"/>
            </a:endParaRPr>
          </a:p>
        </p:txBody>
      </p:sp>
      <p:sp>
        <p:nvSpPr>
          <p:cNvPr id="2" name="标题 1"/>
          <p:cNvSpPr>
            <a:spLocks noGrp="1"/>
          </p:cNvSpPr>
          <p:nvPr>
            <p:ph type="title"/>
          </p:nvPr>
        </p:nvSpPr>
        <p:spPr/>
        <p:txBody>
          <a:bodyPr>
            <a:normAutofit/>
          </a:bodyPr>
          <a:lstStyle/>
          <a:p>
            <a:r>
              <a:rPr lang="en-US" altLang="zh-CN" dirty="0">
                <a:latin typeface="+mn-ea"/>
                <a:ea typeface="+mn-ea"/>
              </a:rPr>
              <a:t>BroadcastReceiver</a:t>
            </a:r>
            <a:endParaRPr lang="zh-CN" altLang="en-US" dirty="0">
              <a:latin typeface="+mn-ea"/>
              <a:ea typeface="+mn-ea"/>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6778"/>
          <a:stretch/>
        </p:blipFill>
        <p:spPr bwMode="auto">
          <a:xfrm>
            <a:off x="439072" y="3544310"/>
            <a:ext cx="4993333" cy="154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形标注 5"/>
          <p:cNvSpPr/>
          <p:nvPr/>
        </p:nvSpPr>
        <p:spPr>
          <a:xfrm>
            <a:off x="5711944" y="3224921"/>
            <a:ext cx="3096344" cy="1134126"/>
          </a:xfrm>
          <a:prstGeom prst="wedgeEllipseCallout">
            <a:avLst>
              <a:gd name="adj1" fmla="val -32361"/>
              <a:gd name="adj2" fmla="val 794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它负责传递数据</a:t>
            </a:r>
            <a:endParaRPr lang="zh-CN" altLang="en-US" dirty="0">
              <a:solidFill>
                <a:schemeClr val="tx1"/>
              </a:solidFill>
            </a:endParaRPr>
          </a:p>
        </p:txBody>
      </p:sp>
    </p:spTree>
    <p:extLst>
      <p:ext uri="{BB962C8B-B14F-4D97-AF65-F5344CB8AC3E}">
        <p14:creationId xmlns:p14="http://schemas.microsoft.com/office/powerpoint/2010/main" val="4217652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1067" y="1005576"/>
            <a:ext cx="8867328" cy="3394472"/>
          </a:xfrm>
        </p:spPr>
        <p:txBody>
          <a:bodyPr>
            <a:normAutofit/>
          </a:bodyPr>
          <a:lstStyle/>
          <a:p>
            <a:pPr marL="514350" indent="-514350">
              <a:lnSpc>
                <a:spcPct val="150000"/>
              </a:lnSpc>
              <a:buFont typeface="+mj-lt"/>
              <a:buAutoNum type="arabicPeriod"/>
            </a:pPr>
            <a:r>
              <a:rPr lang="zh-CN" altLang="en-US" sz="2800" dirty="0" smtClean="0">
                <a:latin typeface="+mn-ea"/>
                <a:ea typeface="+mn-ea"/>
              </a:rPr>
              <a:t>在</a:t>
            </a:r>
            <a:r>
              <a:rPr lang="en-US" altLang="zh-CN" sz="2800" dirty="0" smtClean="0">
                <a:latin typeface="+mn-ea"/>
                <a:ea typeface="+mn-ea"/>
              </a:rPr>
              <a:t>Activity</a:t>
            </a:r>
            <a:r>
              <a:rPr lang="zh-CN" altLang="en-US" sz="2800" dirty="0" smtClean="0">
                <a:latin typeface="+mn-ea"/>
                <a:ea typeface="+mn-ea"/>
              </a:rPr>
              <a:t>事件中构建</a:t>
            </a:r>
            <a:r>
              <a:rPr lang="en-US" altLang="zh-CN" sz="2800" dirty="0" smtClean="0">
                <a:latin typeface="+mn-ea"/>
                <a:ea typeface="+mn-ea"/>
              </a:rPr>
              <a:t>Intent</a:t>
            </a:r>
            <a:r>
              <a:rPr lang="zh-CN" altLang="en-US" sz="2800" dirty="0" smtClean="0">
                <a:latin typeface="+mn-ea"/>
                <a:ea typeface="+mn-ea"/>
              </a:rPr>
              <a:t>，使用</a:t>
            </a:r>
            <a:r>
              <a:rPr lang="en-US" altLang="zh-CN" sz="2800" dirty="0" err="1" smtClean="0">
                <a:latin typeface="+mn-ea"/>
                <a:ea typeface="+mn-ea"/>
              </a:rPr>
              <a:t>sendBroadcast</a:t>
            </a:r>
            <a:r>
              <a:rPr lang="zh-CN" altLang="en-US" sz="2800" dirty="0" smtClean="0">
                <a:latin typeface="+mn-ea"/>
                <a:ea typeface="+mn-ea"/>
              </a:rPr>
              <a:t>方法发送广播</a:t>
            </a:r>
            <a:endParaRPr lang="en-US" altLang="zh-CN" sz="2800" dirty="0" smtClean="0">
              <a:latin typeface="+mn-ea"/>
              <a:ea typeface="+mn-ea"/>
            </a:endParaRPr>
          </a:p>
          <a:p>
            <a:pPr marL="514350" indent="-514350">
              <a:lnSpc>
                <a:spcPct val="150000"/>
              </a:lnSpc>
              <a:buFont typeface="+mj-lt"/>
              <a:buAutoNum type="arabicPeriod"/>
            </a:pPr>
            <a:r>
              <a:rPr lang="zh-CN" altLang="en-US" sz="2800" dirty="0">
                <a:latin typeface="+mn-ea"/>
                <a:ea typeface="+mn-ea"/>
              </a:rPr>
              <a:t>定义一</a:t>
            </a:r>
            <a:r>
              <a:rPr lang="zh-CN" altLang="en-US" sz="2800" dirty="0" smtClean="0">
                <a:latin typeface="+mn-ea"/>
                <a:ea typeface="+mn-ea"/>
              </a:rPr>
              <a:t>个</a:t>
            </a:r>
            <a:r>
              <a:rPr lang="en-US" altLang="zh-CN" sz="2800" dirty="0" smtClean="0">
                <a:latin typeface="+mn-ea"/>
                <a:ea typeface="+mn-ea"/>
              </a:rPr>
              <a:t>BroadcastReceiver</a:t>
            </a:r>
            <a:r>
              <a:rPr lang="zh-CN" altLang="en-US" sz="2800" dirty="0" smtClean="0">
                <a:latin typeface="+mn-ea"/>
                <a:ea typeface="+mn-ea"/>
              </a:rPr>
              <a:t>，覆盖</a:t>
            </a:r>
            <a:r>
              <a:rPr lang="en-US" altLang="zh-CN" sz="2800" dirty="0" err="1" smtClean="0">
                <a:latin typeface="+mn-ea"/>
                <a:ea typeface="+mn-ea"/>
              </a:rPr>
              <a:t>onReceive</a:t>
            </a:r>
            <a:r>
              <a:rPr lang="en-US" altLang="zh-CN" sz="2800" dirty="0" smtClean="0">
                <a:latin typeface="+mn-ea"/>
                <a:ea typeface="+mn-ea"/>
              </a:rPr>
              <a:t>()</a:t>
            </a:r>
            <a:r>
              <a:rPr lang="zh-CN" altLang="en-US" sz="2800" dirty="0" smtClean="0">
                <a:latin typeface="+mn-ea"/>
                <a:ea typeface="+mn-ea"/>
              </a:rPr>
              <a:t>方法来响应事件（</a:t>
            </a:r>
            <a:r>
              <a:rPr lang="en-US" altLang="zh-CN" sz="2800" dirty="0" smtClean="0">
                <a:latin typeface="+mn-ea"/>
                <a:ea typeface="+mn-ea"/>
              </a:rPr>
              <a:t>new/Other/</a:t>
            </a:r>
            <a:r>
              <a:rPr lang="en-US" altLang="zh-CN" sz="2800" dirty="0" err="1">
                <a:latin typeface="+mn-ea"/>
              </a:rPr>
              <a:t>BroadcastReceiver</a:t>
            </a:r>
            <a:r>
              <a:rPr lang="zh-CN" altLang="en-US" sz="2800" dirty="0" smtClean="0">
                <a:latin typeface="+mn-ea"/>
                <a:ea typeface="+mn-ea"/>
              </a:rPr>
              <a:t>）</a:t>
            </a:r>
            <a:endParaRPr lang="en-US" altLang="zh-CN" sz="2800" dirty="0" smtClean="0">
              <a:latin typeface="+mn-ea"/>
              <a:ea typeface="+mn-ea"/>
            </a:endParaRPr>
          </a:p>
          <a:p>
            <a:pPr marL="514350" indent="-514350">
              <a:lnSpc>
                <a:spcPct val="150000"/>
              </a:lnSpc>
              <a:buFont typeface="+mj-lt"/>
              <a:buAutoNum type="arabicPeriod"/>
            </a:pPr>
            <a:r>
              <a:rPr lang="zh-CN" altLang="en-US" sz="2800" dirty="0" smtClean="0">
                <a:latin typeface="+mn-ea"/>
                <a:ea typeface="+mn-ea"/>
              </a:rPr>
              <a:t>注册</a:t>
            </a:r>
            <a:r>
              <a:rPr lang="en-US" altLang="zh-CN" sz="2800" dirty="0" smtClean="0">
                <a:latin typeface="+mn-ea"/>
                <a:ea typeface="+mn-ea"/>
              </a:rPr>
              <a:t>BroadcastReceiver</a:t>
            </a:r>
            <a:r>
              <a:rPr lang="zh-CN" altLang="en-US" sz="2800" dirty="0" smtClean="0">
                <a:latin typeface="+mn-ea"/>
                <a:ea typeface="+mn-ea"/>
              </a:rPr>
              <a:t>（在代码中或者</a:t>
            </a:r>
            <a:r>
              <a:rPr lang="en-US" altLang="zh-CN" sz="2800" dirty="0" smtClean="0">
                <a:latin typeface="+mn-ea"/>
                <a:ea typeface="+mn-ea"/>
              </a:rPr>
              <a:t>AndroidManifest.xml</a:t>
            </a:r>
            <a:r>
              <a:rPr lang="zh-CN" altLang="en-US" sz="2800" dirty="0" smtClean="0">
                <a:latin typeface="+mn-ea"/>
                <a:ea typeface="+mn-ea"/>
              </a:rPr>
              <a:t>文件中</a:t>
            </a:r>
            <a:r>
              <a:rPr lang="en-US" altLang="zh-CN" sz="2800" dirty="0" smtClean="0">
                <a:latin typeface="+mn-ea"/>
                <a:ea typeface="+mn-ea"/>
              </a:rPr>
              <a:t> </a:t>
            </a:r>
            <a:r>
              <a:rPr lang="zh-CN" altLang="en-US" sz="2800" dirty="0" smtClean="0">
                <a:latin typeface="+mn-ea"/>
                <a:ea typeface="+mn-ea"/>
              </a:rPr>
              <a:t>）</a:t>
            </a:r>
            <a:endParaRPr lang="en-US" altLang="zh-CN" sz="2800" dirty="0" smtClean="0">
              <a:latin typeface="+mn-ea"/>
              <a:ea typeface="+mn-ea"/>
            </a:endParaRPr>
          </a:p>
        </p:txBody>
      </p:sp>
      <p:sp>
        <p:nvSpPr>
          <p:cNvPr id="3" name="标题 2"/>
          <p:cNvSpPr>
            <a:spLocks noGrp="1"/>
          </p:cNvSpPr>
          <p:nvPr>
            <p:ph type="title"/>
          </p:nvPr>
        </p:nvSpPr>
        <p:spPr/>
        <p:txBody>
          <a:bodyPr>
            <a:normAutofit/>
          </a:bodyPr>
          <a:lstStyle/>
          <a:p>
            <a:r>
              <a:rPr lang="en-US" altLang="zh-CN" dirty="0">
                <a:latin typeface="+mn-ea"/>
                <a:ea typeface="+mn-ea"/>
              </a:rPr>
              <a:t>BroadcastReceiver</a:t>
            </a:r>
            <a:r>
              <a:rPr lang="zh-CN" altLang="en-US" dirty="0">
                <a:latin typeface="+mn-ea"/>
                <a:ea typeface="+mn-ea"/>
              </a:rPr>
              <a:t>的创建步骤</a:t>
            </a:r>
          </a:p>
        </p:txBody>
      </p:sp>
    </p:spTree>
    <p:extLst>
      <p:ext uri="{BB962C8B-B14F-4D97-AF65-F5344CB8AC3E}">
        <p14:creationId xmlns:p14="http://schemas.microsoft.com/office/powerpoint/2010/main" val="2249284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a:latin typeface="+mn-ea"/>
                <a:ea typeface="+mn-ea"/>
              </a:rPr>
              <a:t>BroadcastReceiver</a:t>
            </a:r>
            <a:r>
              <a:rPr lang="zh-CN" altLang="en-US" dirty="0">
                <a:latin typeface="+mn-ea"/>
                <a:ea typeface="+mn-ea"/>
              </a:rPr>
              <a:t>实例</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35546"/>
            <a:ext cx="5457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3903002"/>
            <a:ext cx="6732587"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9" y="2097028"/>
            <a:ext cx="6465887"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530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lnSpc>
                <a:spcPct val="150000"/>
              </a:lnSpc>
            </a:pPr>
            <a:r>
              <a:rPr lang="en-US" altLang="zh-CN" dirty="0">
                <a:latin typeface="+mn-ea"/>
                <a:ea typeface="+mn-ea"/>
              </a:rPr>
              <a:t>BroadcastReceiver</a:t>
            </a:r>
            <a:r>
              <a:rPr lang="zh-CN" altLang="en-US" dirty="0">
                <a:latin typeface="+mn-ea"/>
                <a:ea typeface="+mn-ea"/>
              </a:rPr>
              <a:t>生命周期只有十秒左右，如果在</a:t>
            </a:r>
            <a:r>
              <a:rPr lang="en-US" altLang="zh-CN" dirty="0" err="1">
                <a:latin typeface="+mn-ea"/>
                <a:ea typeface="+mn-ea"/>
              </a:rPr>
              <a:t>onReceive</a:t>
            </a:r>
            <a:r>
              <a:rPr lang="zh-CN" altLang="en-US" dirty="0">
                <a:latin typeface="+mn-ea"/>
                <a:ea typeface="+mn-ea"/>
              </a:rPr>
              <a:t>内做超过</a:t>
            </a:r>
            <a:r>
              <a:rPr lang="en-US" altLang="zh-CN" dirty="0">
                <a:latin typeface="+mn-ea"/>
                <a:ea typeface="+mn-ea"/>
              </a:rPr>
              <a:t>10</a:t>
            </a:r>
            <a:r>
              <a:rPr lang="zh-CN" altLang="en-US" dirty="0">
                <a:latin typeface="+mn-ea"/>
                <a:ea typeface="+mn-ea"/>
              </a:rPr>
              <a:t>秒内的事情，就会报</a:t>
            </a:r>
            <a:r>
              <a:rPr lang="en-US" altLang="zh-CN" dirty="0" err="1">
                <a:latin typeface="+mn-ea"/>
                <a:ea typeface="+mn-ea"/>
              </a:rPr>
              <a:t>ANR</a:t>
            </a:r>
            <a:r>
              <a:rPr lang="zh-CN" altLang="en-US" dirty="0">
                <a:latin typeface="+mn-ea"/>
                <a:ea typeface="+mn-ea"/>
              </a:rPr>
              <a:t>（无响应）的错误信息</a:t>
            </a:r>
            <a:r>
              <a:rPr lang="zh-CN" altLang="en-US" dirty="0" smtClean="0">
                <a:latin typeface="+mn-ea"/>
                <a:ea typeface="+mn-ea"/>
              </a:rPr>
              <a:t>。</a:t>
            </a:r>
            <a:endParaRPr lang="en-US" altLang="zh-CN" dirty="0" smtClean="0">
              <a:latin typeface="+mn-ea"/>
              <a:ea typeface="+mn-ea"/>
            </a:endParaRPr>
          </a:p>
          <a:p>
            <a:pPr marL="342900" lvl="1" indent="-342900">
              <a:lnSpc>
                <a:spcPct val="150000"/>
              </a:lnSpc>
              <a:buFont typeface="Arial" pitchFamily="34" charset="0"/>
              <a:buChar char="•"/>
            </a:pPr>
            <a:r>
              <a:rPr lang="en-US" altLang="zh-CN" sz="3200" dirty="0" err="1">
                <a:latin typeface="+mn-ea"/>
                <a:ea typeface="+mn-ea"/>
              </a:rPr>
              <a:t>onReceive</a:t>
            </a:r>
            <a:r>
              <a:rPr lang="zh-CN" altLang="en-US" sz="3200" dirty="0">
                <a:latin typeface="+mn-ea"/>
                <a:ea typeface="+mn-ea"/>
              </a:rPr>
              <a:t>方法中</a:t>
            </a:r>
            <a:r>
              <a:rPr lang="zh-CN" altLang="en-US" sz="3200" dirty="0">
                <a:solidFill>
                  <a:srgbClr val="FF0000"/>
                </a:solidFill>
                <a:latin typeface="+mn-ea"/>
                <a:ea typeface="+mn-ea"/>
              </a:rPr>
              <a:t>不能加入比较耗时</a:t>
            </a:r>
            <a:r>
              <a:rPr lang="zh-CN" altLang="en-US" sz="3200" dirty="0">
                <a:latin typeface="+mn-ea"/>
                <a:ea typeface="+mn-ea"/>
              </a:rPr>
              <a:t>的操作，否则系统会认为程序无响应，如果一定要执行耗时的操作的话，一般通过</a:t>
            </a:r>
            <a:r>
              <a:rPr lang="en-US" altLang="zh-CN" sz="3200" dirty="0">
                <a:latin typeface="+mn-ea"/>
                <a:ea typeface="+mn-ea"/>
              </a:rPr>
              <a:t>Intent</a:t>
            </a:r>
            <a:r>
              <a:rPr lang="zh-CN" altLang="en-US" sz="3200" dirty="0">
                <a:latin typeface="+mn-ea"/>
                <a:ea typeface="+mn-ea"/>
              </a:rPr>
              <a:t>启动一个</a:t>
            </a:r>
            <a:r>
              <a:rPr lang="en-US" altLang="zh-CN" sz="3200" dirty="0">
                <a:latin typeface="+mn-ea"/>
                <a:ea typeface="+mn-ea"/>
              </a:rPr>
              <a:t>Service</a:t>
            </a:r>
            <a:r>
              <a:rPr lang="zh-CN" altLang="en-US" sz="3200" dirty="0">
                <a:latin typeface="+mn-ea"/>
                <a:ea typeface="+mn-ea"/>
              </a:rPr>
              <a:t>来完成</a:t>
            </a:r>
            <a:r>
              <a:rPr lang="zh-CN" altLang="en-US" dirty="0"/>
              <a:t>。</a:t>
            </a:r>
          </a:p>
          <a:p>
            <a:pPr>
              <a:lnSpc>
                <a:spcPct val="150000"/>
              </a:lnSpc>
            </a:pPr>
            <a:endParaRPr lang="zh-CN" altLang="en-US" dirty="0">
              <a:latin typeface="+mn-ea"/>
              <a:ea typeface="+mn-ea"/>
            </a:endParaRPr>
          </a:p>
          <a:p>
            <a:endParaRPr lang="zh-CN" altLang="en-US" dirty="0"/>
          </a:p>
        </p:txBody>
      </p:sp>
      <p:sp>
        <p:nvSpPr>
          <p:cNvPr id="3" name="标题 2"/>
          <p:cNvSpPr>
            <a:spLocks noGrp="1"/>
          </p:cNvSpPr>
          <p:nvPr>
            <p:ph type="title"/>
          </p:nvPr>
        </p:nvSpPr>
        <p:spPr/>
        <p:txBody>
          <a:bodyPr>
            <a:normAutofit/>
          </a:bodyPr>
          <a:lstStyle/>
          <a:p>
            <a:r>
              <a:rPr lang="en-US" altLang="zh-CN" dirty="0">
                <a:latin typeface="+mn-ea"/>
                <a:ea typeface="+mn-ea"/>
              </a:rPr>
              <a:t>BroadcastReceiver</a:t>
            </a:r>
            <a:r>
              <a:rPr lang="zh-CN" altLang="en-US" dirty="0">
                <a:latin typeface="+mn-ea"/>
                <a:ea typeface="+mn-ea"/>
              </a:rPr>
              <a:t>生命周期</a:t>
            </a:r>
          </a:p>
        </p:txBody>
      </p:sp>
    </p:spTree>
    <p:extLst>
      <p:ext uri="{BB962C8B-B14F-4D97-AF65-F5344CB8AC3E}">
        <p14:creationId xmlns:p14="http://schemas.microsoft.com/office/powerpoint/2010/main" val="21522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solidFill>
                  <a:srgbClr val="FF0000"/>
                </a:solidFill>
                <a:latin typeface="+mn-ea"/>
                <a:ea typeface="+mn-ea"/>
              </a:rPr>
              <a:t>Content Provider</a:t>
            </a:r>
            <a:r>
              <a:rPr lang="zh-CN" altLang="en-US" sz="2800" dirty="0">
                <a:solidFill>
                  <a:srgbClr val="FF0000"/>
                </a:solidFill>
                <a:latin typeface="+mn-ea"/>
                <a:ea typeface="+mn-ea"/>
              </a:rPr>
              <a:t>（内容提供者）</a:t>
            </a:r>
            <a:endParaRPr lang="en-US" altLang="zh-CN" sz="2800" dirty="0">
              <a:solidFill>
                <a:srgbClr val="FF0000"/>
              </a:solidFill>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3274005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a:latin typeface="+mn-ea"/>
                <a:ea typeface="+mn-ea"/>
              </a:rPr>
              <a:t>ContentProvider</a:t>
            </a:r>
            <a:r>
              <a:rPr lang="zh-CN" altLang="en-US" dirty="0">
                <a:latin typeface="+mn-ea"/>
                <a:ea typeface="+mn-ea"/>
              </a:rPr>
              <a:t>介绍</a:t>
            </a:r>
            <a:endParaRPr lang="en-US" altLang="zh-CN" dirty="0">
              <a:latin typeface="+mn-ea"/>
              <a:ea typeface="+mn-ea"/>
            </a:endParaRPr>
          </a:p>
        </p:txBody>
      </p:sp>
      <p:sp>
        <p:nvSpPr>
          <p:cNvPr id="4" name="内容占位符 3"/>
          <p:cNvSpPr>
            <a:spLocks noGrp="1"/>
          </p:cNvSpPr>
          <p:nvPr>
            <p:ph idx="1"/>
          </p:nvPr>
        </p:nvSpPr>
        <p:spPr>
          <a:xfrm>
            <a:off x="9520" y="735546"/>
            <a:ext cx="9145016" cy="2916324"/>
          </a:xfrm>
        </p:spPr>
        <p:txBody>
          <a:bodyPr>
            <a:normAutofit/>
          </a:bodyPr>
          <a:lstStyle/>
          <a:p>
            <a:r>
              <a:rPr lang="zh-CN" altLang="en-US" sz="2800" dirty="0" smtClean="0">
                <a:latin typeface="+mn-ea"/>
                <a:ea typeface="+mn-ea"/>
              </a:rPr>
              <a:t>为了在</a:t>
            </a:r>
            <a:r>
              <a:rPr lang="zh-CN" altLang="en-US" sz="2800" b="1" dirty="0" smtClean="0">
                <a:solidFill>
                  <a:srgbClr val="FF0000"/>
                </a:solidFill>
                <a:latin typeface="+mn-ea"/>
                <a:ea typeface="+mn-ea"/>
              </a:rPr>
              <a:t>应用程序之间共享数据</a:t>
            </a:r>
            <a:r>
              <a:rPr lang="zh-CN" altLang="en-US" sz="2800" dirty="0" smtClean="0">
                <a:latin typeface="+mn-ea"/>
                <a:ea typeface="+mn-ea"/>
              </a:rPr>
              <a:t>，</a:t>
            </a:r>
            <a:r>
              <a:rPr lang="en-US" altLang="zh-CN" sz="2800" dirty="0" smtClean="0">
                <a:latin typeface="+mn-ea"/>
                <a:ea typeface="+mn-ea"/>
              </a:rPr>
              <a:t>Android</a:t>
            </a:r>
            <a:r>
              <a:rPr lang="zh-CN" altLang="en-US" sz="2800" dirty="0" smtClean="0">
                <a:latin typeface="+mn-ea"/>
                <a:ea typeface="+mn-ea"/>
              </a:rPr>
              <a:t>提供了</a:t>
            </a:r>
            <a:r>
              <a:rPr lang="en-US" altLang="zh-CN" sz="2800" dirty="0" err="1" smtClean="0">
                <a:latin typeface="+mn-ea"/>
                <a:ea typeface="+mn-ea"/>
              </a:rPr>
              <a:t>ContentProvider</a:t>
            </a:r>
            <a:r>
              <a:rPr lang="zh-CN" altLang="en-US" sz="2800" dirty="0" smtClean="0">
                <a:latin typeface="+mn-ea"/>
                <a:ea typeface="+mn-ea"/>
              </a:rPr>
              <a:t>，这是一种不</a:t>
            </a:r>
            <a:r>
              <a:rPr lang="zh-CN" altLang="en-US" sz="2800" dirty="0">
                <a:latin typeface="+mn-ea"/>
                <a:ea typeface="+mn-ea"/>
              </a:rPr>
              <a:t>同应用之间共享数据</a:t>
            </a:r>
            <a:r>
              <a:rPr lang="zh-CN" altLang="en-US" sz="2800" dirty="0" smtClean="0">
                <a:latin typeface="+mn-ea"/>
                <a:ea typeface="+mn-ea"/>
              </a:rPr>
              <a:t>的标准</a:t>
            </a:r>
            <a:r>
              <a:rPr lang="en-US" altLang="zh-CN" sz="2800" dirty="0" smtClean="0">
                <a:latin typeface="+mn-ea"/>
                <a:ea typeface="+mn-ea"/>
              </a:rPr>
              <a:t>API</a:t>
            </a:r>
            <a:r>
              <a:rPr lang="zh-CN" altLang="en-US" sz="2800" dirty="0">
                <a:latin typeface="+mn-ea"/>
                <a:ea typeface="+mn-ea"/>
              </a:rPr>
              <a:t>：</a:t>
            </a:r>
            <a:endParaRPr lang="en-US" altLang="zh-CN" sz="2800" dirty="0" smtClean="0">
              <a:latin typeface="+mn-ea"/>
              <a:ea typeface="+mn-ea"/>
            </a:endParaRPr>
          </a:p>
          <a:p>
            <a:pPr lvl="1"/>
            <a:r>
              <a:rPr lang="zh-CN" altLang="en-US" sz="2400" dirty="0" smtClean="0">
                <a:latin typeface="+mn-ea"/>
                <a:ea typeface="+mn-ea"/>
              </a:rPr>
              <a:t>当应用希望提供数据时，就提供</a:t>
            </a:r>
            <a:r>
              <a:rPr lang="en-US" altLang="zh-CN" sz="2400" dirty="0" err="1" smtClean="0">
                <a:latin typeface="+mn-ea"/>
                <a:ea typeface="+mn-ea"/>
              </a:rPr>
              <a:t>ContentProvider</a:t>
            </a:r>
            <a:endParaRPr lang="en-US" altLang="zh-CN" sz="2400" dirty="0" smtClean="0">
              <a:latin typeface="+mn-ea"/>
              <a:ea typeface="+mn-ea"/>
            </a:endParaRPr>
          </a:p>
          <a:p>
            <a:pPr lvl="1"/>
            <a:r>
              <a:rPr lang="zh-CN" altLang="en-US" sz="2400" dirty="0">
                <a:latin typeface="+mn-ea"/>
                <a:ea typeface="+mn-ea"/>
              </a:rPr>
              <a:t>其他</a:t>
            </a:r>
            <a:r>
              <a:rPr lang="zh-CN" altLang="en-US" sz="2400" dirty="0" smtClean="0">
                <a:latin typeface="+mn-ea"/>
                <a:ea typeface="+mn-ea"/>
              </a:rPr>
              <a:t>应用通过</a:t>
            </a:r>
            <a:r>
              <a:rPr lang="en-US" altLang="zh-CN" sz="2400" dirty="0" err="1" smtClean="0">
                <a:latin typeface="+mn-ea"/>
                <a:ea typeface="+mn-ea"/>
              </a:rPr>
              <a:t>ContentResolver</a:t>
            </a:r>
            <a:r>
              <a:rPr lang="zh-CN" altLang="en-US" sz="2400" dirty="0" smtClean="0">
                <a:latin typeface="+mn-ea"/>
                <a:ea typeface="+mn-ea"/>
              </a:rPr>
              <a:t>来操作</a:t>
            </a:r>
            <a:endParaRPr lang="en-US" altLang="zh-CN" sz="2400" dirty="0" smtClean="0">
              <a:latin typeface="+mn-ea"/>
              <a:ea typeface="+mn-ea"/>
            </a:endParaRPr>
          </a:p>
          <a:p>
            <a:r>
              <a:rPr lang="zh-CN" altLang="en-US" sz="2800" dirty="0" smtClean="0">
                <a:latin typeface="+mn-ea"/>
                <a:ea typeface="+mn-ea"/>
              </a:rPr>
              <a:t>注意：</a:t>
            </a:r>
            <a:endParaRPr lang="en-US" altLang="zh-CN" sz="2800" dirty="0" smtClean="0">
              <a:latin typeface="+mn-ea"/>
              <a:ea typeface="+mn-ea"/>
            </a:endParaRPr>
          </a:p>
          <a:p>
            <a:pPr lvl="1"/>
            <a:r>
              <a:rPr lang="en-US" altLang="zh-CN" sz="2400" dirty="0" err="1" smtClean="0">
                <a:latin typeface="+mn-ea"/>
                <a:ea typeface="+mn-ea"/>
              </a:rPr>
              <a:t>ContentProvider</a:t>
            </a:r>
            <a:r>
              <a:rPr lang="zh-CN" altLang="en-US" sz="2400" dirty="0" smtClean="0">
                <a:latin typeface="+mn-ea"/>
                <a:ea typeface="+mn-ea"/>
              </a:rPr>
              <a:t>需要在</a:t>
            </a:r>
            <a:r>
              <a:rPr lang="en-US" altLang="zh-CN" sz="2400" dirty="0" smtClean="0">
                <a:latin typeface="+mn-ea"/>
                <a:ea typeface="+mn-ea"/>
              </a:rPr>
              <a:t>AndroidManifest.xml</a:t>
            </a:r>
            <a:r>
              <a:rPr lang="zh-CN" altLang="en-US" sz="2400" dirty="0" smtClean="0">
                <a:latin typeface="+mn-ea"/>
                <a:ea typeface="+mn-ea"/>
              </a:rPr>
              <a:t>中注册</a:t>
            </a:r>
            <a:endParaRPr lang="en-US" altLang="zh-CN" sz="2400" dirty="0" smtClean="0">
              <a:latin typeface="+mn-ea"/>
              <a:ea typeface="+mn-ea"/>
            </a:endParaRPr>
          </a:p>
          <a:p>
            <a:pPr lvl="1"/>
            <a:r>
              <a:rPr lang="zh-CN" altLang="en-US" sz="2400" dirty="0" smtClean="0">
                <a:latin typeface="+mn-ea"/>
                <a:ea typeface="+mn-ea"/>
              </a:rPr>
              <a:t>一旦应用提供</a:t>
            </a:r>
            <a:r>
              <a:rPr lang="en-US" altLang="zh-CN" sz="2400" dirty="0" smtClean="0">
                <a:latin typeface="+mn-ea"/>
                <a:ea typeface="+mn-ea"/>
              </a:rPr>
              <a:t>CP</a:t>
            </a:r>
            <a:r>
              <a:rPr lang="zh-CN" altLang="en-US" sz="2400" dirty="0" smtClean="0">
                <a:latin typeface="+mn-ea"/>
                <a:ea typeface="+mn-ea"/>
              </a:rPr>
              <a:t>，不论应用启动与否，都可被操作</a:t>
            </a:r>
            <a:endParaRPr lang="en-US" altLang="zh-CN" sz="2400" dirty="0" smtClean="0">
              <a:latin typeface="+mn-ea"/>
              <a:ea typeface="+mn-ea"/>
            </a:endParaRPr>
          </a:p>
        </p:txBody>
      </p:sp>
      <p:sp>
        <p:nvSpPr>
          <p:cNvPr id="6" name="椭圆形标注 5"/>
          <p:cNvSpPr/>
          <p:nvPr/>
        </p:nvSpPr>
        <p:spPr>
          <a:xfrm>
            <a:off x="3347864" y="3435846"/>
            <a:ext cx="4536504" cy="1134126"/>
          </a:xfrm>
          <a:prstGeom prst="wedgeEllipseCallout">
            <a:avLst>
              <a:gd name="adj1" fmla="val -62932"/>
              <a:gd name="adj2" fmla="val 905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向其他活动或服务提供数据服务</a:t>
            </a:r>
            <a:endParaRPr lang="zh-CN" altLang="en-US" dirty="0">
              <a:solidFill>
                <a:schemeClr val="tx1"/>
              </a:solidFill>
            </a:endParaRPr>
          </a:p>
        </p:txBody>
      </p:sp>
    </p:spTree>
    <p:extLst>
      <p:ext uri="{BB962C8B-B14F-4D97-AF65-F5344CB8AC3E}">
        <p14:creationId xmlns:p14="http://schemas.microsoft.com/office/powerpoint/2010/main" val="1757558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a:latin typeface="+mn-ea"/>
                <a:ea typeface="+mn-ea"/>
              </a:rPr>
              <a:t>ContentProvider</a:t>
            </a:r>
            <a:r>
              <a:rPr lang="zh-CN" altLang="en-US" dirty="0">
                <a:latin typeface="+mn-ea"/>
                <a:ea typeface="+mn-ea"/>
              </a:rPr>
              <a:t>实例</a:t>
            </a:r>
          </a:p>
        </p:txBody>
      </p:sp>
      <p:sp>
        <p:nvSpPr>
          <p:cNvPr id="2" name="TextBox 1"/>
          <p:cNvSpPr txBox="1"/>
          <p:nvPr/>
        </p:nvSpPr>
        <p:spPr>
          <a:xfrm>
            <a:off x="748648" y="843558"/>
            <a:ext cx="9793088" cy="1200329"/>
          </a:xfrm>
          <a:prstGeom prst="rect">
            <a:avLst/>
          </a:prstGeom>
          <a:noFill/>
        </p:spPr>
        <p:txBody>
          <a:bodyPr wrap="square" rtlCol="0">
            <a:spAutoFit/>
          </a:bodyPr>
          <a:lstStyle/>
          <a:p>
            <a:r>
              <a:rPr lang="zh-CN" altLang="en-US" dirty="0" smtClean="0"/>
              <a:t>添加权限：</a:t>
            </a:r>
            <a:endParaRPr lang="en-US" altLang="zh-CN" dirty="0" smtClean="0"/>
          </a:p>
          <a:p>
            <a:r>
              <a:rPr lang="en-US" altLang="zh-CN" dirty="0"/>
              <a:t>    &lt;uses-permission </a:t>
            </a:r>
            <a:r>
              <a:rPr lang="en-US" altLang="zh-CN" dirty="0" err="1"/>
              <a:t>android:name</a:t>
            </a:r>
            <a:r>
              <a:rPr lang="en-US" altLang="zh-CN" dirty="0"/>
              <a:t>="</a:t>
            </a:r>
            <a:r>
              <a:rPr lang="en-US" altLang="zh-CN" dirty="0" err="1"/>
              <a:t>android.permission.WRITE_CONTACTS</a:t>
            </a:r>
            <a:r>
              <a:rPr lang="en-US" altLang="zh-CN" dirty="0"/>
              <a:t>" /&gt;</a:t>
            </a:r>
          </a:p>
          <a:p>
            <a:r>
              <a:rPr lang="en-US" altLang="zh-CN" dirty="0"/>
              <a:t>    &lt;uses-permission </a:t>
            </a:r>
            <a:r>
              <a:rPr lang="en-US" altLang="zh-CN" dirty="0" err="1"/>
              <a:t>android:name</a:t>
            </a:r>
            <a:r>
              <a:rPr lang="en-US" altLang="zh-CN" dirty="0"/>
              <a:t>="</a:t>
            </a:r>
            <a:r>
              <a:rPr lang="en-US" altLang="zh-CN" dirty="0" err="1"/>
              <a:t>android.permission.READ_CONTACTS</a:t>
            </a:r>
            <a:r>
              <a:rPr lang="en-US" altLang="zh-CN" dirty="0"/>
              <a:t>" /&gt;</a:t>
            </a:r>
            <a:endParaRPr lang="zh-CN" altLang="en-US" dirty="0"/>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059582"/>
            <a:ext cx="7482918" cy="37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653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971600" y="1761660"/>
            <a:ext cx="2304256" cy="24842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868144" y="1653648"/>
            <a:ext cx="2592288" cy="2700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7624" y="3435846"/>
            <a:ext cx="187220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12160" y="3337607"/>
            <a:ext cx="2304256" cy="7560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10" idx="6"/>
          </p:cNvCxnSpPr>
          <p:nvPr/>
        </p:nvCxnSpPr>
        <p:spPr>
          <a:xfrm flipH="1">
            <a:off x="2699792" y="2301720"/>
            <a:ext cx="3816424" cy="351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403648" y="2301720"/>
            <a:ext cx="1296144" cy="7020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708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253" y="824461"/>
            <a:ext cx="8507288" cy="3394472"/>
          </a:xfrm>
        </p:spPr>
        <p:txBody>
          <a:bodyPr>
            <a:normAutofit fontScale="92500" lnSpcReduction="10000"/>
          </a:bodyPr>
          <a:lstStyle/>
          <a:p>
            <a:pPr marL="457200" lvl="1" indent="0">
              <a:buNone/>
            </a:pPr>
            <a:r>
              <a:rPr lang="en-US" altLang="zh-CN" dirty="0" smtClean="0">
                <a:latin typeface="+mn-ea"/>
                <a:ea typeface="+mn-ea"/>
              </a:rPr>
              <a:t>Activity</a:t>
            </a:r>
            <a:r>
              <a:rPr lang="zh-CN" altLang="en-US" dirty="0" smtClean="0">
                <a:latin typeface="+mn-ea"/>
                <a:ea typeface="+mn-ea"/>
              </a:rPr>
              <a:t>是会</a:t>
            </a:r>
            <a:r>
              <a:rPr lang="zh-CN" altLang="en-US" dirty="0">
                <a:latin typeface="+mn-ea"/>
                <a:ea typeface="+mn-ea"/>
              </a:rPr>
              <a:t>显示视图控制组件的用户接口，并对事件</a:t>
            </a:r>
            <a:r>
              <a:rPr lang="zh-CN" altLang="en-US" dirty="0" smtClean="0">
                <a:latin typeface="+mn-ea"/>
                <a:ea typeface="+mn-ea"/>
              </a:rPr>
              <a:t>作出响应，</a:t>
            </a:r>
            <a:r>
              <a:rPr lang="en-US" altLang="zh-CN" dirty="0">
                <a:latin typeface="+mn-ea"/>
                <a:ea typeface="+mn-ea"/>
              </a:rPr>
              <a:t> Activity</a:t>
            </a:r>
            <a:r>
              <a:rPr lang="zh-CN" altLang="en-US" dirty="0">
                <a:latin typeface="+mn-ea"/>
                <a:ea typeface="+mn-ea"/>
              </a:rPr>
              <a:t>是</a:t>
            </a:r>
            <a:r>
              <a:rPr lang="en-US" altLang="zh-CN" dirty="0">
                <a:latin typeface="+mn-ea"/>
                <a:ea typeface="+mn-ea"/>
              </a:rPr>
              <a:t>Android</a:t>
            </a:r>
            <a:r>
              <a:rPr lang="zh-CN" altLang="en-US" dirty="0">
                <a:latin typeface="+mn-ea"/>
                <a:ea typeface="+mn-ea"/>
              </a:rPr>
              <a:t>应用程序的最基本的</a:t>
            </a:r>
            <a:r>
              <a:rPr lang="zh-CN" altLang="en-US" dirty="0" smtClean="0">
                <a:latin typeface="+mn-ea"/>
                <a:ea typeface="+mn-ea"/>
              </a:rPr>
              <a:t>组件。</a:t>
            </a:r>
            <a:endParaRPr lang="en-US" altLang="zh-CN" dirty="0" smtClean="0">
              <a:latin typeface="+mn-ea"/>
              <a:ea typeface="+mn-ea"/>
            </a:endParaRPr>
          </a:p>
          <a:p>
            <a:pPr lvl="2"/>
            <a:r>
              <a:rPr lang="en-US" altLang="zh-CN" dirty="0" smtClean="0">
                <a:latin typeface="+mn-ea"/>
                <a:ea typeface="+mn-ea"/>
              </a:rPr>
              <a:t>Android</a:t>
            </a:r>
            <a:r>
              <a:rPr lang="zh-CN" altLang="en-US" dirty="0" smtClean="0">
                <a:latin typeface="+mn-ea"/>
                <a:ea typeface="+mn-ea"/>
              </a:rPr>
              <a:t>应用程序中</a:t>
            </a:r>
            <a:r>
              <a:rPr lang="zh-CN" altLang="en-US" dirty="0" smtClean="0">
                <a:solidFill>
                  <a:srgbClr val="FF0000"/>
                </a:solidFill>
                <a:latin typeface="+mn-ea"/>
                <a:ea typeface="+mn-ea"/>
              </a:rPr>
              <a:t>一个单独的屏幕通常</a:t>
            </a:r>
            <a:r>
              <a:rPr lang="zh-CN" altLang="en-US" dirty="0">
                <a:solidFill>
                  <a:srgbClr val="FF0000"/>
                </a:solidFill>
                <a:latin typeface="+mn-ea"/>
                <a:ea typeface="+mn-ea"/>
              </a:rPr>
              <a:t>就是一</a:t>
            </a:r>
            <a:r>
              <a:rPr lang="zh-CN" altLang="en-US" dirty="0" smtClean="0">
                <a:solidFill>
                  <a:srgbClr val="FF0000"/>
                </a:solidFill>
                <a:latin typeface="+mn-ea"/>
                <a:ea typeface="+mn-ea"/>
              </a:rPr>
              <a:t>个</a:t>
            </a:r>
            <a:r>
              <a:rPr lang="en-US" altLang="zh-CN" dirty="0" smtClean="0">
                <a:solidFill>
                  <a:srgbClr val="FF0000"/>
                </a:solidFill>
                <a:latin typeface="+mn-ea"/>
                <a:ea typeface="+mn-ea"/>
              </a:rPr>
              <a:t>Activity</a:t>
            </a:r>
            <a:r>
              <a:rPr lang="zh-CN" altLang="en-US" dirty="0" smtClean="0">
                <a:latin typeface="+mn-ea"/>
                <a:ea typeface="+mn-ea"/>
              </a:rPr>
              <a:t>。它上面可以显示一些控件，也可以监听处理用户的事件并做出响应。</a:t>
            </a:r>
            <a:endParaRPr lang="en-US" altLang="zh-CN" dirty="0" smtClean="0">
              <a:latin typeface="+mn-ea"/>
              <a:ea typeface="+mn-ea"/>
            </a:endParaRPr>
          </a:p>
          <a:p>
            <a:pPr lvl="2"/>
            <a:r>
              <a:rPr lang="zh-CN" altLang="en-US" dirty="0" smtClean="0">
                <a:latin typeface="+mn-ea"/>
                <a:ea typeface="+mn-ea"/>
              </a:rPr>
              <a:t>每个屏幕通常都被实现为一个独立的</a:t>
            </a:r>
            <a:r>
              <a:rPr lang="en-US" altLang="zh-CN" dirty="0" smtClean="0">
                <a:latin typeface="+mn-ea"/>
                <a:ea typeface="+mn-ea"/>
              </a:rPr>
              <a:t>Activity</a:t>
            </a:r>
            <a:r>
              <a:rPr lang="zh-CN" altLang="en-US" dirty="0" smtClean="0">
                <a:latin typeface="+mn-ea"/>
                <a:ea typeface="+mn-ea"/>
              </a:rPr>
              <a:t>类，即继承自</a:t>
            </a:r>
            <a:r>
              <a:rPr lang="en-US" altLang="zh-CN" dirty="0" err="1">
                <a:latin typeface="+mn-ea"/>
                <a:ea typeface="+mn-ea"/>
              </a:rPr>
              <a:t>AppCompatActivity</a:t>
            </a:r>
            <a:r>
              <a:rPr lang="zh-CN" altLang="en-US" dirty="0" smtClean="0">
                <a:latin typeface="+mn-ea"/>
                <a:ea typeface="+mn-ea"/>
              </a:rPr>
              <a:t>基类。</a:t>
            </a:r>
            <a:endParaRPr lang="en-US" altLang="zh-CN" dirty="0" smtClean="0">
              <a:latin typeface="+mn-ea"/>
              <a:ea typeface="+mn-ea"/>
            </a:endParaRPr>
          </a:p>
          <a:p>
            <a:pPr lvl="2"/>
            <a:r>
              <a:rPr lang="zh-CN" altLang="en-US" dirty="0" smtClean="0">
                <a:latin typeface="+mn-ea"/>
                <a:ea typeface="+mn-ea"/>
              </a:rPr>
              <a:t>大多数应用程序都是由多个</a:t>
            </a:r>
            <a:r>
              <a:rPr lang="en-US" altLang="zh-CN" dirty="0">
                <a:latin typeface="+mn-ea"/>
                <a:ea typeface="+mn-ea"/>
              </a:rPr>
              <a:t>Activity</a:t>
            </a:r>
            <a:r>
              <a:rPr lang="zh-CN" altLang="en-US" dirty="0" smtClean="0">
                <a:latin typeface="+mn-ea"/>
                <a:ea typeface="+mn-ea"/>
              </a:rPr>
              <a:t>组成的。</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Activity</a:t>
            </a:r>
            <a:endParaRPr lang="zh-CN" altLang="en-US" dirty="0">
              <a:latin typeface="+mn-ea"/>
              <a:ea typeface="+mn-ea"/>
            </a:endParaRPr>
          </a:p>
        </p:txBody>
      </p:sp>
      <p:sp>
        <p:nvSpPr>
          <p:cNvPr id="5" name="椭圆形标注 4"/>
          <p:cNvSpPr/>
          <p:nvPr/>
        </p:nvSpPr>
        <p:spPr>
          <a:xfrm>
            <a:off x="4067944" y="3651870"/>
            <a:ext cx="4536504" cy="1134126"/>
          </a:xfrm>
          <a:prstGeom prst="wedgeEllipseCallout">
            <a:avLst>
              <a:gd name="adj1" fmla="val -51094"/>
              <a:gd name="adj2" fmla="val 627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它是整个应用程序的门面，主要负责数据的显示与交互</a:t>
            </a:r>
            <a:endParaRPr lang="zh-CN" altLang="en-US" dirty="0">
              <a:solidFill>
                <a:schemeClr val="tx1"/>
              </a:solidFill>
            </a:endParaRPr>
          </a:p>
        </p:txBody>
      </p:sp>
    </p:spTree>
    <p:extLst>
      <p:ext uri="{BB962C8B-B14F-4D97-AF65-F5344CB8AC3E}">
        <p14:creationId xmlns:p14="http://schemas.microsoft.com/office/powerpoint/2010/main" val="2652795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dirty="0">
                <a:latin typeface="+mn-ea"/>
                <a:ea typeface="+mn-ea"/>
              </a:rPr>
              <a:t>Activity</a:t>
            </a:r>
            <a:r>
              <a:rPr lang="zh-CN" altLang="en-US" dirty="0">
                <a:latin typeface="+mn-ea"/>
                <a:ea typeface="+mn-ea"/>
              </a:rPr>
              <a:t>活动栈</a:t>
            </a:r>
          </a:p>
        </p:txBody>
      </p:sp>
      <p:sp>
        <p:nvSpPr>
          <p:cNvPr id="3" name="内容占位符 2"/>
          <p:cNvSpPr>
            <a:spLocks noGrp="1"/>
          </p:cNvSpPr>
          <p:nvPr>
            <p:ph idx="1"/>
          </p:nvPr>
        </p:nvSpPr>
        <p:spPr>
          <a:xfrm>
            <a:off x="179512" y="789553"/>
            <a:ext cx="8229600" cy="3394472"/>
          </a:xfrm>
        </p:spPr>
        <p:txBody>
          <a:bodyPr>
            <a:normAutofit/>
          </a:bodyPr>
          <a:lstStyle/>
          <a:p>
            <a:pPr marL="342900" lvl="1" indent="-342900">
              <a:spcBef>
                <a:spcPts val="1200"/>
              </a:spcBef>
              <a:spcAft>
                <a:spcPts val="600"/>
              </a:spcAft>
              <a:buFont typeface="Arial" pitchFamily="34" charset="0"/>
              <a:buChar char="•"/>
            </a:pPr>
            <a:r>
              <a:rPr lang="en-US" altLang="zh-CN" sz="2800" dirty="0" smtClean="0">
                <a:latin typeface="+mn-ea"/>
                <a:ea typeface="+mn-ea"/>
              </a:rPr>
              <a:t>Android</a:t>
            </a:r>
            <a:r>
              <a:rPr lang="zh-CN" altLang="en-US" sz="2800" dirty="0" smtClean="0">
                <a:latin typeface="+mn-ea"/>
                <a:ea typeface="+mn-ea"/>
              </a:rPr>
              <a:t>应用可能含有多个</a:t>
            </a:r>
            <a:r>
              <a:rPr lang="en-US" altLang="zh-CN" sz="2800" dirty="0" smtClean="0">
                <a:latin typeface="+mn-ea"/>
                <a:ea typeface="+mn-ea"/>
              </a:rPr>
              <a:t>Activity</a:t>
            </a:r>
            <a:r>
              <a:rPr lang="zh-CN" altLang="en-US" sz="2800" dirty="0" smtClean="0">
                <a:latin typeface="+mn-ea"/>
                <a:ea typeface="+mn-ea"/>
              </a:rPr>
              <a:t>，管理这些</a:t>
            </a:r>
            <a:r>
              <a:rPr lang="en-US" altLang="zh-CN" sz="2800" dirty="0" smtClean="0">
                <a:latin typeface="+mn-ea"/>
                <a:ea typeface="+mn-ea"/>
              </a:rPr>
              <a:t>Activity</a:t>
            </a:r>
            <a:r>
              <a:rPr lang="zh-CN" altLang="en-US" sz="2800" dirty="0" smtClean="0">
                <a:latin typeface="+mn-ea"/>
                <a:ea typeface="+mn-ea"/>
              </a:rPr>
              <a:t>之间的先后次序关系，需要</a:t>
            </a:r>
            <a:r>
              <a:rPr lang="en-US" altLang="zh-CN" sz="2800" b="1" dirty="0" smtClean="0">
                <a:solidFill>
                  <a:srgbClr val="FF0000"/>
                </a:solidFill>
                <a:latin typeface="+mn-ea"/>
                <a:ea typeface="+mn-ea"/>
              </a:rPr>
              <a:t>Activity</a:t>
            </a:r>
            <a:r>
              <a:rPr lang="zh-CN" altLang="en-US" sz="2800" b="1" dirty="0" smtClean="0">
                <a:solidFill>
                  <a:srgbClr val="FF0000"/>
                </a:solidFill>
                <a:latin typeface="+mn-ea"/>
                <a:ea typeface="+mn-ea"/>
              </a:rPr>
              <a:t>活动栈机制</a:t>
            </a:r>
            <a:endParaRPr lang="en-US" altLang="zh-CN" sz="2800" dirty="0" smtClean="0">
              <a:latin typeface="+mn-ea"/>
              <a:ea typeface="+mn-ea"/>
            </a:endParaRPr>
          </a:p>
        </p:txBody>
      </p:sp>
      <p:sp>
        <p:nvSpPr>
          <p:cNvPr id="2053"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452089913"/>
              </p:ext>
            </p:extLst>
          </p:nvPr>
        </p:nvGraphicFramePr>
        <p:xfrm>
          <a:off x="2195736" y="1923678"/>
          <a:ext cx="6517656" cy="3057804"/>
        </p:xfrm>
        <a:graphic>
          <a:graphicData uri="http://schemas.openxmlformats.org/presentationml/2006/ole">
            <mc:AlternateContent xmlns:mc="http://schemas.openxmlformats.org/markup-compatibility/2006">
              <mc:Choice xmlns:v="urn:schemas-microsoft-com:vml" Requires="v">
                <p:oleObj spid="_x0000_s1122" name="Visio" r:id="rId3" imgW="5572760" imgH="3490383" progId="Visio.Drawing.11">
                  <p:embed/>
                </p:oleObj>
              </mc:Choice>
              <mc:Fallback>
                <p:oleObj name="Visio" r:id="rId3" imgW="5572760" imgH="349038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923678"/>
                        <a:ext cx="6517656" cy="305780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639143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Aft>
                <a:spcPts val="600"/>
              </a:spcAft>
            </a:pPr>
            <a:r>
              <a:rPr lang="zh-CN" altLang="en-US" dirty="0" smtClean="0">
                <a:latin typeface="+mn-ea"/>
                <a:ea typeface="+mn-ea"/>
              </a:rPr>
              <a:t>创建新的</a:t>
            </a:r>
            <a:r>
              <a:rPr lang="en-US" altLang="zh-CN" dirty="0" smtClean="0">
                <a:latin typeface="+mn-ea"/>
                <a:ea typeface="+mn-ea"/>
              </a:rPr>
              <a:t>Activity</a:t>
            </a:r>
            <a:r>
              <a:rPr lang="zh-CN" altLang="en-US" dirty="0" smtClean="0">
                <a:latin typeface="+mn-ea"/>
                <a:ea typeface="+mn-ea"/>
              </a:rPr>
              <a:t>的基本流程是：</a:t>
            </a:r>
            <a:endParaRPr lang="en-US" altLang="zh-CN" dirty="0" smtClean="0">
              <a:latin typeface="+mn-ea"/>
              <a:ea typeface="+mn-ea"/>
            </a:endParaRPr>
          </a:p>
          <a:p>
            <a:pPr lvl="1">
              <a:spcAft>
                <a:spcPts val="600"/>
              </a:spcAft>
            </a:pPr>
            <a:r>
              <a:rPr lang="zh-CN" altLang="en-US" dirty="0">
                <a:latin typeface="+mn-ea"/>
                <a:ea typeface="+mn-ea"/>
              </a:rPr>
              <a:t>创建新的</a:t>
            </a:r>
            <a:r>
              <a:rPr lang="zh-CN" altLang="en-US" dirty="0" smtClean="0">
                <a:latin typeface="+mn-ea"/>
                <a:ea typeface="+mn-ea"/>
              </a:rPr>
              <a:t>类直接或间接继承</a:t>
            </a:r>
            <a:r>
              <a:rPr lang="en-US" altLang="zh-CN" dirty="0">
                <a:latin typeface="+mn-ea"/>
                <a:ea typeface="+mn-ea"/>
              </a:rPr>
              <a:t>Activity </a:t>
            </a:r>
            <a:r>
              <a:rPr lang="zh-CN" altLang="en-US" dirty="0">
                <a:latin typeface="+mn-ea"/>
                <a:ea typeface="+mn-ea"/>
              </a:rPr>
              <a:t>类（</a:t>
            </a:r>
            <a:r>
              <a:rPr lang="en-US" altLang="zh-CN" dirty="0" err="1">
                <a:latin typeface="+mn-ea"/>
                <a:ea typeface="+mn-ea"/>
              </a:rPr>
              <a:t>src</a:t>
            </a:r>
            <a:r>
              <a:rPr lang="en-US" altLang="zh-CN" dirty="0">
                <a:latin typeface="+mn-ea"/>
                <a:ea typeface="+mn-ea"/>
              </a:rPr>
              <a:t>/</a:t>
            </a:r>
            <a:r>
              <a:rPr lang="zh-CN" altLang="en-US" dirty="0">
                <a:latin typeface="+mn-ea"/>
                <a:ea typeface="+mn-ea"/>
              </a:rPr>
              <a:t>指定包</a:t>
            </a:r>
            <a:r>
              <a:rPr lang="en-US" altLang="zh-CN" dirty="0">
                <a:latin typeface="+mn-ea"/>
                <a:ea typeface="+mn-ea"/>
              </a:rPr>
              <a:t>/</a:t>
            </a:r>
            <a:r>
              <a:rPr lang="zh-CN" altLang="en-US" dirty="0">
                <a:latin typeface="+mn-ea"/>
                <a:ea typeface="+mn-ea"/>
              </a:rPr>
              <a:t>目录下） </a:t>
            </a:r>
            <a:endParaRPr lang="en-US" altLang="zh-CN" dirty="0">
              <a:latin typeface="+mn-ea"/>
              <a:ea typeface="+mn-ea"/>
            </a:endParaRPr>
          </a:p>
          <a:p>
            <a:pPr lvl="1">
              <a:spcAft>
                <a:spcPts val="600"/>
              </a:spcAft>
            </a:pPr>
            <a:r>
              <a:rPr lang="zh-CN" altLang="en-US" dirty="0">
                <a:latin typeface="+mn-ea"/>
                <a:ea typeface="+mn-ea"/>
              </a:rPr>
              <a:t>为该</a:t>
            </a:r>
            <a:r>
              <a:rPr lang="en-US" altLang="zh-CN" dirty="0">
                <a:latin typeface="+mn-ea"/>
                <a:ea typeface="+mn-ea"/>
              </a:rPr>
              <a:t>Activity</a:t>
            </a:r>
            <a:r>
              <a:rPr lang="zh-CN" altLang="en-US" dirty="0">
                <a:latin typeface="+mn-ea"/>
                <a:ea typeface="+mn-ea"/>
              </a:rPr>
              <a:t>类</a:t>
            </a:r>
            <a:r>
              <a:rPr lang="zh-CN" altLang="en-US" dirty="0" smtClean="0">
                <a:latin typeface="+mn-ea"/>
                <a:ea typeface="+mn-ea"/>
              </a:rPr>
              <a:t>绑定布局（</a:t>
            </a:r>
            <a:r>
              <a:rPr lang="en-US" altLang="zh-CN" dirty="0">
                <a:latin typeface="+mn-ea"/>
                <a:ea typeface="+mn-ea"/>
              </a:rPr>
              <a:t>res/layout/</a:t>
            </a:r>
            <a:r>
              <a:rPr lang="zh-CN" altLang="en-US" dirty="0">
                <a:latin typeface="+mn-ea"/>
                <a:ea typeface="+mn-ea"/>
              </a:rPr>
              <a:t>目录下</a:t>
            </a:r>
            <a:r>
              <a:rPr lang="zh-CN" altLang="en-US" dirty="0" smtClean="0">
                <a:latin typeface="+mn-ea"/>
                <a:ea typeface="+mn-ea"/>
              </a:rPr>
              <a:t>）</a:t>
            </a:r>
            <a:endParaRPr lang="en-US" altLang="zh-CN" dirty="0">
              <a:latin typeface="+mn-ea"/>
              <a:ea typeface="+mn-ea"/>
            </a:endParaRPr>
          </a:p>
          <a:p>
            <a:pPr lvl="1">
              <a:spcAft>
                <a:spcPts val="600"/>
              </a:spcAft>
            </a:pPr>
            <a:r>
              <a:rPr lang="zh-CN" altLang="en-US" dirty="0">
                <a:latin typeface="+mn-ea"/>
                <a:ea typeface="+mn-ea"/>
              </a:rPr>
              <a:t>在</a:t>
            </a:r>
            <a:r>
              <a:rPr lang="en-US" altLang="zh-CN" dirty="0">
                <a:latin typeface="+mn-ea"/>
                <a:ea typeface="+mn-ea"/>
              </a:rPr>
              <a:t>AndroidManifest.xml</a:t>
            </a:r>
            <a:r>
              <a:rPr lang="zh-CN" altLang="en-US" dirty="0">
                <a:latin typeface="+mn-ea"/>
                <a:ea typeface="+mn-ea"/>
              </a:rPr>
              <a:t>文件中注册该</a:t>
            </a:r>
            <a:r>
              <a:rPr lang="en-US" altLang="zh-CN" dirty="0" smtClean="0">
                <a:latin typeface="+mn-ea"/>
                <a:ea typeface="+mn-ea"/>
              </a:rPr>
              <a:t>Activity</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pPr>
              <a:defRPr/>
            </a:pPr>
            <a:r>
              <a:rPr lang="zh-CN" altLang="en-US" dirty="0">
                <a:latin typeface="+mn-ea"/>
                <a:ea typeface="+mn-ea"/>
              </a:rPr>
              <a:t>创建新的</a:t>
            </a:r>
            <a:r>
              <a:rPr lang="en-US" altLang="zh-CN" dirty="0">
                <a:latin typeface="+mn-ea"/>
                <a:ea typeface="+mn-ea"/>
              </a:rPr>
              <a:t>Activity</a:t>
            </a:r>
            <a:endParaRPr lang="zh-CN" altLang="en-US" dirty="0">
              <a:latin typeface="+mn-ea"/>
              <a:ea typeface="+mn-ea"/>
            </a:endParaRPr>
          </a:p>
        </p:txBody>
      </p:sp>
    </p:spTree>
    <p:extLst>
      <p:ext uri="{BB962C8B-B14F-4D97-AF65-F5344CB8AC3E}">
        <p14:creationId xmlns:p14="http://schemas.microsoft.com/office/powerpoint/2010/main" val="293434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dirty="0">
                <a:latin typeface="+mn-ea"/>
                <a:ea typeface="+mn-ea"/>
              </a:rPr>
              <a:t>Activity</a:t>
            </a:r>
            <a:r>
              <a:rPr lang="zh-CN" altLang="en-US" dirty="0">
                <a:latin typeface="+mn-ea"/>
                <a:ea typeface="+mn-ea"/>
              </a:rPr>
              <a:t>跳转</a:t>
            </a:r>
          </a:p>
        </p:txBody>
      </p:sp>
      <p:sp>
        <p:nvSpPr>
          <p:cNvPr id="3" name="内容占位符 2"/>
          <p:cNvSpPr>
            <a:spLocks noGrp="1"/>
          </p:cNvSpPr>
          <p:nvPr>
            <p:ph idx="1"/>
          </p:nvPr>
        </p:nvSpPr>
        <p:spPr>
          <a:xfrm>
            <a:off x="457200" y="951571"/>
            <a:ext cx="8229600" cy="3394472"/>
          </a:xfrm>
        </p:spPr>
        <p:txBody>
          <a:bodyPr>
            <a:normAutofit fontScale="85000" lnSpcReduction="20000"/>
          </a:bodyPr>
          <a:lstStyle/>
          <a:p>
            <a:pPr>
              <a:spcAft>
                <a:spcPts val="600"/>
              </a:spcAft>
              <a:defRPr/>
            </a:pPr>
            <a:r>
              <a:rPr lang="en-US" altLang="zh-CN" dirty="0" smtClean="0">
                <a:latin typeface="+mn-ea"/>
                <a:ea typeface="+mn-ea"/>
              </a:rPr>
              <a:t>Activity</a:t>
            </a:r>
            <a:r>
              <a:rPr lang="zh-CN" altLang="en-US" dirty="0" smtClean="0">
                <a:latin typeface="+mn-ea"/>
                <a:ea typeface="+mn-ea"/>
              </a:rPr>
              <a:t>跳转：实现屏幕与屏幕之间的切换。</a:t>
            </a:r>
            <a:endParaRPr lang="en-US" altLang="zh-CN" dirty="0" smtClean="0">
              <a:latin typeface="+mn-ea"/>
              <a:ea typeface="+mn-ea"/>
            </a:endParaRPr>
          </a:p>
          <a:p>
            <a:pPr>
              <a:spcAft>
                <a:spcPts val="600"/>
              </a:spcAft>
              <a:defRPr/>
            </a:pPr>
            <a:r>
              <a:rPr lang="en-US" altLang="zh-CN" dirty="0">
                <a:latin typeface="+mn-ea"/>
                <a:ea typeface="+mn-ea"/>
              </a:rPr>
              <a:t>Android</a:t>
            </a:r>
            <a:r>
              <a:rPr lang="zh-CN" altLang="zh-CN" dirty="0">
                <a:latin typeface="+mn-ea"/>
                <a:ea typeface="+mn-ea"/>
              </a:rPr>
              <a:t>中提供了</a:t>
            </a:r>
            <a:r>
              <a:rPr lang="en-US" altLang="zh-CN" dirty="0">
                <a:solidFill>
                  <a:srgbClr val="FF0000"/>
                </a:solidFill>
                <a:latin typeface="+mn-ea"/>
                <a:ea typeface="+mn-ea"/>
              </a:rPr>
              <a:t>Intent</a:t>
            </a:r>
            <a:r>
              <a:rPr lang="zh-CN" altLang="zh-CN" dirty="0">
                <a:latin typeface="+mn-ea"/>
                <a:ea typeface="+mn-ea"/>
              </a:rPr>
              <a:t>来实现在应用程序组件与组件之间交互</a:t>
            </a:r>
            <a:endParaRPr lang="en-US" altLang="zh-CN" dirty="0" smtClean="0">
              <a:latin typeface="+mn-ea"/>
              <a:ea typeface="+mn-ea"/>
            </a:endParaRPr>
          </a:p>
          <a:p>
            <a:pPr>
              <a:defRPr/>
            </a:pPr>
            <a:r>
              <a:rPr lang="en-US" altLang="zh-CN" dirty="0" smtClean="0">
                <a:latin typeface="+mn-ea"/>
                <a:ea typeface="+mn-ea"/>
              </a:rPr>
              <a:t>Activity</a:t>
            </a:r>
            <a:r>
              <a:rPr lang="zh-CN" altLang="en-US" dirty="0" smtClean="0">
                <a:latin typeface="+mn-ea"/>
                <a:ea typeface="+mn-ea"/>
              </a:rPr>
              <a:t>实现跳转基本流程：</a:t>
            </a:r>
            <a:endParaRPr lang="en-US" altLang="zh-CN" dirty="0" smtClean="0">
              <a:latin typeface="+mn-ea"/>
              <a:ea typeface="+mn-ea"/>
            </a:endParaRPr>
          </a:p>
          <a:p>
            <a:pPr lvl="1">
              <a:spcBef>
                <a:spcPts val="1200"/>
              </a:spcBef>
              <a:spcAft>
                <a:spcPts val="600"/>
              </a:spcAft>
              <a:buFont typeface="Wingdings" panose="05000000000000000000" pitchFamily="2" charset="2"/>
              <a:buChar char="ü"/>
              <a:defRPr/>
            </a:pPr>
            <a:r>
              <a:rPr lang="zh-CN" altLang="en-US" dirty="0">
                <a:latin typeface="+mn-ea"/>
                <a:ea typeface="+mn-ea"/>
              </a:rPr>
              <a:t>请求页面创建</a:t>
            </a:r>
            <a:r>
              <a:rPr lang="en-US" altLang="zh-CN" dirty="0">
                <a:latin typeface="+mn-ea"/>
                <a:ea typeface="+mn-ea"/>
              </a:rPr>
              <a:t>Intent</a:t>
            </a:r>
            <a:r>
              <a:rPr lang="zh-CN" altLang="en-US" dirty="0">
                <a:latin typeface="+mn-ea"/>
                <a:ea typeface="+mn-ea"/>
              </a:rPr>
              <a:t>对象</a:t>
            </a:r>
            <a:endParaRPr lang="en-US" altLang="zh-CN" dirty="0">
              <a:latin typeface="+mn-ea"/>
              <a:ea typeface="+mn-ea"/>
            </a:endParaRPr>
          </a:p>
          <a:p>
            <a:pPr lvl="1">
              <a:spcBef>
                <a:spcPts val="1200"/>
              </a:spcBef>
              <a:spcAft>
                <a:spcPts val="600"/>
              </a:spcAft>
              <a:buFont typeface="Wingdings" panose="05000000000000000000" pitchFamily="2" charset="2"/>
              <a:buChar char="ü"/>
              <a:defRPr/>
            </a:pPr>
            <a:r>
              <a:rPr lang="zh-CN" altLang="en-US" dirty="0">
                <a:latin typeface="+mn-ea"/>
                <a:ea typeface="+mn-ea"/>
              </a:rPr>
              <a:t>请求页面发送</a:t>
            </a:r>
            <a:r>
              <a:rPr lang="en-US" altLang="zh-CN" dirty="0">
                <a:latin typeface="+mn-ea"/>
                <a:ea typeface="+mn-ea"/>
              </a:rPr>
              <a:t>Intent</a:t>
            </a:r>
            <a:r>
              <a:rPr lang="zh-CN" altLang="en-US" dirty="0">
                <a:latin typeface="+mn-ea"/>
                <a:ea typeface="+mn-ea"/>
              </a:rPr>
              <a:t>请求（</a:t>
            </a:r>
            <a:r>
              <a:rPr lang="zh-CN" altLang="en-US" dirty="0" smtClean="0">
                <a:latin typeface="+mn-ea"/>
                <a:ea typeface="+mn-ea"/>
              </a:rPr>
              <a:t>可添加</a:t>
            </a:r>
            <a:r>
              <a:rPr lang="zh-CN" altLang="en-US" dirty="0">
                <a:latin typeface="+mn-ea"/>
                <a:ea typeface="+mn-ea"/>
              </a:rPr>
              <a:t>请求参数）</a:t>
            </a:r>
            <a:endParaRPr lang="en-US" altLang="zh-CN" dirty="0">
              <a:latin typeface="+mn-ea"/>
              <a:ea typeface="+mn-ea"/>
            </a:endParaRPr>
          </a:p>
          <a:p>
            <a:pPr lvl="1">
              <a:spcBef>
                <a:spcPts val="1200"/>
              </a:spcBef>
              <a:spcAft>
                <a:spcPts val="600"/>
              </a:spcAft>
              <a:buFont typeface="Wingdings" panose="05000000000000000000" pitchFamily="2" charset="2"/>
              <a:buChar char="ü"/>
              <a:defRPr/>
            </a:pPr>
            <a:r>
              <a:rPr lang="zh-CN" altLang="en-US" dirty="0">
                <a:latin typeface="+mn-ea"/>
                <a:ea typeface="+mn-ea"/>
              </a:rPr>
              <a:t>被请求页面处理请求</a:t>
            </a:r>
            <a:r>
              <a:rPr lang="zh-CN" altLang="en-US" dirty="0" smtClean="0">
                <a:latin typeface="+mn-ea"/>
                <a:ea typeface="+mn-ea"/>
              </a:rPr>
              <a:t>消息</a:t>
            </a:r>
            <a:endParaRPr lang="en-US" altLang="zh-CN" dirty="0">
              <a:latin typeface="+mn-ea"/>
              <a:ea typeface="+mn-ea"/>
            </a:endParaRPr>
          </a:p>
        </p:txBody>
      </p:sp>
      <p:sp>
        <p:nvSpPr>
          <p:cNvPr id="2053"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1385417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9582"/>
            <a:ext cx="8229600" cy="3394472"/>
          </a:xfrm>
        </p:spPr>
        <p:txBody>
          <a:bodyPr>
            <a:normAutofit/>
          </a:bodyPr>
          <a:lstStyle/>
          <a:p>
            <a:pPr marL="0" indent="0">
              <a:buNone/>
            </a:pPr>
            <a:r>
              <a:rPr lang="zh-CN" altLang="en-US" dirty="0">
                <a:latin typeface="+mn-ea"/>
                <a:ea typeface="+mn-ea"/>
              </a:rPr>
              <a:t>发送请求的</a:t>
            </a:r>
            <a:r>
              <a:rPr lang="en-US" altLang="zh-CN" dirty="0">
                <a:latin typeface="+mn-ea"/>
                <a:ea typeface="+mn-ea"/>
              </a:rPr>
              <a:t>Activity</a:t>
            </a:r>
            <a:r>
              <a:rPr lang="zh-CN" altLang="en-US" dirty="0">
                <a:latin typeface="+mn-ea"/>
                <a:ea typeface="+mn-ea"/>
              </a:rPr>
              <a:t>页面</a:t>
            </a:r>
            <a:endParaRPr lang="en-US" altLang="zh-CN" dirty="0">
              <a:latin typeface="+mn-ea"/>
              <a:ea typeface="+mn-ea"/>
            </a:endParaRPr>
          </a:p>
          <a:p>
            <a:pPr marL="0" indent="0">
              <a:buNone/>
            </a:pPr>
            <a:r>
              <a:rPr lang="en-US" altLang="zh-CN" sz="3000" dirty="0">
                <a:latin typeface="+mn-ea"/>
                <a:ea typeface="+mn-ea"/>
              </a:rPr>
              <a:t>//</a:t>
            </a:r>
            <a:r>
              <a:rPr lang="zh-CN" altLang="en-US" sz="3000" dirty="0">
                <a:latin typeface="+mn-ea"/>
                <a:ea typeface="+mn-ea"/>
              </a:rPr>
              <a:t>创建</a:t>
            </a:r>
            <a:r>
              <a:rPr lang="en-US" altLang="zh-CN" sz="3000" dirty="0">
                <a:latin typeface="+mn-ea"/>
                <a:ea typeface="+mn-ea"/>
              </a:rPr>
              <a:t>Intent</a:t>
            </a:r>
          </a:p>
          <a:p>
            <a:pPr marL="0" indent="0">
              <a:buNone/>
            </a:pPr>
            <a:r>
              <a:rPr lang="en-US" altLang="zh-CN" sz="2800" dirty="0"/>
              <a:t>Intent i =</a:t>
            </a:r>
            <a:r>
              <a:rPr lang="en-US" altLang="zh-CN" sz="2800" b="1" dirty="0"/>
              <a:t>new </a:t>
            </a:r>
            <a:r>
              <a:rPr lang="en-US" altLang="zh-CN" sz="2800" dirty="0"/>
              <a:t>Intent(</a:t>
            </a:r>
            <a:r>
              <a:rPr lang="en-US" altLang="zh-CN" sz="2800" b="1" dirty="0" err="1"/>
              <a:t>this</a:t>
            </a:r>
            <a:r>
              <a:rPr lang="en-US" altLang="zh-CN" sz="2800" dirty="0" err="1"/>
              <a:t>,RegisterActivity.</a:t>
            </a:r>
            <a:r>
              <a:rPr lang="en-US" altLang="zh-CN" sz="2800" b="1" dirty="0" err="1"/>
              <a:t>class</a:t>
            </a:r>
            <a:r>
              <a:rPr lang="en-US" altLang="zh-CN" sz="2800" dirty="0" smtClean="0"/>
              <a:t>);</a:t>
            </a:r>
          </a:p>
          <a:p>
            <a:pPr marL="0" indent="0">
              <a:buNone/>
            </a:pPr>
            <a:r>
              <a:rPr lang="en-US" altLang="zh-CN" sz="3000" dirty="0" smtClean="0">
                <a:latin typeface="+mn-ea"/>
                <a:ea typeface="+mn-ea"/>
              </a:rPr>
              <a:t>//</a:t>
            </a:r>
            <a:r>
              <a:rPr lang="zh-CN" altLang="en-US" sz="3000" dirty="0">
                <a:latin typeface="+mn-ea"/>
                <a:ea typeface="+mn-ea"/>
              </a:rPr>
              <a:t>发送请求</a:t>
            </a:r>
            <a:endParaRPr lang="en-US" altLang="zh-CN" sz="3000" dirty="0">
              <a:latin typeface="+mn-ea"/>
              <a:ea typeface="+mn-ea"/>
            </a:endParaRPr>
          </a:p>
          <a:p>
            <a:pPr marL="0" indent="0">
              <a:buNone/>
            </a:pPr>
            <a:r>
              <a:rPr lang="en-US" altLang="zh-CN" dirty="0" err="1" smtClean="0">
                <a:latin typeface="+mn-ea"/>
                <a:ea typeface="+mn-ea"/>
              </a:rPr>
              <a:t>startActivity</a:t>
            </a:r>
            <a:r>
              <a:rPr lang="en-US" altLang="zh-CN" dirty="0" smtClean="0">
                <a:latin typeface="+mn-ea"/>
                <a:ea typeface="+mn-ea"/>
              </a:rPr>
              <a:t>(i</a:t>
            </a:r>
            <a:r>
              <a:rPr lang="en-US" altLang="zh-CN" dirty="0">
                <a:latin typeface="+mn-ea"/>
                <a:ea typeface="+mn-ea"/>
              </a:rPr>
              <a:t>);</a:t>
            </a:r>
            <a:endParaRPr lang="zh-CN" altLang="en-US" dirty="0">
              <a:latin typeface="+mn-ea"/>
              <a:ea typeface="+mn-ea"/>
            </a:endParaRPr>
          </a:p>
        </p:txBody>
      </p:sp>
      <p:sp>
        <p:nvSpPr>
          <p:cNvPr id="3" name="标题 2"/>
          <p:cNvSpPr>
            <a:spLocks noGrp="1"/>
          </p:cNvSpPr>
          <p:nvPr>
            <p:ph type="title"/>
          </p:nvPr>
        </p:nvSpPr>
        <p:spPr/>
        <p:txBody>
          <a:bodyPr>
            <a:normAutofit fontScale="90000"/>
          </a:bodyPr>
          <a:lstStyle/>
          <a:p>
            <a:pPr>
              <a:defRPr/>
            </a:pPr>
            <a:r>
              <a:rPr lang="en-US" altLang="zh-CN" dirty="0">
                <a:latin typeface="+mn-ea"/>
                <a:ea typeface="+mn-ea"/>
              </a:rPr>
              <a:t>Activity</a:t>
            </a:r>
            <a:r>
              <a:rPr lang="zh-CN" altLang="en-US" dirty="0">
                <a:latin typeface="+mn-ea"/>
                <a:ea typeface="+mn-ea"/>
              </a:rPr>
              <a:t>跳转实例（不带参数）</a:t>
            </a:r>
          </a:p>
        </p:txBody>
      </p:sp>
    </p:spTree>
    <p:extLst>
      <p:ext uri="{BB962C8B-B14F-4D97-AF65-F5344CB8AC3E}">
        <p14:creationId xmlns:p14="http://schemas.microsoft.com/office/powerpoint/2010/main" val="302417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51570"/>
            <a:ext cx="8229600" cy="3510390"/>
          </a:xfrm>
        </p:spPr>
        <p:txBody>
          <a:bodyPr>
            <a:normAutofit fontScale="70000" lnSpcReduction="20000"/>
          </a:bodyPr>
          <a:lstStyle/>
          <a:p>
            <a:pPr marL="0" indent="0">
              <a:buNone/>
            </a:pPr>
            <a:r>
              <a:rPr lang="zh-CN" altLang="en-US" dirty="0">
                <a:latin typeface="+mn-ea"/>
                <a:ea typeface="+mn-ea"/>
              </a:rPr>
              <a:t>发送请求的</a:t>
            </a:r>
            <a:r>
              <a:rPr lang="en-US" altLang="zh-CN" dirty="0">
                <a:latin typeface="+mn-ea"/>
                <a:ea typeface="+mn-ea"/>
              </a:rPr>
              <a:t>Activity</a:t>
            </a:r>
            <a:r>
              <a:rPr lang="zh-CN" altLang="en-US" dirty="0">
                <a:latin typeface="+mn-ea"/>
                <a:ea typeface="+mn-ea"/>
              </a:rPr>
              <a:t>页面</a:t>
            </a:r>
            <a:endParaRPr lang="en-US" altLang="zh-CN" dirty="0">
              <a:latin typeface="+mn-ea"/>
              <a:ea typeface="+mn-ea"/>
            </a:endParaRPr>
          </a:p>
          <a:p>
            <a:pPr marL="0" indent="0">
              <a:buNone/>
            </a:pPr>
            <a:r>
              <a:rPr lang="en-US" altLang="zh-CN" dirty="0">
                <a:latin typeface="+mn-ea"/>
                <a:ea typeface="+mn-ea"/>
              </a:rPr>
              <a:t>//</a:t>
            </a:r>
            <a:r>
              <a:rPr lang="zh-CN" altLang="en-US" dirty="0">
                <a:latin typeface="+mn-ea"/>
                <a:ea typeface="+mn-ea"/>
              </a:rPr>
              <a:t>创建</a:t>
            </a:r>
            <a:r>
              <a:rPr lang="en-US" altLang="zh-CN" dirty="0">
                <a:latin typeface="+mn-ea"/>
                <a:ea typeface="+mn-ea"/>
              </a:rPr>
              <a:t>Intent</a:t>
            </a:r>
          </a:p>
          <a:p>
            <a:pPr marL="0" indent="0">
              <a:buNone/>
            </a:pPr>
            <a:r>
              <a:rPr lang="en-US" altLang="zh-CN" dirty="0" smtClean="0">
                <a:latin typeface="+mn-ea"/>
                <a:ea typeface="+mn-ea"/>
              </a:rPr>
              <a:t>Intent </a:t>
            </a:r>
            <a:r>
              <a:rPr lang="en-US" altLang="zh-CN" dirty="0">
                <a:latin typeface="+mn-ea"/>
                <a:ea typeface="+mn-ea"/>
              </a:rPr>
              <a:t>i =</a:t>
            </a:r>
            <a:r>
              <a:rPr lang="en-US" altLang="zh-CN" b="1" dirty="0">
                <a:latin typeface="+mn-ea"/>
                <a:ea typeface="+mn-ea"/>
              </a:rPr>
              <a:t>new </a:t>
            </a:r>
            <a:r>
              <a:rPr lang="en-US" altLang="zh-CN" dirty="0">
                <a:latin typeface="+mn-ea"/>
                <a:ea typeface="+mn-ea"/>
              </a:rPr>
              <a:t>Intent</a:t>
            </a:r>
            <a:r>
              <a:rPr lang="en-US" altLang="zh-CN" dirty="0" smtClean="0">
                <a:latin typeface="+mn-ea"/>
                <a:ea typeface="+mn-ea"/>
              </a:rPr>
              <a:t>();</a:t>
            </a:r>
          </a:p>
          <a:p>
            <a:pPr marL="0" indent="0">
              <a:buNone/>
            </a:pPr>
            <a:r>
              <a:rPr lang="en-US" altLang="zh-CN" dirty="0">
                <a:latin typeface="+mn-ea"/>
                <a:ea typeface="+mn-ea"/>
              </a:rPr>
              <a:t>//</a:t>
            </a:r>
            <a:r>
              <a:rPr lang="zh-CN" altLang="en-US" dirty="0">
                <a:latin typeface="+mn-ea"/>
                <a:ea typeface="+mn-ea"/>
              </a:rPr>
              <a:t>设置目的地</a:t>
            </a:r>
            <a:r>
              <a:rPr lang="en-US" altLang="zh-CN" dirty="0">
                <a:latin typeface="+mn-ea"/>
                <a:ea typeface="+mn-ea"/>
              </a:rPr>
              <a:t/>
            </a:r>
            <a:br>
              <a:rPr lang="en-US" altLang="zh-CN" dirty="0">
                <a:latin typeface="+mn-ea"/>
                <a:ea typeface="+mn-ea"/>
              </a:rPr>
            </a:br>
            <a:r>
              <a:rPr lang="en-US" altLang="zh-CN" dirty="0" err="1">
                <a:latin typeface="+mn-ea"/>
                <a:ea typeface="+mn-ea"/>
              </a:rPr>
              <a:t>i.setClass</a:t>
            </a:r>
            <a:r>
              <a:rPr lang="en-US" altLang="zh-CN" dirty="0">
                <a:latin typeface="+mn-ea"/>
                <a:ea typeface="+mn-ea"/>
              </a:rPr>
              <a:t>(MyActivity1.</a:t>
            </a:r>
            <a:r>
              <a:rPr lang="en-US" altLang="zh-CN" b="1" dirty="0">
                <a:latin typeface="+mn-ea"/>
                <a:ea typeface="+mn-ea"/>
              </a:rPr>
              <a:t>this</a:t>
            </a:r>
            <a:r>
              <a:rPr lang="en-US" altLang="zh-CN" dirty="0">
                <a:latin typeface="+mn-ea"/>
                <a:ea typeface="+mn-ea"/>
              </a:rPr>
              <a:t>,MyActivity2.</a:t>
            </a:r>
            <a:r>
              <a:rPr lang="en-US" altLang="zh-CN" b="1" dirty="0">
                <a:latin typeface="+mn-ea"/>
                <a:ea typeface="+mn-ea"/>
              </a:rPr>
              <a:t>class</a:t>
            </a:r>
            <a:r>
              <a:rPr lang="en-US" altLang="zh-CN" dirty="0" smtClean="0">
                <a:latin typeface="+mn-ea"/>
                <a:ea typeface="+mn-ea"/>
              </a:rPr>
              <a:t>);</a:t>
            </a:r>
          </a:p>
          <a:p>
            <a:pPr marL="0" indent="0">
              <a:buNone/>
            </a:pPr>
            <a:r>
              <a:rPr lang="en-US" altLang="zh-CN" dirty="0">
                <a:latin typeface="+mn-ea"/>
                <a:ea typeface="+mn-ea"/>
              </a:rPr>
              <a:t>//</a:t>
            </a:r>
            <a:r>
              <a:rPr lang="zh-CN" altLang="en-US" dirty="0">
                <a:latin typeface="+mn-ea"/>
                <a:ea typeface="+mn-ea"/>
              </a:rPr>
              <a:t>指定参数</a:t>
            </a:r>
            <a:endParaRPr lang="en-US" altLang="zh-CN" dirty="0">
              <a:latin typeface="+mn-ea"/>
              <a:ea typeface="+mn-ea"/>
            </a:endParaRPr>
          </a:p>
          <a:p>
            <a:pPr marL="0" indent="0">
              <a:buNone/>
            </a:pPr>
            <a:r>
              <a:rPr lang="en-US" altLang="zh-CN" dirty="0" err="1">
                <a:latin typeface="+mn-ea"/>
                <a:ea typeface="+mn-ea"/>
              </a:rPr>
              <a:t>i.putExtra</a:t>
            </a:r>
            <a:r>
              <a:rPr lang="en-US" altLang="zh-CN" dirty="0">
                <a:latin typeface="+mn-ea"/>
                <a:ea typeface="+mn-ea"/>
              </a:rPr>
              <a:t>(</a:t>
            </a:r>
            <a:r>
              <a:rPr lang="en-US" altLang="zh-CN" b="1" dirty="0">
                <a:latin typeface="+mn-ea"/>
                <a:ea typeface="+mn-ea"/>
              </a:rPr>
              <a:t>"</a:t>
            </a:r>
            <a:r>
              <a:rPr lang="en-US" altLang="zh-CN" b="1" dirty="0" err="1">
                <a:latin typeface="+mn-ea"/>
                <a:ea typeface="+mn-ea"/>
              </a:rPr>
              <a:t>uname</a:t>
            </a:r>
            <a:r>
              <a:rPr lang="en-US" altLang="zh-CN" b="1" dirty="0">
                <a:latin typeface="+mn-ea"/>
                <a:ea typeface="+mn-ea"/>
              </a:rPr>
              <a:t>"</a:t>
            </a:r>
            <a:r>
              <a:rPr lang="en-US" altLang="zh-CN" dirty="0">
                <a:latin typeface="+mn-ea"/>
                <a:ea typeface="+mn-ea"/>
              </a:rPr>
              <a:t>,</a:t>
            </a:r>
            <a:r>
              <a:rPr lang="en-US" altLang="zh-CN" b="1" dirty="0" err="1">
                <a:latin typeface="+mn-ea"/>
                <a:ea typeface="+mn-ea"/>
              </a:rPr>
              <a:t>et</a:t>
            </a:r>
            <a:r>
              <a:rPr lang="en-US" altLang="zh-CN" dirty="0" err="1">
                <a:latin typeface="+mn-ea"/>
                <a:ea typeface="+mn-ea"/>
              </a:rPr>
              <a:t>.getText</a:t>
            </a:r>
            <a:r>
              <a:rPr lang="en-US" altLang="zh-CN" dirty="0">
                <a:latin typeface="+mn-ea"/>
                <a:ea typeface="+mn-ea"/>
              </a:rPr>
              <a:t>().</a:t>
            </a:r>
            <a:r>
              <a:rPr lang="en-US" altLang="zh-CN" dirty="0" err="1">
                <a:latin typeface="+mn-ea"/>
                <a:ea typeface="+mn-ea"/>
              </a:rPr>
              <a:t>toString</a:t>
            </a:r>
            <a:r>
              <a:rPr lang="en-US" altLang="zh-CN" dirty="0">
                <a:latin typeface="+mn-ea"/>
                <a:ea typeface="+mn-ea"/>
              </a:rPr>
              <a:t>());</a:t>
            </a:r>
            <a:endParaRPr lang="en-US" altLang="zh-CN" dirty="0" smtClean="0">
              <a:latin typeface="+mn-ea"/>
              <a:ea typeface="+mn-ea"/>
            </a:endParaRPr>
          </a:p>
          <a:p>
            <a:pPr marL="0" indent="0">
              <a:buNone/>
            </a:pPr>
            <a:r>
              <a:rPr lang="en-US" altLang="zh-CN" dirty="0">
                <a:latin typeface="+mn-ea"/>
                <a:ea typeface="+mn-ea"/>
              </a:rPr>
              <a:t>//</a:t>
            </a:r>
            <a:r>
              <a:rPr lang="zh-CN" altLang="en-US" dirty="0">
                <a:latin typeface="+mn-ea"/>
                <a:ea typeface="+mn-ea"/>
              </a:rPr>
              <a:t>发送请求</a:t>
            </a:r>
            <a:endParaRPr lang="en-US" altLang="zh-CN" dirty="0">
              <a:latin typeface="+mn-ea"/>
              <a:ea typeface="+mn-ea"/>
            </a:endParaRPr>
          </a:p>
          <a:p>
            <a:pPr marL="0" indent="0">
              <a:buNone/>
            </a:pPr>
            <a:r>
              <a:rPr lang="en-US" altLang="zh-CN" dirty="0" err="1" smtClean="0">
                <a:latin typeface="+mn-ea"/>
                <a:ea typeface="+mn-ea"/>
              </a:rPr>
              <a:t>startActivity</a:t>
            </a:r>
            <a:r>
              <a:rPr lang="en-US" altLang="zh-CN" dirty="0" smtClean="0">
                <a:latin typeface="+mn-ea"/>
                <a:ea typeface="+mn-ea"/>
              </a:rPr>
              <a:t>(i);</a:t>
            </a:r>
          </a:p>
          <a:p>
            <a:pPr marL="0" indent="0">
              <a:buNone/>
            </a:pPr>
            <a:r>
              <a:rPr lang="zh-CN" altLang="en-US" dirty="0" smtClean="0">
                <a:latin typeface="+mn-ea"/>
                <a:ea typeface="+mn-ea"/>
              </a:rPr>
              <a:t>如果是复杂的数据可以用</a:t>
            </a:r>
            <a:r>
              <a:rPr lang="en-US" altLang="zh-CN" dirty="0">
                <a:latin typeface="+mn-ea"/>
                <a:ea typeface="+mn-ea"/>
              </a:rPr>
              <a:t>Bundle</a:t>
            </a:r>
            <a:r>
              <a:rPr lang="zh-CN" altLang="en-US" dirty="0" smtClean="0">
                <a:latin typeface="+mn-ea"/>
                <a:ea typeface="+mn-ea"/>
              </a:rPr>
              <a:t>对象进行处理。</a:t>
            </a:r>
            <a:endParaRPr lang="zh-CN" altLang="en-US" dirty="0">
              <a:latin typeface="+mn-ea"/>
              <a:ea typeface="+mn-ea"/>
            </a:endParaRPr>
          </a:p>
        </p:txBody>
      </p:sp>
      <p:sp>
        <p:nvSpPr>
          <p:cNvPr id="3" name="标题 2"/>
          <p:cNvSpPr>
            <a:spLocks noGrp="1"/>
          </p:cNvSpPr>
          <p:nvPr>
            <p:ph type="title"/>
          </p:nvPr>
        </p:nvSpPr>
        <p:spPr/>
        <p:txBody>
          <a:bodyPr>
            <a:normAutofit fontScale="90000"/>
          </a:bodyPr>
          <a:lstStyle/>
          <a:p>
            <a:pPr>
              <a:defRPr/>
            </a:pPr>
            <a:r>
              <a:rPr lang="en-US" altLang="zh-CN" dirty="0">
                <a:latin typeface="+mn-ea"/>
                <a:ea typeface="+mn-ea"/>
              </a:rPr>
              <a:t>Activity</a:t>
            </a:r>
            <a:r>
              <a:rPr lang="zh-CN" altLang="en-US" dirty="0">
                <a:latin typeface="+mn-ea"/>
                <a:ea typeface="+mn-ea"/>
              </a:rPr>
              <a:t>跳转实例（带参数）</a:t>
            </a:r>
          </a:p>
        </p:txBody>
      </p:sp>
    </p:spTree>
    <p:extLst>
      <p:ext uri="{BB962C8B-B14F-4D97-AF65-F5344CB8AC3E}">
        <p14:creationId xmlns:p14="http://schemas.microsoft.com/office/powerpoint/2010/main" val="4011074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dirty="0">
                <a:latin typeface="+mn-ea"/>
                <a:ea typeface="+mn-ea"/>
              </a:rPr>
              <a:t>Activity</a:t>
            </a:r>
            <a:r>
              <a:rPr lang="zh-CN" altLang="en-US" dirty="0">
                <a:latin typeface="+mn-ea"/>
                <a:ea typeface="+mn-ea"/>
              </a:rPr>
              <a:t>跳转（被请求页面处理请求）</a:t>
            </a:r>
          </a:p>
        </p:txBody>
      </p:sp>
      <p:sp>
        <p:nvSpPr>
          <p:cNvPr id="3" name="内容占位符 2"/>
          <p:cNvSpPr>
            <a:spLocks noGrp="1"/>
          </p:cNvSpPr>
          <p:nvPr>
            <p:ph idx="1"/>
          </p:nvPr>
        </p:nvSpPr>
        <p:spPr>
          <a:xfrm>
            <a:off x="467544" y="843558"/>
            <a:ext cx="8229600" cy="3394472"/>
          </a:xfrm>
        </p:spPr>
        <p:txBody>
          <a:bodyPr>
            <a:normAutofit/>
          </a:bodyPr>
          <a:lstStyle/>
          <a:p>
            <a:pPr marL="0" indent="-400050">
              <a:spcAft>
                <a:spcPts val="600"/>
              </a:spcAft>
            </a:pPr>
            <a:r>
              <a:rPr lang="zh-CN" altLang="en-US" dirty="0" smtClean="0">
                <a:latin typeface="+mn-ea"/>
                <a:ea typeface="+mn-ea"/>
              </a:rPr>
              <a:t>被请求的</a:t>
            </a:r>
            <a:r>
              <a:rPr lang="en-US" altLang="zh-CN" dirty="0" smtClean="0">
                <a:latin typeface="+mn-ea"/>
                <a:ea typeface="+mn-ea"/>
              </a:rPr>
              <a:t>Activity</a:t>
            </a:r>
            <a:r>
              <a:rPr lang="zh-CN" altLang="en-US" dirty="0" smtClean="0">
                <a:latin typeface="+mn-ea"/>
                <a:ea typeface="+mn-ea"/>
              </a:rPr>
              <a:t>页面</a:t>
            </a:r>
            <a:endParaRPr lang="en-US" altLang="zh-CN" dirty="0" smtClean="0">
              <a:latin typeface="+mn-ea"/>
              <a:ea typeface="+mn-ea"/>
            </a:endParaRPr>
          </a:p>
          <a:p>
            <a:pPr lvl="1">
              <a:spcBef>
                <a:spcPts val="600"/>
              </a:spcBef>
              <a:spcAft>
                <a:spcPts val="600"/>
              </a:spcAft>
              <a:buFont typeface="Wingdings" panose="05000000000000000000" pitchFamily="2" charset="2"/>
              <a:buChar char="ü"/>
              <a:defRPr/>
            </a:pPr>
            <a:r>
              <a:rPr lang="zh-CN" altLang="en-US" dirty="0">
                <a:latin typeface="+mn-ea"/>
                <a:ea typeface="+mn-ea"/>
              </a:rPr>
              <a:t>获得</a:t>
            </a:r>
            <a:r>
              <a:rPr lang="en-US" altLang="zh-CN" dirty="0">
                <a:latin typeface="+mn-ea"/>
                <a:ea typeface="+mn-ea"/>
              </a:rPr>
              <a:t>Intent</a:t>
            </a:r>
            <a:r>
              <a:rPr lang="zh-CN" altLang="en-US" dirty="0">
                <a:latin typeface="+mn-ea"/>
                <a:ea typeface="+mn-ea"/>
              </a:rPr>
              <a:t>对象（请求对象）：</a:t>
            </a:r>
            <a:endParaRPr lang="en-US" altLang="zh-CN" dirty="0">
              <a:latin typeface="+mn-ea"/>
              <a:ea typeface="+mn-ea"/>
            </a:endParaRPr>
          </a:p>
          <a:p>
            <a:pPr lvl="2">
              <a:spcBef>
                <a:spcPts val="600"/>
              </a:spcBef>
              <a:spcAft>
                <a:spcPts val="600"/>
              </a:spcAft>
              <a:defRPr/>
            </a:pPr>
            <a:r>
              <a:rPr lang="en-US" altLang="zh-CN" dirty="0">
                <a:latin typeface="+mn-ea"/>
                <a:ea typeface="+mn-ea"/>
              </a:rPr>
              <a:t>Intent i =</a:t>
            </a:r>
            <a:r>
              <a:rPr lang="en-US" altLang="zh-CN" dirty="0" err="1">
                <a:latin typeface="+mn-ea"/>
                <a:ea typeface="+mn-ea"/>
              </a:rPr>
              <a:t>getIntent</a:t>
            </a:r>
            <a:r>
              <a:rPr lang="en-US" altLang="zh-CN" dirty="0" smtClean="0">
                <a:latin typeface="+mn-ea"/>
                <a:ea typeface="+mn-ea"/>
              </a:rPr>
              <a:t>();</a:t>
            </a:r>
          </a:p>
          <a:p>
            <a:pPr lvl="1">
              <a:spcBef>
                <a:spcPts val="600"/>
              </a:spcBef>
              <a:spcAft>
                <a:spcPts val="600"/>
              </a:spcAft>
              <a:buFont typeface="Wingdings" panose="05000000000000000000" pitchFamily="2" charset="2"/>
              <a:buChar char="ü"/>
              <a:defRPr/>
            </a:pPr>
            <a:r>
              <a:rPr lang="zh-CN" altLang="en-US" dirty="0">
                <a:latin typeface="+mn-ea"/>
                <a:ea typeface="+mn-ea"/>
              </a:rPr>
              <a:t>获得请求参数：</a:t>
            </a:r>
            <a:endParaRPr lang="en-US" altLang="zh-CN" dirty="0">
              <a:latin typeface="+mn-ea"/>
              <a:ea typeface="+mn-ea"/>
            </a:endParaRPr>
          </a:p>
          <a:p>
            <a:pPr marL="457200" lvl="1" indent="0">
              <a:spcBef>
                <a:spcPts val="600"/>
              </a:spcBef>
              <a:spcAft>
                <a:spcPts val="600"/>
              </a:spcAft>
              <a:buNone/>
              <a:defRPr/>
            </a:pPr>
            <a:r>
              <a:rPr lang="en-US" altLang="zh-CN" dirty="0">
                <a:latin typeface="+mn-ea"/>
                <a:ea typeface="+mn-ea"/>
              </a:rPr>
              <a:t>String name= </a:t>
            </a:r>
            <a:r>
              <a:rPr lang="en-US" altLang="zh-CN" dirty="0" err="1">
                <a:latin typeface="+mn-ea"/>
                <a:ea typeface="+mn-ea"/>
              </a:rPr>
              <a:t>i.getStringExtra</a:t>
            </a:r>
            <a:r>
              <a:rPr lang="en-US" altLang="zh-CN" dirty="0">
                <a:latin typeface="+mn-ea"/>
                <a:ea typeface="+mn-ea"/>
              </a:rPr>
              <a:t>(</a:t>
            </a:r>
            <a:r>
              <a:rPr lang="en-US" altLang="zh-CN" b="1" dirty="0">
                <a:latin typeface="+mn-ea"/>
                <a:ea typeface="+mn-ea"/>
              </a:rPr>
              <a:t>"</a:t>
            </a:r>
            <a:r>
              <a:rPr lang="en-US" altLang="zh-CN" b="1" dirty="0" err="1">
                <a:latin typeface="+mn-ea"/>
                <a:ea typeface="+mn-ea"/>
              </a:rPr>
              <a:t>uname</a:t>
            </a:r>
            <a:r>
              <a:rPr lang="en-US" altLang="zh-CN" b="1" dirty="0" smtClean="0">
                <a:latin typeface="+mn-ea"/>
                <a:ea typeface="+mn-ea"/>
              </a:rPr>
              <a:t>"</a:t>
            </a:r>
            <a:r>
              <a:rPr lang="en-US" altLang="zh-CN" dirty="0" smtClean="0">
                <a:latin typeface="+mn-ea"/>
                <a:ea typeface="+mn-ea"/>
              </a:rPr>
              <a:t>);</a:t>
            </a:r>
          </a:p>
          <a:p>
            <a:pPr marL="457200" lvl="1" indent="0">
              <a:spcBef>
                <a:spcPts val="600"/>
              </a:spcBef>
              <a:spcAft>
                <a:spcPts val="600"/>
              </a:spcAft>
              <a:buNone/>
              <a:defRPr/>
            </a:pPr>
            <a:r>
              <a:rPr lang="en-US" altLang="zh-CN" dirty="0" err="1" smtClean="0">
                <a:latin typeface="+mn-ea"/>
                <a:ea typeface="+mn-ea"/>
              </a:rPr>
              <a:t>TextView</a:t>
            </a:r>
            <a:r>
              <a:rPr lang="en-US" altLang="zh-CN" dirty="0" smtClean="0">
                <a:latin typeface="+mn-ea"/>
                <a:ea typeface="+mn-ea"/>
              </a:rPr>
              <a:t> </a:t>
            </a:r>
            <a:r>
              <a:rPr lang="en-US" altLang="zh-CN" dirty="0" err="1">
                <a:latin typeface="+mn-ea"/>
                <a:ea typeface="+mn-ea"/>
              </a:rPr>
              <a:t>tv</a:t>
            </a:r>
            <a:r>
              <a:rPr lang="en-US" altLang="zh-CN" dirty="0">
                <a:latin typeface="+mn-ea"/>
                <a:ea typeface="+mn-ea"/>
              </a:rPr>
              <a:t> = (</a:t>
            </a:r>
            <a:r>
              <a:rPr lang="en-US" altLang="zh-CN" dirty="0" err="1">
                <a:latin typeface="+mn-ea"/>
                <a:ea typeface="+mn-ea"/>
              </a:rPr>
              <a:t>TextView</a:t>
            </a:r>
            <a:r>
              <a:rPr lang="en-US" altLang="zh-CN" dirty="0">
                <a:latin typeface="+mn-ea"/>
                <a:ea typeface="+mn-ea"/>
              </a:rPr>
              <a:t>) </a:t>
            </a:r>
            <a:r>
              <a:rPr lang="en-US" altLang="zh-CN" dirty="0" err="1">
                <a:latin typeface="+mn-ea"/>
                <a:ea typeface="+mn-ea"/>
              </a:rPr>
              <a:t>findViewById</a:t>
            </a:r>
            <a:r>
              <a:rPr lang="en-US" altLang="zh-CN" dirty="0">
                <a:latin typeface="+mn-ea"/>
                <a:ea typeface="+mn-ea"/>
              </a:rPr>
              <a:t>(</a:t>
            </a:r>
            <a:r>
              <a:rPr lang="en-US" altLang="zh-CN" dirty="0" err="1">
                <a:latin typeface="+mn-ea"/>
                <a:ea typeface="+mn-ea"/>
              </a:rPr>
              <a:t>R.id.</a:t>
            </a:r>
            <a:r>
              <a:rPr lang="en-US" altLang="zh-CN" b="1" i="1" dirty="0" err="1">
                <a:latin typeface="+mn-ea"/>
                <a:ea typeface="+mn-ea"/>
              </a:rPr>
              <a:t>textView</a:t>
            </a:r>
            <a:r>
              <a:rPr lang="en-US" altLang="zh-CN" dirty="0">
                <a:latin typeface="+mn-ea"/>
                <a:ea typeface="+mn-ea"/>
              </a:rPr>
              <a:t>);</a:t>
            </a:r>
            <a:br>
              <a:rPr lang="en-US" altLang="zh-CN" dirty="0">
                <a:latin typeface="+mn-ea"/>
                <a:ea typeface="+mn-ea"/>
              </a:rPr>
            </a:br>
            <a:r>
              <a:rPr lang="en-US" altLang="zh-CN" dirty="0">
                <a:latin typeface="+mn-ea"/>
                <a:ea typeface="+mn-ea"/>
              </a:rPr>
              <a:t> </a:t>
            </a:r>
            <a:r>
              <a:rPr lang="en-US" altLang="zh-CN" dirty="0" err="1">
                <a:latin typeface="+mn-ea"/>
                <a:ea typeface="+mn-ea"/>
              </a:rPr>
              <a:t>tv.setText</a:t>
            </a:r>
            <a:r>
              <a:rPr lang="en-US" altLang="zh-CN" dirty="0">
                <a:latin typeface="+mn-ea"/>
                <a:ea typeface="+mn-ea"/>
              </a:rPr>
              <a:t>(name);</a:t>
            </a:r>
          </a:p>
        </p:txBody>
      </p:sp>
    </p:spTree>
    <p:extLst>
      <p:ext uri="{BB962C8B-B14F-4D97-AF65-F5344CB8AC3E}">
        <p14:creationId xmlns:p14="http://schemas.microsoft.com/office/powerpoint/2010/main" val="1647085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Android开发环境搭建</Template>
  <TotalTime>2600</TotalTime>
  <Words>1616</Words>
  <Application>Microsoft Office PowerPoint</Application>
  <PresentationFormat>全屏显示(16:9)</PresentationFormat>
  <Paragraphs>177</Paragraphs>
  <Slides>28</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moban</vt:lpstr>
      <vt:lpstr>Visio</vt:lpstr>
      <vt:lpstr>Android App的开发 四大组件</vt:lpstr>
      <vt:lpstr>本章大纲</vt:lpstr>
      <vt:lpstr>Activity</vt:lpstr>
      <vt:lpstr>Activity活动栈</vt:lpstr>
      <vt:lpstr>创建新的Activity</vt:lpstr>
      <vt:lpstr>Activity跳转</vt:lpstr>
      <vt:lpstr>Activity跳转实例（不带参数）</vt:lpstr>
      <vt:lpstr>Activity跳转实例（带参数）</vt:lpstr>
      <vt:lpstr>Activity跳转（被请求页面处理请求）</vt:lpstr>
      <vt:lpstr>Activity状态</vt:lpstr>
      <vt:lpstr>Activity活动状态之间的切换</vt:lpstr>
      <vt:lpstr>Activity生命周期</vt:lpstr>
      <vt:lpstr>本章大纲</vt:lpstr>
      <vt:lpstr>Service 介绍</vt:lpstr>
      <vt:lpstr>Service 生命周期</vt:lpstr>
      <vt:lpstr>Service使用</vt:lpstr>
      <vt:lpstr>Service实例</vt:lpstr>
      <vt:lpstr>Service实例</vt:lpstr>
      <vt:lpstr>Service总结</vt:lpstr>
      <vt:lpstr>本章大纲</vt:lpstr>
      <vt:lpstr>BroadcastReceiver</vt:lpstr>
      <vt:lpstr>BroadcastReceiver的创建步骤</vt:lpstr>
      <vt:lpstr>BroadcastReceiver实例</vt:lpstr>
      <vt:lpstr>BroadcastReceiver生命周期</vt:lpstr>
      <vt:lpstr>本章大纲</vt:lpstr>
      <vt:lpstr>ContentProvider介绍</vt:lpstr>
      <vt:lpstr>ContentProvider实例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第一个Robotium实例</dc:title>
  <dc:creator>admin</dc:creator>
  <cp:lastModifiedBy>admin</cp:lastModifiedBy>
  <cp:revision>155</cp:revision>
  <dcterms:created xsi:type="dcterms:W3CDTF">2017-02-07T01:40:07Z</dcterms:created>
  <dcterms:modified xsi:type="dcterms:W3CDTF">2019-04-07T07:25:09Z</dcterms:modified>
</cp:coreProperties>
</file>