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67" r:id="rId3"/>
    <p:sldId id="257" r:id="rId4"/>
    <p:sldId id="288" r:id="rId5"/>
    <p:sldId id="258" r:id="rId6"/>
    <p:sldId id="320" r:id="rId7"/>
    <p:sldId id="317" r:id="rId8"/>
    <p:sldId id="318" r:id="rId9"/>
    <p:sldId id="319" r:id="rId10"/>
    <p:sldId id="291" r:id="rId11"/>
    <p:sldId id="292" r:id="rId12"/>
    <p:sldId id="307"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264" r:id="rId29"/>
    <p:sldId id="281" r:id="rId30"/>
    <p:sldId id="265" r:id="rId31"/>
    <p:sldId id="266" r:id="rId32"/>
    <p:sldId id="287" r:id="rId33"/>
    <p:sldId id="336" r:id="rId34"/>
    <p:sldId id="294" r:id="rId35"/>
    <p:sldId id="308" r:id="rId36"/>
    <p:sldId id="279" r:id="rId37"/>
    <p:sldId id="280" r:id="rId3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4" autoAdjust="0"/>
    <p:restoredTop sz="91144" autoAdjust="0"/>
  </p:normalViewPr>
  <p:slideViewPr>
    <p:cSldViewPr>
      <p:cViewPr varScale="1">
        <p:scale>
          <a:sx n="86" d="100"/>
          <a:sy n="86" d="100"/>
        </p:scale>
        <p:origin x="-828" y="-13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FD9FDD-E427-466B-B77C-9B4D9E47D3FB}" type="datetimeFigureOut">
              <a:rPr lang="zh-CN" altLang="en-US" smtClean="0"/>
              <a:t>2019/4/4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CC0EFA-1CE7-4689-9F80-E45C7A3DABB9}" type="slidenum">
              <a:rPr lang="zh-CN" altLang="en-US" smtClean="0"/>
              <a:t>‹#›</a:t>
            </a:fld>
            <a:endParaRPr lang="zh-CN" altLang="en-US"/>
          </a:p>
        </p:txBody>
      </p:sp>
    </p:spTree>
    <p:extLst>
      <p:ext uri="{BB962C8B-B14F-4D97-AF65-F5344CB8AC3E}">
        <p14:creationId xmlns:p14="http://schemas.microsoft.com/office/powerpoint/2010/main" val="1733790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1</a:t>
            </a:fld>
            <a:endParaRPr lang="zh-CN" altLang="en-US"/>
          </a:p>
        </p:txBody>
      </p:sp>
    </p:spTree>
    <p:extLst>
      <p:ext uri="{BB962C8B-B14F-4D97-AF65-F5344CB8AC3E}">
        <p14:creationId xmlns:p14="http://schemas.microsoft.com/office/powerpoint/2010/main" val="258536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录制与回放很少会有，很难用，太慢了</a:t>
            </a:r>
            <a:endParaRPr lang="zh-CN" altLang="en-US"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34</a:t>
            </a:fld>
            <a:endParaRPr lang="zh-CN" altLang="en-US"/>
          </a:p>
        </p:txBody>
      </p:sp>
    </p:spTree>
    <p:extLst>
      <p:ext uri="{BB962C8B-B14F-4D97-AF65-F5344CB8AC3E}">
        <p14:creationId xmlns:p14="http://schemas.microsoft.com/office/powerpoint/2010/main" val="347066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2</a:t>
            </a:fld>
            <a:endParaRPr lang="zh-CN" altLang="en-US"/>
          </a:p>
        </p:txBody>
      </p:sp>
    </p:spTree>
    <p:extLst>
      <p:ext uri="{BB962C8B-B14F-4D97-AF65-F5344CB8AC3E}">
        <p14:creationId xmlns:p14="http://schemas.microsoft.com/office/powerpoint/2010/main" val="34706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3</a:t>
            </a:fld>
            <a:endParaRPr lang="zh-CN" altLang="en-US"/>
          </a:p>
        </p:txBody>
      </p:sp>
    </p:spTree>
    <p:extLst>
      <p:ext uri="{BB962C8B-B14F-4D97-AF65-F5344CB8AC3E}">
        <p14:creationId xmlns:p14="http://schemas.microsoft.com/office/powerpoint/2010/main" val="55821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官方更新慢，应用少</a:t>
            </a:r>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4</a:t>
            </a:fld>
            <a:endParaRPr lang="zh-CN" altLang="en-US"/>
          </a:p>
        </p:txBody>
      </p:sp>
    </p:spTree>
    <p:extLst>
      <p:ext uri="{BB962C8B-B14F-4D97-AF65-F5344CB8AC3E}">
        <p14:creationId xmlns:p14="http://schemas.microsoft.com/office/powerpoint/2010/main" val="55821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5</a:t>
            </a:fld>
            <a:endParaRPr lang="zh-CN" altLang="en-US"/>
          </a:p>
        </p:txBody>
      </p:sp>
    </p:spTree>
    <p:extLst>
      <p:ext uri="{BB962C8B-B14F-4D97-AF65-F5344CB8AC3E}">
        <p14:creationId xmlns:p14="http://schemas.microsoft.com/office/powerpoint/2010/main" val="2861639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MonkeyRunner</a:t>
            </a:r>
            <a:r>
              <a:rPr lang="zh-CN" altLang="en-US" dirty="0" smtClean="0"/>
              <a:t>是一个</a:t>
            </a:r>
            <a:r>
              <a:rPr lang="en-US" altLang="zh-CN" dirty="0" smtClean="0"/>
              <a:t>CS(</a:t>
            </a:r>
            <a:r>
              <a:rPr lang="zh-CN" altLang="en-US" dirty="0" smtClean="0"/>
              <a:t>客户端－服务器</a:t>
            </a:r>
            <a:r>
              <a:rPr lang="en-US" altLang="zh-CN" dirty="0" smtClean="0"/>
              <a:t>)</a:t>
            </a:r>
            <a:r>
              <a:rPr lang="zh-CN" altLang="en-US" dirty="0" smtClean="0"/>
              <a:t>架构的框架，主要的代码控制逻辑是在</a:t>
            </a:r>
            <a:r>
              <a:rPr lang="en-US" altLang="zh-CN" dirty="0" smtClean="0"/>
              <a:t>PC</a:t>
            </a:r>
            <a:r>
              <a:rPr lang="zh-CN" altLang="en-US" dirty="0" smtClean="0"/>
              <a:t>端作为客户端来运行的；但客户端需要驱动运行在目标 </a:t>
            </a:r>
            <a:r>
              <a:rPr lang="en-US" altLang="zh-CN" dirty="0" smtClean="0"/>
              <a:t>Android</a:t>
            </a:r>
            <a:r>
              <a:rPr lang="zh-CN" altLang="en-US" dirty="0" smtClean="0"/>
              <a:t>系统的服务器端来做事情，比如驱动</a:t>
            </a:r>
            <a:r>
              <a:rPr lang="en-US" altLang="zh-CN" dirty="0" smtClean="0"/>
              <a:t>Monkey</a:t>
            </a:r>
            <a:r>
              <a:rPr lang="zh-CN" altLang="en-US" dirty="0" smtClean="0"/>
              <a:t>服务去调用对应的</a:t>
            </a:r>
            <a:r>
              <a:rPr lang="en-US" altLang="zh-CN" dirty="0" smtClean="0"/>
              <a:t>Android</a:t>
            </a:r>
            <a:r>
              <a:rPr lang="zh-CN" altLang="en-US" dirty="0" smtClean="0"/>
              <a:t>服务去注入事件以实现点击等操作功能。服务器端和客户端的通 信是通过</a:t>
            </a:r>
            <a:r>
              <a:rPr lang="en-US" altLang="zh-CN" dirty="0" smtClean="0"/>
              <a:t>Socket</a:t>
            </a:r>
            <a:r>
              <a:rPr lang="zh-CN" altLang="en-US" dirty="0" smtClean="0"/>
              <a:t>来实现的，而</a:t>
            </a:r>
            <a:r>
              <a:rPr lang="en-US" altLang="zh-CN" dirty="0" smtClean="0"/>
              <a:t>Socket</a:t>
            </a:r>
            <a:r>
              <a:rPr lang="zh-CN" altLang="en-US" dirty="0" smtClean="0"/>
              <a:t>又分为基于</a:t>
            </a:r>
            <a:r>
              <a:rPr lang="en-US" altLang="zh-CN" dirty="0" smtClean="0"/>
              <a:t>USB</a:t>
            </a:r>
            <a:r>
              <a:rPr lang="zh-CN" altLang="en-US" dirty="0" smtClean="0"/>
              <a:t>通信协议和</a:t>
            </a:r>
            <a:r>
              <a:rPr lang="en-US" altLang="zh-CN" dirty="0" smtClean="0"/>
              <a:t>TCP</a:t>
            </a:r>
            <a:r>
              <a:rPr lang="zh-CN" altLang="en-US" dirty="0" smtClean="0"/>
              <a:t>通信协议的，也就是说用户既可以通过 </a:t>
            </a:r>
            <a:r>
              <a:rPr lang="en-US" altLang="zh-CN" dirty="0" smtClean="0"/>
              <a:t>USB</a:t>
            </a:r>
            <a:r>
              <a:rPr lang="zh-CN" altLang="en-US" dirty="0" smtClean="0"/>
              <a:t>线直接连接主机和</a:t>
            </a:r>
            <a:r>
              <a:rPr lang="en-US" altLang="zh-CN" dirty="0" smtClean="0"/>
              <a:t>Android</a:t>
            </a:r>
            <a:r>
              <a:rPr lang="zh-CN" altLang="en-US" dirty="0" smtClean="0"/>
              <a:t>目标机器；也可以通过网络使用</a:t>
            </a:r>
            <a:r>
              <a:rPr lang="en-US" altLang="zh-CN" dirty="0" smtClean="0"/>
              <a:t>TCP</a:t>
            </a:r>
            <a:r>
              <a:rPr lang="zh-CN" altLang="en-US" dirty="0" smtClean="0"/>
              <a:t>协议来连接主机和 </a:t>
            </a:r>
            <a:r>
              <a:rPr lang="en-US" altLang="zh-CN" dirty="0" smtClean="0"/>
              <a:t>Android</a:t>
            </a:r>
            <a:r>
              <a:rPr lang="zh-CN" altLang="en-US" dirty="0" smtClean="0"/>
              <a:t>目标机器</a:t>
            </a:r>
            <a:r>
              <a:rPr lang="en-US" altLang="zh-CN" dirty="0" smtClean="0"/>
              <a:t>(</a:t>
            </a:r>
            <a:r>
              <a:rPr lang="zh-CN" altLang="en-US" dirty="0" smtClean="0"/>
              <a:t>使用命令</a:t>
            </a:r>
            <a:r>
              <a:rPr lang="en-US" altLang="zh-CN" dirty="0" smtClean="0"/>
              <a:t>:</a:t>
            </a:r>
            <a:r>
              <a:rPr lang="en-US" altLang="zh-CN" dirty="0" err="1" smtClean="0"/>
              <a:t>adb</a:t>
            </a:r>
            <a:r>
              <a:rPr lang="en-US" altLang="zh-CN" dirty="0" smtClean="0"/>
              <a:t> connect IP)</a:t>
            </a:r>
            <a:r>
              <a:rPr lang="zh-CN" altLang="en-US" dirty="0" smtClean="0"/>
              <a:t>。但注意客户端并不会直接连接</a:t>
            </a:r>
            <a:r>
              <a:rPr lang="en-US" altLang="zh-CN" dirty="0" smtClean="0"/>
              <a:t>Android</a:t>
            </a:r>
            <a:r>
              <a:rPr lang="zh-CN" altLang="en-US" dirty="0" smtClean="0"/>
              <a:t>目标设备端中各个服务正在监听的端口，而是连接主机端和该端口对应的转发端口，只要连接上转发端口，所有发向该端口的数据都会直接转发给</a:t>
            </a:r>
            <a:r>
              <a:rPr lang="en-US" altLang="zh-CN" dirty="0" smtClean="0"/>
              <a:t>Android</a:t>
            </a:r>
            <a:r>
              <a:rPr lang="zh-CN" altLang="en-US" dirty="0" smtClean="0"/>
              <a:t>目标机器端对应的服务监听的端口。</a:t>
            </a:r>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6</a:t>
            </a:fld>
            <a:endParaRPr lang="zh-CN" altLang="en-US"/>
          </a:p>
        </p:txBody>
      </p:sp>
    </p:spTree>
    <p:extLst>
      <p:ext uri="{BB962C8B-B14F-4D97-AF65-F5344CB8AC3E}">
        <p14:creationId xmlns:p14="http://schemas.microsoft.com/office/powerpoint/2010/main" val="349112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录制与回放很少会有，很难用，太慢了</a:t>
            </a:r>
            <a:endParaRPr lang="zh-CN" altLang="en-US"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11</a:t>
            </a:fld>
            <a:endParaRPr lang="zh-CN" altLang="en-US"/>
          </a:p>
        </p:txBody>
      </p:sp>
    </p:spTree>
    <p:extLst>
      <p:ext uri="{BB962C8B-B14F-4D97-AF65-F5344CB8AC3E}">
        <p14:creationId xmlns:p14="http://schemas.microsoft.com/office/powerpoint/2010/main" val="347066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录制与回放很少会有，很难用，太慢了</a:t>
            </a:r>
            <a:endParaRPr lang="zh-CN" altLang="en-US"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27</a:t>
            </a:fld>
            <a:endParaRPr lang="zh-CN" altLang="en-US"/>
          </a:p>
        </p:txBody>
      </p:sp>
    </p:spTree>
    <p:extLst>
      <p:ext uri="{BB962C8B-B14F-4D97-AF65-F5344CB8AC3E}">
        <p14:creationId xmlns:p14="http://schemas.microsoft.com/office/powerpoint/2010/main" val="347066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可以直接问开发</a:t>
            </a:r>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30</a:t>
            </a:fld>
            <a:endParaRPr lang="zh-CN" altLang="en-US"/>
          </a:p>
        </p:txBody>
      </p:sp>
    </p:spTree>
    <p:extLst>
      <p:ext uri="{BB962C8B-B14F-4D97-AF65-F5344CB8AC3E}">
        <p14:creationId xmlns:p14="http://schemas.microsoft.com/office/powerpoint/2010/main" val="968847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mn-ea"/>
                <a:ea typeface="+mn-ea"/>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994" y="843558"/>
            <a:ext cx="8229600" cy="3394472"/>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2019/4/4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0" y="0"/>
            <a:ext cx="9144000" cy="614150"/>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2019/4/4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707654"/>
            <a:ext cx="7772400" cy="1102519"/>
          </a:xfrm>
        </p:spPr>
        <p:txBody>
          <a:bodyPr/>
          <a:lstStyle/>
          <a:p>
            <a:r>
              <a:rPr lang="en-US" altLang="zh-CN" dirty="0" smtClean="0">
                <a:latin typeface="+mn-ea"/>
                <a:ea typeface="+mn-ea"/>
              </a:rPr>
              <a:t>MonkeyRunner</a:t>
            </a:r>
            <a:r>
              <a:rPr lang="zh-CN" altLang="en-US" dirty="0" smtClean="0">
                <a:latin typeface="+mn-ea"/>
                <a:ea typeface="+mn-ea"/>
              </a:rPr>
              <a:t>工具</a:t>
            </a:r>
            <a:r>
              <a:rPr lang="zh-CN" altLang="en-US" dirty="0">
                <a:latin typeface="+mn-ea"/>
                <a:ea typeface="+mn-ea"/>
              </a:rPr>
              <a:t>使用</a:t>
            </a:r>
          </a:p>
        </p:txBody>
      </p:sp>
    </p:spTree>
    <p:extLst>
      <p:ext uri="{BB962C8B-B14F-4D97-AF65-F5344CB8AC3E}">
        <p14:creationId xmlns:p14="http://schemas.microsoft.com/office/powerpoint/2010/main" val="1660653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97565"/>
            <a:ext cx="8229600" cy="3394472"/>
          </a:xfrm>
        </p:spPr>
        <p:txBody>
          <a:bodyPr>
            <a:normAutofit fontScale="92500" lnSpcReduction="10000"/>
          </a:bodyPr>
          <a:lstStyle/>
          <a:p>
            <a:pPr marL="457200" indent="-457200">
              <a:lnSpc>
                <a:spcPct val="150000"/>
              </a:lnSpc>
              <a:spcBef>
                <a:spcPts val="0"/>
              </a:spcBef>
              <a:buFont typeface="+mj-lt"/>
              <a:buAutoNum type="arabicPeriod"/>
            </a:pPr>
            <a:r>
              <a:rPr lang="en-US" altLang="zh-CN" sz="2400" dirty="0" smtClean="0">
                <a:latin typeface="+mn-ea"/>
                <a:ea typeface="+mn-ea"/>
              </a:rPr>
              <a:t>Android</a:t>
            </a:r>
            <a:r>
              <a:rPr lang="zh-CN" altLang="en-US" sz="2400" dirty="0" smtClean="0">
                <a:latin typeface="+mn-ea"/>
                <a:ea typeface="+mn-ea"/>
              </a:rPr>
              <a:t>环境搭建（把</a:t>
            </a:r>
            <a:r>
              <a:rPr lang="en-US" altLang="zh-CN" sz="2400" dirty="0" smtClean="0">
                <a:latin typeface="+mn-ea"/>
                <a:ea typeface="+mn-ea"/>
              </a:rPr>
              <a:t>platform-tools</a:t>
            </a:r>
            <a:r>
              <a:rPr lang="zh-CN" altLang="en-US" sz="2400" dirty="0" smtClean="0">
                <a:latin typeface="+mn-ea"/>
                <a:ea typeface="+mn-ea"/>
              </a:rPr>
              <a:t>和</a:t>
            </a:r>
            <a:r>
              <a:rPr lang="en-US" altLang="zh-CN" sz="2400" dirty="0" smtClean="0">
                <a:latin typeface="+mn-ea"/>
                <a:ea typeface="+mn-ea"/>
              </a:rPr>
              <a:t>tools</a:t>
            </a:r>
            <a:r>
              <a:rPr lang="zh-CN" altLang="en-US" sz="2400" dirty="0" smtClean="0">
                <a:latin typeface="+mn-ea"/>
                <a:ea typeface="+mn-ea"/>
              </a:rPr>
              <a:t>路径添加到“</a:t>
            </a:r>
            <a:r>
              <a:rPr lang="en-US" altLang="zh-CN" sz="2400" dirty="0" smtClean="0">
                <a:latin typeface="+mn-ea"/>
                <a:ea typeface="+mn-ea"/>
              </a:rPr>
              <a:t>path</a:t>
            </a:r>
            <a:r>
              <a:rPr lang="zh-CN" altLang="en-US" sz="2400" dirty="0" smtClean="0">
                <a:latin typeface="+mn-ea"/>
                <a:ea typeface="+mn-ea"/>
              </a:rPr>
              <a:t>”环境变量中）</a:t>
            </a:r>
            <a:endParaRPr lang="en-US" altLang="zh-CN" sz="2400" dirty="0" smtClean="0">
              <a:latin typeface="+mn-ea"/>
              <a:ea typeface="+mn-ea"/>
            </a:endParaRPr>
          </a:p>
          <a:p>
            <a:pPr marL="457200" indent="-457200">
              <a:lnSpc>
                <a:spcPct val="150000"/>
              </a:lnSpc>
              <a:spcBef>
                <a:spcPts val="0"/>
              </a:spcBef>
              <a:buFont typeface="+mj-lt"/>
              <a:buAutoNum type="arabicPeriod"/>
            </a:pPr>
            <a:r>
              <a:rPr lang="zh-CN" altLang="en-US" sz="2400" dirty="0" smtClean="0">
                <a:latin typeface="+mn-ea"/>
                <a:ea typeface="+mn-ea"/>
              </a:rPr>
              <a:t>安装</a:t>
            </a:r>
            <a:r>
              <a:rPr lang="en-US" altLang="zh-CN" sz="2400" dirty="0" smtClean="0">
                <a:latin typeface="+mn-ea"/>
                <a:ea typeface="+mn-ea"/>
              </a:rPr>
              <a:t>python</a:t>
            </a:r>
            <a:r>
              <a:rPr lang="zh-CN" altLang="en-US" sz="2400" dirty="0" smtClean="0">
                <a:latin typeface="+mn-ea"/>
                <a:ea typeface="+mn-ea"/>
              </a:rPr>
              <a:t>并配置环境</a:t>
            </a:r>
            <a:r>
              <a:rPr lang="zh-CN" altLang="en-US" sz="2400" dirty="0">
                <a:latin typeface="+mn-ea"/>
                <a:ea typeface="+mn-ea"/>
              </a:rPr>
              <a:t>变量到“</a:t>
            </a:r>
            <a:r>
              <a:rPr lang="en-US" altLang="zh-CN" sz="2400" dirty="0">
                <a:latin typeface="+mn-ea"/>
                <a:ea typeface="+mn-ea"/>
              </a:rPr>
              <a:t>path</a:t>
            </a:r>
            <a:r>
              <a:rPr lang="zh-CN" altLang="en-US" sz="2400" dirty="0">
                <a:latin typeface="+mn-ea"/>
                <a:ea typeface="+mn-ea"/>
              </a:rPr>
              <a:t>” </a:t>
            </a:r>
            <a:r>
              <a:rPr lang="zh-CN" altLang="en-US" sz="2400" dirty="0" smtClean="0">
                <a:latin typeface="+mn-ea"/>
                <a:ea typeface="+mn-ea"/>
              </a:rPr>
              <a:t>中</a:t>
            </a:r>
            <a:r>
              <a:rPr lang="en-US" altLang="zh-CN" sz="2400" dirty="0" smtClean="0">
                <a:latin typeface="+mn-ea"/>
                <a:ea typeface="+mn-ea"/>
              </a:rPr>
              <a:t>https</a:t>
            </a:r>
            <a:r>
              <a:rPr lang="en-US" altLang="zh-CN" sz="2400" dirty="0">
                <a:latin typeface="+mn-ea"/>
                <a:ea typeface="+mn-ea"/>
              </a:rPr>
              <a:t>://www.python.org/downloads/</a:t>
            </a:r>
            <a:endParaRPr lang="en-US" altLang="zh-CN" sz="2400" dirty="0" smtClean="0">
              <a:latin typeface="+mn-ea"/>
              <a:ea typeface="+mn-ea"/>
            </a:endParaRPr>
          </a:p>
          <a:p>
            <a:pPr marL="457200" indent="-457200">
              <a:lnSpc>
                <a:spcPct val="150000"/>
              </a:lnSpc>
              <a:spcBef>
                <a:spcPts val="0"/>
              </a:spcBef>
              <a:buFont typeface="+mj-lt"/>
              <a:buAutoNum type="arabicPeriod"/>
            </a:pPr>
            <a:r>
              <a:rPr lang="zh-CN" altLang="en-US" sz="2400" dirty="0" smtClean="0">
                <a:latin typeface="+mn-ea"/>
                <a:ea typeface="+mn-ea"/>
              </a:rPr>
              <a:t>验证：</a:t>
            </a:r>
            <a:r>
              <a:rPr lang="en-US" altLang="zh-CN" sz="2400" dirty="0" err="1" smtClean="0">
                <a:latin typeface="+mn-ea"/>
                <a:ea typeface="+mn-ea"/>
              </a:rPr>
              <a:t>cmd</a:t>
            </a:r>
            <a:r>
              <a:rPr lang="zh-CN" altLang="en-US" sz="2400" dirty="0" smtClean="0">
                <a:latin typeface="+mn-ea"/>
                <a:ea typeface="+mn-ea"/>
              </a:rPr>
              <a:t>输入</a:t>
            </a:r>
            <a:r>
              <a:rPr lang="en-US" altLang="zh-CN" sz="2400" dirty="0" smtClean="0">
                <a:latin typeface="+mn-ea"/>
                <a:ea typeface="+mn-ea"/>
              </a:rPr>
              <a:t>python</a:t>
            </a:r>
          </a:p>
          <a:p>
            <a:pPr marL="457200" indent="-457200">
              <a:lnSpc>
                <a:spcPct val="150000"/>
              </a:lnSpc>
              <a:spcBef>
                <a:spcPts val="0"/>
              </a:spcBef>
              <a:buFont typeface="+mj-lt"/>
              <a:buAutoNum type="arabicPeriod"/>
            </a:pPr>
            <a:r>
              <a:rPr lang="zh-CN" altLang="en-US" sz="2400" dirty="0" smtClean="0">
                <a:latin typeface="+mn-ea"/>
                <a:ea typeface="+mn-ea"/>
              </a:rPr>
              <a:t>验证：</a:t>
            </a:r>
            <a:r>
              <a:rPr lang="en-US" altLang="zh-CN" sz="2400" dirty="0" err="1" smtClean="0">
                <a:latin typeface="+mn-ea"/>
                <a:ea typeface="+mn-ea"/>
              </a:rPr>
              <a:t>cmd</a:t>
            </a:r>
            <a:r>
              <a:rPr lang="zh-CN" altLang="en-US" sz="2400" dirty="0" smtClean="0">
                <a:latin typeface="+mn-ea"/>
                <a:ea typeface="+mn-ea"/>
              </a:rPr>
              <a:t>输入</a:t>
            </a:r>
            <a:r>
              <a:rPr lang="en-US" altLang="zh-CN" sz="2400" dirty="0" err="1" smtClean="0">
                <a:latin typeface="+mn-ea"/>
                <a:ea typeface="+mn-ea"/>
              </a:rPr>
              <a:t>monkeyunner</a:t>
            </a:r>
            <a:r>
              <a:rPr lang="zh-CN" altLang="en-US" sz="2400" dirty="0" smtClean="0">
                <a:latin typeface="+mn-ea"/>
                <a:ea typeface="+mn-ea"/>
              </a:rPr>
              <a:t>　</a:t>
            </a:r>
            <a:endParaRPr lang="en-US" altLang="zh-CN" sz="2400" dirty="0" smtClean="0">
              <a:latin typeface="+mn-ea"/>
              <a:ea typeface="+mn-ea"/>
            </a:endParaRPr>
          </a:p>
          <a:p>
            <a:pPr marL="457200" indent="-457200">
              <a:lnSpc>
                <a:spcPct val="150000"/>
              </a:lnSpc>
              <a:spcBef>
                <a:spcPts val="0"/>
              </a:spcBef>
              <a:buFont typeface="+mj-lt"/>
              <a:buAutoNum type="arabicPeriod"/>
            </a:pPr>
            <a:r>
              <a:rPr lang="zh-CN" altLang="en-US" sz="2400" dirty="0" smtClean="0">
                <a:latin typeface="+mn-ea"/>
                <a:ea typeface="+mn-ea"/>
              </a:rPr>
              <a:t>模拟器或</a:t>
            </a:r>
            <a:r>
              <a:rPr lang="en-US" altLang="zh-CN" sz="2400" dirty="0" smtClean="0">
                <a:latin typeface="+mn-ea"/>
                <a:ea typeface="+mn-ea"/>
              </a:rPr>
              <a:t>root</a:t>
            </a:r>
            <a:r>
              <a:rPr lang="zh-CN" altLang="en-US" sz="2400" dirty="0" smtClean="0">
                <a:latin typeface="+mn-ea"/>
                <a:ea typeface="+mn-ea"/>
              </a:rPr>
              <a:t>的真机</a:t>
            </a:r>
            <a:endParaRPr lang="en-US" altLang="zh-CN" sz="2400" dirty="0" smtClean="0">
              <a:latin typeface="+mn-ea"/>
              <a:ea typeface="+mn-ea"/>
            </a:endParaRPr>
          </a:p>
        </p:txBody>
      </p:sp>
      <p:sp>
        <p:nvSpPr>
          <p:cNvPr id="2" name="标题 1"/>
          <p:cNvSpPr>
            <a:spLocks noGrp="1"/>
          </p:cNvSpPr>
          <p:nvPr>
            <p:ph type="title"/>
          </p:nvPr>
        </p:nvSpPr>
        <p:spPr/>
        <p:txBody>
          <a:bodyPr>
            <a:normAutofit fontScale="90000"/>
          </a:bodyPr>
          <a:lstStyle/>
          <a:p>
            <a:r>
              <a:rPr lang="zh-CN" altLang="en-US" dirty="0">
                <a:latin typeface="+mn-ea"/>
                <a:ea typeface="+mn-ea"/>
              </a:rPr>
              <a:t>环境搭建</a:t>
            </a:r>
          </a:p>
        </p:txBody>
      </p:sp>
    </p:spTree>
    <p:extLst>
      <p:ext uri="{BB962C8B-B14F-4D97-AF65-F5344CB8AC3E}">
        <p14:creationId xmlns:p14="http://schemas.microsoft.com/office/powerpoint/2010/main" val="3098564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smtClean="0">
                <a:latin typeface="+mn-ea"/>
                <a:ea typeface="+mn-ea"/>
              </a:rPr>
              <a:t>MonkeyRunner</a:t>
            </a:r>
            <a:r>
              <a:rPr lang="zh-CN" altLang="en-US" dirty="0" smtClean="0">
                <a:latin typeface="+mn-ea"/>
                <a:ea typeface="+mn-ea"/>
              </a:rPr>
              <a:t>介绍</a:t>
            </a:r>
            <a:endParaRPr lang="en-US" altLang="zh-CN" dirty="0" smtClean="0">
              <a:latin typeface="+mn-ea"/>
              <a:ea typeface="+mn-ea"/>
            </a:endParaRPr>
          </a:p>
          <a:p>
            <a:pPr>
              <a:lnSpc>
                <a:spcPct val="150000"/>
              </a:lnSpc>
            </a:pPr>
            <a:r>
              <a:rPr lang="en-US" altLang="zh-CN" dirty="0" err="1" smtClean="0">
                <a:solidFill>
                  <a:srgbClr val="FF0000"/>
                </a:solidFill>
                <a:latin typeface="+mn-ea"/>
              </a:rPr>
              <a:t>MonkeyRunner</a:t>
            </a:r>
            <a:r>
              <a:rPr lang="zh-CN" altLang="en-US" dirty="0" smtClean="0">
                <a:solidFill>
                  <a:srgbClr val="FF0000"/>
                </a:solidFill>
                <a:latin typeface="+mn-ea"/>
              </a:rPr>
              <a:t>常用</a:t>
            </a:r>
            <a:r>
              <a:rPr lang="en-US" altLang="zh-CN" dirty="0" smtClean="0">
                <a:solidFill>
                  <a:srgbClr val="FF0000"/>
                </a:solidFill>
                <a:latin typeface="+mn-ea"/>
              </a:rPr>
              <a:t>API</a:t>
            </a:r>
          </a:p>
          <a:p>
            <a:pPr>
              <a:lnSpc>
                <a:spcPct val="150000"/>
              </a:lnSpc>
            </a:pPr>
            <a:r>
              <a:rPr lang="en-US" altLang="zh-CN" dirty="0" smtClean="0">
                <a:latin typeface="+mn-ea"/>
                <a:ea typeface="+mn-ea"/>
              </a:rPr>
              <a:t>MonkeyRunner</a:t>
            </a:r>
            <a:r>
              <a:rPr lang="zh-CN" altLang="en-US" dirty="0" smtClean="0">
                <a:latin typeface="+mn-ea"/>
                <a:ea typeface="+mn-ea"/>
              </a:rPr>
              <a:t>实战</a:t>
            </a:r>
            <a:endParaRPr lang="en-US" altLang="zh-CN" dirty="0" smtClean="0">
              <a:latin typeface="+mn-ea"/>
              <a:ea typeface="+mn-ea"/>
            </a:endParaRPr>
          </a:p>
          <a:p>
            <a:pPr>
              <a:lnSpc>
                <a:spcPct val="150000"/>
              </a:lnSpc>
            </a:pPr>
            <a:r>
              <a:rPr lang="zh-CN" altLang="en-US" dirty="0" smtClean="0">
                <a:latin typeface="+mn-ea"/>
                <a:ea typeface="+mn-ea"/>
              </a:rPr>
              <a:t>录制与回放</a:t>
            </a:r>
            <a:endParaRPr lang="zh-CN" altLang="en-US" dirty="0">
              <a:latin typeface="+mn-ea"/>
              <a:ea typeface="+mn-ea"/>
            </a:endParaRPr>
          </a:p>
        </p:txBody>
      </p:sp>
      <p:sp>
        <p:nvSpPr>
          <p:cNvPr id="2" name="标题 1"/>
          <p:cNvSpPr>
            <a:spLocks noGrp="1"/>
          </p:cNvSpPr>
          <p:nvPr>
            <p:ph type="title"/>
          </p:nvPr>
        </p:nvSpPr>
        <p:spPr/>
        <p:txBody>
          <a:bodyPr>
            <a:normAutofit fontScale="90000"/>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450113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en-US" altLang="zh-CN" sz="2000" dirty="0"/>
              <a:t>MonkeyDevice</a:t>
            </a:r>
          </a:p>
          <a:p>
            <a:pPr>
              <a:lnSpc>
                <a:spcPct val="150000"/>
              </a:lnSpc>
            </a:pPr>
            <a:r>
              <a:rPr lang="en-US" altLang="zh-CN" sz="2000" dirty="0"/>
              <a:t>MonkeyImage</a:t>
            </a:r>
          </a:p>
          <a:p>
            <a:pPr>
              <a:lnSpc>
                <a:spcPct val="150000"/>
              </a:lnSpc>
            </a:pPr>
            <a:r>
              <a:rPr lang="en-US" altLang="zh-CN" sz="2000" dirty="0"/>
              <a:t>MonkeyRunner</a:t>
            </a:r>
          </a:p>
          <a:p>
            <a:endParaRPr lang="zh-CN" altLang="en-US" sz="1800" dirty="0"/>
          </a:p>
        </p:txBody>
      </p:sp>
      <p:sp>
        <p:nvSpPr>
          <p:cNvPr id="3" name="标题 2"/>
          <p:cNvSpPr>
            <a:spLocks noGrp="1"/>
          </p:cNvSpPr>
          <p:nvPr>
            <p:ph type="title"/>
          </p:nvPr>
        </p:nvSpPr>
        <p:spPr/>
        <p:txBody>
          <a:bodyPr>
            <a:normAutofit fontScale="90000"/>
          </a:bodyPr>
          <a:lstStyle/>
          <a:p>
            <a:r>
              <a:rPr lang="en-US" altLang="zh-CN" dirty="0" smtClean="0"/>
              <a:t>MonkeyRunner API</a:t>
            </a:r>
            <a:endParaRPr lang="zh-CN" altLang="en-US" dirty="0"/>
          </a:p>
        </p:txBody>
      </p:sp>
    </p:spTree>
    <p:extLst>
      <p:ext uri="{BB962C8B-B14F-4D97-AF65-F5344CB8AC3E}">
        <p14:creationId xmlns:p14="http://schemas.microsoft.com/office/powerpoint/2010/main" val="757869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fontScale="85000" lnSpcReduction="10000"/>
          </a:bodyPr>
          <a:lstStyle/>
          <a:p>
            <a:pPr>
              <a:lnSpc>
                <a:spcPct val="150000"/>
              </a:lnSpc>
              <a:spcAft>
                <a:spcPts val="600"/>
              </a:spcAft>
            </a:pPr>
            <a:r>
              <a:rPr lang="en-US" altLang="zh-CN" sz="2800" dirty="0" smtClean="0">
                <a:latin typeface="+mn-ea"/>
                <a:ea typeface="+mn-ea"/>
              </a:rPr>
              <a:t>MonkeyRunner API - alert</a:t>
            </a:r>
          </a:p>
          <a:p>
            <a:pPr lvl="1">
              <a:lnSpc>
                <a:spcPct val="150000"/>
              </a:lnSpc>
              <a:spcAft>
                <a:spcPts val="600"/>
              </a:spcAft>
            </a:pPr>
            <a:r>
              <a:rPr lang="zh-CN" altLang="en-US" sz="2400" dirty="0"/>
              <a:t>警告</a:t>
            </a:r>
            <a:r>
              <a:rPr lang="zh-CN" altLang="en-US" sz="2400" dirty="0" smtClean="0"/>
              <a:t>框</a:t>
            </a:r>
            <a:endParaRPr lang="en-US" altLang="zh-CN" sz="2400" dirty="0" smtClean="0"/>
          </a:p>
          <a:p>
            <a:pPr lvl="1">
              <a:lnSpc>
                <a:spcPct val="150000"/>
              </a:lnSpc>
              <a:spcAft>
                <a:spcPts val="600"/>
              </a:spcAft>
            </a:pPr>
            <a:r>
              <a:rPr lang="en-US" altLang="zh-CN" sz="2400" dirty="0"/>
              <a:t>void alert(string </a:t>
            </a:r>
            <a:r>
              <a:rPr lang="en-US" altLang="zh-CN" sz="2400" dirty="0" err="1"/>
              <a:t>message,string</a:t>
            </a:r>
            <a:r>
              <a:rPr lang="en-US" altLang="zh-CN" sz="2400" dirty="0"/>
              <a:t> </a:t>
            </a:r>
            <a:r>
              <a:rPr lang="en-US" altLang="zh-CN" sz="2400" dirty="0" err="1"/>
              <a:t>title,string</a:t>
            </a:r>
            <a:r>
              <a:rPr lang="en-US" altLang="zh-CN" sz="2400" dirty="0"/>
              <a:t> </a:t>
            </a:r>
            <a:r>
              <a:rPr lang="en-US" altLang="zh-CN" sz="2400" dirty="0" err="1"/>
              <a:t>oktitle</a:t>
            </a:r>
            <a:r>
              <a:rPr lang="en-US" altLang="zh-CN" sz="2400" dirty="0"/>
              <a:t>)</a:t>
            </a:r>
          </a:p>
          <a:p>
            <a:pPr marL="342900" lvl="1" indent="-342900">
              <a:lnSpc>
                <a:spcPct val="150000"/>
              </a:lnSpc>
              <a:spcAft>
                <a:spcPts val="600"/>
              </a:spcAft>
              <a:buFont typeface="Arial" pitchFamily="34" charset="0"/>
              <a:buChar char="•"/>
            </a:pPr>
            <a:r>
              <a:rPr lang="zh-CN" altLang="en-US" sz="2400" dirty="0">
                <a:latin typeface="+mn-ea"/>
                <a:ea typeface="+mn-ea"/>
              </a:rPr>
              <a:t>代码实现</a:t>
            </a:r>
            <a:endParaRPr lang="en-US" altLang="zh-CN" sz="2400" dirty="0">
              <a:latin typeface="+mn-ea"/>
              <a:ea typeface="+mn-ea"/>
            </a:endParaRPr>
          </a:p>
          <a:p>
            <a:pPr lvl="1">
              <a:lnSpc>
                <a:spcPct val="150000"/>
              </a:lnSpc>
              <a:spcAft>
                <a:spcPts val="600"/>
              </a:spcAft>
            </a:pPr>
            <a:r>
              <a:rPr lang="en-US" altLang="zh-CN" sz="2400" dirty="0"/>
              <a:t>from </a:t>
            </a:r>
            <a:r>
              <a:rPr lang="en-US" altLang="zh-CN" sz="2400" dirty="0" err="1"/>
              <a:t>com.android.monkeyrunner</a:t>
            </a:r>
            <a:r>
              <a:rPr lang="en-US" altLang="zh-CN" sz="2400" dirty="0"/>
              <a:t> import MonkeyRunner</a:t>
            </a:r>
            <a:endParaRPr lang="zh-CN" altLang="zh-CN" sz="2400" dirty="0"/>
          </a:p>
          <a:p>
            <a:pPr lvl="1">
              <a:lnSpc>
                <a:spcPct val="150000"/>
              </a:lnSpc>
              <a:spcAft>
                <a:spcPts val="600"/>
              </a:spcAft>
            </a:pPr>
            <a:r>
              <a:rPr lang="en-US" altLang="zh-CN" sz="2400" dirty="0" err="1"/>
              <a:t>MonkeyRunner.alert</a:t>
            </a:r>
            <a:r>
              <a:rPr lang="en-US" altLang="zh-CN" sz="2400" dirty="0"/>
              <a:t>('</a:t>
            </a:r>
            <a:r>
              <a:rPr lang="en-US" altLang="zh-CN" sz="2400" dirty="0" err="1"/>
              <a:t>Hello','title','OK</a:t>
            </a:r>
            <a:r>
              <a:rPr lang="en-US" altLang="zh-CN" sz="2400" dirty="0"/>
              <a:t>')    </a:t>
            </a:r>
            <a:endParaRPr lang="zh-CN" altLang="zh-CN" sz="2400" dirty="0"/>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2425154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fontScale="85000" lnSpcReduction="20000"/>
          </a:bodyPr>
          <a:lstStyle/>
          <a:p>
            <a:pPr>
              <a:lnSpc>
                <a:spcPct val="150000"/>
              </a:lnSpc>
              <a:spcAft>
                <a:spcPts val="600"/>
              </a:spcAft>
            </a:pPr>
            <a:r>
              <a:rPr lang="en-US" altLang="zh-CN" sz="2800" dirty="0" smtClean="0">
                <a:latin typeface="+mn-ea"/>
                <a:ea typeface="+mn-ea"/>
              </a:rPr>
              <a:t>MonkeyRunner API - help</a:t>
            </a:r>
          </a:p>
          <a:p>
            <a:pPr lvl="1">
              <a:lnSpc>
                <a:spcPct val="150000"/>
              </a:lnSpc>
              <a:spcAft>
                <a:spcPts val="600"/>
              </a:spcAft>
            </a:pPr>
            <a:r>
              <a:rPr lang="zh-CN" altLang="en-US" sz="2400" dirty="0" smtClean="0"/>
              <a:t>生成帮助文档</a:t>
            </a:r>
            <a:endParaRPr lang="en-US" altLang="zh-CN" sz="2400" dirty="0" smtClean="0"/>
          </a:p>
          <a:p>
            <a:pPr lvl="1">
              <a:lnSpc>
                <a:spcPct val="150000"/>
              </a:lnSpc>
              <a:spcAft>
                <a:spcPts val="600"/>
              </a:spcAft>
            </a:pPr>
            <a:r>
              <a:rPr lang="en-US" altLang="zh-CN" sz="2400" dirty="0" smtClean="0"/>
              <a:t>help </a:t>
            </a:r>
            <a:r>
              <a:rPr lang="en-US" altLang="zh-CN" sz="2400" dirty="0"/>
              <a:t>(</a:t>
            </a:r>
            <a:r>
              <a:rPr lang="en-US" altLang="zh-CN" sz="2400" i="1" dirty="0"/>
              <a:t>string</a:t>
            </a:r>
            <a:r>
              <a:rPr lang="en-US" altLang="zh-CN" sz="2400" dirty="0"/>
              <a:t> format) </a:t>
            </a:r>
            <a:endParaRPr lang="en-US" altLang="zh-CN" sz="2400" dirty="0" smtClean="0"/>
          </a:p>
          <a:p>
            <a:pPr marL="342900" lvl="1" indent="-342900">
              <a:lnSpc>
                <a:spcPct val="150000"/>
              </a:lnSpc>
              <a:spcAft>
                <a:spcPts val="600"/>
              </a:spcAft>
              <a:buFont typeface="Arial" pitchFamily="34" charset="0"/>
              <a:buChar char="•"/>
            </a:pPr>
            <a:r>
              <a:rPr lang="zh-CN" altLang="en-US" dirty="0"/>
              <a:t>代码实现</a:t>
            </a:r>
            <a:endParaRPr lang="en-US" altLang="zh-CN" dirty="0"/>
          </a:p>
          <a:p>
            <a:pPr lvl="1"/>
            <a:r>
              <a:rPr lang="en-US" altLang="zh-CN" dirty="0"/>
              <a:t>text = </a:t>
            </a:r>
            <a:r>
              <a:rPr lang="en-US" altLang="zh-CN" dirty="0" err="1"/>
              <a:t>MonkeyRunner.help</a:t>
            </a:r>
            <a:r>
              <a:rPr lang="en-US" altLang="zh-CN" dirty="0"/>
              <a:t>("html");</a:t>
            </a:r>
            <a:endParaRPr lang="zh-CN" altLang="zh-CN" sz="2000" dirty="0"/>
          </a:p>
          <a:p>
            <a:pPr lvl="1"/>
            <a:r>
              <a:rPr lang="en-US" altLang="zh-CN" dirty="0"/>
              <a:t> </a:t>
            </a:r>
            <a:r>
              <a:rPr lang="en-US" altLang="zh-CN" dirty="0" smtClean="0"/>
              <a:t>f </a:t>
            </a:r>
            <a:r>
              <a:rPr lang="en-US" altLang="zh-CN" dirty="0"/>
              <a:t>= open('help.html', 'w')</a:t>
            </a:r>
            <a:endParaRPr lang="zh-CN" altLang="zh-CN" sz="2000" dirty="0"/>
          </a:p>
          <a:p>
            <a:pPr lvl="1"/>
            <a:r>
              <a:rPr lang="en-US" altLang="zh-CN" dirty="0" err="1"/>
              <a:t>f.write</a:t>
            </a:r>
            <a:r>
              <a:rPr lang="en-US" altLang="zh-CN" dirty="0"/>
              <a:t>(text);</a:t>
            </a:r>
            <a:endParaRPr lang="zh-CN" altLang="zh-CN" sz="2000" dirty="0"/>
          </a:p>
          <a:p>
            <a:pPr lvl="1"/>
            <a:r>
              <a:rPr lang="en-US" altLang="zh-CN" dirty="0" err="1"/>
              <a:t>f.close</a:t>
            </a:r>
            <a:r>
              <a:rPr lang="en-US" altLang="zh-CN" dirty="0"/>
              <a:t>();</a:t>
            </a:r>
            <a:endParaRPr lang="zh-CN" altLang="zh-CN" sz="2000" dirty="0"/>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590000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6240" y="843558"/>
            <a:ext cx="8939336" cy="3996444"/>
          </a:xfrm>
        </p:spPr>
        <p:txBody>
          <a:bodyPr>
            <a:normAutofit fontScale="92500"/>
          </a:bodyPr>
          <a:lstStyle/>
          <a:p>
            <a:pPr>
              <a:lnSpc>
                <a:spcPct val="150000"/>
              </a:lnSpc>
              <a:spcAft>
                <a:spcPts val="600"/>
              </a:spcAft>
            </a:pPr>
            <a:r>
              <a:rPr lang="en-US" altLang="zh-CN" sz="2800" dirty="0" smtClean="0">
                <a:latin typeface="+mn-ea"/>
                <a:ea typeface="+mn-ea"/>
              </a:rPr>
              <a:t>MonkeyRunner API - </a:t>
            </a:r>
            <a:r>
              <a:rPr lang="en-US" altLang="zh-CN" sz="2800" dirty="0"/>
              <a:t>choice </a:t>
            </a:r>
            <a:endParaRPr lang="en-US" altLang="zh-CN" sz="2800" dirty="0" smtClean="0">
              <a:latin typeface="+mn-ea"/>
              <a:ea typeface="+mn-ea"/>
            </a:endParaRPr>
          </a:p>
          <a:p>
            <a:pPr lvl="1">
              <a:lnSpc>
                <a:spcPct val="150000"/>
              </a:lnSpc>
              <a:spcAft>
                <a:spcPts val="600"/>
              </a:spcAft>
            </a:pPr>
            <a:r>
              <a:rPr lang="zh-CN" altLang="en-US" sz="2400" dirty="0" smtClean="0"/>
              <a:t>选择项</a:t>
            </a:r>
            <a:endParaRPr lang="en-US" altLang="zh-CN" sz="2400" dirty="0" smtClean="0"/>
          </a:p>
          <a:p>
            <a:pPr lvl="1">
              <a:lnSpc>
                <a:spcPct val="150000"/>
              </a:lnSpc>
              <a:spcAft>
                <a:spcPts val="600"/>
              </a:spcAft>
            </a:pPr>
            <a:r>
              <a:rPr lang="en-US" altLang="zh-CN" sz="2400" dirty="0" smtClean="0"/>
              <a:t>choice </a:t>
            </a:r>
            <a:r>
              <a:rPr lang="en-US" altLang="zh-CN" sz="2400" dirty="0"/>
              <a:t>(</a:t>
            </a:r>
            <a:r>
              <a:rPr lang="en-US" altLang="zh-CN" sz="2400" i="1" dirty="0"/>
              <a:t>string</a:t>
            </a:r>
            <a:r>
              <a:rPr lang="en-US" altLang="zh-CN" sz="2400" dirty="0"/>
              <a:t> message, </a:t>
            </a:r>
            <a:r>
              <a:rPr lang="en-US" altLang="zh-CN" sz="2400" i="1" dirty="0" err="1"/>
              <a:t>iterable</a:t>
            </a:r>
            <a:r>
              <a:rPr lang="en-US" altLang="zh-CN" sz="2400" dirty="0"/>
              <a:t> choices, </a:t>
            </a:r>
            <a:r>
              <a:rPr lang="en-US" altLang="zh-CN" sz="2400" i="1" dirty="0"/>
              <a:t>string</a:t>
            </a:r>
            <a:r>
              <a:rPr lang="en-US" altLang="zh-CN" sz="2400" dirty="0"/>
              <a:t> title) </a:t>
            </a:r>
            <a:endParaRPr lang="en-US" altLang="zh-CN" sz="2400" dirty="0" smtClean="0"/>
          </a:p>
          <a:p>
            <a:pPr marL="342900" lvl="1" indent="-342900">
              <a:lnSpc>
                <a:spcPct val="160000"/>
              </a:lnSpc>
              <a:spcAft>
                <a:spcPts val="600"/>
              </a:spcAft>
              <a:buFont typeface="Arial" pitchFamily="34" charset="0"/>
              <a:buChar char="•"/>
            </a:pPr>
            <a:r>
              <a:rPr lang="zh-CN" altLang="en-US" dirty="0"/>
              <a:t>代码实现</a:t>
            </a:r>
            <a:endParaRPr lang="en-US" altLang="zh-CN" dirty="0"/>
          </a:p>
          <a:p>
            <a:pPr lvl="1"/>
            <a:r>
              <a:rPr lang="en-US" altLang="zh-CN" sz="2400" dirty="0" err="1" smtClean="0"/>
              <a:t>MonkeyRunner.choise</a:t>
            </a:r>
            <a:r>
              <a:rPr lang="en-US" altLang="zh-CN" sz="2400" dirty="0" smtClean="0"/>
              <a:t>(‘please </a:t>
            </a:r>
            <a:r>
              <a:rPr lang="en-US" altLang="zh-CN" sz="2400" dirty="0" err="1" smtClean="0"/>
              <a:t>selct</a:t>
            </a:r>
            <a:r>
              <a:rPr lang="en-US" altLang="zh-CN" sz="2400" dirty="0" smtClean="0"/>
              <a:t>’,[‘A’,</a:t>
            </a:r>
            <a:r>
              <a:rPr lang="zh-CN" altLang="en-US" sz="2400" dirty="0" smtClean="0"/>
              <a:t>‘</a:t>
            </a:r>
            <a:r>
              <a:rPr lang="en-US" altLang="zh-CN" sz="2400" dirty="0" smtClean="0"/>
              <a:t>B</a:t>
            </a:r>
            <a:r>
              <a:rPr lang="zh-CN" altLang="en-US" sz="2400" dirty="0" smtClean="0"/>
              <a:t>’</a:t>
            </a:r>
            <a:r>
              <a:rPr lang="en-US" altLang="zh-CN" sz="2400" dirty="0" smtClean="0"/>
              <a:t>],’</a:t>
            </a:r>
            <a:r>
              <a:rPr lang="en-US" altLang="zh-CN" sz="2400" dirty="0"/>
              <a:t>title</a:t>
            </a:r>
            <a:r>
              <a:rPr lang="en-US" altLang="zh-CN" sz="2400" dirty="0" smtClean="0"/>
              <a:t>’)</a:t>
            </a:r>
            <a:endParaRPr lang="zh-CN" altLang="en-US" sz="2400" dirty="0"/>
          </a:p>
        </p:txBody>
      </p:sp>
      <p:sp>
        <p:nvSpPr>
          <p:cNvPr id="3" name="标题 2"/>
          <p:cNvSpPr>
            <a:spLocks noGrp="1"/>
          </p:cNvSpPr>
          <p:nvPr>
            <p:ph type="title"/>
          </p:nvPr>
        </p:nvSpPr>
        <p:spPr/>
        <p:txBody>
          <a:bodyPr>
            <a:normAutofit fontScale="90000"/>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482533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6240" y="843558"/>
            <a:ext cx="8939336" cy="3996444"/>
          </a:xfrm>
        </p:spPr>
        <p:txBody>
          <a:bodyPr>
            <a:normAutofit fontScale="92500" lnSpcReduction="10000"/>
          </a:bodyPr>
          <a:lstStyle/>
          <a:p>
            <a:pPr>
              <a:lnSpc>
                <a:spcPct val="150000"/>
              </a:lnSpc>
              <a:spcAft>
                <a:spcPts val="600"/>
              </a:spcAft>
            </a:pPr>
            <a:r>
              <a:rPr lang="en-US" altLang="zh-CN" sz="2800" dirty="0" smtClean="0">
                <a:latin typeface="+mn-ea"/>
                <a:ea typeface="+mn-ea"/>
              </a:rPr>
              <a:t>MonkeyRunner API - </a:t>
            </a:r>
            <a:r>
              <a:rPr lang="en-US" altLang="zh-CN" sz="2800" dirty="0"/>
              <a:t>input </a:t>
            </a:r>
            <a:endParaRPr lang="en-US" altLang="zh-CN" sz="2800" dirty="0" smtClean="0">
              <a:latin typeface="+mn-ea"/>
              <a:ea typeface="+mn-ea"/>
            </a:endParaRPr>
          </a:p>
          <a:p>
            <a:pPr lvl="1">
              <a:lnSpc>
                <a:spcPct val="150000"/>
              </a:lnSpc>
              <a:spcAft>
                <a:spcPts val="600"/>
              </a:spcAft>
            </a:pPr>
            <a:r>
              <a:rPr lang="zh-CN" altLang="en-US" sz="2400" dirty="0" smtClean="0"/>
              <a:t>生成帮助文档</a:t>
            </a:r>
            <a:endParaRPr lang="en-US" altLang="zh-CN" sz="2400" dirty="0" smtClean="0"/>
          </a:p>
          <a:p>
            <a:pPr lvl="1">
              <a:lnSpc>
                <a:spcPct val="150000"/>
              </a:lnSpc>
              <a:spcAft>
                <a:spcPts val="600"/>
              </a:spcAft>
            </a:pPr>
            <a:r>
              <a:rPr lang="en-US" altLang="zh-CN" sz="2400" dirty="0"/>
              <a:t>input (</a:t>
            </a:r>
            <a:r>
              <a:rPr lang="en-US" altLang="zh-CN" sz="2400" i="1" dirty="0"/>
              <a:t>string</a:t>
            </a:r>
            <a:r>
              <a:rPr lang="en-US" altLang="zh-CN" sz="2400" dirty="0"/>
              <a:t> message, </a:t>
            </a:r>
            <a:r>
              <a:rPr lang="en-US" altLang="zh-CN" sz="2400" i="1" dirty="0"/>
              <a:t>string</a:t>
            </a:r>
            <a:r>
              <a:rPr lang="en-US" altLang="zh-CN" sz="2400" dirty="0"/>
              <a:t> </a:t>
            </a:r>
            <a:r>
              <a:rPr lang="en-US" altLang="zh-CN" sz="2400" dirty="0" err="1"/>
              <a:t>initialValue</a:t>
            </a:r>
            <a:r>
              <a:rPr lang="en-US" altLang="zh-CN" sz="2400" dirty="0"/>
              <a:t>, </a:t>
            </a:r>
            <a:r>
              <a:rPr lang="en-US" altLang="zh-CN" sz="2400" i="1" dirty="0"/>
              <a:t>string</a:t>
            </a:r>
            <a:r>
              <a:rPr lang="en-US" altLang="zh-CN" sz="2400" dirty="0"/>
              <a:t> title, </a:t>
            </a:r>
            <a:r>
              <a:rPr lang="en-US" altLang="zh-CN" sz="2400" i="1" dirty="0"/>
              <a:t>string</a:t>
            </a:r>
            <a:r>
              <a:rPr lang="en-US" altLang="zh-CN" sz="2400" dirty="0"/>
              <a:t> </a:t>
            </a:r>
            <a:r>
              <a:rPr lang="en-US" altLang="zh-CN" sz="2400" dirty="0" err="1"/>
              <a:t>okTitle</a:t>
            </a:r>
            <a:r>
              <a:rPr lang="en-US" altLang="zh-CN" sz="2400" dirty="0"/>
              <a:t>, </a:t>
            </a:r>
            <a:r>
              <a:rPr lang="en-US" altLang="zh-CN" sz="2400" i="1" dirty="0"/>
              <a:t>string</a:t>
            </a:r>
            <a:r>
              <a:rPr lang="en-US" altLang="zh-CN" sz="2400" dirty="0"/>
              <a:t> </a:t>
            </a:r>
            <a:r>
              <a:rPr lang="en-US" altLang="zh-CN" sz="2400" dirty="0" err="1"/>
              <a:t>cancelTitle</a:t>
            </a:r>
            <a:r>
              <a:rPr lang="en-US" altLang="zh-CN" sz="2400" dirty="0"/>
              <a:t>) </a:t>
            </a:r>
            <a:endParaRPr lang="en-US" altLang="zh-CN" sz="2400" dirty="0" smtClean="0"/>
          </a:p>
          <a:p>
            <a:pPr lvl="1">
              <a:lnSpc>
                <a:spcPct val="150000"/>
              </a:lnSpc>
              <a:spcAft>
                <a:spcPts val="600"/>
              </a:spcAft>
            </a:pPr>
            <a:r>
              <a:rPr lang="zh-CN" altLang="en-US" dirty="0" smtClean="0"/>
              <a:t>代码</a:t>
            </a:r>
            <a:r>
              <a:rPr lang="zh-CN" altLang="en-US" dirty="0"/>
              <a:t>实现</a:t>
            </a:r>
            <a:endParaRPr lang="en-US" altLang="zh-CN" dirty="0"/>
          </a:p>
          <a:p>
            <a:pPr lvl="1"/>
            <a:r>
              <a:rPr lang="en-US" altLang="zh-CN" sz="2400" dirty="0" err="1"/>
              <a:t>MonkeyRunner.input</a:t>
            </a:r>
            <a:r>
              <a:rPr lang="en-US" altLang="zh-CN" sz="2400" dirty="0"/>
              <a:t>('message input','</a:t>
            </a:r>
            <a:r>
              <a:rPr lang="en-US" altLang="zh-CN" sz="2400" dirty="0" err="1"/>
              <a:t>uname</a:t>
            </a:r>
            <a:r>
              <a:rPr lang="en-US" altLang="zh-CN" sz="2400" dirty="0"/>
              <a:t>','</a:t>
            </a:r>
            <a:r>
              <a:rPr lang="en-US" altLang="zh-CN" sz="2400" dirty="0" err="1"/>
              <a:t>title','OK','Cancel</a:t>
            </a:r>
            <a:r>
              <a:rPr lang="en-US" altLang="zh-CN" sz="2400" dirty="0"/>
              <a:t>'),</a:t>
            </a:r>
            <a:endParaRPr lang="zh-CN" altLang="en-US" sz="2400" dirty="0"/>
          </a:p>
        </p:txBody>
      </p:sp>
      <p:sp>
        <p:nvSpPr>
          <p:cNvPr id="3" name="标题 2"/>
          <p:cNvSpPr>
            <a:spLocks noGrp="1"/>
          </p:cNvSpPr>
          <p:nvPr>
            <p:ph type="title"/>
          </p:nvPr>
        </p:nvSpPr>
        <p:spPr/>
        <p:txBody>
          <a:bodyPr>
            <a:normAutofit fontScale="90000"/>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938811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fontScale="92500"/>
          </a:bodyPr>
          <a:lstStyle/>
          <a:p>
            <a:pPr>
              <a:lnSpc>
                <a:spcPct val="150000"/>
              </a:lnSpc>
              <a:spcAft>
                <a:spcPts val="600"/>
              </a:spcAft>
            </a:pPr>
            <a:r>
              <a:rPr lang="en-US" altLang="zh-CN" sz="2800" dirty="0"/>
              <a:t>MonkeyRunner API - </a:t>
            </a:r>
            <a:r>
              <a:rPr lang="en-US" altLang="zh-CN" sz="2800" dirty="0" err="1"/>
              <a:t>waitForConnection</a:t>
            </a:r>
            <a:endParaRPr lang="en-US" altLang="zh-CN" sz="2800" dirty="0"/>
          </a:p>
          <a:p>
            <a:pPr lvl="1">
              <a:lnSpc>
                <a:spcPct val="150000"/>
              </a:lnSpc>
              <a:spcAft>
                <a:spcPts val="600"/>
              </a:spcAft>
            </a:pPr>
            <a:r>
              <a:rPr lang="zh-CN" altLang="en-US" sz="2400" dirty="0" smtClean="0"/>
              <a:t>等待设备连接，有多个</a:t>
            </a:r>
            <a:r>
              <a:rPr lang="en-US" altLang="zh-CN" sz="2400" dirty="0" smtClean="0"/>
              <a:t>device id</a:t>
            </a:r>
            <a:r>
              <a:rPr lang="zh-CN" altLang="en-US" sz="2400" dirty="0" smtClean="0"/>
              <a:t>，需要指明哪个设备。</a:t>
            </a:r>
            <a:endParaRPr lang="en-US" altLang="zh-CN" sz="2400" dirty="0" smtClean="0"/>
          </a:p>
          <a:p>
            <a:pPr lvl="1">
              <a:lnSpc>
                <a:spcPct val="150000"/>
              </a:lnSpc>
              <a:spcAft>
                <a:spcPts val="600"/>
              </a:spcAft>
            </a:pPr>
            <a:r>
              <a:rPr lang="en-US" altLang="zh-CN" sz="2400" dirty="0" err="1" smtClean="0"/>
              <a:t>waitForConnection</a:t>
            </a:r>
            <a:r>
              <a:rPr lang="en-US" altLang="zh-CN" sz="2400" dirty="0" smtClean="0"/>
              <a:t>(float </a:t>
            </a:r>
            <a:r>
              <a:rPr lang="en-US" altLang="zh-CN" sz="2400" dirty="0" err="1" smtClean="0"/>
              <a:t>timeout,string</a:t>
            </a:r>
            <a:r>
              <a:rPr lang="en-US" altLang="zh-CN" sz="2400" dirty="0" smtClean="0"/>
              <a:t> </a:t>
            </a:r>
            <a:r>
              <a:rPr lang="en-US" altLang="zh-CN" sz="2400" dirty="0" err="1" smtClean="0"/>
              <a:t>deviceid</a:t>
            </a:r>
            <a:r>
              <a:rPr lang="en-US" altLang="zh-CN" sz="2400" dirty="0" smtClean="0"/>
              <a:t>)</a:t>
            </a:r>
            <a:endParaRPr lang="en-US" altLang="zh-CN" sz="2400" dirty="0"/>
          </a:p>
          <a:p>
            <a:pPr marL="342900" lvl="1" indent="-342900">
              <a:lnSpc>
                <a:spcPct val="150000"/>
              </a:lnSpc>
              <a:spcAft>
                <a:spcPts val="600"/>
              </a:spcAft>
              <a:buFont typeface="Arial" pitchFamily="34" charset="0"/>
              <a:buChar char="•"/>
            </a:pPr>
            <a:r>
              <a:rPr lang="zh-CN" altLang="en-US" sz="2400" dirty="0" smtClean="0">
                <a:latin typeface="+mn-ea"/>
                <a:ea typeface="+mn-ea"/>
              </a:rPr>
              <a:t>代码实现</a:t>
            </a:r>
            <a:endParaRPr lang="en-US" altLang="zh-CN" sz="2400" dirty="0" smtClean="0">
              <a:latin typeface="+mn-ea"/>
              <a:ea typeface="+mn-ea"/>
            </a:endParaRPr>
          </a:p>
          <a:p>
            <a:pPr lvl="1">
              <a:lnSpc>
                <a:spcPct val="150000"/>
              </a:lnSpc>
              <a:spcAft>
                <a:spcPts val="600"/>
              </a:spcAft>
            </a:pPr>
            <a:r>
              <a:rPr lang="en-US" altLang="zh-CN" sz="2400" dirty="0"/>
              <a:t>device = </a:t>
            </a:r>
            <a:r>
              <a:rPr lang="en-US" altLang="zh-CN" sz="2400" dirty="0" err="1"/>
              <a:t>MonkeyRunner.waitForConnection</a:t>
            </a:r>
            <a:r>
              <a:rPr lang="en-US" altLang="zh-CN" sz="2400" dirty="0"/>
              <a:t>(3,'127.0.0.1:62007') </a:t>
            </a:r>
          </a:p>
          <a:p>
            <a:pPr lvl="1">
              <a:lnSpc>
                <a:spcPct val="150000"/>
              </a:lnSpc>
              <a:spcAft>
                <a:spcPts val="600"/>
              </a:spcAft>
            </a:pPr>
            <a:endParaRPr lang="zh-CN" altLang="en-US" sz="2400" dirty="0"/>
          </a:p>
        </p:txBody>
      </p:sp>
      <p:sp>
        <p:nvSpPr>
          <p:cNvPr id="3" name="标题 2"/>
          <p:cNvSpPr>
            <a:spLocks noGrp="1"/>
          </p:cNvSpPr>
          <p:nvPr>
            <p:ph type="title"/>
          </p:nvPr>
        </p:nvSpPr>
        <p:spPr/>
        <p:txBody>
          <a:bodyPr>
            <a:normAutofit fontScale="90000"/>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4178577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a:bodyPr>
          <a:lstStyle/>
          <a:p>
            <a:pPr>
              <a:lnSpc>
                <a:spcPct val="150000"/>
              </a:lnSpc>
              <a:spcAft>
                <a:spcPts val="600"/>
              </a:spcAft>
            </a:pPr>
            <a:r>
              <a:rPr lang="en-US" altLang="zh-CN" sz="2800" dirty="0" smtClean="0"/>
              <a:t>MonkeyDevice API - </a:t>
            </a:r>
            <a:r>
              <a:rPr lang="en-US" altLang="zh-CN" sz="2800" dirty="0"/>
              <a:t>installPackage </a:t>
            </a:r>
            <a:endParaRPr lang="en-US" altLang="zh-CN" sz="2800" dirty="0" smtClean="0"/>
          </a:p>
          <a:p>
            <a:pPr lvl="1">
              <a:lnSpc>
                <a:spcPct val="150000"/>
              </a:lnSpc>
              <a:spcAft>
                <a:spcPts val="600"/>
              </a:spcAft>
            </a:pPr>
            <a:r>
              <a:rPr lang="zh-CN" altLang="en-US" sz="2400" dirty="0"/>
              <a:t>安装</a:t>
            </a:r>
            <a:endParaRPr lang="en-US" altLang="zh-CN" sz="2400" dirty="0" smtClean="0"/>
          </a:p>
          <a:p>
            <a:pPr lvl="1">
              <a:lnSpc>
                <a:spcPct val="150000"/>
              </a:lnSpc>
              <a:spcAft>
                <a:spcPts val="600"/>
              </a:spcAft>
            </a:pPr>
            <a:r>
              <a:rPr lang="en-US" altLang="zh-CN" sz="2400" dirty="0"/>
              <a:t>installPackage (</a:t>
            </a:r>
            <a:r>
              <a:rPr lang="en-US" altLang="zh-CN" sz="2400" i="1" dirty="0"/>
              <a:t>string</a:t>
            </a:r>
            <a:r>
              <a:rPr lang="en-US" altLang="zh-CN" sz="2400" dirty="0"/>
              <a:t> path) </a:t>
            </a:r>
            <a:endParaRPr lang="en-US" altLang="zh-CN" sz="2400" dirty="0" smtClean="0"/>
          </a:p>
          <a:p>
            <a:pPr marL="342900" lvl="1" indent="-342900">
              <a:lnSpc>
                <a:spcPct val="150000"/>
              </a:lnSpc>
              <a:spcAft>
                <a:spcPts val="600"/>
              </a:spcAft>
              <a:buFont typeface="Arial" pitchFamily="34" charset="0"/>
              <a:buChar char="•"/>
            </a:pPr>
            <a:r>
              <a:rPr lang="zh-CN" altLang="en-US" sz="2400" dirty="0"/>
              <a:t>代码实现</a:t>
            </a:r>
            <a:endParaRPr lang="en-US" altLang="zh-CN" sz="2400" dirty="0"/>
          </a:p>
          <a:p>
            <a:pPr lvl="1">
              <a:lnSpc>
                <a:spcPct val="150000"/>
              </a:lnSpc>
              <a:spcAft>
                <a:spcPts val="600"/>
              </a:spcAft>
            </a:pPr>
            <a:r>
              <a:rPr lang="en-US" altLang="zh-CN" sz="2400" dirty="0" err="1" smtClean="0"/>
              <a:t>device.installPackage</a:t>
            </a:r>
            <a:r>
              <a:rPr lang="en-US" altLang="zh-CN" sz="2400" dirty="0" smtClean="0"/>
              <a:t>(d:\</a:t>
            </a:r>
            <a:r>
              <a:rPr lang="en-US" altLang="zh-CN" sz="2400" dirty="0" err="1" smtClean="0"/>
              <a:t>meituan.apk</a:t>
            </a:r>
            <a:r>
              <a:rPr lang="en-US" altLang="zh-CN" sz="2400" dirty="0" smtClean="0"/>
              <a:t>') </a:t>
            </a:r>
          </a:p>
          <a:p>
            <a:pPr lvl="1">
              <a:lnSpc>
                <a:spcPct val="150000"/>
              </a:lnSpc>
              <a:spcAft>
                <a:spcPts val="600"/>
              </a:spcAft>
            </a:pPr>
            <a:endParaRPr lang="zh-CN" altLang="en-US" dirty="0"/>
          </a:p>
        </p:txBody>
      </p:sp>
      <p:sp>
        <p:nvSpPr>
          <p:cNvPr id="3" name="标题 2"/>
          <p:cNvSpPr>
            <a:spLocks noGrp="1"/>
          </p:cNvSpPr>
          <p:nvPr>
            <p:ph type="title"/>
          </p:nvPr>
        </p:nvSpPr>
        <p:spPr/>
        <p:txBody>
          <a:bodyPr>
            <a:normAutofit fontScale="90000"/>
          </a:bodyPr>
          <a:lstStyle/>
          <a:p>
            <a:r>
              <a:rPr lang="en-US" altLang="zh-CN" dirty="0" err="1" smtClean="0"/>
              <a:t>MonkeyDevice</a:t>
            </a:r>
            <a:r>
              <a:rPr lang="zh-CN" altLang="en-US" dirty="0" smtClean="0"/>
              <a:t>常用</a:t>
            </a:r>
            <a:r>
              <a:rPr lang="en-US" altLang="zh-CN" dirty="0"/>
              <a:t>API</a:t>
            </a:r>
            <a:r>
              <a:rPr lang="zh-CN" altLang="en-US" dirty="0"/>
              <a:t>介绍</a:t>
            </a:r>
          </a:p>
        </p:txBody>
      </p:sp>
    </p:spTree>
    <p:extLst>
      <p:ext uri="{BB962C8B-B14F-4D97-AF65-F5344CB8AC3E}">
        <p14:creationId xmlns:p14="http://schemas.microsoft.com/office/powerpoint/2010/main" val="1763367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fontScale="77500" lnSpcReduction="20000"/>
          </a:bodyPr>
          <a:lstStyle/>
          <a:p>
            <a:pPr>
              <a:lnSpc>
                <a:spcPct val="150000"/>
              </a:lnSpc>
              <a:spcAft>
                <a:spcPts val="600"/>
              </a:spcAft>
            </a:pPr>
            <a:r>
              <a:rPr lang="en-US" altLang="zh-CN" sz="2800" dirty="0" smtClean="0"/>
              <a:t>MonkeyDevice API - drag</a:t>
            </a:r>
          </a:p>
          <a:p>
            <a:pPr lvl="1">
              <a:lnSpc>
                <a:spcPct val="150000"/>
              </a:lnSpc>
              <a:spcAft>
                <a:spcPts val="600"/>
              </a:spcAft>
            </a:pPr>
            <a:r>
              <a:rPr lang="zh-CN" altLang="en-US" sz="2400" dirty="0" smtClean="0"/>
              <a:t>拖动</a:t>
            </a:r>
            <a:endParaRPr lang="en-US" altLang="zh-CN" sz="2400" dirty="0" smtClean="0"/>
          </a:p>
          <a:p>
            <a:pPr lvl="1">
              <a:lnSpc>
                <a:spcPct val="150000"/>
              </a:lnSpc>
              <a:spcAft>
                <a:spcPts val="600"/>
              </a:spcAft>
            </a:pPr>
            <a:r>
              <a:rPr lang="en-US" altLang="zh-CN" sz="2400" dirty="0" smtClean="0"/>
              <a:t>drag(tuple </a:t>
            </a:r>
            <a:r>
              <a:rPr lang="en-US" altLang="zh-CN" sz="2400" dirty="0"/>
              <a:t>start, tuple end, float duration, integer steps) </a:t>
            </a:r>
            <a:endParaRPr lang="en-US" altLang="zh-CN" sz="2400" dirty="0" smtClean="0"/>
          </a:p>
          <a:p>
            <a:pPr marL="457200" lvl="1" indent="0">
              <a:lnSpc>
                <a:spcPct val="150000"/>
              </a:lnSpc>
              <a:spcAft>
                <a:spcPts val="600"/>
              </a:spcAft>
              <a:buNone/>
            </a:pPr>
            <a:r>
              <a:rPr lang="en-US" altLang="zh-CN" sz="2400" dirty="0" smtClean="0"/>
              <a:t>start </a:t>
            </a:r>
            <a:r>
              <a:rPr lang="zh-CN" altLang="en-US" sz="2400" dirty="0" smtClean="0"/>
              <a:t>起点位置</a:t>
            </a:r>
            <a:endParaRPr lang="en-US" altLang="zh-CN" sz="2400" dirty="0" smtClean="0"/>
          </a:p>
          <a:p>
            <a:pPr marL="457200" lvl="1" indent="0">
              <a:lnSpc>
                <a:spcPct val="150000"/>
              </a:lnSpc>
              <a:spcAft>
                <a:spcPts val="600"/>
              </a:spcAft>
              <a:buNone/>
            </a:pPr>
            <a:r>
              <a:rPr lang="en-US" altLang="zh-CN" sz="2400" dirty="0" smtClean="0"/>
              <a:t>end </a:t>
            </a:r>
            <a:r>
              <a:rPr lang="zh-CN" altLang="en-US" sz="2400" dirty="0" smtClean="0"/>
              <a:t>终点位置</a:t>
            </a:r>
            <a:endParaRPr lang="en-US" altLang="zh-CN" sz="2400" dirty="0" smtClean="0"/>
          </a:p>
          <a:p>
            <a:pPr marL="457200" lvl="1" indent="0">
              <a:lnSpc>
                <a:spcPct val="150000"/>
              </a:lnSpc>
              <a:spcAft>
                <a:spcPts val="600"/>
              </a:spcAft>
              <a:buNone/>
            </a:pPr>
            <a:r>
              <a:rPr lang="en-US" altLang="zh-CN" sz="2400" dirty="0" smtClean="0"/>
              <a:t>duration </a:t>
            </a:r>
            <a:r>
              <a:rPr lang="zh-CN" altLang="en-US" sz="2400" dirty="0" smtClean="0"/>
              <a:t>手势持续的时间</a:t>
            </a:r>
            <a:endParaRPr lang="en-US" altLang="zh-CN" sz="2400" dirty="0" smtClean="0"/>
          </a:p>
          <a:p>
            <a:pPr marL="457200" lvl="1" indent="0">
              <a:lnSpc>
                <a:spcPct val="150000"/>
              </a:lnSpc>
              <a:spcAft>
                <a:spcPts val="600"/>
              </a:spcAft>
              <a:buNone/>
            </a:pPr>
            <a:r>
              <a:rPr lang="en-US" altLang="zh-CN" sz="2400" dirty="0" smtClean="0"/>
              <a:t>steps </a:t>
            </a:r>
            <a:r>
              <a:rPr lang="zh-CN" altLang="en-US" sz="2400" dirty="0" smtClean="0"/>
              <a:t>插值点的步数，默认</a:t>
            </a:r>
            <a:r>
              <a:rPr lang="en-US" altLang="zh-CN" sz="2400" dirty="0" smtClean="0"/>
              <a:t>10</a:t>
            </a:r>
          </a:p>
          <a:p>
            <a:pPr lvl="1">
              <a:lnSpc>
                <a:spcPct val="150000"/>
              </a:lnSpc>
              <a:spcAft>
                <a:spcPts val="600"/>
              </a:spcAft>
            </a:pPr>
            <a:endParaRPr lang="zh-CN" altLang="en-US" dirty="0"/>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1972924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smtClean="0">
                <a:solidFill>
                  <a:srgbClr val="FF0000"/>
                </a:solidFill>
                <a:latin typeface="+mn-ea"/>
                <a:ea typeface="+mn-ea"/>
              </a:rPr>
              <a:t>MonkeyRunner</a:t>
            </a:r>
            <a:r>
              <a:rPr lang="zh-CN" altLang="en-US" dirty="0" smtClean="0">
                <a:solidFill>
                  <a:srgbClr val="FF0000"/>
                </a:solidFill>
                <a:latin typeface="+mn-ea"/>
                <a:ea typeface="+mn-ea"/>
              </a:rPr>
              <a:t>介绍</a:t>
            </a:r>
            <a:endParaRPr lang="en-US" altLang="zh-CN" dirty="0" smtClean="0">
              <a:solidFill>
                <a:srgbClr val="FF0000"/>
              </a:solidFill>
              <a:latin typeface="+mn-ea"/>
              <a:ea typeface="+mn-ea"/>
            </a:endParaRPr>
          </a:p>
          <a:p>
            <a:pPr>
              <a:lnSpc>
                <a:spcPct val="150000"/>
              </a:lnSpc>
            </a:pPr>
            <a:r>
              <a:rPr lang="en-US" altLang="zh-CN" dirty="0" err="1" smtClean="0">
                <a:latin typeface="+mn-ea"/>
              </a:rPr>
              <a:t>MonkeyRunner</a:t>
            </a:r>
            <a:r>
              <a:rPr lang="zh-CN" altLang="en-US" dirty="0" smtClean="0">
                <a:latin typeface="+mn-ea"/>
              </a:rPr>
              <a:t>常用</a:t>
            </a:r>
            <a:r>
              <a:rPr lang="en-US" altLang="zh-CN" dirty="0" smtClean="0">
                <a:latin typeface="+mn-ea"/>
              </a:rPr>
              <a:t>API</a:t>
            </a:r>
          </a:p>
          <a:p>
            <a:pPr>
              <a:lnSpc>
                <a:spcPct val="150000"/>
              </a:lnSpc>
            </a:pPr>
            <a:r>
              <a:rPr lang="en-US" altLang="zh-CN" dirty="0" smtClean="0">
                <a:latin typeface="+mn-ea"/>
                <a:ea typeface="+mn-ea"/>
              </a:rPr>
              <a:t>MonkeyRunner</a:t>
            </a:r>
            <a:r>
              <a:rPr lang="zh-CN" altLang="en-US" dirty="0" smtClean="0">
                <a:latin typeface="+mn-ea"/>
                <a:ea typeface="+mn-ea"/>
              </a:rPr>
              <a:t>实战</a:t>
            </a:r>
            <a:endParaRPr lang="en-US" altLang="zh-CN" dirty="0" smtClean="0">
              <a:latin typeface="+mn-ea"/>
              <a:ea typeface="+mn-ea"/>
            </a:endParaRPr>
          </a:p>
          <a:p>
            <a:pPr>
              <a:lnSpc>
                <a:spcPct val="150000"/>
              </a:lnSpc>
            </a:pPr>
            <a:r>
              <a:rPr lang="zh-CN" altLang="en-US" dirty="0" smtClean="0">
                <a:latin typeface="+mn-ea"/>
                <a:ea typeface="+mn-ea"/>
              </a:rPr>
              <a:t>录制与回放</a:t>
            </a:r>
            <a:endParaRPr lang="zh-CN" altLang="en-US" dirty="0">
              <a:latin typeface="+mn-ea"/>
              <a:ea typeface="+mn-ea"/>
            </a:endParaRPr>
          </a:p>
        </p:txBody>
      </p:sp>
      <p:sp>
        <p:nvSpPr>
          <p:cNvPr id="2" name="标题 1"/>
          <p:cNvSpPr>
            <a:spLocks noGrp="1"/>
          </p:cNvSpPr>
          <p:nvPr>
            <p:ph type="title"/>
          </p:nvPr>
        </p:nvSpPr>
        <p:spPr/>
        <p:txBody>
          <a:bodyPr>
            <a:normAutofit fontScale="90000"/>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13425593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fontScale="70000" lnSpcReduction="20000"/>
          </a:bodyPr>
          <a:lstStyle/>
          <a:p>
            <a:pPr>
              <a:lnSpc>
                <a:spcPct val="150000"/>
              </a:lnSpc>
              <a:spcAft>
                <a:spcPts val="600"/>
              </a:spcAft>
            </a:pPr>
            <a:r>
              <a:rPr lang="en-US" altLang="zh-CN" sz="2800" dirty="0"/>
              <a:t>MonkeyDevice </a:t>
            </a:r>
            <a:r>
              <a:rPr lang="en-US" altLang="zh-CN" sz="2800" dirty="0" smtClean="0"/>
              <a:t>API - </a:t>
            </a:r>
            <a:r>
              <a:rPr lang="en-US" altLang="zh-CN" sz="2800" dirty="0"/>
              <a:t>press </a:t>
            </a:r>
            <a:endParaRPr lang="en-US" altLang="zh-CN" sz="2800" dirty="0" smtClean="0"/>
          </a:p>
          <a:p>
            <a:pPr lvl="1">
              <a:lnSpc>
                <a:spcPct val="150000"/>
              </a:lnSpc>
              <a:spcAft>
                <a:spcPts val="600"/>
              </a:spcAft>
            </a:pPr>
            <a:r>
              <a:rPr lang="zh-CN" altLang="en-US" sz="2400" dirty="0" smtClean="0"/>
              <a:t>按键</a:t>
            </a:r>
            <a:endParaRPr lang="en-US" altLang="zh-CN" sz="2400" dirty="0" smtClean="0"/>
          </a:p>
          <a:p>
            <a:pPr lvl="1">
              <a:lnSpc>
                <a:spcPct val="150000"/>
              </a:lnSpc>
              <a:spcAft>
                <a:spcPts val="600"/>
              </a:spcAft>
            </a:pPr>
            <a:r>
              <a:rPr lang="en-US" altLang="zh-CN" sz="2400" dirty="0" smtClean="0"/>
              <a:t>press </a:t>
            </a:r>
            <a:r>
              <a:rPr lang="en-US" altLang="zh-CN" sz="2400" dirty="0"/>
              <a:t>(string name, dictionary type) </a:t>
            </a:r>
            <a:endParaRPr lang="en-US" altLang="zh-CN" sz="2400" dirty="0" smtClean="0"/>
          </a:p>
          <a:p>
            <a:pPr marL="457200" lvl="1" indent="0">
              <a:buNone/>
            </a:pPr>
            <a:r>
              <a:rPr lang="en-US" altLang="zh-CN" sz="2400" dirty="0" smtClean="0"/>
              <a:t>	</a:t>
            </a:r>
            <a:r>
              <a:rPr lang="en-US" altLang="zh-CN" sz="2400" dirty="0" err="1" smtClean="0"/>
              <a:t>keycode</a:t>
            </a:r>
            <a:r>
              <a:rPr lang="en-US" altLang="zh-CN" sz="2400" dirty="0" smtClean="0"/>
              <a:t> </a:t>
            </a:r>
            <a:r>
              <a:rPr lang="zh-CN" altLang="en-US" sz="2400" dirty="0" smtClean="0"/>
              <a:t>值：</a:t>
            </a:r>
            <a:r>
              <a:rPr lang="en-US" altLang="zh-CN" sz="2400" dirty="0" smtClean="0">
                <a:solidFill>
                  <a:srgbClr val="FF0000"/>
                </a:solidFill>
              </a:rPr>
              <a:t>Down</a:t>
            </a:r>
            <a:r>
              <a:rPr lang="zh-CN" altLang="en-US" sz="2400" dirty="0" smtClean="0">
                <a:solidFill>
                  <a:srgbClr val="FF0000"/>
                </a:solidFill>
              </a:rPr>
              <a:t>、</a:t>
            </a:r>
            <a:r>
              <a:rPr lang="en-US" altLang="zh-CN" sz="2400" dirty="0" smtClean="0">
                <a:solidFill>
                  <a:srgbClr val="FF0000"/>
                </a:solidFill>
              </a:rPr>
              <a:t>UP</a:t>
            </a:r>
            <a:r>
              <a:rPr lang="zh-CN" altLang="en-US" sz="2400" dirty="0" smtClean="0">
                <a:solidFill>
                  <a:srgbClr val="FF0000"/>
                </a:solidFill>
              </a:rPr>
              <a:t>、</a:t>
            </a:r>
            <a:r>
              <a:rPr lang="en-US" altLang="zh-CN" sz="2400" dirty="0" err="1" smtClean="0">
                <a:solidFill>
                  <a:srgbClr val="FF0000"/>
                </a:solidFill>
              </a:rPr>
              <a:t>DOWN_AND_UP</a:t>
            </a:r>
            <a:endParaRPr lang="en-US" altLang="zh-CN" sz="2400" dirty="0" smtClean="0">
              <a:solidFill>
                <a:srgbClr val="FF0000"/>
              </a:solidFill>
            </a:endParaRPr>
          </a:p>
          <a:p>
            <a:pPr lvl="1"/>
            <a:r>
              <a:rPr lang="en-US" altLang="zh-CN" sz="2400" dirty="0" err="1"/>
              <a:t>KEYCODE_ENTER</a:t>
            </a:r>
            <a:r>
              <a:rPr lang="en-US" altLang="zh-CN" sz="2400" dirty="0"/>
              <a:t> </a:t>
            </a:r>
            <a:r>
              <a:rPr lang="zh-CN" altLang="en-US" sz="2400" dirty="0"/>
              <a:t>回车键</a:t>
            </a:r>
            <a:endParaRPr lang="en-US" altLang="zh-CN" sz="2400" dirty="0"/>
          </a:p>
          <a:p>
            <a:pPr lvl="1"/>
            <a:r>
              <a:rPr lang="en-US" altLang="zh-CN" sz="2400" dirty="0" err="1"/>
              <a:t>KEYCODE_MENU</a:t>
            </a:r>
            <a:r>
              <a:rPr lang="en-US" altLang="zh-CN" sz="2400" dirty="0"/>
              <a:t> </a:t>
            </a:r>
            <a:r>
              <a:rPr lang="zh-CN" altLang="en-US" sz="2400" dirty="0"/>
              <a:t>菜单键</a:t>
            </a:r>
            <a:endParaRPr lang="en-US" altLang="zh-CN" sz="2400" dirty="0"/>
          </a:p>
          <a:p>
            <a:pPr lvl="1"/>
            <a:r>
              <a:rPr lang="en-US" altLang="zh-CN" sz="2400" dirty="0" err="1"/>
              <a:t>KEYCODE_HOME</a:t>
            </a:r>
            <a:r>
              <a:rPr lang="en-US" altLang="zh-CN" sz="2400" dirty="0"/>
              <a:t> Home</a:t>
            </a:r>
            <a:r>
              <a:rPr lang="zh-CN" altLang="en-US" sz="2400" dirty="0"/>
              <a:t>键</a:t>
            </a:r>
            <a:endParaRPr lang="en-US" altLang="zh-CN" sz="2400" dirty="0"/>
          </a:p>
          <a:p>
            <a:pPr lvl="1"/>
            <a:r>
              <a:rPr lang="en-US" altLang="zh-CN" sz="2400" dirty="0" err="1"/>
              <a:t>KEYCODE_BACK</a:t>
            </a:r>
            <a:r>
              <a:rPr lang="en-US" altLang="zh-CN" sz="2400" dirty="0"/>
              <a:t> </a:t>
            </a:r>
            <a:r>
              <a:rPr lang="zh-CN" altLang="en-US" sz="2400" dirty="0"/>
              <a:t>返回键</a:t>
            </a:r>
          </a:p>
          <a:p>
            <a:pPr marL="457200" lvl="1" indent="0">
              <a:buNone/>
            </a:pPr>
            <a:endParaRPr lang="en-US" altLang="zh-CN" sz="2400" dirty="0" smtClean="0">
              <a:solidFill>
                <a:srgbClr val="FF0000"/>
              </a:solidFill>
            </a:endParaRPr>
          </a:p>
          <a:p>
            <a:pPr marL="342900" lvl="1" indent="-342900">
              <a:lnSpc>
                <a:spcPct val="150000"/>
              </a:lnSpc>
              <a:spcAft>
                <a:spcPts val="600"/>
              </a:spcAft>
              <a:buFont typeface="Arial" pitchFamily="34" charset="0"/>
              <a:buChar char="•"/>
            </a:pPr>
            <a:r>
              <a:rPr lang="zh-CN" altLang="en-US" sz="2400" dirty="0"/>
              <a:t>代码实现</a:t>
            </a:r>
            <a:endParaRPr lang="en-US" altLang="zh-CN" sz="2400" dirty="0"/>
          </a:p>
          <a:p>
            <a:pPr lvl="1">
              <a:lnSpc>
                <a:spcPct val="150000"/>
              </a:lnSpc>
              <a:spcAft>
                <a:spcPts val="600"/>
              </a:spcAft>
            </a:pPr>
            <a:r>
              <a:rPr lang="en-US" altLang="zh-CN" sz="2400" dirty="0" err="1"/>
              <a:t>device.press</a:t>
            </a:r>
            <a:r>
              <a:rPr lang="en-US" altLang="zh-CN" sz="2400" dirty="0"/>
              <a:t>('KEYCODE_ENTER','</a:t>
            </a:r>
            <a:r>
              <a:rPr lang="en-US" altLang="zh-CN" sz="2400" dirty="0" err="1"/>
              <a:t>DOWN_AND_UP</a:t>
            </a:r>
            <a:r>
              <a:rPr lang="en-US" altLang="zh-CN" sz="2400" dirty="0"/>
              <a:t>')</a:t>
            </a:r>
            <a:endParaRPr lang="zh-CN" altLang="en-US" sz="2400" dirty="0">
              <a:solidFill>
                <a:srgbClr val="FF0000"/>
              </a:solidFill>
            </a:endParaRPr>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556768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lnSpcReduction="10000"/>
          </a:bodyPr>
          <a:lstStyle/>
          <a:p>
            <a:pPr>
              <a:lnSpc>
                <a:spcPct val="150000"/>
              </a:lnSpc>
              <a:spcAft>
                <a:spcPts val="600"/>
              </a:spcAft>
            </a:pPr>
            <a:r>
              <a:rPr lang="en-US" altLang="zh-CN" sz="2800" dirty="0"/>
              <a:t>MonkeyDevice API </a:t>
            </a:r>
            <a:r>
              <a:rPr lang="en-US" altLang="zh-CN" sz="2800" dirty="0" smtClean="0"/>
              <a:t>– </a:t>
            </a:r>
            <a:r>
              <a:rPr lang="en-US" altLang="zh-CN" sz="2800" dirty="0"/>
              <a:t>startActivity </a:t>
            </a:r>
          </a:p>
          <a:p>
            <a:pPr lvl="1">
              <a:lnSpc>
                <a:spcPct val="150000"/>
              </a:lnSpc>
              <a:spcAft>
                <a:spcPts val="600"/>
              </a:spcAft>
            </a:pPr>
            <a:r>
              <a:rPr lang="zh-CN" altLang="en-US" sz="2400" dirty="0" smtClean="0"/>
              <a:t>启动应用</a:t>
            </a:r>
            <a:endParaRPr lang="en-US" altLang="zh-CN" sz="2400" dirty="0" smtClean="0"/>
          </a:p>
          <a:p>
            <a:pPr lvl="1">
              <a:lnSpc>
                <a:spcPct val="150000"/>
              </a:lnSpc>
              <a:spcAft>
                <a:spcPts val="600"/>
              </a:spcAft>
            </a:pPr>
            <a:r>
              <a:rPr lang="en-US" altLang="zh-CN" sz="2400" dirty="0" smtClean="0"/>
              <a:t>startActivity (package+’/’+activity)</a:t>
            </a:r>
          </a:p>
          <a:p>
            <a:pPr marL="342900" lvl="1" indent="-342900">
              <a:lnSpc>
                <a:spcPct val="150000"/>
              </a:lnSpc>
              <a:spcAft>
                <a:spcPts val="600"/>
              </a:spcAft>
              <a:buFont typeface="Arial" pitchFamily="34" charset="0"/>
              <a:buChar char="•"/>
            </a:pPr>
            <a:r>
              <a:rPr lang="zh-CN" altLang="en-US" dirty="0"/>
              <a:t>代码实现</a:t>
            </a:r>
            <a:endParaRPr lang="en-US" altLang="zh-CN" dirty="0"/>
          </a:p>
          <a:p>
            <a:pPr lvl="1">
              <a:lnSpc>
                <a:spcPct val="150000"/>
              </a:lnSpc>
              <a:spcAft>
                <a:spcPts val="600"/>
              </a:spcAft>
            </a:pPr>
            <a:r>
              <a:rPr lang="en-US" altLang="zh-CN" sz="2400" dirty="0" err="1" smtClean="0"/>
              <a:t>device.startActivity</a:t>
            </a:r>
            <a:r>
              <a:rPr lang="en-US" altLang="zh-CN" sz="2400" dirty="0"/>
              <a:t>(component=</a:t>
            </a:r>
            <a:r>
              <a:rPr lang="en-US" altLang="zh-CN" sz="2400" dirty="0" smtClean="0"/>
              <a:t>'</a:t>
            </a:r>
            <a:r>
              <a:rPr lang="en-US" altLang="zh-CN" sz="2400" dirty="0" err="1" smtClean="0"/>
              <a:t>com.example.android.myapplication.MainActivity</a:t>
            </a:r>
            <a:r>
              <a:rPr lang="en-US" altLang="zh-CN" sz="2400" dirty="0" smtClean="0"/>
              <a:t>’)</a:t>
            </a:r>
            <a:endParaRPr lang="zh-CN" altLang="en-US" sz="2400" dirty="0"/>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0865591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lstStyle/>
          <a:p>
            <a:pPr>
              <a:lnSpc>
                <a:spcPct val="150000"/>
              </a:lnSpc>
              <a:spcAft>
                <a:spcPts val="600"/>
              </a:spcAft>
            </a:pPr>
            <a:r>
              <a:rPr lang="en-US" altLang="zh-CN" sz="2800" dirty="0"/>
              <a:t>MonkeyDevice API – </a:t>
            </a:r>
            <a:r>
              <a:rPr lang="sv-SE" altLang="zh-CN" sz="2800" dirty="0"/>
              <a:t>touch </a:t>
            </a:r>
            <a:endParaRPr lang="en-US" altLang="zh-CN" sz="2800" dirty="0"/>
          </a:p>
          <a:p>
            <a:pPr lvl="1">
              <a:lnSpc>
                <a:spcPct val="150000"/>
              </a:lnSpc>
              <a:spcAft>
                <a:spcPts val="600"/>
              </a:spcAft>
            </a:pPr>
            <a:r>
              <a:rPr lang="zh-CN" altLang="en-US" sz="2400" dirty="0"/>
              <a:t>点击</a:t>
            </a:r>
            <a:endParaRPr lang="en-US" altLang="zh-CN" sz="2400" dirty="0"/>
          </a:p>
          <a:p>
            <a:pPr lvl="1">
              <a:lnSpc>
                <a:spcPct val="150000"/>
              </a:lnSpc>
              <a:spcAft>
                <a:spcPts val="600"/>
              </a:spcAft>
            </a:pPr>
            <a:r>
              <a:rPr lang="sv-SE" altLang="zh-CN" sz="2400" dirty="0"/>
              <a:t>touch (integer x, integer y, integer type) </a:t>
            </a:r>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2206627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lstStyle/>
          <a:p>
            <a:pPr>
              <a:lnSpc>
                <a:spcPct val="150000"/>
              </a:lnSpc>
              <a:spcAft>
                <a:spcPts val="600"/>
              </a:spcAft>
            </a:pPr>
            <a:r>
              <a:rPr lang="en-US" altLang="zh-CN" sz="2800" dirty="0"/>
              <a:t>MonkeyDevice API – type </a:t>
            </a:r>
          </a:p>
          <a:p>
            <a:pPr lvl="1">
              <a:lnSpc>
                <a:spcPct val="150000"/>
              </a:lnSpc>
              <a:spcAft>
                <a:spcPts val="600"/>
              </a:spcAft>
            </a:pPr>
            <a:r>
              <a:rPr lang="zh-CN" altLang="en-US" sz="2400" dirty="0"/>
              <a:t>输入</a:t>
            </a:r>
            <a:endParaRPr lang="en-US" altLang="zh-CN" sz="2400" dirty="0"/>
          </a:p>
          <a:p>
            <a:pPr lvl="1">
              <a:lnSpc>
                <a:spcPct val="150000"/>
              </a:lnSpc>
              <a:spcAft>
                <a:spcPts val="600"/>
              </a:spcAft>
            </a:pPr>
            <a:r>
              <a:rPr lang="en-US" altLang="zh-CN" sz="2400" dirty="0"/>
              <a:t>type (string message) </a:t>
            </a:r>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258160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lstStyle/>
          <a:p>
            <a:pPr>
              <a:lnSpc>
                <a:spcPct val="150000"/>
              </a:lnSpc>
              <a:spcAft>
                <a:spcPts val="600"/>
              </a:spcAft>
            </a:pPr>
            <a:r>
              <a:rPr lang="en-US" altLang="zh-CN" sz="2800" dirty="0"/>
              <a:t>MonkeyDevice API – takeSnapshot() </a:t>
            </a:r>
          </a:p>
          <a:p>
            <a:pPr lvl="1">
              <a:lnSpc>
                <a:spcPct val="150000"/>
              </a:lnSpc>
              <a:spcAft>
                <a:spcPts val="600"/>
              </a:spcAft>
            </a:pPr>
            <a:r>
              <a:rPr lang="zh-CN" altLang="en-US" sz="2400" dirty="0"/>
              <a:t>截屏</a:t>
            </a:r>
            <a:endParaRPr lang="en-US" altLang="zh-CN" sz="2400" dirty="0"/>
          </a:p>
          <a:p>
            <a:pPr lvl="1">
              <a:lnSpc>
                <a:spcPct val="150000"/>
              </a:lnSpc>
              <a:spcAft>
                <a:spcPts val="600"/>
              </a:spcAft>
            </a:pPr>
            <a:r>
              <a:rPr lang="en-US" altLang="zh-CN" sz="2400" dirty="0"/>
              <a:t>MonkeyImage takeSnapshot () </a:t>
            </a:r>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0497179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lstStyle/>
          <a:p>
            <a:pPr>
              <a:lnSpc>
                <a:spcPct val="150000"/>
              </a:lnSpc>
              <a:spcAft>
                <a:spcPts val="600"/>
              </a:spcAft>
            </a:pPr>
            <a:r>
              <a:rPr lang="en-US" altLang="zh-CN" sz="2800" dirty="0"/>
              <a:t>MonkeyImage API - </a:t>
            </a:r>
            <a:r>
              <a:rPr lang="en-US" altLang="zh-CN" sz="2800" dirty="0" err="1"/>
              <a:t>sameAs</a:t>
            </a:r>
            <a:r>
              <a:rPr lang="en-US" altLang="zh-CN" sz="2800" dirty="0"/>
              <a:t> </a:t>
            </a:r>
          </a:p>
          <a:p>
            <a:pPr lvl="1">
              <a:lnSpc>
                <a:spcPct val="150000"/>
              </a:lnSpc>
              <a:spcAft>
                <a:spcPts val="600"/>
              </a:spcAft>
            </a:pPr>
            <a:r>
              <a:rPr lang="zh-CN" altLang="en-US" sz="2400" dirty="0" smtClean="0"/>
              <a:t>图像对比</a:t>
            </a:r>
            <a:endParaRPr lang="en-US" altLang="zh-CN" sz="2400" dirty="0" smtClean="0"/>
          </a:p>
          <a:p>
            <a:pPr lvl="1">
              <a:lnSpc>
                <a:spcPct val="150000"/>
              </a:lnSpc>
              <a:spcAft>
                <a:spcPts val="600"/>
              </a:spcAft>
            </a:pPr>
            <a:r>
              <a:rPr lang="en-US" altLang="zh-CN" sz="2400" dirty="0" err="1" smtClean="0"/>
              <a:t>boolean</a:t>
            </a:r>
            <a:r>
              <a:rPr lang="en-US" altLang="zh-CN" sz="2400" dirty="0" smtClean="0"/>
              <a:t> </a:t>
            </a:r>
            <a:r>
              <a:rPr lang="en-US" altLang="zh-CN" sz="2400" dirty="0" err="1"/>
              <a:t>sameAs</a:t>
            </a:r>
            <a:r>
              <a:rPr lang="en-US" altLang="zh-CN" sz="2400" dirty="0"/>
              <a:t> ( MonkeyImage </a:t>
            </a:r>
            <a:r>
              <a:rPr lang="en-US" altLang="zh-CN" sz="2400" dirty="0" err="1"/>
              <a:t>otherImage</a:t>
            </a:r>
            <a:r>
              <a:rPr lang="en-US" altLang="zh-CN" sz="2400" dirty="0"/>
              <a:t>, float percent ) </a:t>
            </a:r>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err="1" smtClean="0"/>
              <a:t>MonkeyImage</a:t>
            </a:r>
            <a:r>
              <a:rPr lang="zh-CN" altLang="en-US" dirty="0" smtClean="0"/>
              <a:t>常用</a:t>
            </a:r>
            <a:r>
              <a:rPr lang="en-US" altLang="zh-CN" dirty="0"/>
              <a:t>API</a:t>
            </a:r>
            <a:r>
              <a:rPr lang="zh-CN" altLang="en-US" dirty="0"/>
              <a:t>介绍</a:t>
            </a:r>
          </a:p>
        </p:txBody>
      </p:sp>
    </p:spTree>
    <p:extLst>
      <p:ext uri="{BB962C8B-B14F-4D97-AF65-F5344CB8AC3E}">
        <p14:creationId xmlns:p14="http://schemas.microsoft.com/office/powerpoint/2010/main" val="36757325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lstStyle/>
          <a:p>
            <a:pPr>
              <a:lnSpc>
                <a:spcPct val="150000"/>
              </a:lnSpc>
              <a:spcAft>
                <a:spcPts val="600"/>
              </a:spcAft>
            </a:pPr>
            <a:r>
              <a:rPr lang="en-US" altLang="zh-CN" sz="2800" dirty="0"/>
              <a:t>MonkeyImage API - </a:t>
            </a:r>
            <a:r>
              <a:rPr lang="nn-NO" altLang="zh-CN" sz="2800" dirty="0"/>
              <a:t>writeToFile </a:t>
            </a:r>
            <a:endParaRPr lang="en-US" altLang="zh-CN" sz="2800" dirty="0"/>
          </a:p>
          <a:p>
            <a:pPr lvl="1">
              <a:lnSpc>
                <a:spcPct val="150000"/>
              </a:lnSpc>
              <a:spcAft>
                <a:spcPts val="600"/>
              </a:spcAft>
            </a:pPr>
            <a:r>
              <a:rPr lang="zh-CN" altLang="en-US" sz="2400" dirty="0"/>
              <a:t>图像对比</a:t>
            </a:r>
            <a:endParaRPr lang="en-US" altLang="zh-CN" sz="2400" dirty="0"/>
          </a:p>
          <a:p>
            <a:pPr lvl="1">
              <a:lnSpc>
                <a:spcPct val="150000"/>
              </a:lnSpc>
              <a:spcAft>
                <a:spcPts val="600"/>
              </a:spcAft>
            </a:pPr>
            <a:r>
              <a:rPr lang="en-US" altLang="zh-CN" sz="2400" dirty="0"/>
              <a:t>void </a:t>
            </a:r>
            <a:r>
              <a:rPr lang="nn-NO" altLang="zh-CN" sz="2400" dirty="0"/>
              <a:t> writeToFile (string filename, string format) </a:t>
            </a:r>
          </a:p>
          <a:p>
            <a:pPr lvl="1">
              <a:lnSpc>
                <a:spcPct val="150000"/>
              </a:lnSpc>
              <a:spcAft>
                <a:spcPts val="600"/>
              </a:spcAft>
            </a:pPr>
            <a:endParaRPr lang="en-US" altLang="zh-CN" sz="2000" dirty="0"/>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a:latin typeface="+mn-ea"/>
              </a:rPr>
              <a:t>MonkeyRunner</a:t>
            </a:r>
            <a:endParaRPr lang="zh-CN" altLang="en-US" dirty="0"/>
          </a:p>
        </p:txBody>
      </p:sp>
    </p:spTree>
    <p:extLst>
      <p:ext uri="{BB962C8B-B14F-4D97-AF65-F5344CB8AC3E}">
        <p14:creationId xmlns:p14="http://schemas.microsoft.com/office/powerpoint/2010/main" val="3290089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smtClean="0">
                <a:latin typeface="+mn-ea"/>
                <a:ea typeface="+mn-ea"/>
              </a:rPr>
              <a:t>MonkeyRunner</a:t>
            </a:r>
            <a:r>
              <a:rPr lang="zh-CN" altLang="en-US" dirty="0" smtClean="0">
                <a:latin typeface="+mn-ea"/>
                <a:ea typeface="+mn-ea"/>
              </a:rPr>
              <a:t>介绍</a:t>
            </a:r>
            <a:endParaRPr lang="en-US" altLang="zh-CN" dirty="0" smtClean="0">
              <a:latin typeface="+mn-ea"/>
              <a:ea typeface="+mn-ea"/>
            </a:endParaRPr>
          </a:p>
          <a:p>
            <a:pPr>
              <a:lnSpc>
                <a:spcPct val="150000"/>
              </a:lnSpc>
            </a:pPr>
            <a:r>
              <a:rPr lang="en-US" altLang="zh-CN" dirty="0" err="1" smtClean="0">
                <a:latin typeface="+mn-ea"/>
              </a:rPr>
              <a:t>MonkeyRunner</a:t>
            </a:r>
            <a:r>
              <a:rPr lang="zh-CN" altLang="en-US" dirty="0" smtClean="0">
                <a:latin typeface="+mn-ea"/>
              </a:rPr>
              <a:t>常用</a:t>
            </a:r>
            <a:r>
              <a:rPr lang="en-US" altLang="zh-CN" dirty="0" smtClean="0">
                <a:latin typeface="+mn-ea"/>
              </a:rPr>
              <a:t>API</a:t>
            </a:r>
          </a:p>
          <a:p>
            <a:pPr>
              <a:lnSpc>
                <a:spcPct val="150000"/>
              </a:lnSpc>
            </a:pPr>
            <a:r>
              <a:rPr lang="en-US" altLang="zh-CN" dirty="0" smtClean="0">
                <a:solidFill>
                  <a:srgbClr val="FF0000"/>
                </a:solidFill>
                <a:latin typeface="+mn-ea"/>
                <a:ea typeface="+mn-ea"/>
              </a:rPr>
              <a:t>MonkeyRunner</a:t>
            </a:r>
            <a:r>
              <a:rPr lang="zh-CN" altLang="en-US" dirty="0" smtClean="0">
                <a:solidFill>
                  <a:srgbClr val="FF0000"/>
                </a:solidFill>
                <a:latin typeface="+mn-ea"/>
                <a:ea typeface="+mn-ea"/>
              </a:rPr>
              <a:t>实战</a:t>
            </a:r>
            <a:endParaRPr lang="en-US" altLang="zh-CN" dirty="0" smtClean="0">
              <a:solidFill>
                <a:srgbClr val="FF0000"/>
              </a:solidFill>
              <a:latin typeface="+mn-ea"/>
              <a:ea typeface="+mn-ea"/>
            </a:endParaRPr>
          </a:p>
          <a:p>
            <a:pPr>
              <a:lnSpc>
                <a:spcPct val="150000"/>
              </a:lnSpc>
            </a:pPr>
            <a:r>
              <a:rPr lang="zh-CN" altLang="en-US" dirty="0" smtClean="0">
                <a:latin typeface="+mn-ea"/>
                <a:ea typeface="+mn-ea"/>
              </a:rPr>
              <a:t>录制与回放</a:t>
            </a:r>
            <a:endParaRPr lang="zh-CN" altLang="en-US" dirty="0">
              <a:latin typeface="+mn-ea"/>
              <a:ea typeface="+mn-ea"/>
            </a:endParaRPr>
          </a:p>
        </p:txBody>
      </p:sp>
      <p:sp>
        <p:nvSpPr>
          <p:cNvPr id="2" name="标题 1"/>
          <p:cNvSpPr>
            <a:spLocks noGrp="1"/>
          </p:cNvSpPr>
          <p:nvPr>
            <p:ph type="title"/>
          </p:nvPr>
        </p:nvSpPr>
        <p:spPr/>
        <p:txBody>
          <a:bodyPr>
            <a:normAutofit fontScale="90000"/>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435033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pPr marL="457200" indent="-457200">
              <a:lnSpc>
                <a:spcPct val="150000"/>
              </a:lnSpc>
              <a:buFont typeface="+mj-lt"/>
              <a:buAutoNum type="arabicPeriod"/>
            </a:pPr>
            <a:r>
              <a:rPr lang="zh-CN" altLang="en-US" sz="2400" dirty="0">
                <a:latin typeface="+mn-ea"/>
                <a:ea typeface="+mn-ea"/>
              </a:rPr>
              <a:t>安装包</a:t>
            </a:r>
            <a:r>
              <a:rPr lang="en-US" altLang="zh-CN" sz="2400" dirty="0">
                <a:latin typeface="+mn-ea"/>
                <a:ea typeface="+mn-ea"/>
              </a:rPr>
              <a:t> *.</a:t>
            </a:r>
            <a:r>
              <a:rPr lang="en-US" altLang="zh-CN" sz="2400" dirty="0" err="1">
                <a:latin typeface="+mn-ea"/>
                <a:ea typeface="+mn-ea"/>
              </a:rPr>
              <a:t>apk</a:t>
            </a:r>
            <a:r>
              <a:rPr lang="zh-CN" altLang="en-US" sz="2400" dirty="0">
                <a:latin typeface="+mn-ea"/>
                <a:ea typeface="+mn-ea"/>
              </a:rPr>
              <a:t>放到指定目录</a:t>
            </a:r>
            <a:r>
              <a:rPr lang="en-US" altLang="zh-CN" sz="2400" dirty="0">
                <a:latin typeface="+mn-ea"/>
                <a:ea typeface="+mn-ea"/>
              </a:rPr>
              <a:t>Demo</a:t>
            </a:r>
            <a:r>
              <a:rPr lang="zh-CN" altLang="en-US" sz="2400" dirty="0">
                <a:latin typeface="+mn-ea"/>
                <a:ea typeface="+mn-ea"/>
              </a:rPr>
              <a:t>下</a:t>
            </a:r>
            <a:endParaRPr lang="en-US" altLang="zh-CN" sz="2400" dirty="0">
              <a:latin typeface="+mn-ea"/>
              <a:ea typeface="+mn-ea"/>
            </a:endParaRPr>
          </a:p>
          <a:p>
            <a:pPr marL="457200" indent="-457200">
              <a:lnSpc>
                <a:spcPct val="150000"/>
              </a:lnSpc>
              <a:buFont typeface="+mj-lt"/>
              <a:buAutoNum type="arabicPeriod"/>
            </a:pPr>
            <a:r>
              <a:rPr lang="zh-CN" altLang="en-US" sz="2400" dirty="0" smtClean="0">
                <a:latin typeface="+mn-ea"/>
                <a:ea typeface="+mn-ea"/>
              </a:rPr>
              <a:t>新建</a:t>
            </a:r>
            <a:r>
              <a:rPr lang="en-US" altLang="zh-CN" sz="2400" dirty="0" smtClean="0">
                <a:latin typeface="+mn-ea"/>
                <a:ea typeface="+mn-ea"/>
              </a:rPr>
              <a:t>monkeyrunnerDemo.py</a:t>
            </a:r>
            <a:endParaRPr lang="en-US" altLang="zh-CN" sz="2400" dirty="0">
              <a:latin typeface="+mn-ea"/>
              <a:ea typeface="+mn-ea"/>
            </a:endParaRPr>
          </a:p>
          <a:p>
            <a:pPr marL="457200" indent="-457200">
              <a:lnSpc>
                <a:spcPct val="150000"/>
              </a:lnSpc>
              <a:buFont typeface="+mj-lt"/>
              <a:buAutoNum type="arabicPeriod"/>
            </a:pPr>
            <a:r>
              <a:rPr lang="zh-CN" altLang="en-US" sz="2400" dirty="0">
                <a:latin typeface="+mn-ea"/>
                <a:ea typeface="+mn-ea"/>
              </a:rPr>
              <a:t>在</a:t>
            </a:r>
            <a:r>
              <a:rPr lang="en-US" altLang="zh-CN" sz="2400" dirty="0" err="1">
                <a:latin typeface="+mn-ea"/>
                <a:ea typeface="+mn-ea"/>
              </a:rPr>
              <a:t>cmd</a:t>
            </a:r>
            <a:r>
              <a:rPr lang="zh-CN" altLang="en-US" sz="2400" dirty="0">
                <a:latin typeface="+mn-ea"/>
                <a:ea typeface="+mn-ea"/>
              </a:rPr>
              <a:t>中</a:t>
            </a:r>
            <a:r>
              <a:rPr lang="zh-CN" altLang="en-US" sz="2400" dirty="0" smtClean="0">
                <a:latin typeface="+mn-ea"/>
                <a:ea typeface="+mn-ea"/>
              </a:rPr>
              <a:t>执行</a:t>
            </a:r>
            <a:r>
              <a:rPr lang="en-US" altLang="zh-CN" sz="2400" dirty="0" err="1" smtClean="0">
                <a:latin typeface="+mn-ea"/>
                <a:ea typeface="+mn-ea"/>
              </a:rPr>
              <a:t>monkeyrunner</a:t>
            </a:r>
            <a:r>
              <a:rPr lang="zh-CN" altLang="en-US" sz="2400" dirty="0">
                <a:latin typeface="+mn-ea"/>
                <a:ea typeface="+mn-ea"/>
              </a:rPr>
              <a:t>　</a:t>
            </a:r>
            <a:r>
              <a:rPr lang="en-US" altLang="zh-CN" sz="2400" dirty="0">
                <a:latin typeface="+mn-ea"/>
                <a:ea typeface="+mn-ea"/>
              </a:rPr>
              <a:t>E:\</a:t>
            </a:r>
            <a:r>
              <a:rPr lang="en-US" altLang="zh-CN" sz="2400" dirty="0" smtClean="0">
                <a:latin typeface="+mn-ea"/>
                <a:ea typeface="+mn-ea"/>
              </a:rPr>
              <a:t>android-code\MonkeyRunnerDemo.py</a:t>
            </a:r>
            <a:endParaRPr lang="en-US" altLang="zh-CN" sz="2400" dirty="0">
              <a:latin typeface="+mn-ea"/>
              <a:ea typeface="+mn-ea"/>
            </a:endParaRPr>
          </a:p>
          <a:p>
            <a:pPr marL="457200" indent="-457200">
              <a:lnSpc>
                <a:spcPct val="150000"/>
              </a:lnSpc>
              <a:buFont typeface="+mj-lt"/>
              <a:buAutoNum type="arabicPeriod"/>
            </a:pPr>
            <a:r>
              <a:rPr lang="zh-CN" altLang="en-US" sz="2400" dirty="0">
                <a:latin typeface="+mn-ea"/>
                <a:ea typeface="+mn-ea"/>
              </a:rPr>
              <a:t>如果没有错误则说明成功，并在该目录下生成一个截图</a:t>
            </a:r>
            <a:endParaRPr lang="en-US" altLang="zh-CN" sz="2400" dirty="0">
              <a:latin typeface="+mn-ea"/>
              <a:ea typeface="+mn-ea"/>
            </a:endParaRPr>
          </a:p>
          <a:p>
            <a:pPr marL="457200" indent="-457200">
              <a:lnSpc>
                <a:spcPct val="150000"/>
              </a:lnSpc>
              <a:buFont typeface="+mj-lt"/>
              <a:buAutoNum type="arabicPeriod"/>
            </a:pPr>
            <a:r>
              <a:rPr lang="zh-CN" altLang="en-US" sz="2400" dirty="0">
                <a:latin typeface="+mn-ea"/>
                <a:ea typeface="+mn-ea"/>
              </a:rPr>
              <a:t>模拟器正常安装</a:t>
            </a:r>
            <a:endParaRPr lang="en-US" altLang="zh-CN" sz="2400" dirty="0">
              <a:latin typeface="+mn-ea"/>
              <a:ea typeface="+mn-ea"/>
            </a:endParaRPr>
          </a:p>
          <a:p>
            <a:pPr marL="0" indent="0">
              <a:buNone/>
            </a:pPr>
            <a:endParaRPr lang="zh-CN" altLang="en-US" sz="24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实战</a:t>
            </a:r>
          </a:p>
        </p:txBody>
      </p:sp>
    </p:spTree>
    <p:extLst>
      <p:ext uri="{BB962C8B-B14F-4D97-AF65-F5344CB8AC3E}">
        <p14:creationId xmlns:p14="http://schemas.microsoft.com/office/powerpoint/2010/main" val="32579466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994" y="843558"/>
            <a:ext cx="8229600" cy="4158462"/>
          </a:xfrm>
        </p:spPr>
        <p:txBody>
          <a:bodyPr>
            <a:normAutofit fontScale="77500" lnSpcReduction="20000"/>
          </a:bodyPr>
          <a:lstStyle/>
          <a:p>
            <a:pPr marL="0" indent="0">
              <a:lnSpc>
                <a:spcPct val="150000"/>
              </a:lnSpc>
              <a:buNone/>
            </a:pPr>
            <a:r>
              <a:rPr lang="en-US" altLang="zh-CN" sz="2000" dirty="0"/>
              <a:t># -*- coding: UTF-8 -*-  </a:t>
            </a:r>
          </a:p>
          <a:p>
            <a:pPr marL="0" indent="0">
              <a:lnSpc>
                <a:spcPct val="150000"/>
              </a:lnSpc>
              <a:buNone/>
            </a:pPr>
            <a:r>
              <a:rPr lang="en-US" altLang="zh-CN" sz="2000" dirty="0" smtClean="0"/>
              <a:t>from </a:t>
            </a:r>
            <a:r>
              <a:rPr lang="en-US" altLang="zh-CN" sz="2000" dirty="0" err="1"/>
              <a:t>com.android.monkeyrunner</a:t>
            </a:r>
            <a:r>
              <a:rPr lang="en-US" altLang="zh-CN" sz="2000" dirty="0"/>
              <a:t> import MonkeyRunner, MonkeyDevice </a:t>
            </a:r>
            <a:endParaRPr lang="en-US" altLang="zh-CN" sz="2000" dirty="0" smtClean="0"/>
          </a:p>
          <a:p>
            <a:pPr marL="0" indent="0">
              <a:lnSpc>
                <a:spcPct val="150000"/>
              </a:lnSpc>
              <a:buNone/>
            </a:pPr>
            <a:r>
              <a:rPr lang="en-US" altLang="zh-CN" sz="2000" dirty="0" smtClean="0"/>
              <a:t>device </a:t>
            </a:r>
            <a:r>
              <a:rPr lang="en-US" altLang="zh-CN" sz="2000" dirty="0"/>
              <a:t>= </a:t>
            </a:r>
            <a:r>
              <a:rPr lang="en-US" altLang="zh-CN" sz="2000" dirty="0" err="1"/>
              <a:t>MonkeyRunner.waitForConnection</a:t>
            </a:r>
            <a:r>
              <a:rPr lang="en-US" altLang="zh-CN" sz="2000" dirty="0"/>
              <a:t>() </a:t>
            </a:r>
            <a:endParaRPr lang="en-US" altLang="zh-CN" sz="2000" dirty="0" smtClean="0"/>
          </a:p>
          <a:p>
            <a:pPr marL="0" indent="0">
              <a:lnSpc>
                <a:spcPct val="150000"/>
              </a:lnSpc>
              <a:buNone/>
            </a:pPr>
            <a:r>
              <a:rPr lang="en-US" altLang="zh-CN" sz="2000" dirty="0" err="1" smtClean="0"/>
              <a:t>device.installPackage</a:t>
            </a:r>
            <a:r>
              <a:rPr lang="en-US" altLang="zh-CN" sz="2000" dirty="0"/>
              <a:t>('</a:t>
            </a:r>
            <a:r>
              <a:rPr lang="en-US" altLang="zh-CN" sz="2000" dirty="0" err="1"/>
              <a:t>myproject</a:t>
            </a:r>
            <a:r>
              <a:rPr lang="en-US" altLang="zh-CN" sz="2000" dirty="0"/>
              <a:t>/bin/</a:t>
            </a:r>
            <a:r>
              <a:rPr lang="en-US" altLang="zh-CN" sz="2000" dirty="0" err="1"/>
              <a:t>MyApplication.apk</a:t>
            </a:r>
            <a:r>
              <a:rPr lang="en-US" altLang="zh-CN" sz="2000" dirty="0"/>
              <a:t>') </a:t>
            </a:r>
            <a:endParaRPr lang="en-US" altLang="zh-CN" sz="2000" dirty="0" smtClean="0"/>
          </a:p>
          <a:p>
            <a:pPr marL="0" indent="0">
              <a:lnSpc>
                <a:spcPct val="150000"/>
              </a:lnSpc>
              <a:buNone/>
            </a:pPr>
            <a:r>
              <a:rPr lang="en-US" altLang="zh-CN" sz="2000" dirty="0"/>
              <a:t>package = '</a:t>
            </a:r>
            <a:r>
              <a:rPr lang="en-US" altLang="zh-CN" sz="2000" dirty="0" err="1"/>
              <a:t>com.example.android.myapplication</a:t>
            </a:r>
            <a:r>
              <a:rPr lang="en-US" altLang="zh-CN" sz="2000" dirty="0"/>
              <a:t>'</a:t>
            </a:r>
          </a:p>
          <a:p>
            <a:pPr marL="0" indent="0">
              <a:lnSpc>
                <a:spcPct val="150000"/>
              </a:lnSpc>
              <a:buNone/>
            </a:pPr>
            <a:r>
              <a:rPr lang="en-US" altLang="zh-CN" sz="2000" dirty="0" smtClean="0"/>
              <a:t>activity </a:t>
            </a:r>
            <a:r>
              <a:rPr lang="en-US" altLang="zh-CN" sz="2000" dirty="0"/>
              <a:t>= </a:t>
            </a:r>
            <a:r>
              <a:rPr lang="en-US" altLang="zh-CN" sz="2000" dirty="0" smtClean="0"/>
              <a:t>'</a:t>
            </a:r>
            <a:r>
              <a:rPr lang="en-US" altLang="zh-CN" sz="2000" dirty="0" err="1" smtClean="0"/>
              <a:t>com.example.android.myapplication.MainActivity</a:t>
            </a:r>
            <a:r>
              <a:rPr lang="en-US" altLang="zh-CN" sz="2000" dirty="0" smtClean="0"/>
              <a:t>‘</a:t>
            </a:r>
          </a:p>
          <a:p>
            <a:pPr marL="0" indent="0">
              <a:lnSpc>
                <a:spcPct val="150000"/>
              </a:lnSpc>
              <a:buNone/>
            </a:pPr>
            <a:r>
              <a:rPr lang="en-US" altLang="zh-CN" sz="2000" dirty="0" err="1"/>
              <a:t>runComponent</a:t>
            </a:r>
            <a:r>
              <a:rPr lang="en-US" altLang="zh-CN" sz="2000" dirty="0"/>
              <a:t> = package + '/' + </a:t>
            </a:r>
            <a:r>
              <a:rPr lang="en-US" altLang="zh-CN" sz="2000" dirty="0" smtClean="0"/>
              <a:t>activity</a:t>
            </a:r>
          </a:p>
          <a:p>
            <a:pPr marL="0" indent="0">
              <a:lnSpc>
                <a:spcPct val="150000"/>
              </a:lnSpc>
              <a:buNone/>
            </a:pPr>
            <a:r>
              <a:rPr lang="en-US" altLang="zh-CN" sz="2000" dirty="0" err="1"/>
              <a:t>device.startActivity</a:t>
            </a:r>
            <a:r>
              <a:rPr lang="en-US" altLang="zh-CN" sz="2000" dirty="0"/>
              <a:t>(component=</a:t>
            </a:r>
            <a:r>
              <a:rPr lang="en-US" altLang="zh-CN" sz="2000" dirty="0" err="1"/>
              <a:t>runComponent</a:t>
            </a:r>
            <a:r>
              <a:rPr lang="en-US" altLang="zh-CN" sz="2000" dirty="0" smtClean="0"/>
              <a:t>)</a:t>
            </a:r>
          </a:p>
          <a:p>
            <a:pPr marL="0" indent="0">
              <a:lnSpc>
                <a:spcPct val="150000"/>
              </a:lnSpc>
              <a:buNone/>
            </a:pPr>
            <a:r>
              <a:rPr lang="en-US" altLang="zh-CN" sz="2000" dirty="0" err="1"/>
              <a:t>device.press</a:t>
            </a:r>
            <a:r>
              <a:rPr lang="en-US" altLang="zh-CN" sz="2000" dirty="0"/>
              <a:t>('</a:t>
            </a:r>
            <a:r>
              <a:rPr lang="en-US" altLang="zh-CN" sz="2000" dirty="0" err="1"/>
              <a:t>KEYCODE_MENU</a:t>
            </a:r>
            <a:r>
              <a:rPr lang="en-US" altLang="zh-CN" sz="2000" dirty="0"/>
              <a:t>', </a:t>
            </a:r>
            <a:r>
              <a:rPr lang="en-US" altLang="zh-CN" sz="2000" dirty="0" err="1"/>
              <a:t>MonkeyDevice.DOWN_AND_UP</a:t>
            </a:r>
            <a:r>
              <a:rPr lang="en-US" altLang="zh-CN" sz="2000" dirty="0" smtClean="0"/>
              <a:t>)</a:t>
            </a:r>
          </a:p>
          <a:p>
            <a:pPr marL="0" indent="0">
              <a:lnSpc>
                <a:spcPct val="150000"/>
              </a:lnSpc>
              <a:buNone/>
            </a:pPr>
            <a:r>
              <a:rPr lang="en-US" altLang="zh-CN" sz="2000" dirty="0"/>
              <a:t>result = </a:t>
            </a:r>
            <a:r>
              <a:rPr lang="en-US" altLang="zh-CN" sz="2000" dirty="0" err="1"/>
              <a:t>device.takeSnapshot</a:t>
            </a:r>
            <a:r>
              <a:rPr lang="en-US" altLang="zh-CN" sz="2000" dirty="0" smtClean="0"/>
              <a:t>()</a:t>
            </a:r>
          </a:p>
          <a:p>
            <a:pPr marL="0" indent="0">
              <a:lnSpc>
                <a:spcPct val="150000"/>
              </a:lnSpc>
              <a:buNone/>
            </a:pPr>
            <a:r>
              <a:rPr lang="en-US" altLang="zh-CN" sz="2000" dirty="0" err="1"/>
              <a:t>result.writeToFile</a:t>
            </a:r>
            <a:r>
              <a:rPr lang="en-US" altLang="zh-CN" sz="2000" dirty="0"/>
              <a:t>('</a:t>
            </a:r>
            <a:r>
              <a:rPr lang="en-US" altLang="zh-CN" sz="2000" dirty="0" err="1"/>
              <a:t>myproject</a:t>
            </a:r>
            <a:r>
              <a:rPr lang="en-US" altLang="zh-CN" sz="2000" dirty="0"/>
              <a:t>/shot1.png','png')</a:t>
            </a:r>
            <a:endParaRPr lang="en-US" altLang="zh-CN" sz="2000" dirty="0" smtClean="0"/>
          </a:p>
        </p:txBody>
      </p:sp>
      <p:sp>
        <p:nvSpPr>
          <p:cNvPr id="3" name="标题 2"/>
          <p:cNvSpPr>
            <a:spLocks noGrp="1"/>
          </p:cNvSpPr>
          <p:nvPr>
            <p:ph type="title"/>
          </p:nvPr>
        </p:nvSpPr>
        <p:spPr/>
        <p:txBody>
          <a:bodyPr>
            <a:normAutofit fontScale="90000"/>
          </a:bodyPr>
          <a:lstStyle/>
          <a:p>
            <a:r>
              <a:rPr lang="en-US" altLang="zh-CN" dirty="0">
                <a:latin typeface="+mn-ea"/>
                <a:ea typeface="+mn-ea"/>
              </a:rPr>
              <a:t>monkeyrunnerDemo.py</a:t>
            </a:r>
            <a:endParaRPr lang="zh-CN" altLang="en-US" dirty="0">
              <a:latin typeface="+mn-ea"/>
              <a:ea typeface="+mn-ea"/>
            </a:endParaRPr>
          </a:p>
        </p:txBody>
      </p:sp>
    </p:spTree>
    <p:extLst>
      <p:ext uri="{BB962C8B-B14F-4D97-AF65-F5344CB8AC3E}">
        <p14:creationId xmlns:p14="http://schemas.microsoft.com/office/powerpoint/2010/main" val="3688856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627534"/>
            <a:ext cx="8964488" cy="4644516"/>
          </a:xfrm>
        </p:spPr>
        <p:txBody>
          <a:bodyPr>
            <a:noAutofit/>
          </a:bodyPr>
          <a:lstStyle/>
          <a:p>
            <a:pPr>
              <a:lnSpc>
                <a:spcPts val="3000"/>
              </a:lnSpc>
            </a:pPr>
            <a:r>
              <a:rPr lang="zh-CN" altLang="en-US" sz="1800" dirty="0">
                <a:latin typeface="+mn-ea"/>
                <a:ea typeface="+mn-ea"/>
              </a:rPr>
              <a:t> </a:t>
            </a:r>
            <a:r>
              <a:rPr lang="en-US" altLang="zh-CN" sz="1800" dirty="0" smtClean="0">
                <a:latin typeface="+mn-ea"/>
                <a:ea typeface="+mn-ea"/>
              </a:rPr>
              <a:t>MonkeyRunner</a:t>
            </a:r>
            <a:r>
              <a:rPr lang="zh-CN" altLang="en-US" sz="1800" dirty="0">
                <a:latin typeface="+mn-ea"/>
                <a:ea typeface="+mn-ea"/>
              </a:rPr>
              <a:t>工具是使用</a:t>
            </a:r>
            <a:r>
              <a:rPr lang="en-US" altLang="zh-CN" sz="1800" dirty="0" err="1">
                <a:solidFill>
                  <a:srgbClr val="FF0000"/>
                </a:solidFill>
                <a:latin typeface="+mn-ea"/>
                <a:ea typeface="+mn-ea"/>
              </a:rPr>
              <a:t>Jython</a:t>
            </a:r>
            <a:r>
              <a:rPr lang="en-US" altLang="zh-CN" sz="1800" dirty="0">
                <a:latin typeface="+mn-ea"/>
                <a:ea typeface="+mn-ea"/>
              </a:rPr>
              <a:t>(</a:t>
            </a:r>
            <a:r>
              <a:rPr lang="zh-CN" altLang="en-US" sz="1800" dirty="0">
                <a:latin typeface="+mn-ea"/>
                <a:ea typeface="+mn-ea"/>
              </a:rPr>
              <a:t>使用</a:t>
            </a:r>
            <a:r>
              <a:rPr lang="en-US" altLang="zh-CN" sz="1800" dirty="0">
                <a:latin typeface="+mn-ea"/>
                <a:ea typeface="+mn-ea"/>
              </a:rPr>
              <a:t>Java</a:t>
            </a:r>
            <a:r>
              <a:rPr lang="zh-CN" altLang="en-US" sz="1800" dirty="0">
                <a:latin typeface="+mn-ea"/>
                <a:ea typeface="+mn-ea"/>
              </a:rPr>
              <a:t>编程语言实现的</a:t>
            </a:r>
            <a:r>
              <a:rPr lang="en-US" altLang="zh-CN" sz="1800" dirty="0">
                <a:latin typeface="+mn-ea"/>
                <a:ea typeface="+mn-ea"/>
              </a:rPr>
              <a:t>Python)</a:t>
            </a:r>
            <a:r>
              <a:rPr lang="zh-CN" altLang="en-US" sz="1800" dirty="0">
                <a:latin typeface="+mn-ea"/>
                <a:ea typeface="+mn-ea"/>
              </a:rPr>
              <a:t>写出来的，它提供了多个</a:t>
            </a:r>
            <a:r>
              <a:rPr lang="en-US" altLang="zh-CN" sz="1800" dirty="0">
                <a:latin typeface="+mn-ea"/>
                <a:ea typeface="+mn-ea"/>
              </a:rPr>
              <a:t>API</a:t>
            </a:r>
            <a:r>
              <a:rPr lang="zh-CN" altLang="en-US" sz="1800" dirty="0">
                <a:latin typeface="+mn-ea"/>
                <a:ea typeface="+mn-ea"/>
              </a:rPr>
              <a:t>，通过</a:t>
            </a:r>
            <a:r>
              <a:rPr lang="en-US" altLang="zh-CN" sz="1800" dirty="0" err="1">
                <a:latin typeface="+mn-ea"/>
                <a:ea typeface="+mn-ea"/>
              </a:rPr>
              <a:t>monkeyrunner</a:t>
            </a:r>
            <a:r>
              <a:rPr lang="en-US" altLang="zh-CN" sz="1800" dirty="0">
                <a:latin typeface="+mn-ea"/>
                <a:ea typeface="+mn-ea"/>
              </a:rPr>
              <a:t> API </a:t>
            </a:r>
            <a:r>
              <a:rPr lang="zh-CN" altLang="en-US" sz="1800" dirty="0">
                <a:latin typeface="+mn-ea"/>
                <a:ea typeface="+mn-ea"/>
              </a:rPr>
              <a:t>可以写一个</a:t>
            </a:r>
            <a:r>
              <a:rPr lang="en-US" altLang="zh-CN" sz="1800" dirty="0">
                <a:latin typeface="+mn-ea"/>
                <a:ea typeface="+mn-ea"/>
              </a:rPr>
              <a:t>Python</a:t>
            </a:r>
            <a:r>
              <a:rPr lang="zh-CN" altLang="en-US" sz="1800" dirty="0">
                <a:latin typeface="+mn-ea"/>
                <a:ea typeface="+mn-ea"/>
              </a:rPr>
              <a:t>的程序来模拟操作控制</a:t>
            </a:r>
            <a:r>
              <a:rPr lang="en-US" altLang="zh-CN" sz="1800" dirty="0">
                <a:latin typeface="+mn-ea"/>
                <a:ea typeface="+mn-ea"/>
              </a:rPr>
              <a:t>Android</a:t>
            </a:r>
            <a:r>
              <a:rPr lang="zh-CN" altLang="en-US" sz="1800" dirty="0">
                <a:latin typeface="+mn-ea"/>
                <a:ea typeface="+mn-ea"/>
              </a:rPr>
              <a:t>设备</a:t>
            </a:r>
            <a:r>
              <a:rPr lang="en-US" altLang="zh-CN" sz="1800" dirty="0" smtClean="0">
                <a:latin typeface="+mn-ea"/>
                <a:ea typeface="+mn-ea"/>
              </a:rPr>
              <a:t>app</a:t>
            </a:r>
            <a:r>
              <a:rPr lang="zh-CN" altLang="en-US" sz="1800" dirty="0" smtClean="0">
                <a:latin typeface="+mn-ea"/>
                <a:ea typeface="+mn-ea"/>
              </a:rPr>
              <a:t>，测试</a:t>
            </a:r>
            <a:r>
              <a:rPr lang="zh-CN" altLang="en-US" sz="1800" dirty="0">
                <a:latin typeface="+mn-ea"/>
                <a:ea typeface="+mn-ea"/>
              </a:rPr>
              <a:t>其稳定性并通过截屏可以方便地记录出现的问题。</a:t>
            </a:r>
            <a:endParaRPr lang="en-US" altLang="zh-CN" sz="1800" dirty="0">
              <a:latin typeface="+mn-ea"/>
              <a:ea typeface="+mn-ea"/>
            </a:endParaRPr>
          </a:p>
          <a:p>
            <a:pPr>
              <a:lnSpc>
                <a:spcPts val="3000"/>
              </a:lnSpc>
            </a:pPr>
            <a:r>
              <a:rPr lang="en-US" altLang="zh-CN" sz="1800" dirty="0">
                <a:latin typeface="+mn-ea"/>
                <a:ea typeface="+mn-ea"/>
              </a:rPr>
              <a:t>MonkeyRunner</a:t>
            </a:r>
            <a:r>
              <a:rPr lang="zh-CN" altLang="en-US" sz="1800" dirty="0">
                <a:latin typeface="+mn-ea"/>
                <a:ea typeface="+mn-ea"/>
              </a:rPr>
              <a:t>是由</a:t>
            </a:r>
            <a:r>
              <a:rPr lang="en-US" altLang="zh-CN" sz="1800" dirty="0">
                <a:latin typeface="+mn-ea"/>
                <a:ea typeface="+mn-ea"/>
              </a:rPr>
              <a:t>Google</a:t>
            </a:r>
            <a:r>
              <a:rPr lang="zh-CN" altLang="en-US" sz="1800" dirty="0">
                <a:latin typeface="+mn-ea"/>
                <a:ea typeface="+mn-ea"/>
              </a:rPr>
              <a:t>开发、用于</a:t>
            </a:r>
            <a:r>
              <a:rPr lang="en-US" altLang="zh-CN" sz="1800" dirty="0">
                <a:latin typeface="+mn-ea"/>
                <a:ea typeface="+mn-ea"/>
              </a:rPr>
              <a:t>android</a:t>
            </a:r>
            <a:r>
              <a:rPr lang="zh-CN" altLang="en-US" sz="1800" dirty="0">
                <a:latin typeface="+mn-ea"/>
                <a:ea typeface="+mn-ea"/>
              </a:rPr>
              <a:t>系统的自动化测试工具，存在于</a:t>
            </a:r>
            <a:r>
              <a:rPr lang="en-US" altLang="zh-CN" sz="1800" dirty="0">
                <a:solidFill>
                  <a:srgbClr val="FF0000"/>
                </a:solidFill>
                <a:latin typeface="+mn-ea"/>
                <a:ea typeface="+mn-ea"/>
              </a:rPr>
              <a:t>android </a:t>
            </a:r>
            <a:r>
              <a:rPr lang="en-US" altLang="zh-CN" sz="1800" dirty="0" err="1">
                <a:solidFill>
                  <a:srgbClr val="FF0000"/>
                </a:solidFill>
                <a:latin typeface="+mn-ea"/>
                <a:ea typeface="+mn-ea"/>
              </a:rPr>
              <a:t>sdk</a:t>
            </a:r>
            <a:r>
              <a:rPr lang="zh-CN" altLang="en-US" sz="1800" dirty="0" smtClean="0">
                <a:latin typeface="+mn-ea"/>
                <a:ea typeface="+mn-ea"/>
              </a:rPr>
              <a:t>中，在</a:t>
            </a:r>
            <a:r>
              <a:rPr lang="en-US" altLang="zh-CN" sz="1800" dirty="0" smtClean="0">
                <a:latin typeface="+mn-ea"/>
                <a:ea typeface="+mn-ea"/>
              </a:rPr>
              <a:t>PC</a:t>
            </a:r>
            <a:r>
              <a:rPr lang="zh-CN" altLang="en-US" sz="1800" dirty="0" smtClean="0">
                <a:latin typeface="+mn-ea"/>
                <a:ea typeface="+mn-ea"/>
              </a:rPr>
              <a:t>端通过</a:t>
            </a:r>
            <a:r>
              <a:rPr lang="en-US" altLang="zh-CN" sz="1800" dirty="0" err="1" smtClean="0">
                <a:latin typeface="+mn-ea"/>
                <a:ea typeface="+mn-ea"/>
              </a:rPr>
              <a:t>api</a:t>
            </a:r>
            <a:r>
              <a:rPr lang="zh-CN" altLang="en-US" sz="1800" dirty="0" smtClean="0">
                <a:latin typeface="+mn-ea"/>
                <a:ea typeface="+mn-ea"/>
              </a:rPr>
              <a:t>控制设备的运行</a:t>
            </a:r>
            <a:endParaRPr lang="en-US" altLang="zh-CN" sz="1800" dirty="0">
              <a:latin typeface="+mn-ea"/>
              <a:ea typeface="+mn-ea"/>
            </a:endParaRPr>
          </a:p>
          <a:p>
            <a:pPr>
              <a:lnSpc>
                <a:spcPts val="3000"/>
              </a:lnSpc>
            </a:pPr>
            <a:r>
              <a:rPr lang="en-US" altLang="zh-CN" sz="1800" dirty="0" smtClean="0">
                <a:latin typeface="+mn-ea"/>
                <a:ea typeface="+mn-ea"/>
              </a:rPr>
              <a:t>MonkeyRunner</a:t>
            </a:r>
            <a:r>
              <a:rPr lang="zh-CN" altLang="en-US" sz="1800" dirty="0" smtClean="0">
                <a:latin typeface="+mn-ea"/>
                <a:ea typeface="+mn-ea"/>
              </a:rPr>
              <a:t>通过</a:t>
            </a:r>
            <a:r>
              <a:rPr lang="zh-CN" altLang="en-US" sz="1800" dirty="0">
                <a:latin typeface="+mn-ea"/>
                <a:ea typeface="+mn-ea"/>
              </a:rPr>
              <a:t>运行</a:t>
            </a:r>
            <a:r>
              <a:rPr lang="en-US" altLang="zh-CN" sz="1800" dirty="0">
                <a:solidFill>
                  <a:srgbClr val="FF0000"/>
                </a:solidFill>
                <a:latin typeface="+mn-ea"/>
                <a:ea typeface="+mn-ea"/>
              </a:rPr>
              <a:t>python</a:t>
            </a:r>
            <a:r>
              <a:rPr lang="zh-CN" altLang="en-US" sz="1800" dirty="0">
                <a:latin typeface="+mn-ea"/>
                <a:ea typeface="+mn-ea"/>
              </a:rPr>
              <a:t>脚本，来执行脚本中预先定义好的一系列操作事件，如：安装卸载某个应用、进入任一模块</a:t>
            </a:r>
            <a:r>
              <a:rPr lang="zh-CN" altLang="en-US" sz="1800" dirty="0" smtClean="0">
                <a:latin typeface="+mn-ea"/>
                <a:ea typeface="+mn-ea"/>
              </a:rPr>
              <a:t>、点击、</a:t>
            </a:r>
            <a:r>
              <a:rPr lang="zh-CN" altLang="en-US" sz="1800" dirty="0">
                <a:latin typeface="+mn-ea"/>
                <a:ea typeface="+mn-ea"/>
              </a:rPr>
              <a:t>按键、编辑文本、截图对比等</a:t>
            </a:r>
            <a:r>
              <a:rPr lang="en-US" altLang="zh-CN" sz="1800" dirty="0">
                <a:latin typeface="+mn-ea"/>
                <a:ea typeface="+mn-ea"/>
              </a:rPr>
              <a:t>.</a:t>
            </a:r>
          </a:p>
          <a:p>
            <a:pPr>
              <a:lnSpc>
                <a:spcPts val="3000"/>
              </a:lnSpc>
            </a:pPr>
            <a:r>
              <a:rPr lang="zh-CN" altLang="en-US" sz="1800" dirty="0">
                <a:latin typeface="+mn-ea"/>
                <a:ea typeface="+mn-ea"/>
              </a:rPr>
              <a:t>目录　</a:t>
            </a:r>
            <a:r>
              <a:rPr lang="en-US" altLang="zh-CN" sz="1800" dirty="0" err="1" smtClean="0">
                <a:latin typeface="+mn-ea"/>
                <a:ea typeface="+mn-ea"/>
              </a:rPr>
              <a:t>AppData</a:t>
            </a:r>
            <a:r>
              <a:rPr lang="en-US" altLang="zh-CN" sz="1800" dirty="0" smtClean="0">
                <a:latin typeface="+mn-ea"/>
                <a:ea typeface="+mn-ea"/>
              </a:rPr>
              <a:t>\Local\Android\</a:t>
            </a:r>
            <a:r>
              <a:rPr lang="en-US" altLang="zh-CN" sz="1800" dirty="0" err="1" smtClean="0">
                <a:latin typeface="+mn-ea"/>
                <a:ea typeface="+mn-ea"/>
              </a:rPr>
              <a:t>sdk</a:t>
            </a:r>
            <a:r>
              <a:rPr lang="en-US" altLang="zh-CN" sz="1800" dirty="0" smtClean="0">
                <a:latin typeface="+mn-ea"/>
                <a:ea typeface="+mn-ea"/>
              </a:rPr>
              <a:t>\tools</a:t>
            </a:r>
            <a:r>
              <a:rPr lang="zh-CN" altLang="en-US" sz="1800" dirty="0" smtClean="0">
                <a:latin typeface="+mn-ea"/>
                <a:ea typeface="+mn-ea"/>
              </a:rPr>
              <a:t>，</a:t>
            </a:r>
            <a:r>
              <a:rPr lang="en-US" altLang="zh-CN" sz="1800" dirty="0" err="1" smtClean="0">
                <a:latin typeface="+mn-ea"/>
                <a:ea typeface="+mn-ea"/>
              </a:rPr>
              <a:t>AppData</a:t>
            </a:r>
            <a:r>
              <a:rPr lang="en-US" altLang="zh-CN" sz="1800" dirty="0" smtClean="0">
                <a:latin typeface="+mn-ea"/>
                <a:ea typeface="+mn-ea"/>
              </a:rPr>
              <a:t>\Local\Android\</a:t>
            </a:r>
            <a:r>
              <a:rPr lang="en-US" altLang="zh-CN" sz="1800" dirty="0" err="1" smtClean="0">
                <a:latin typeface="+mn-ea"/>
                <a:ea typeface="+mn-ea"/>
              </a:rPr>
              <a:t>sdk</a:t>
            </a:r>
            <a:r>
              <a:rPr lang="en-US" altLang="zh-CN" sz="1800" dirty="0" smtClean="0">
                <a:latin typeface="+mn-ea"/>
                <a:ea typeface="+mn-ea"/>
              </a:rPr>
              <a:t>\tools\lib</a:t>
            </a:r>
          </a:p>
          <a:p>
            <a:pPr>
              <a:lnSpc>
                <a:spcPts val="3000"/>
              </a:lnSpc>
            </a:pPr>
            <a:r>
              <a:rPr lang="en-US" altLang="zh-CN" sz="1800" dirty="0"/>
              <a:t>http://</a:t>
            </a:r>
            <a:r>
              <a:rPr lang="en-US" altLang="zh-CN" sz="1800" dirty="0" smtClean="0"/>
              <a:t>www.android-doc.com/tools/help/monkeyrunner_concepts.html</a:t>
            </a:r>
          </a:p>
          <a:p>
            <a:pPr>
              <a:lnSpc>
                <a:spcPts val="3000"/>
              </a:lnSpc>
            </a:pPr>
            <a:r>
              <a:rPr lang="en-US" altLang="zh-CN" sz="1800" dirty="0"/>
              <a:t>http://androidxref.com/4.1.2/xref/sdk/monkeyrunner/</a:t>
            </a:r>
            <a:endParaRPr lang="zh-CN" altLang="en-US" sz="1800" dirty="0"/>
          </a:p>
          <a:p>
            <a:pPr>
              <a:lnSpc>
                <a:spcPct val="170000"/>
              </a:lnSpc>
            </a:pPr>
            <a:endParaRPr lang="en-US" altLang="zh-CN" sz="1800" dirty="0" smtClean="0">
              <a:latin typeface="+mn-ea"/>
              <a:ea typeface="+mn-ea"/>
            </a:endParaRPr>
          </a:p>
        </p:txBody>
      </p:sp>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介绍</a:t>
            </a:r>
          </a:p>
        </p:txBody>
      </p:sp>
    </p:spTree>
    <p:extLst>
      <p:ext uri="{BB962C8B-B14F-4D97-AF65-F5344CB8AC3E}">
        <p14:creationId xmlns:p14="http://schemas.microsoft.com/office/powerpoint/2010/main" val="41463917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err="1" smtClean="0">
                <a:latin typeface="华文楷体" panose="02010600040101010101" pitchFamily="2" charset="-122"/>
                <a:ea typeface="华文楷体" panose="02010600040101010101" pitchFamily="2" charset="-122"/>
              </a:rPr>
              <a:t>cmd</a:t>
            </a:r>
            <a:r>
              <a:rPr lang="zh-CN" altLang="en-US" sz="2400" dirty="0" smtClean="0">
                <a:latin typeface="华文楷体" panose="02010600040101010101" pitchFamily="2" charset="-122"/>
                <a:ea typeface="华文楷体" panose="02010600040101010101" pitchFamily="2" charset="-122"/>
              </a:rPr>
              <a:t>下执行如下命令</a:t>
            </a:r>
            <a:endParaRPr lang="en-US" altLang="zh-CN" sz="2400" dirty="0" smtClean="0">
              <a:latin typeface="华文楷体" panose="02010600040101010101" pitchFamily="2" charset="-122"/>
              <a:ea typeface="华文楷体" panose="02010600040101010101" pitchFamily="2" charset="-122"/>
            </a:endParaRPr>
          </a:p>
          <a:p>
            <a:pPr marL="0" indent="0">
              <a:buNone/>
            </a:pPr>
            <a:r>
              <a:rPr lang="en-US" altLang="zh-CN" sz="2400" dirty="0" smtClean="0">
                <a:latin typeface="华文楷体" panose="02010600040101010101" pitchFamily="2" charset="-122"/>
                <a:ea typeface="华文楷体" panose="02010600040101010101" pitchFamily="2" charset="-122"/>
              </a:rPr>
              <a:t>cd D</a:t>
            </a:r>
            <a:r>
              <a:rPr lang="en-US" altLang="zh-CN" sz="2400" dirty="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Users\think\AppData\Local\Android\sdk\build-tools\23.0.3</a:t>
            </a:r>
          </a:p>
          <a:p>
            <a:r>
              <a:rPr lang="en-US" altLang="zh-CN" sz="2400" dirty="0" err="1" smtClean="0">
                <a:latin typeface="华文楷体" panose="02010600040101010101" pitchFamily="2" charset="-122"/>
                <a:ea typeface="华文楷体" panose="02010600040101010101" pitchFamily="2" charset="-122"/>
              </a:rPr>
              <a:t>aapt</a:t>
            </a:r>
            <a:r>
              <a:rPr lang="en-US" altLang="zh-CN" sz="2400" dirty="0" smtClean="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dump badging </a:t>
            </a:r>
            <a:r>
              <a:rPr lang="en-US" altLang="zh-CN" sz="2400" dirty="0" smtClean="0">
                <a:latin typeface="华文楷体" panose="02010600040101010101" pitchFamily="2" charset="-122"/>
                <a:ea typeface="华文楷体" panose="02010600040101010101" pitchFamily="2" charset="-122"/>
              </a:rPr>
              <a:t> E</a:t>
            </a:r>
            <a:r>
              <a:rPr lang="en-US" altLang="zh-CN" sz="2400" dirty="0">
                <a:latin typeface="华文楷体" panose="02010600040101010101" pitchFamily="2" charset="-122"/>
                <a:ea typeface="华文楷体" panose="02010600040101010101" pitchFamily="2" charset="-122"/>
              </a:rPr>
              <a:t>:\ </a:t>
            </a:r>
            <a:r>
              <a:rPr lang="en-US" altLang="zh-CN" sz="2400" dirty="0" err="1">
                <a:latin typeface="华文楷体" panose="02010600040101010101" pitchFamily="2" charset="-122"/>
                <a:ea typeface="华文楷体" panose="02010600040101010101" pitchFamily="2" charset="-122"/>
              </a:rPr>
              <a:t>ContactManager.apk</a:t>
            </a:r>
            <a:endParaRPr lang="zh-CN" altLang="en-US" sz="24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normAutofit fontScale="90000"/>
          </a:bodyPr>
          <a:lstStyle/>
          <a:p>
            <a:r>
              <a:rPr lang="zh-CN" altLang="en-US" dirty="0">
                <a:latin typeface="+mn-ea"/>
                <a:ea typeface="+mn-ea"/>
              </a:rPr>
              <a:t>如何获取</a:t>
            </a:r>
            <a:r>
              <a:rPr lang="en-US" altLang="zh-CN" dirty="0" err="1">
                <a:latin typeface="+mn-ea"/>
                <a:ea typeface="+mn-ea"/>
              </a:rPr>
              <a:t>apk</a:t>
            </a:r>
            <a:r>
              <a:rPr lang="zh-CN" altLang="en-US" dirty="0">
                <a:latin typeface="+mn-ea"/>
                <a:ea typeface="+mn-ea"/>
              </a:rPr>
              <a:t>的包名和入口</a:t>
            </a:r>
            <a:r>
              <a:rPr lang="en-US" altLang="zh-CN" dirty="0">
                <a:latin typeface="+mn-ea"/>
                <a:ea typeface="+mn-ea"/>
              </a:rPr>
              <a:t>activity</a:t>
            </a:r>
            <a:endParaRPr lang="zh-CN" altLang="en-US" dirty="0">
              <a:latin typeface="+mn-ea"/>
              <a:ea typeface="+mn-ea"/>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1" y="2571750"/>
            <a:ext cx="6162675" cy="2121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8055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en-US" sz="2400" dirty="0"/>
              <a:t>报</a:t>
            </a:r>
            <a:r>
              <a:rPr lang="zh-CN" altLang="en-US" sz="2400" dirty="0" smtClean="0"/>
              <a:t>错１：</a:t>
            </a:r>
            <a:endParaRPr lang="en-US" altLang="zh-CN" sz="2400" dirty="0" smtClean="0"/>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pPr marL="0" indent="0">
              <a:buNone/>
            </a:pPr>
            <a:endParaRPr lang="en-US" altLang="zh-CN" sz="2400" dirty="0" smtClean="0"/>
          </a:p>
          <a:p>
            <a:pPr marL="0" indent="0">
              <a:buNone/>
            </a:pPr>
            <a:r>
              <a:rPr lang="zh-CN" altLang="en-US" sz="2400" dirty="0" smtClean="0"/>
              <a:t>解决</a:t>
            </a:r>
            <a:r>
              <a:rPr lang="zh-CN" altLang="en-US" sz="2400" dirty="0"/>
              <a:t>办法</a:t>
            </a:r>
            <a:r>
              <a:rPr lang="zh-CN" altLang="en-US" sz="2400" dirty="0" smtClean="0"/>
              <a:t>：</a:t>
            </a:r>
            <a:r>
              <a:rPr lang="en-US" altLang="zh-CN" sz="2400" dirty="0" smtClean="0"/>
              <a:t>MonkeyRunner </a:t>
            </a:r>
            <a:r>
              <a:rPr lang="en-US" altLang="zh-CN" sz="2400" dirty="0"/>
              <a:t>  program.py</a:t>
            </a:r>
            <a:r>
              <a:rPr lang="zh-CN" altLang="en-US" sz="2400" dirty="0" smtClean="0"/>
              <a:t>的绝对路径</a:t>
            </a:r>
            <a:endParaRPr lang="en-US" altLang="zh-CN" sz="2400" dirty="0" smtClean="0"/>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t>找不到图片</a:t>
            </a:r>
            <a:endParaRPr lang="en-US" altLang="zh-CN" sz="2400" dirty="0" smtClean="0"/>
          </a:p>
          <a:p>
            <a:pPr marL="0" indent="0">
              <a:buNone/>
            </a:pPr>
            <a:r>
              <a:rPr lang="en-US" altLang="zh-CN" sz="2400" dirty="0" err="1"/>
              <a:t>result.writeToFile</a:t>
            </a:r>
            <a:r>
              <a:rPr lang="en-US" altLang="zh-CN" sz="2400" dirty="0"/>
              <a:t>('./shot1.png','png')         #</a:t>
            </a:r>
            <a:r>
              <a:rPr lang="zh-CN" altLang="en-US" sz="2400" dirty="0"/>
              <a:t>将截图存放到</a:t>
            </a:r>
            <a:r>
              <a:rPr lang="zh-CN" altLang="en-US" sz="2400" dirty="0" smtClean="0"/>
              <a:t>和</a:t>
            </a:r>
            <a:r>
              <a:rPr lang="en-US" altLang="zh-CN" sz="2400" dirty="0" smtClean="0"/>
              <a:t>MonkeyRunner.bat</a:t>
            </a:r>
            <a:r>
              <a:rPr lang="zh-CN" altLang="en-US" sz="2400" dirty="0"/>
              <a:t>同一个目录下的</a:t>
            </a:r>
            <a:r>
              <a:rPr lang="en-US" altLang="zh-CN" sz="2400" dirty="0"/>
              <a:t>shot1.png</a:t>
            </a:r>
            <a:r>
              <a:rPr lang="zh-CN" altLang="en-US" sz="2400" dirty="0"/>
              <a:t>中</a:t>
            </a:r>
          </a:p>
        </p:txBody>
      </p:sp>
      <p:sp>
        <p:nvSpPr>
          <p:cNvPr id="2" name="标题 1"/>
          <p:cNvSpPr>
            <a:spLocks noGrp="1"/>
          </p:cNvSpPr>
          <p:nvPr>
            <p:ph type="title"/>
          </p:nvPr>
        </p:nvSpPr>
        <p:spPr/>
        <p:txBody>
          <a:bodyPr>
            <a:normAutofit fontScale="90000"/>
          </a:bodyPr>
          <a:lstStyle/>
          <a:p>
            <a:r>
              <a:rPr lang="zh-CN" altLang="en-US" dirty="0">
                <a:latin typeface="+mn-ea"/>
                <a:ea typeface="+mn-ea"/>
              </a:rPr>
              <a:t>常见错误</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599642"/>
            <a:ext cx="6105525" cy="115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5684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735546"/>
            <a:ext cx="8229600" cy="4320480"/>
          </a:xfrm>
        </p:spPr>
        <p:txBody>
          <a:bodyPr>
            <a:normAutofit fontScale="25000" lnSpcReduction="20000"/>
          </a:bodyPr>
          <a:lstStyle/>
          <a:p>
            <a:pPr marL="0" indent="0">
              <a:buNone/>
            </a:pPr>
            <a:r>
              <a:rPr lang="en-US" altLang="zh-CN" sz="5000" dirty="0" err="1" smtClean="0"/>
              <a:t>result.writeToFile</a:t>
            </a:r>
            <a:r>
              <a:rPr lang="en-US" altLang="zh-CN" sz="5000" dirty="0"/>
              <a:t>('E:/demo/shot1.png','png')</a:t>
            </a:r>
          </a:p>
          <a:p>
            <a:pPr marL="0" indent="0">
              <a:buNone/>
            </a:pPr>
            <a:r>
              <a:rPr lang="en-US" altLang="zh-CN" sz="5000" dirty="0"/>
              <a:t>pic=</a:t>
            </a:r>
            <a:r>
              <a:rPr lang="en-US" altLang="zh-CN" sz="5000" dirty="0" err="1"/>
              <a:t>MonkeyRunner.loadImageFromFile</a:t>
            </a:r>
            <a:r>
              <a:rPr lang="en-US" altLang="zh-CN" sz="5000" dirty="0"/>
              <a:t>('E:/demo/shot.png')</a:t>
            </a:r>
          </a:p>
          <a:p>
            <a:pPr marL="0" indent="0">
              <a:buNone/>
            </a:pPr>
            <a:r>
              <a:rPr lang="en-US" altLang="zh-CN" sz="5000" dirty="0"/>
              <a:t>if (</a:t>
            </a:r>
            <a:r>
              <a:rPr lang="en-US" altLang="zh-CN" sz="5000" dirty="0" err="1"/>
              <a:t>result.sameAs</a:t>
            </a:r>
            <a:r>
              <a:rPr lang="en-US" altLang="zh-CN" sz="5000" dirty="0"/>
              <a:t>(pic,1.0)):</a:t>
            </a:r>
          </a:p>
          <a:p>
            <a:pPr marL="0" indent="0">
              <a:buNone/>
            </a:pPr>
            <a:r>
              <a:rPr lang="en-US" altLang="zh-CN" sz="5000" dirty="0"/>
              <a:t>       print('success')</a:t>
            </a:r>
          </a:p>
          <a:p>
            <a:pPr marL="0" indent="0">
              <a:buNone/>
            </a:pPr>
            <a:r>
              <a:rPr lang="en-US" altLang="zh-CN" sz="5000" dirty="0"/>
              <a:t>else:</a:t>
            </a:r>
          </a:p>
          <a:p>
            <a:pPr marL="0" indent="0">
              <a:buNone/>
            </a:pPr>
            <a:r>
              <a:rPr lang="en-US" altLang="zh-CN" sz="5000" dirty="0"/>
              <a:t>       print('fail')</a:t>
            </a:r>
          </a:p>
          <a:p>
            <a:pPr marL="0" indent="0">
              <a:buNone/>
            </a:pPr>
            <a:endParaRPr lang="en-US" altLang="zh-CN" sz="5000" dirty="0"/>
          </a:p>
          <a:p>
            <a:pPr marL="0" indent="0">
              <a:buNone/>
            </a:pPr>
            <a:r>
              <a:rPr lang="zh-CN" altLang="en-US" sz="5000" dirty="0"/>
              <a:t>或者</a:t>
            </a:r>
            <a:endParaRPr lang="en-US" altLang="zh-CN" sz="5000" dirty="0"/>
          </a:p>
          <a:p>
            <a:pPr marL="0" indent="0">
              <a:buNone/>
            </a:pPr>
            <a:r>
              <a:rPr lang="en-US" altLang="zh-CN" sz="5000" dirty="0"/>
              <a:t>result = </a:t>
            </a:r>
            <a:r>
              <a:rPr lang="en-US" altLang="zh-CN" sz="5000" dirty="0" err="1"/>
              <a:t>device.takeSnapshot</a:t>
            </a:r>
            <a:r>
              <a:rPr lang="en-US" altLang="zh-CN" sz="5000" dirty="0"/>
              <a:t>()</a:t>
            </a:r>
          </a:p>
          <a:p>
            <a:pPr marL="0" indent="0">
              <a:buNone/>
            </a:pPr>
            <a:r>
              <a:rPr lang="en-US" altLang="zh-CN" sz="5000" dirty="0" err="1"/>
              <a:t>result.writeToFile</a:t>
            </a:r>
            <a:r>
              <a:rPr lang="en-US" altLang="zh-CN" sz="5000" dirty="0"/>
              <a:t>('E:/demo/shot11.png','png')</a:t>
            </a:r>
          </a:p>
          <a:p>
            <a:pPr marL="0" indent="0">
              <a:buNone/>
            </a:pPr>
            <a:endParaRPr lang="en-US" altLang="zh-CN" sz="5000" dirty="0"/>
          </a:p>
          <a:p>
            <a:pPr marL="0" indent="0">
              <a:buNone/>
            </a:pPr>
            <a:r>
              <a:rPr lang="en-US" altLang="zh-CN" sz="5000" dirty="0"/>
              <a:t>r1=</a:t>
            </a:r>
            <a:r>
              <a:rPr lang="en-US" altLang="zh-CN" sz="5000" dirty="0" err="1"/>
              <a:t>result.getSubImage</a:t>
            </a:r>
            <a:r>
              <a:rPr lang="en-US" altLang="zh-CN" sz="5000" dirty="0"/>
              <a:t>(200,200,400,400)</a:t>
            </a:r>
          </a:p>
          <a:p>
            <a:pPr marL="0" indent="0">
              <a:buNone/>
            </a:pPr>
            <a:r>
              <a:rPr lang="en-US" altLang="zh-CN" sz="5000" dirty="0"/>
              <a:t>pic=</a:t>
            </a:r>
            <a:r>
              <a:rPr lang="en-US" altLang="zh-CN" sz="5000" dirty="0" err="1"/>
              <a:t>MonkeyRunner.loadImageFromFile</a:t>
            </a:r>
            <a:r>
              <a:rPr lang="en-US" altLang="zh-CN" sz="5000" dirty="0"/>
              <a:t>('E:/shot.png')</a:t>
            </a:r>
          </a:p>
          <a:p>
            <a:pPr marL="0" indent="0">
              <a:buNone/>
            </a:pPr>
            <a:r>
              <a:rPr lang="en-US" altLang="zh-CN" sz="5000" dirty="0"/>
              <a:t>r2=</a:t>
            </a:r>
            <a:r>
              <a:rPr lang="en-US" altLang="zh-CN" sz="5000" dirty="0" err="1"/>
              <a:t>pic.getSubImage</a:t>
            </a:r>
            <a:r>
              <a:rPr lang="en-US" altLang="zh-CN" sz="5000" dirty="0"/>
              <a:t>(200,200,400,400)</a:t>
            </a:r>
          </a:p>
          <a:p>
            <a:pPr marL="0" indent="0">
              <a:buNone/>
            </a:pPr>
            <a:r>
              <a:rPr lang="en-US" altLang="zh-CN" sz="5000" dirty="0"/>
              <a:t>if (r1.sameAs(r2,1.0)):</a:t>
            </a:r>
          </a:p>
          <a:p>
            <a:pPr marL="0" indent="0">
              <a:buNone/>
            </a:pPr>
            <a:r>
              <a:rPr lang="en-US" altLang="zh-CN" sz="5000" dirty="0"/>
              <a:t>       print('success')</a:t>
            </a:r>
          </a:p>
          <a:p>
            <a:pPr marL="0" indent="0">
              <a:buNone/>
            </a:pPr>
            <a:r>
              <a:rPr lang="en-US" altLang="zh-CN" sz="5000" dirty="0"/>
              <a:t>else:</a:t>
            </a:r>
          </a:p>
          <a:p>
            <a:pPr marL="0" indent="0">
              <a:buNone/>
            </a:pPr>
            <a:r>
              <a:rPr lang="en-US" altLang="zh-CN" sz="5000" dirty="0"/>
              <a:t>       print('fail')</a:t>
            </a:r>
            <a:endParaRPr lang="zh-CN" altLang="en-US" sz="5000" dirty="0"/>
          </a:p>
          <a:p>
            <a:endParaRPr lang="zh-CN" altLang="en-US" dirty="0"/>
          </a:p>
        </p:txBody>
      </p:sp>
      <p:sp>
        <p:nvSpPr>
          <p:cNvPr id="3" name="标题 2"/>
          <p:cNvSpPr>
            <a:spLocks noGrp="1"/>
          </p:cNvSpPr>
          <p:nvPr>
            <p:ph type="title"/>
          </p:nvPr>
        </p:nvSpPr>
        <p:spPr/>
        <p:txBody>
          <a:bodyPr>
            <a:normAutofit fontScale="90000"/>
          </a:bodyPr>
          <a:lstStyle/>
          <a:p>
            <a:r>
              <a:rPr lang="zh-CN" altLang="en-US" dirty="0"/>
              <a:t>结果进行判断</a:t>
            </a:r>
          </a:p>
        </p:txBody>
      </p:sp>
    </p:spTree>
    <p:extLst>
      <p:ext uri="{BB962C8B-B14F-4D97-AF65-F5344CB8AC3E}">
        <p14:creationId xmlns:p14="http://schemas.microsoft.com/office/powerpoint/2010/main" val="6329584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err="1"/>
              <a:t>EasyMonkeyDevice</a:t>
            </a:r>
            <a:endParaRPr lang="en-US" altLang="zh-CN" b="1" dirty="0"/>
          </a:p>
          <a:p>
            <a:r>
              <a:rPr lang="en-US" altLang="zh-CN" dirty="0" smtClean="0"/>
              <a:t>By</a:t>
            </a:r>
          </a:p>
          <a:p>
            <a:pPr lvl="1"/>
            <a:r>
              <a:rPr lang="en-US" altLang="zh-CN" dirty="0" err="1" smtClean="0"/>
              <a:t>adb</a:t>
            </a:r>
            <a:r>
              <a:rPr lang="en-US" altLang="zh-CN" dirty="0" smtClean="0"/>
              <a:t> shell service call window 1 i32 4939</a:t>
            </a:r>
          </a:p>
          <a:p>
            <a:pPr lvl="1"/>
            <a:r>
              <a:rPr lang="en-US" altLang="zh-CN" dirty="0" err="1"/>
              <a:t>adb</a:t>
            </a:r>
            <a:r>
              <a:rPr lang="en-US" altLang="zh-CN" dirty="0"/>
              <a:t> shell service </a:t>
            </a:r>
            <a:r>
              <a:rPr lang="en-US" altLang="zh-CN" dirty="0" smtClean="0"/>
              <a:t>call </a:t>
            </a:r>
            <a:r>
              <a:rPr lang="en-US" altLang="zh-CN" dirty="0"/>
              <a:t>window </a:t>
            </a:r>
            <a:r>
              <a:rPr lang="en-US" altLang="zh-CN" dirty="0" smtClean="0"/>
              <a:t>3</a:t>
            </a:r>
          </a:p>
          <a:p>
            <a:pPr marL="342900" lvl="1" indent="-342900">
              <a:buFont typeface="Arial" pitchFamily="34" charset="0"/>
              <a:buChar char="•"/>
            </a:pPr>
            <a:r>
              <a:rPr lang="en-US" altLang="zh-CN" sz="3200" dirty="0" err="1"/>
              <a:t>GetHierarchyViewer</a:t>
            </a:r>
            <a:endParaRPr lang="zh-CN" altLang="en-US" sz="3200" dirty="0"/>
          </a:p>
        </p:txBody>
      </p:sp>
      <p:sp>
        <p:nvSpPr>
          <p:cNvPr id="3" name="标题 2"/>
          <p:cNvSpPr>
            <a:spLocks noGrp="1"/>
          </p:cNvSpPr>
          <p:nvPr>
            <p:ph type="title"/>
          </p:nvPr>
        </p:nvSpPr>
        <p:spPr/>
        <p:txBody>
          <a:bodyPr>
            <a:normAutofit fontScale="90000"/>
          </a:bodyPr>
          <a:lstStyle/>
          <a:p>
            <a:r>
              <a:rPr lang="en-US" altLang="zh-CN" dirty="0" err="1" smtClean="0"/>
              <a:t>EasyMonkeyDevice</a:t>
            </a:r>
            <a:endParaRPr lang="zh-CN" altLang="en-US" dirty="0"/>
          </a:p>
        </p:txBody>
      </p:sp>
    </p:spTree>
    <p:extLst>
      <p:ext uri="{BB962C8B-B14F-4D97-AF65-F5344CB8AC3E}">
        <p14:creationId xmlns:p14="http://schemas.microsoft.com/office/powerpoint/2010/main" val="23185750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smtClean="0">
                <a:latin typeface="+mn-ea"/>
                <a:ea typeface="+mn-ea"/>
              </a:rPr>
              <a:t>MonkeyRunner</a:t>
            </a:r>
            <a:r>
              <a:rPr lang="zh-CN" altLang="en-US" dirty="0" smtClean="0">
                <a:latin typeface="+mn-ea"/>
                <a:ea typeface="+mn-ea"/>
              </a:rPr>
              <a:t>介绍</a:t>
            </a:r>
            <a:endParaRPr lang="en-US" altLang="zh-CN" dirty="0" smtClean="0">
              <a:latin typeface="+mn-ea"/>
              <a:ea typeface="+mn-ea"/>
            </a:endParaRPr>
          </a:p>
          <a:p>
            <a:pPr>
              <a:lnSpc>
                <a:spcPct val="150000"/>
              </a:lnSpc>
            </a:pPr>
            <a:r>
              <a:rPr lang="en-US" altLang="zh-CN" dirty="0" err="1" smtClean="0">
                <a:latin typeface="+mn-ea"/>
              </a:rPr>
              <a:t>MonkeyRunner</a:t>
            </a:r>
            <a:r>
              <a:rPr lang="zh-CN" altLang="en-US" dirty="0" smtClean="0">
                <a:latin typeface="+mn-ea"/>
              </a:rPr>
              <a:t>常用</a:t>
            </a:r>
            <a:r>
              <a:rPr lang="en-US" altLang="zh-CN" dirty="0" smtClean="0">
                <a:latin typeface="+mn-ea"/>
              </a:rPr>
              <a:t>API</a:t>
            </a:r>
          </a:p>
          <a:p>
            <a:pPr>
              <a:lnSpc>
                <a:spcPct val="150000"/>
              </a:lnSpc>
            </a:pPr>
            <a:r>
              <a:rPr lang="en-US" altLang="zh-CN" dirty="0" smtClean="0">
                <a:latin typeface="+mn-ea"/>
                <a:ea typeface="+mn-ea"/>
              </a:rPr>
              <a:t>MonkeyRunner</a:t>
            </a:r>
            <a:r>
              <a:rPr lang="zh-CN" altLang="en-US" dirty="0" smtClean="0">
                <a:latin typeface="+mn-ea"/>
                <a:ea typeface="+mn-ea"/>
              </a:rPr>
              <a:t>实战</a:t>
            </a:r>
            <a:endParaRPr lang="en-US" altLang="zh-CN" dirty="0" smtClean="0">
              <a:latin typeface="+mn-ea"/>
              <a:ea typeface="+mn-ea"/>
            </a:endParaRPr>
          </a:p>
          <a:p>
            <a:pPr>
              <a:lnSpc>
                <a:spcPct val="150000"/>
              </a:lnSpc>
            </a:pPr>
            <a:r>
              <a:rPr lang="zh-CN" altLang="en-US" dirty="0" smtClean="0">
                <a:solidFill>
                  <a:srgbClr val="FF0000"/>
                </a:solidFill>
                <a:latin typeface="+mn-ea"/>
                <a:ea typeface="+mn-ea"/>
              </a:rPr>
              <a:t>录制与回放</a:t>
            </a:r>
            <a:endParaRPr lang="zh-CN" altLang="en-US" dirty="0">
              <a:solidFill>
                <a:srgbClr val="FF0000"/>
              </a:solidFill>
              <a:latin typeface="+mn-ea"/>
              <a:ea typeface="+mn-ea"/>
            </a:endParaRPr>
          </a:p>
        </p:txBody>
      </p:sp>
      <p:sp>
        <p:nvSpPr>
          <p:cNvPr id="2" name="标题 1"/>
          <p:cNvSpPr>
            <a:spLocks noGrp="1"/>
          </p:cNvSpPr>
          <p:nvPr>
            <p:ph type="title"/>
          </p:nvPr>
        </p:nvSpPr>
        <p:spPr/>
        <p:txBody>
          <a:bodyPr>
            <a:normAutofit fontScale="90000"/>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450113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smtClean="0"/>
              <a:t>拷贝到</a:t>
            </a:r>
            <a:r>
              <a:rPr lang="en-US" altLang="zh-CN" dirty="0"/>
              <a:t>D:\</a:t>
            </a:r>
            <a:r>
              <a:rPr lang="en-US" altLang="zh-CN" dirty="0" smtClean="0"/>
              <a:t>Users\think\AppData\Local\Android\sdk\tools</a:t>
            </a:r>
            <a:r>
              <a:rPr lang="zh-CN" altLang="en-US" dirty="0" smtClean="0"/>
              <a:t>目录下</a:t>
            </a:r>
            <a:endParaRPr lang="en-US" altLang="zh-CN" dirty="0"/>
          </a:p>
          <a:p>
            <a:pPr marL="514350" indent="-514350">
              <a:buFont typeface="+mj-lt"/>
              <a:buAutoNum type="arabicPeriod"/>
            </a:pPr>
            <a:r>
              <a:rPr lang="zh-CN" altLang="en-US" dirty="0" smtClean="0"/>
              <a:t>输入 </a:t>
            </a:r>
            <a:r>
              <a:rPr lang="en-US" altLang="zh-CN" dirty="0" err="1" smtClean="0"/>
              <a:t>monkeyrunner</a:t>
            </a:r>
            <a:r>
              <a:rPr lang="en-US" altLang="zh-CN" dirty="0" smtClean="0"/>
              <a:t> monkey_recorder.py</a:t>
            </a:r>
          </a:p>
          <a:p>
            <a:pPr marL="514350" indent="-514350">
              <a:buFont typeface="+mj-lt"/>
              <a:buAutoNum type="arabicPeriod"/>
            </a:pPr>
            <a:r>
              <a:rPr lang="zh-CN" altLang="en-US" dirty="0" smtClean="0"/>
              <a:t>操作 </a:t>
            </a:r>
            <a:r>
              <a:rPr lang="en-US" altLang="zh-CN" dirty="0" smtClean="0"/>
              <a:t>app</a:t>
            </a:r>
            <a:r>
              <a:rPr lang="zh-CN" altLang="en-US" dirty="0" smtClean="0"/>
              <a:t>，导出文件</a:t>
            </a:r>
            <a:r>
              <a:rPr lang="en-US" altLang="zh-CN" dirty="0" smtClean="0"/>
              <a:t>demo.mr</a:t>
            </a:r>
          </a:p>
          <a:p>
            <a:pPr marL="514350" indent="-514350">
              <a:buFont typeface="+mj-lt"/>
              <a:buAutoNum type="arabicPeriod"/>
            </a:pPr>
            <a:r>
              <a:rPr lang="zh-CN" altLang="en-US" dirty="0" smtClean="0"/>
              <a:t>输入 </a:t>
            </a:r>
            <a:r>
              <a:rPr lang="en-US" altLang="zh-CN" dirty="0" err="1"/>
              <a:t>monkeyrunner</a:t>
            </a:r>
            <a:r>
              <a:rPr lang="en-US" altLang="zh-CN" dirty="0"/>
              <a:t> monkey_playback.py</a:t>
            </a:r>
          </a:p>
          <a:p>
            <a:endParaRPr lang="zh-CN" altLang="en-US" dirty="0"/>
          </a:p>
        </p:txBody>
      </p:sp>
      <p:sp>
        <p:nvSpPr>
          <p:cNvPr id="3" name="标题 2"/>
          <p:cNvSpPr>
            <a:spLocks noGrp="1"/>
          </p:cNvSpPr>
          <p:nvPr>
            <p:ph type="title"/>
          </p:nvPr>
        </p:nvSpPr>
        <p:spPr/>
        <p:txBody>
          <a:bodyPr>
            <a:normAutofit fontScale="90000"/>
          </a:bodyPr>
          <a:lstStyle/>
          <a:p>
            <a:r>
              <a:rPr lang="zh-CN" altLang="en-US" dirty="0" smtClean="0"/>
              <a:t>录制与回放</a:t>
            </a:r>
            <a:endParaRPr lang="zh-CN" altLang="en-US" dirty="0"/>
          </a:p>
        </p:txBody>
      </p:sp>
    </p:spTree>
    <p:extLst>
      <p:ext uri="{BB962C8B-B14F-4D97-AF65-F5344CB8AC3E}">
        <p14:creationId xmlns:p14="http://schemas.microsoft.com/office/powerpoint/2010/main" val="21466632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录制回放</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 y="789552"/>
            <a:ext cx="4968552" cy="387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915816" y="1545636"/>
            <a:ext cx="6012160" cy="3785652"/>
          </a:xfrm>
          <a:prstGeom prst="rect">
            <a:avLst/>
          </a:prstGeom>
          <a:noFill/>
        </p:spPr>
        <p:txBody>
          <a:bodyPr wrap="square" rtlCol="0">
            <a:spAutoFit/>
          </a:bodyPr>
          <a:lstStyle/>
          <a:p>
            <a:r>
              <a:rPr lang="en-US" altLang="zh-CN" sz="2400" dirty="0" smtClean="0"/>
              <a:t>Wait</a:t>
            </a:r>
            <a:r>
              <a:rPr lang="zh-CN" altLang="en-US" sz="2400" dirty="0" smtClean="0"/>
              <a:t>：相当于</a:t>
            </a:r>
            <a:r>
              <a:rPr lang="en-US" altLang="zh-CN" sz="2400" dirty="0" smtClean="0"/>
              <a:t>sleep</a:t>
            </a:r>
            <a:r>
              <a:rPr lang="zh-CN" altLang="en-US" sz="2400" dirty="0" smtClean="0"/>
              <a:t>，每一步操作中间如果需要等待，以防止点击速度过快有些</a:t>
            </a:r>
            <a:r>
              <a:rPr lang="en-US" altLang="zh-CN" sz="2400" dirty="0" smtClean="0"/>
              <a:t>UI</a:t>
            </a:r>
            <a:r>
              <a:rPr lang="zh-CN" altLang="en-US" sz="2400" dirty="0" smtClean="0"/>
              <a:t>还未跳转成功。</a:t>
            </a:r>
            <a:endParaRPr lang="en-US" altLang="zh-CN" sz="2400" dirty="0" smtClean="0"/>
          </a:p>
          <a:p>
            <a:r>
              <a:rPr lang="en-US" altLang="zh-CN" sz="2400" dirty="0" smtClean="0"/>
              <a:t>Press a Button</a:t>
            </a:r>
            <a:r>
              <a:rPr lang="zh-CN" altLang="en-US" sz="2400" dirty="0" smtClean="0"/>
              <a:t>：相当于</a:t>
            </a:r>
            <a:r>
              <a:rPr lang="en-US" altLang="zh-CN" sz="2400" dirty="0" err="1"/>
              <a:t>device.press</a:t>
            </a:r>
            <a:r>
              <a:rPr lang="zh-CN" altLang="en-US" sz="2400" dirty="0" smtClean="0"/>
              <a:t>的命令，用来模拟“点击回车，</a:t>
            </a:r>
            <a:r>
              <a:rPr lang="en-US" altLang="zh-CN" sz="2400" dirty="0" smtClean="0"/>
              <a:t>back</a:t>
            </a:r>
            <a:r>
              <a:rPr lang="zh-CN" altLang="en-US" sz="2400" dirty="0" smtClean="0"/>
              <a:t>”等事件</a:t>
            </a:r>
            <a:endParaRPr lang="en-US" altLang="zh-CN" sz="2400" dirty="0" smtClean="0"/>
          </a:p>
          <a:p>
            <a:r>
              <a:rPr lang="en-US" altLang="zh-CN" sz="2400" dirty="0" smtClean="0"/>
              <a:t>Type Something</a:t>
            </a:r>
            <a:r>
              <a:rPr lang="zh-CN" altLang="en-US" sz="2400" dirty="0" smtClean="0"/>
              <a:t>：相当于</a:t>
            </a:r>
            <a:r>
              <a:rPr lang="en-US" altLang="zh-CN" sz="2400" dirty="0" err="1" smtClean="0"/>
              <a:t>device.type</a:t>
            </a:r>
            <a:r>
              <a:rPr lang="en-US" altLang="zh-CN" sz="2400" dirty="0" smtClean="0"/>
              <a:t> </a:t>
            </a:r>
            <a:r>
              <a:rPr lang="zh-CN" altLang="en-US" sz="2400" dirty="0" smtClean="0"/>
              <a:t>输入</a:t>
            </a:r>
            <a:endParaRPr lang="en-US" altLang="zh-CN" sz="2400" dirty="0" smtClean="0"/>
          </a:p>
          <a:p>
            <a:r>
              <a:rPr lang="en-US" altLang="zh-CN" sz="2400" dirty="0" smtClean="0"/>
              <a:t>Fling</a:t>
            </a:r>
            <a:r>
              <a:rPr lang="zh-CN" altLang="en-US" sz="2400" dirty="0" smtClean="0"/>
              <a:t>：模拟滑动事件</a:t>
            </a:r>
            <a:endParaRPr lang="en-US" altLang="zh-CN" sz="2400" dirty="0" smtClean="0"/>
          </a:p>
          <a:p>
            <a:r>
              <a:rPr lang="en-US" altLang="zh-CN" sz="2400" dirty="0" smtClean="0"/>
              <a:t>Export Actions</a:t>
            </a:r>
            <a:r>
              <a:rPr lang="zh-CN" altLang="en-US" sz="2400" dirty="0" smtClean="0"/>
              <a:t>：导出代码</a:t>
            </a:r>
            <a:endParaRPr lang="en-US" altLang="zh-CN" sz="2400" dirty="0" smtClean="0"/>
          </a:p>
          <a:p>
            <a:r>
              <a:rPr lang="en-US" altLang="zh-CN" sz="2400" dirty="0" err="1" smtClean="0"/>
              <a:t>Reflesh</a:t>
            </a:r>
            <a:r>
              <a:rPr lang="en-US" altLang="zh-CN" sz="2400" dirty="0" smtClean="0"/>
              <a:t> Display</a:t>
            </a:r>
            <a:r>
              <a:rPr lang="zh-CN" altLang="en-US" sz="2400" dirty="0" smtClean="0"/>
              <a:t>：</a:t>
            </a:r>
            <a:r>
              <a:rPr lang="zh-CN" altLang="en-US" sz="2400" dirty="0"/>
              <a:t>刷新当前界面</a:t>
            </a:r>
            <a:r>
              <a:rPr lang="zh-CN" altLang="en-US" sz="2400" dirty="0" smtClean="0"/>
              <a:t>，与手机端屏幕同步</a:t>
            </a:r>
            <a:endParaRPr lang="zh-CN" altLang="en-US" sz="2400" dirty="0"/>
          </a:p>
        </p:txBody>
      </p:sp>
    </p:spTree>
    <p:extLst>
      <p:ext uri="{BB962C8B-B14F-4D97-AF65-F5344CB8AC3E}">
        <p14:creationId xmlns:p14="http://schemas.microsoft.com/office/powerpoint/2010/main" val="3202220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t>monkeyrunnerRecord.py</a:t>
            </a:r>
          </a:p>
          <a:p>
            <a:pPr marL="0" indent="0">
              <a:buNone/>
            </a:pPr>
            <a:endParaRPr lang="en-US" altLang="zh-CN" sz="2600" dirty="0"/>
          </a:p>
          <a:p>
            <a:pPr marL="0" indent="0">
              <a:buNone/>
            </a:pPr>
            <a:r>
              <a:rPr lang="en-US" altLang="zh-CN" sz="2400" dirty="0"/>
              <a:t>from </a:t>
            </a:r>
            <a:r>
              <a:rPr lang="en-US" altLang="zh-CN" sz="2400" dirty="0" err="1"/>
              <a:t>com.android.monkeyrunner</a:t>
            </a:r>
            <a:r>
              <a:rPr lang="en-US" altLang="zh-CN" sz="2400" dirty="0"/>
              <a:t> import MonkeyRunner</a:t>
            </a:r>
          </a:p>
          <a:p>
            <a:pPr marL="0" indent="0">
              <a:buNone/>
            </a:pPr>
            <a:r>
              <a:rPr lang="en-US" altLang="zh-CN" sz="2400" dirty="0"/>
              <a:t>from </a:t>
            </a:r>
            <a:r>
              <a:rPr lang="en-US" altLang="zh-CN" sz="2400" dirty="0" err="1"/>
              <a:t>com.android.monkeyrunner.recorder</a:t>
            </a:r>
            <a:r>
              <a:rPr lang="en-US" altLang="zh-CN" sz="2400" dirty="0"/>
              <a:t> import </a:t>
            </a:r>
            <a:r>
              <a:rPr lang="en-US" altLang="zh-CN" sz="2400" dirty="0" err="1"/>
              <a:t>MonkeyRecorder</a:t>
            </a:r>
            <a:endParaRPr lang="en-US" altLang="zh-CN" sz="2400" dirty="0"/>
          </a:p>
          <a:p>
            <a:pPr marL="0" indent="0">
              <a:buNone/>
            </a:pPr>
            <a:r>
              <a:rPr lang="en-US" altLang="zh-CN" sz="2400" dirty="0"/>
              <a:t>device = </a:t>
            </a:r>
            <a:r>
              <a:rPr lang="en-US" altLang="zh-CN" sz="2400" dirty="0" err="1"/>
              <a:t>MonkeyRunner.waitForConnection</a:t>
            </a:r>
            <a:r>
              <a:rPr lang="en-US" altLang="zh-CN" sz="2400" dirty="0" smtClean="0"/>
              <a:t>()</a:t>
            </a:r>
            <a:endParaRPr lang="en-US" altLang="zh-CN" sz="2400" dirty="0"/>
          </a:p>
          <a:p>
            <a:pPr marL="0" indent="0">
              <a:buNone/>
            </a:pPr>
            <a:r>
              <a:rPr lang="en-US" altLang="zh-CN" sz="2400" dirty="0" err="1"/>
              <a:t>MonkeyRecorder.start</a:t>
            </a:r>
            <a:r>
              <a:rPr lang="en-US" altLang="zh-CN" sz="2400" dirty="0"/>
              <a:t>(device)</a:t>
            </a:r>
            <a:endParaRPr lang="zh-CN" altLang="en-US" sz="2400" dirty="0"/>
          </a:p>
        </p:txBody>
      </p:sp>
      <p:sp>
        <p:nvSpPr>
          <p:cNvPr id="3" name="标题 2"/>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录制回放</a:t>
            </a:r>
          </a:p>
        </p:txBody>
      </p:sp>
    </p:spTree>
    <p:extLst>
      <p:ext uri="{BB962C8B-B14F-4D97-AF65-F5344CB8AC3E}">
        <p14:creationId xmlns:p14="http://schemas.microsoft.com/office/powerpoint/2010/main" val="1465367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介绍</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897564"/>
            <a:ext cx="8638928" cy="3680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481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843558"/>
            <a:ext cx="8579296" cy="3888432"/>
          </a:xfrm>
        </p:spPr>
        <p:txBody>
          <a:bodyPr>
            <a:normAutofit/>
          </a:bodyPr>
          <a:lstStyle/>
          <a:p>
            <a:pPr>
              <a:lnSpc>
                <a:spcPct val="80000"/>
              </a:lnSpc>
            </a:pPr>
            <a:endParaRPr lang="en-US" altLang="zh-CN" sz="2300" dirty="0" smtClean="0">
              <a:latin typeface="华文楷体" panose="02010600040101010101" pitchFamily="2" charset="-122"/>
              <a:ea typeface="华文楷体" panose="02010600040101010101" pitchFamily="2" charset="-122"/>
            </a:endParaRPr>
          </a:p>
          <a:p>
            <a:pPr>
              <a:lnSpc>
                <a:spcPct val="150000"/>
              </a:lnSpc>
            </a:pPr>
            <a:r>
              <a:rPr lang="zh-CN" altLang="en-US" sz="2300" dirty="0" smtClean="0">
                <a:solidFill>
                  <a:srgbClr val="FF0000"/>
                </a:solidFill>
                <a:latin typeface="+mn-ea"/>
                <a:ea typeface="+mn-ea"/>
              </a:rPr>
              <a:t>两者没有任何关系</a:t>
            </a:r>
            <a:endParaRPr lang="en-US" altLang="zh-CN" sz="2300" dirty="0" smtClean="0">
              <a:solidFill>
                <a:srgbClr val="FF0000"/>
              </a:solidFill>
              <a:latin typeface="+mn-ea"/>
              <a:ea typeface="+mn-ea"/>
            </a:endParaRPr>
          </a:p>
          <a:p>
            <a:pPr>
              <a:lnSpc>
                <a:spcPct val="150000"/>
              </a:lnSpc>
            </a:pPr>
            <a:r>
              <a:rPr lang="en-US" altLang="zh-CN" sz="2300" dirty="0" smtClean="0">
                <a:latin typeface="+mn-ea"/>
                <a:ea typeface="+mn-ea"/>
              </a:rPr>
              <a:t>Monkey</a:t>
            </a:r>
            <a:r>
              <a:rPr lang="zh-CN" altLang="en-US" sz="2300" dirty="0" smtClean="0">
                <a:latin typeface="+mn-ea"/>
                <a:ea typeface="+mn-ea"/>
              </a:rPr>
              <a:t>是一条命令，语言</a:t>
            </a:r>
            <a:r>
              <a:rPr lang="en-US" altLang="zh-CN" sz="2300" dirty="0" smtClean="0">
                <a:latin typeface="+mn-ea"/>
                <a:ea typeface="+mn-ea"/>
              </a:rPr>
              <a:t>java</a:t>
            </a:r>
            <a:r>
              <a:rPr lang="zh-CN" altLang="en-US" sz="2300" dirty="0" smtClean="0"/>
              <a:t>，无断言。</a:t>
            </a:r>
            <a:r>
              <a:rPr lang="zh-CN" altLang="en-US" sz="2300" dirty="0" smtClean="0">
                <a:latin typeface="+mn-ea"/>
                <a:ea typeface="+mn-ea"/>
              </a:rPr>
              <a:t>主要</a:t>
            </a:r>
            <a:r>
              <a:rPr lang="zh-CN" altLang="en-US" sz="2300" dirty="0">
                <a:latin typeface="+mn-ea"/>
                <a:ea typeface="+mn-ea"/>
              </a:rPr>
              <a:t>直接运行在设备或模拟器的</a:t>
            </a:r>
            <a:r>
              <a:rPr lang="en-US" altLang="zh-CN" sz="2300" dirty="0" err="1">
                <a:latin typeface="+mn-ea"/>
                <a:ea typeface="+mn-ea"/>
              </a:rPr>
              <a:t>adb</a:t>
            </a:r>
            <a:r>
              <a:rPr lang="en-US" altLang="zh-CN" sz="2300" dirty="0">
                <a:latin typeface="+mn-ea"/>
                <a:ea typeface="+mn-ea"/>
              </a:rPr>
              <a:t> shell</a:t>
            </a:r>
            <a:r>
              <a:rPr lang="zh-CN" altLang="en-US" sz="2300" dirty="0">
                <a:latin typeface="+mn-ea"/>
                <a:ea typeface="+mn-ea"/>
              </a:rPr>
              <a:t>中，生成用户的伪随机事件流。</a:t>
            </a:r>
            <a:endParaRPr lang="en-US" altLang="zh-CN" sz="2300" dirty="0">
              <a:latin typeface="+mn-ea"/>
              <a:ea typeface="+mn-ea"/>
            </a:endParaRPr>
          </a:p>
          <a:p>
            <a:pPr>
              <a:lnSpc>
                <a:spcPct val="150000"/>
              </a:lnSpc>
            </a:pPr>
            <a:r>
              <a:rPr lang="en-US" altLang="zh-CN" sz="2300" dirty="0" smtClean="0">
                <a:latin typeface="+mn-ea"/>
                <a:ea typeface="+mn-ea"/>
              </a:rPr>
              <a:t>MonkeyRunner</a:t>
            </a:r>
            <a:r>
              <a:rPr lang="zh-CN" altLang="en-US" sz="2300" dirty="0" smtClean="0">
                <a:latin typeface="+mn-ea"/>
                <a:ea typeface="+mn-ea"/>
              </a:rPr>
              <a:t>，存在于</a:t>
            </a:r>
            <a:r>
              <a:rPr lang="en-US" altLang="zh-CN" sz="2300" dirty="0" err="1" smtClean="0">
                <a:latin typeface="+mn-ea"/>
                <a:ea typeface="+mn-ea"/>
              </a:rPr>
              <a:t>sdk</a:t>
            </a:r>
            <a:r>
              <a:rPr lang="zh-CN" altLang="en-US" sz="2300" dirty="0" smtClean="0">
                <a:latin typeface="+mn-ea"/>
                <a:ea typeface="+mn-ea"/>
              </a:rPr>
              <a:t>中，通过</a:t>
            </a:r>
            <a:r>
              <a:rPr lang="en-US" altLang="zh-CN" sz="2300" dirty="0" smtClean="0">
                <a:latin typeface="+mn-ea"/>
                <a:ea typeface="+mn-ea"/>
              </a:rPr>
              <a:t>API</a:t>
            </a:r>
            <a:r>
              <a:rPr lang="zh-CN" altLang="en-US" sz="2300" dirty="0" smtClean="0">
                <a:latin typeface="+mn-ea"/>
                <a:ea typeface="+mn-ea"/>
              </a:rPr>
              <a:t>定义的命令和事件，控制设备，运行</a:t>
            </a:r>
            <a:r>
              <a:rPr lang="zh-CN" altLang="en-US" sz="2300" dirty="0">
                <a:latin typeface="+mn-ea"/>
                <a:ea typeface="+mn-ea"/>
              </a:rPr>
              <a:t>在</a:t>
            </a:r>
            <a:r>
              <a:rPr lang="en-US" altLang="zh-CN" sz="2300" dirty="0">
                <a:latin typeface="+mn-ea"/>
                <a:ea typeface="+mn-ea"/>
              </a:rPr>
              <a:t>PC</a:t>
            </a:r>
            <a:r>
              <a:rPr lang="zh-CN" altLang="en-US" sz="2300" dirty="0" smtClean="0">
                <a:latin typeface="+mn-ea"/>
                <a:ea typeface="+mn-ea"/>
              </a:rPr>
              <a:t>端</a:t>
            </a:r>
            <a:r>
              <a:rPr lang="zh-CN" altLang="en-US" sz="2300" dirty="0">
                <a:latin typeface="+mn-ea"/>
                <a:ea typeface="+mn-ea"/>
              </a:rPr>
              <a:t>。</a:t>
            </a:r>
            <a:endParaRPr lang="zh-CN" altLang="en-US" dirty="0">
              <a:latin typeface="+mn-ea"/>
              <a:ea typeface="+mn-ea"/>
            </a:endParaRPr>
          </a:p>
        </p:txBody>
      </p:sp>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与</a:t>
            </a:r>
            <a:r>
              <a:rPr lang="en-US" altLang="zh-CN" dirty="0">
                <a:latin typeface="+mn-ea"/>
                <a:ea typeface="+mn-ea"/>
              </a:rPr>
              <a:t>Monkey</a:t>
            </a:r>
            <a:r>
              <a:rPr lang="zh-CN" altLang="en-US" dirty="0">
                <a:latin typeface="+mn-ea"/>
                <a:ea typeface="+mn-ea"/>
              </a:rPr>
              <a:t>区别</a:t>
            </a:r>
          </a:p>
        </p:txBody>
      </p:sp>
    </p:spTree>
    <p:extLst>
      <p:ext uri="{BB962C8B-B14F-4D97-AF65-F5344CB8AC3E}">
        <p14:creationId xmlns:p14="http://schemas.microsoft.com/office/powerpoint/2010/main" val="1389748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架构</a:t>
            </a:r>
          </a:p>
        </p:txBody>
      </p:sp>
      <p:pic>
        <p:nvPicPr>
          <p:cNvPr id="1028" name="Picture 4" descr="http://img.blog.csdn.net/20141129142450843?watermark/2/text/aHR0cDovL2Jsb2cuY3Nkbi5uZXQvemh1YmFpdGlhbg==/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800212"/>
            <a:ext cx="7553215" cy="434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873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97564"/>
            <a:ext cx="8424936" cy="3834426"/>
          </a:xfrm>
        </p:spPr>
        <p:txBody>
          <a:bodyPr>
            <a:noAutofit/>
          </a:bodyPr>
          <a:lstStyle/>
          <a:p>
            <a:pPr>
              <a:lnSpc>
                <a:spcPts val="3600"/>
              </a:lnSpc>
            </a:pPr>
            <a:r>
              <a:rPr lang="en-US" altLang="zh-CN" sz="2400" dirty="0" smtClean="0">
                <a:solidFill>
                  <a:srgbClr val="FF0000"/>
                </a:solidFill>
                <a:latin typeface="+mn-ea"/>
                <a:ea typeface="+mn-ea"/>
              </a:rPr>
              <a:t>MonkeyRunner</a:t>
            </a:r>
            <a:r>
              <a:rPr lang="zh-CN" altLang="en-US" sz="2400" dirty="0" smtClean="0">
                <a:latin typeface="+mn-ea"/>
                <a:ea typeface="+mn-ea"/>
              </a:rPr>
              <a:t>库</a:t>
            </a:r>
            <a:r>
              <a:rPr lang="en-US" altLang="zh-CN" sz="2400" dirty="0" smtClean="0">
                <a:latin typeface="+mn-ea"/>
                <a:ea typeface="+mn-ea"/>
              </a:rPr>
              <a:t>:MonkeyRunner</a:t>
            </a:r>
            <a:r>
              <a:rPr lang="zh-CN" altLang="en-US" sz="2400" dirty="0" smtClean="0">
                <a:latin typeface="+mn-ea"/>
                <a:ea typeface="+mn-ea"/>
              </a:rPr>
              <a:t>最主要</a:t>
            </a:r>
            <a:r>
              <a:rPr lang="zh-CN" altLang="en-US" sz="2400" dirty="0">
                <a:latin typeface="+mn-ea"/>
                <a:ea typeface="+mn-ea"/>
              </a:rPr>
              <a:t>的库，脚本可以直接使用里面</a:t>
            </a:r>
            <a:r>
              <a:rPr lang="zh-CN" altLang="en-US" sz="2400" dirty="0" smtClean="0">
                <a:latin typeface="+mn-ea"/>
                <a:ea typeface="+mn-ea"/>
              </a:rPr>
              <a:t>的</a:t>
            </a:r>
            <a:r>
              <a:rPr lang="en-US" altLang="zh-CN" sz="2400" dirty="0" err="1" smtClean="0">
                <a:latin typeface="+mn-ea"/>
                <a:ea typeface="+mn-ea"/>
              </a:rPr>
              <a:t>MonkeyRunner,MonkeyDevice,MonkeyImage</a:t>
            </a:r>
            <a:r>
              <a:rPr lang="zh-CN" altLang="en-US" sz="2400" dirty="0">
                <a:latin typeface="+mn-ea"/>
                <a:ea typeface="+mn-ea"/>
              </a:rPr>
              <a:t>类来控制</a:t>
            </a:r>
            <a:r>
              <a:rPr lang="en-US" altLang="zh-CN" sz="2400" dirty="0">
                <a:latin typeface="+mn-ea"/>
                <a:ea typeface="+mn-ea"/>
              </a:rPr>
              <a:t>Android</a:t>
            </a:r>
            <a:r>
              <a:rPr lang="zh-CN" altLang="en-US" sz="2400" dirty="0">
                <a:latin typeface="+mn-ea"/>
                <a:ea typeface="+mn-ea"/>
              </a:rPr>
              <a:t>目标设备和应用以及截图等功能</a:t>
            </a:r>
          </a:p>
          <a:p>
            <a:pPr>
              <a:lnSpc>
                <a:spcPts val="3600"/>
              </a:lnSpc>
            </a:pPr>
            <a:r>
              <a:rPr lang="en-US" altLang="zh-CN" sz="2400" dirty="0" err="1">
                <a:latin typeface="+mn-ea"/>
                <a:ea typeface="+mn-ea"/>
              </a:rPr>
              <a:t>chimpchat</a:t>
            </a:r>
            <a:r>
              <a:rPr lang="zh-CN" altLang="en-US" sz="2400" dirty="0">
                <a:latin typeface="+mn-ea"/>
                <a:ea typeface="+mn-ea"/>
              </a:rPr>
              <a:t>库</a:t>
            </a:r>
            <a:r>
              <a:rPr lang="en-US" altLang="zh-CN" sz="2400" dirty="0">
                <a:latin typeface="+mn-ea"/>
                <a:ea typeface="+mn-ea"/>
              </a:rPr>
              <a:t>:</a:t>
            </a:r>
            <a:r>
              <a:rPr lang="en-US" altLang="zh-CN" sz="2400" dirty="0" err="1">
                <a:latin typeface="+mn-ea"/>
                <a:ea typeface="+mn-ea"/>
              </a:rPr>
              <a:t>chimpchat</a:t>
            </a:r>
            <a:r>
              <a:rPr lang="zh-CN" altLang="en-US" sz="2400" dirty="0">
                <a:latin typeface="+mn-ea"/>
                <a:ea typeface="+mn-ea"/>
              </a:rPr>
              <a:t>对于使用</a:t>
            </a:r>
            <a:r>
              <a:rPr lang="en-US" altLang="zh-CN" sz="2400" dirty="0" err="1">
                <a:latin typeface="+mn-ea"/>
                <a:ea typeface="+mn-ea"/>
              </a:rPr>
              <a:t>ADB</a:t>
            </a:r>
            <a:r>
              <a:rPr lang="zh-CN" altLang="en-US" sz="2400" dirty="0">
                <a:latin typeface="+mn-ea"/>
                <a:ea typeface="+mn-ea"/>
              </a:rPr>
              <a:t>进行通信的过程来说，</a:t>
            </a:r>
            <a:r>
              <a:rPr lang="zh-CN" altLang="en-US" sz="2400" dirty="0" smtClean="0">
                <a:latin typeface="+mn-ea"/>
                <a:ea typeface="+mn-ea"/>
              </a:rPr>
              <a:t>相当于</a:t>
            </a:r>
            <a:r>
              <a:rPr lang="en-US" altLang="zh-CN" sz="2400" dirty="0" smtClean="0">
                <a:latin typeface="+mn-ea"/>
                <a:ea typeface="+mn-ea"/>
              </a:rPr>
              <a:t>MonkeyRunner</a:t>
            </a:r>
            <a:r>
              <a:rPr lang="zh-CN" altLang="en-US" sz="2400" dirty="0" smtClean="0">
                <a:latin typeface="+mn-ea"/>
                <a:ea typeface="+mn-ea"/>
              </a:rPr>
              <a:t>和</a:t>
            </a:r>
            <a:r>
              <a:rPr lang="en-US" altLang="zh-CN" sz="2400" dirty="0">
                <a:latin typeface="+mn-ea"/>
                <a:ea typeface="+mn-ea"/>
              </a:rPr>
              <a:t>ddmlib</a:t>
            </a:r>
            <a:r>
              <a:rPr lang="zh-CN" altLang="en-US" sz="2400" dirty="0">
                <a:latin typeface="+mn-ea"/>
                <a:ea typeface="+mn-ea"/>
              </a:rPr>
              <a:t>之间的代理中间层。但对于</a:t>
            </a:r>
            <a:r>
              <a:rPr lang="zh-CN" altLang="en-US" sz="2400" dirty="0" smtClean="0">
                <a:latin typeface="+mn-ea"/>
                <a:ea typeface="+mn-ea"/>
              </a:rPr>
              <a:t>使用</a:t>
            </a:r>
            <a:r>
              <a:rPr lang="en-US" altLang="zh-CN" sz="2400" dirty="0" smtClean="0">
                <a:latin typeface="+mn-ea"/>
                <a:ea typeface="+mn-ea"/>
              </a:rPr>
              <a:t>Monkey</a:t>
            </a:r>
            <a:r>
              <a:rPr lang="zh-CN" altLang="en-US" sz="2400" dirty="0" smtClean="0">
                <a:latin typeface="+mn-ea"/>
                <a:ea typeface="+mn-ea"/>
              </a:rPr>
              <a:t>进行</a:t>
            </a:r>
            <a:r>
              <a:rPr lang="zh-CN" altLang="en-US" sz="2400" dirty="0">
                <a:latin typeface="+mn-ea"/>
                <a:ea typeface="+mn-ea"/>
              </a:rPr>
              <a:t>通信 的时候，</a:t>
            </a:r>
            <a:r>
              <a:rPr lang="en-US" altLang="zh-CN" sz="2400" dirty="0" err="1">
                <a:latin typeface="+mn-ea"/>
                <a:ea typeface="+mn-ea"/>
              </a:rPr>
              <a:t>chimpchat</a:t>
            </a:r>
            <a:r>
              <a:rPr lang="zh-CN" altLang="en-US" sz="2400" dirty="0">
                <a:latin typeface="+mn-ea"/>
                <a:ea typeface="+mn-ea"/>
              </a:rPr>
              <a:t>并不需要通过</a:t>
            </a:r>
            <a:r>
              <a:rPr lang="en-US" altLang="zh-CN" sz="2400" dirty="0">
                <a:latin typeface="+mn-ea"/>
                <a:ea typeface="+mn-ea"/>
              </a:rPr>
              <a:t>ddmlib</a:t>
            </a:r>
            <a:r>
              <a:rPr lang="zh-CN" altLang="en-US" sz="2400" dirty="0">
                <a:latin typeface="+mn-ea"/>
                <a:ea typeface="+mn-ea"/>
              </a:rPr>
              <a:t>来驱动</a:t>
            </a:r>
            <a:r>
              <a:rPr lang="en-US" altLang="zh-CN" sz="2400" dirty="0">
                <a:latin typeface="+mn-ea"/>
                <a:ea typeface="+mn-ea"/>
              </a:rPr>
              <a:t>Android</a:t>
            </a:r>
            <a:r>
              <a:rPr lang="zh-CN" altLang="en-US" sz="2400" dirty="0">
                <a:latin typeface="+mn-ea"/>
                <a:ea typeface="+mn-ea"/>
              </a:rPr>
              <a:t>目标机器</a:t>
            </a:r>
            <a:r>
              <a:rPr lang="zh-CN" altLang="en-US" sz="2400" dirty="0" smtClean="0">
                <a:latin typeface="+mn-ea"/>
                <a:ea typeface="+mn-ea"/>
              </a:rPr>
              <a:t>的</a:t>
            </a:r>
            <a:r>
              <a:rPr lang="en-US" altLang="zh-CN" sz="2400" dirty="0" smtClean="0">
                <a:latin typeface="+mn-ea"/>
                <a:ea typeface="+mn-ea"/>
              </a:rPr>
              <a:t>Monkey</a:t>
            </a:r>
            <a:r>
              <a:rPr lang="zh-CN" altLang="en-US" sz="2400" dirty="0" smtClean="0">
                <a:latin typeface="+mn-ea"/>
                <a:ea typeface="+mn-ea"/>
              </a:rPr>
              <a:t>服务</a:t>
            </a:r>
            <a:r>
              <a:rPr lang="zh-CN" altLang="en-US" sz="2400" dirty="0">
                <a:latin typeface="+mn-ea"/>
                <a:ea typeface="+mn-ea"/>
              </a:rPr>
              <a:t>，</a:t>
            </a:r>
            <a:r>
              <a:rPr lang="zh-CN" altLang="en-US" sz="2400" dirty="0" smtClean="0">
                <a:latin typeface="+mn-ea"/>
                <a:ea typeface="+mn-ea"/>
              </a:rPr>
              <a:t>而是</a:t>
            </a:r>
            <a:r>
              <a:rPr lang="en-US" altLang="zh-CN" sz="2400" dirty="0" err="1" smtClean="0">
                <a:latin typeface="+mn-ea"/>
                <a:ea typeface="+mn-ea"/>
              </a:rPr>
              <a:t>chimpchat</a:t>
            </a:r>
            <a:r>
              <a:rPr lang="zh-CN" altLang="en-US" sz="2400" dirty="0">
                <a:latin typeface="+mn-ea"/>
                <a:ea typeface="+mn-ea"/>
              </a:rPr>
              <a:t>自己来完成</a:t>
            </a:r>
            <a:r>
              <a:rPr lang="en-US" altLang="zh-CN" sz="2400" dirty="0">
                <a:latin typeface="+mn-ea"/>
                <a:ea typeface="+mn-ea"/>
              </a:rPr>
              <a:t>socket</a:t>
            </a:r>
            <a:r>
              <a:rPr lang="zh-CN" altLang="en-US" sz="2400" dirty="0" smtClean="0">
                <a:latin typeface="+mn-ea"/>
                <a:ea typeface="+mn-ea"/>
              </a:rPr>
              <a:t>建立</a:t>
            </a:r>
            <a:r>
              <a:rPr lang="zh-CN" altLang="en-US" sz="2400" dirty="0">
                <a:latin typeface="+mn-ea"/>
                <a:ea typeface="+mn-ea"/>
              </a:rPr>
              <a:t>和命令发送的功能</a:t>
            </a:r>
            <a:endParaRPr lang="en-US" altLang="zh-CN" sz="2400" dirty="0">
              <a:latin typeface="+mn-ea"/>
              <a:ea typeface="+mn-ea"/>
            </a:endParaRPr>
          </a:p>
          <a:p>
            <a:endParaRPr lang="zh-CN" altLang="en-US" sz="2400" dirty="0">
              <a:latin typeface="+mn-ea"/>
              <a:ea typeface="+mn-ea"/>
            </a:endParaRPr>
          </a:p>
        </p:txBody>
      </p:sp>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常用库</a:t>
            </a:r>
          </a:p>
        </p:txBody>
      </p:sp>
    </p:spTree>
    <p:extLst>
      <p:ext uri="{BB962C8B-B14F-4D97-AF65-F5344CB8AC3E}">
        <p14:creationId xmlns:p14="http://schemas.microsoft.com/office/powerpoint/2010/main" val="2863639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97565"/>
            <a:ext cx="8229600" cy="3394472"/>
          </a:xfrm>
        </p:spPr>
        <p:txBody>
          <a:bodyPr>
            <a:noAutofit/>
          </a:bodyPr>
          <a:lstStyle/>
          <a:p>
            <a:pPr>
              <a:lnSpc>
                <a:spcPct val="150000"/>
              </a:lnSpc>
              <a:spcAft>
                <a:spcPts val="1200"/>
              </a:spcAft>
            </a:pPr>
            <a:r>
              <a:rPr lang="en-US" altLang="zh-CN" sz="2400" dirty="0">
                <a:latin typeface="+mn-ea"/>
                <a:ea typeface="+mn-ea"/>
              </a:rPr>
              <a:t>ddmlib</a:t>
            </a:r>
            <a:r>
              <a:rPr lang="zh-CN" altLang="en-US" sz="2400" dirty="0">
                <a:latin typeface="+mn-ea"/>
                <a:ea typeface="+mn-ea"/>
              </a:rPr>
              <a:t>库</a:t>
            </a:r>
            <a:r>
              <a:rPr lang="en-US" altLang="zh-CN" sz="2400" dirty="0">
                <a:latin typeface="+mn-ea"/>
                <a:ea typeface="+mn-ea"/>
              </a:rPr>
              <a:t>:</a:t>
            </a:r>
            <a:r>
              <a:rPr lang="zh-CN" altLang="en-US" sz="2400" dirty="0">
                <a:latin typeface="+mn-ea"/>
                <a:ea typeface="+mn-ea"/>
              </a:rPr>
              <a:t>在</a:t>
            </a:r>
            <a:r>
              <a:rPr lang="en-US" altLang="zh-CN" sz="2400" dirty="0">
                <a:latin typeface="+mn-ea"/>
                <a:ea typeface="+mn-ea"/>
              </a:rPr>
              <a:t>MonkeyRunner</a:t>
            </a:r>
            <a:r>
              <a:rPr lang="zh-CN" altLang="en-US" sz="2400" dirty="0">
                <a:latin typeface="+mn-ea"/>
                <a:ea typeface="+mn-ea"/>
              </a:rPr>
              <a:t>框架中，</a:t>
            </a:r>
            <a:r>
              <a:rPr lang="en-US" altLang="zh-CN" sz="2400" dirty="0">
                <a:latin typeface="+mn-ea"/>
                <a:ea typeface="+mn-ea"/>
              </a:rPr>
              <a:t>ddmlib</a:t>
            </a:r>
            <a:r>
              <a:rPr lang="zh-CN" altLang="en-US" sz="2400" dirty="0">
                <a:latin typeface="+mn-ea"/>
                <a:ea typeface="+mn-ea"/>
              </a:rPr>
              <a:t>主要是帮忙处理跟</a:t>
            </a:r>
            <a:r>
              <a:rPr lang="en-US" altLang="zh-CN" sz="2400" dirty="0" err="1">
                <a:latin typeface="+mn-ea"/>
                <a:ea typeface="+mn-ea"/>
              </a:rPr>
              <a:t>ADB</a:t>
            </a:r>
            <a:r>
              <a:rPr lang="zh-CN" altLang="en-US" sz="2400" dirty="0">
                <a:latin typeface="+mn-ea"/>
                <a:ea typeface="+mn-ea"/>
              </a:rPr>
              <a:t>服务器通信的事宜</a:t>
            </a:r>
            <a:endParaRPr lang="en-US" altLang="zh-CN" sz="2400" dirty="0">
              <a:latin typeface="+mn-ea"/>
              <a:ea typeface="+mn-ea"/>
            </a:endParaRPr>
          </a:p>
          <a:p>
            <a:pPr>
              <a:lnSpc>
                <a:spcPct val="150000"/>
              </a:lnSpc>
              <a:spcAft>
                <a:spcPts val="1200"/>
              </a:spcAft>
            </a:pPr>
            <a:r>
              <a:rPr lang="en-US" altLang="zh-CN" sz="2400" dirty="0" err="1" smtClean="0">
                <a:latin typeface="+mn-ea"/>
                <a:ea typeface="+mn-ea"/>
              </a:rPr>
              <a:t>hierarchyviewerlib</a:t>
            </a:r>
            <a:r>
              <a:rPr lang="zh-CN" altLang="en-US" sz="2400" dirty="0">
                <a:latin typeface="+mn-ea"/>
                <a:ea typeface="+mn-ea"/>
              </a:rPr>
              <a:t>库</a:t>
            </a:r>
            <a:r>
              <a:rPr lang="en-US" altLang="zh-CN" sz="2400" dirty="0">
                <a:latin typeface="+mn-ea"/>
                <a:ea typeface="+mn-ea"/>
              </a:rPr>
              <a:t>:</a:t>
            </a:r>
            <a:r>
              <a:rPr lang="zh-CN" altLang="en-US" sz="2400" dirty="0">
                <a:latin typeface="+mn-ea"/>
                <a:ea typeface="+mn-ea"/>
              </a:rPr>
              <a:t>当</a:t>
            </a:r>
            <a:r>
              <a:rPr lang="en-US" altLang="zh-CN" sz="2400" dirty="0">
                <a:latin typeface="+mn-ea"/>
                <a:ea typeface="+mn-ea"/>
              </a:rPr>
              <a:t>MonkeyRunner</a:t>
            </a:r>
            <a:r>
              <a:rPr lang="zh-CN" altLang="en-US" sz="2400" dirty="0">
                <a:latin typeface="+mn-ea"/>
                <a:ea typeface="+mn-ea"/>
              </a:rPr>
              <a:t>脚本需要用到控件相关的功能的时候就会使用到这个库来建立控件树和获取指定控件的相关属性</a:t>
            </a:r>
          </a:p>
        </p:txBody>
      </p:sp>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常用库</a:t>
            </a:r>
          </a:p>
        </p:txBody>
      </p:sp>
    </p:spTree>
    <p:extLst>
      <p:ext uri="{BB962C8B-B14F-4D97-AF65-F5344CB8AC3E}">
        <p14:creationId xmlns:p14="http://schemas.microsoft.com/office/powerpoint/2010/main" val="6903709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97564"/>
            <a:ext cx="8229600" cy="3697058"/>
          </a:xfrm>
        </p:spPr>
        <p:txBody>
          <a:bodyPr>
            <a:normAutofit fontScale="85000" lnSpcReduction="10000"/>
          </a:bodyPr>
          <a:lstStyle/>
          <a:p>
            <a:pPr>
              <a:lnSpc>
                <a:spcPct val="150000"/>
              </a:lnSpc>
              <a:spcBef>
                <a:spcPts val="0"/>
              </a:spcBef>
            </a:pPr>
            <a:r>
              <a:rPr lang="en-US" altLang="zh-CN" sz="2400" dirty="0" smtClean="0">
                <a:latin typeface="+mn-ea"/>
                <a:ea typeface="+mn-ea"/>
              </a:rPr>
              <a:t>MonkeyRunner </a:t>
            </a:r>
            <a:r>
              <a:rPr lang="zh-CN" altLang="en-US" sz="2400" dirty="0" smtClean="0">
                <a:latin typeface="+mn-ea"/>
                <a:ea typeface="+mn-ea"/>
              </a:rPr>
              <a:t>类：它是一个为</a:t>
            </a:r>
            <a:r>
              <a:rPr lang="en-US" altLang="zh-CN" sz="2400" dirty="0" smtClean="0">
                <a:latin typeface="+mn-ea"/>
                <a:ea typeface="+mn-ea"/>
              </a:rPr>
              <a:t>MonkeyRunner </a:t>
            </a:r>
            <a:r>
              <a:rPr lang="zh-CN" altLang="en-US" sz="2400" dirty="0" smtClean="0">
                <a:latin typeface="+mn-ea"/>
                <a:ea typeface="+mn-ea"/>
              </a:rPr>
              <a:t>程序提供工具方法的类。这个类提供了连接</a:t>
            </a:r>
            <a:r>
              <a:rPr lang="en-US" altLang="zh-CN" sz="2400" dirty="0" smtClean="0">
                <a:latin typeface="+mn-ea"/>
                <a:ea typeface="+mn-ea"/>
              </a:rPr>
              <a:t>MonkeyRunner</a:t>
            </a:r>
            <a:r>
              <a:rPr lang="zh-CN" altLang="en-US" sz="2400" dirty="0" smtClean="0">
                <a:latin typeface="+mn-ea"/>
                <a:ea typeface="+mn-ea"/>
              </a:rPr>
              <a:t>至设备或模拟器的方法。它还提供了用于创建一个</a:t>
            </a:r>
            <a:r>
              <a:rPr lang="en-US" altLang="zh-CN" sz="2400" dirty="0" smtClean="0">
                <a:latin typeface="+mn-ea"/>
                <a:ea typeface="+mn-ea"/>
              </a:rPr>
              <a:t>MonkeyRunner </a:t>
            </a:r>
            <a:r>
              <a:rPr lang="zh-CN" altLang="en-US" sz="2400" dirty="0" smtClean="0">
                <a:latin typeface="+mn-ea"/>
                <a:ea typeface="+mn-ea"/>
              </a:rPr>
              <a:t>程序的用户界面以及显示内置帮助的方法。</a:t>
            </a:r>
            <a:endParaRPr lang="en-US" altLang="zh-CN" sz="2400" dirty="0">
              <a:latin typeface="+mn-ea"/>
              <a:ea typeface="+mn-ea"/>
            </a:endParaRPr>
          </a:p>
          <a:p>
            <a:pPr>
              <a:lnSpc>
                <a:spcPct val="150000"/>
              </a:lnSpc>
              <a:spcBef>
                <a:spcPts val="0"/>
              </a:spcBef>
            </a:pPr>
            <a:r>
              <a:rPr lang="en-US" altLang="zh-CN" sz="2400" dirty="0" smtClean="0">
                <a:latin typeface="+mn-ea"/>
                <a:ea typeface="+mn-ea"/>
              </a:rPr>
              <a:t>MonkeyImage </a:t>
            </a:r>
            <a:r>
              <a:rPr lang="zh-CN" altLang="en-US" sz="2400" dirty="0" smtClean="0">
                <a:latin typeface="+mn-ea"/>
                <a:ea typeface="+mn-ea"/>
              </a:rPr>
              <a:t>是一个截图对象的类。这个类提供了截图、将位图转换成各种格式、比较两个对象</a:t>
            </a:r>
            <a:r>
              <a:rPr lang="en-US" altLang="zh-CN" sz="2400" dirty="0" smtClean="0">
                <a:latin typeface="+mn-ea"/>
                <a:ea typeface="+mn-ea"/>
              </a:rPr>
              <a:t>MonkeyImage </a:t>
            </a:r>
            <a:r>
              <a:rPr lang="zh-CN" altLang="en-US" sz="2400" dirty="0" smtClean="0">
                <a:latin typeface="+mn-ea"/>
                <a:ea typeface="+mn-ea"/>
              </a:rPr>
              <a:t>以及写图像到文件的方法。</a:t>
            </a:r>
            <a:endParaRPr lang="en-US" altLang="zh-CN" sz="2400" dirty="0" smtClean="0">
              <a:latin typeface="+mn-ea"/>
              <a:ea typeface="+mn-ea"/>
            </a:endParaRPr>
          </a:p>
          <a:p>
            <a:pPr>
              <a:lnSpc>
                <a:spcPct val="150000"/>
              </a:lnSpc>
              <a:spcBef>
                <a:spcPts val="0"/>
              </a:spcBef>
            </a:pPr>
            <a:r>
              <a:rPr lang="en-US" altLang="zh-CN" sz="2400" dirty="0" smtClean="0">
                <a:latin typeface="+mn-ea"/>
                <a:ea typeface="+mn-ea"/>
              </a:rPr>
              <a:t>MonkeyDevice </a:t>
            </a:r>
            <a:r>
              <a:rPr lang="zh-CN" altLang="en-US" sz="2400" dirty="0" smtClean="0">
                <a:latin typeface="+mn-ea"/>
                <a:ea typeface="+mn-ea"/>
              </a:rPr>
              <a:t>是一个设备或模拟器的类。</a:t>
            </a:r>
            <a:r>
              <a:rPr lang="zh-CN" altLang="en-US" sz="2400" dirty="0">
                <a:latin typeface="+mn-ea"/>
                <a:ea typeface="+mn-ea"/>
              </a:rPr>
              <a:t>这个类为安装和卸载包、开启</a:t>
            </a:r>
            <a:r>
              <a:rPr lang="en-US" altLang="zh-CN" sz="2400" dirty="0">
                <a:latin typeface="+mn-ea"/>
                <a:ea typeface="+mn-ea"/>
              </a:rPr>
              <a:t>Activity</a:t>
            </a:r>
            <a:r>
              <a:rPr lang="zh-CN" altLang="en-US" sz="2400" dirty="0">
                <a:latin typeface="+mn-ea"/>
                <a:ea typeface="+mn-ea"/>
              </a:rPr>
              <a:t>、发送按键和触摸事件、运行测试包等提供了方法。</a:t>
            </a:r>
            <a:endParaRPr lang="en-US" altLang="zh-CN" sz="2400" dirty="0" smtClean="0">
              <a:latin typeface="+mn-ea"/>
              <a:ea typeface="+mn-ea"/>
            </a:endParaRPr>
          </a:p>
        </p:txBody>
      </p:sp>
      <p:sp>
        <p:nvSpPr>
          <p:cNvPr id="2" name="标题 1"/>
          <p:cNvSpPr>
            <a:spLocks noGrp="1"/>
          </p:cNvSpPr>
          <p:nvPr>
            <p:ph type="title"/>
          </p:nvPr>
        </p:nvSpPr>
        <p:spPr/>
        <p:txBody>
          <a:bodyPr>
            <a:normAutofit fontScale="90000"/>
          </a:bodyPr>
          <a:lstStyle/>
          <a:p>
            <a:r>
              <a:rPr lang="en-US" altLang="zh-CN" dirty="0" err="1">
                <a:latin typeface="+mn-ea"/>
                <a:ea typeface="+mn-ea"/>
              </a:rPr>
              <a:t>MonkeyRunnerAPI</a:t>
            </a:r>
            <a:endParaRPr lang="zh-CN" altLang="en-US" dirty="0">
              <a:latin typeface="+mn-ea"/>
              <a:ea typeface="+mn-ea"/>
            </a:endParaRPr>
          </a:p>
        </p:txBody>
      </p:sp>
    </p:spTree>
    <p:extLst>
      <p:ext uri="{BB962C8B-B14F-4D97-AF65-F5344CB8AC3E}">
        <p14:creationId xmlns:p14="http://schemas.microsoft.com/office/powerpoint/2010/main" val="3949201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Android开发环境搭建</Template>
  <TotalTime>2862</TotalTime>
  <Words>1343</Words>
  <Application>Microsoft Office PowerPoint</Application>
  <PresentationFormat>全屏显示(16:9)</PresentationFormat>
  <Paragraphs>234</Paragraphs>
  <Slides>37</Slides>
  <Notes>10</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moban</vt:lpstr>
      <vt:lpstr>MonkeyRunner工具使用</vt:lpstr>
      <vt:lpstr>本章大纲</vt:lpstr>
      <vt:lpstr>MonkeyRunner介绍</vt:lpstr>
      <vt:lpstr>MonkeyRunner介绍</vt:lpstr>
      <vt:lpstr>MonkeyRunner与Monkey区别</vt:lpstr>
      <vt:lpstr>MonkeyRunner架构</vt:lpstr>
      <vt:lpstr>MonkeyRunner常用库</vt:lpstr>
      <vt:lpstr>MonkeyRunner常用库</vt:lpstr>
      <vt:lpstr>MonkeyRunnerAPI</vt:lpstr>
      <vt:lpstr>环境搭建</vt:lpstr>
      <vt:lpstr>本章大纲</vt:lpstr>
      <vt:lpstr>MonkeyRunner API</vt:lpstr>
      <vt:lpstr>MonkeyRunner常用API介绍</vt:lpstr>
      <vt:lpstr>MonkeyRunner常用API介绍</vt:lpstr>
      <vt:lpstr>MonkeyRunner常用API介绍</vt:lpstr>
      <vt:lpstr>MonkeyRunner常用API介绍</vt:lpstr>
      <vt:lpstr>MonkeyRunner常用API介绍</vt:lpstr>
      <vt:lpstr>MonkeyDevice常用API介绍</vt:lpstr>
      <vt:lpstr>MonkeyDevice常用API介绍</vt:lpstr>
      <vt:lpstr>MonkeyDevice常用API介绍</vt:lpstr>
      <vt:lpstr>MonkeyDevice常用API介绍</vt:lpstr>
      <vt:lpstr>MonkeyDevice常用API介绍</vt:lpstr>
      <vt:lpstr>MonkeyDevice常用API介绍</vt:lpstr>
      <vt:lpstr>MonkeyDevice常用API介绍</vt:lpstr>
      <vt:lpstr>MonkeyImage常用API介绍</vt:lpstr>
      <vt:lpstr>MonkeyRunner</vt:lpstr>
      <vt:lpstr>本章大纲</vt:lpstr>
      <vt:lpstr>MonkeyRunner实战</vt:lpstr>
      <vt:lpstr>monkeyrunnerDemo.py</vt:lpstr>
      <vt:lpstr>如何获取apk的包名和入口activity</vt:lpstr>
      <vt:lpstr>常见错误</vt:lpstr>
      <vt:lpstr>结果进行判断</vt:lpstr>
      <vt:lpstr>EasyMonkeyDevice</vt:lpstr>
      <vt:lpstr>本章大纲</vt:lpstr>
      <vt:lpstr>录制与回放</vt:lpstr>
      <vt:lpstr>MonkeyRunner录制回放</vt:lpstr>
      <vt:lpstr>MonkeyRunner录制回放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204</cp:revision>
  <dcterms:created xsi:type="dcterms:W3CDTF">2016-06-02T07:03:48Z</dcterms:created>
  <dcterms:modified xsi:type="dcterms:W3CDTF">2019-04-04T03:14:01Z</dcterms:modified>
</cp:coreProperties>
</file>