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33" r:id="rId11"/>
    <p:sldId id="337" r:id="rId12"/>
    <p:sldId id="302" r:id="rId13"/>
    <p:sldId id="334" r:id="rId14"/>
    <p:sldId id="336" r:id="rId15"/>
    <p:sldId id="338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29" r:id="rId30"/>
    <p:sldId id="353" r:id="rId31"/>
    <p:sldId id="354" r:id="rId32"/>
    <p:sldId id="330" r:id="rId33"/>
    <p:sldId id="356" r:id="rId34"/>
    <p:sldId id="357" r:id="rId35"/>
    <p:sldId id="358" r:id="rId36"/>
    <p:sldId id="359" r:id="rId37"/>
    <p:sldId id="360" r:id="rId38"/>
    <p:sldId id="361" r:id="rId39"/>
    <p:sldId id="363" r:id="rId40"/>
    <p:sldId id="362" r:id="rId41"/>
    <p:sldId id="365" r:id="rId42"/>
    <p:sldId id="375" r:id="rId43"/>
    <p:sldId id="367" r:id="rId44"/>
    <p:sldId id="368" r:id="rId45"/>
    <p:sldId id="369" r:id="rId46"/>
    <p:sldId id="370" r:id="rId47"/>
    <p:sldId id="371" r:id="rId48"/>
    <p:sldId id="372" r:id="rId49"/>
    <p:sldId id="366" r:id="rId50"/>
    <p:sldId id="373" r:id="rId5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9" autoAdjust="0"/>
    <p:restoredTop sz="81365" autoAdjust="0"/>
  </p:normalViewPr>
  <p:slideViewPr>
    <p:cSldViewPr>
      <p:cViewPr varScale="1">
        <p:scale>
          <a:sx n="76" d="100"/>
          <a:sy n="76" d="100"/>
        </p:scale>
        <p:origin x="-9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7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6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71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7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48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0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01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8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8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60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63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0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4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2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1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5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4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3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85997"/>
            <a:ext cx="1845146" cy="265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reference/android/view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ableLayou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FrameLayou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1566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用户界面基础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574" y="1200152"/>
            <a:ext cx="7949226" cy="339447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分析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，编写布局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中建立相应对象，设置属性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中建立对象，设置相应监听器方法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设计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3095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基本视图控件的使用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事件监听器的使用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UI</a:t>
            </a:r>
            <a:r>
              <a:rPr lang="zh-CN" altLang="en-US" dirty="0" smtClean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9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中视图层的使用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3944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视图层简介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视图层采用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视图树（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View Tree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）模型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zh-CN" dirty="0">
                <a:latin typeface="+mn-ea"/>
                <a:ea typeface="+mn-ea"/>
              </a:rPr>
              <a:t>用户界面中的界面元素以树型结构组织在一起</a:t>
            </a:r>
            <a:r>
              <a:rPr lang="zh-CN" altLang="en-US" dirty="0">
                <a:latin typeface="+mn-ea"/>
                <a:ea typeface="+mn-ea"/>
              </a:rPr>
              <a:t>，整个视图界面为一个视图树模型。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视图树：由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控件或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构成。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sz="2400" dirty="0" smtClean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60791"/>
            <a:ext cx="3133992" cy="15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1"/>
            <a:ext cx="8003232" cy="41224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视图层简介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en-US" sz="2400" dirty="0">
                <a:solidFill>
                  <a:srgbClr val="C00000"/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控件是界面的最基本的可视单元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视图界面的基类。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例如：文本（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TextView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）、输入框（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EditText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9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+mn-ea"/>
                <a:ea typeface="+mn-ea"/>
              </a:rPr>
              <a:t>ViewGroup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是由其它</a:t>
            </a:r>
            <a:r>
              <a:rPr lang="en-US" sz="2400" dirty="0">
                <a:solidFill>
                  <a:srgbClr val="C00000"/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或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ViewGroup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组成的显示单元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，继承自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defRPr/>
            </a:pPr>
            <a:r>
              <a:rPr 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功能：提供了一种</a:t>
            </a:r>
            <a:r>
              <a:rPr lang="zh-CN" altLang="en-US" sz="2100" dirty="0">
                <a:solidFill>
                  <a:srgbClr val="C00000"/>
                </a:solidFill>
                <a:latin typeface="+mn-ea"/>
                <a:ea typeface="+mn-ea"/>
              </a:rPr>
              <a:t>布局方法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，可以按照该布局定制视图的外观和顺序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例如：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LinerLayout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FrameLayout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79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View</a:t>
            </a:r>
            <a:r>
              <a:rPr lang="zh-CN" altLang="en-US" sz="3600" dirty="0">
                <a:latin typeface="+mn-ea"/>
                <a:ea typeface="+mn-ea"/>
              </a:rPr>
              <a:t>类及其子类的层次关系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8" y="825574"/>
            <a:ext cx="5994666" cy="43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中创建用户视图界面基本流程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确定视图界面所采用的布局方式（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暂用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为视图界面添加视图组件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900"/>
              </a:spcBef>
              <a:spcAft>
                <a:spcPts val="450"/>
              </a:spcAft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在</a:t>
            </a: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87574"/>
            <a:ext cx="8003232" cy="3747863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中创建视图界面有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种方法：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使用可视化编辑方式，创建用户视图界面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最简单的布局方式，但不适合创建复杂布局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代码方式，创建用户视图界面</a:t>
            </a: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最常用的布局方式，但只能创建静态界面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45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findViewById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方法得到对象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代码方式，动态创建用户视图界面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最灵活的布局方式，但复杂度较大</a:t>
            </a:r>
          </a:p>
        </p:txBody>
      </p:sp>
    </p:spTree>
    <p:extLst>
      <p:ext uri="{BB962C8B-B14F-4D97-AF65-F5344CB8AC3E}">
        <p14:creationId xmlns:p14="http://schemas.microsoft.com/office/powerpoint/2010/main" val="6410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21" y="1170923"/>
            <a:ext cx="2485715" cy="349285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最基本的视图组件：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</a:p>
          <a:p>
            <a:pPr lvl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pPr lvl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627784" y="2191161"/>
            <a:ext cx="2862318" cy="11055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21850" y="2520292"/>
            <a:ext cx="2268252" cy="3000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897814" y="2820382"/>
            <a:ext cx="2592288" cy="4534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384038" y="3273828"/>
            <a:ext cx="2998052" cy="4376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27784" y="1902280"/>
            <a:ext cx="2482838" cy="7031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使用基本的视图组件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453497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布局中，视图控件常用的公有布局属性有：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605" y="4701937"/>
            <a:ext cx="777686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>
                <a:latin typeface="Consolas" panose="020B0609020204030204" pitchFamily="49" charset="0"/>
                <a:hlinkClick r:id="rId3"/>
              </a:rPr>
              <a:t>https://developer.android.google.cn/reference/android/view/View</a:t>
            </a:r>
            <a:endParaRPr lang="zh-CN" altLang="en-US" sz="15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60459"/>
              </p:ext>
            </p:extLst>
          </p:nvPr>
        </p:nvGraphicFramePr>
        <p:xfrm>
          <a:off x="323528" y="1347614"/>
          <a:ext cx="8608228" cy="291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6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7749">
                  <a:extLst>
                    <a:ext uri="{9D8B030D-6E8A-4147-A177-3AD203B41FA5}">
                      <a16:colId xmlns:a16="http://schemas.microsoft.com/office/drawing/2014/main" xmlns="" val="1568519663"/>
                    </a:ext>
                  </a:extLst>
                </a:gridCol>
                <a:gridCol w="3456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1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18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8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android:background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图片资源或颜色值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控件的背景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android:id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@+id/</a:t>
                      </a:r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控件的标识符（在程序中可以通过</a:t>
                      </a:r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获得该控件引用）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76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android:layout_width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match_parent</a:t>
                      </a:r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（铺满父容器）</a:t>
                      </a:r>
                      <a:endParaRPr lang="en-US" altLang="zh-CN" sz="1500" b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wrap_content</a:t>
                      </a:r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（由内容决定）</a:t>
                      </a:r>
                      <a:endParaRPr lang="en-US" altLang="zh-CN" sz="1500" b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数据值（固定值）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控件在其父容器中的显示宽度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26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android:layout_height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控件在其父容器中的显示高度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8840492"/>
                  </a:ext>
                </a:extLst>
              </a:tr>
              <a:tr h="3406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android:layout_gravity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控件在其父容器中的相对位置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android:layout_margin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控件在其父容器中与界面四周的页边距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android:padding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控件四周的填充（内边距）</a:t>
                      </a:r>
                      <a:endParaRPr lang="zh-CN" altLang="en-US" sz="15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基本视图控件的使用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事件监听器的使用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UI</a:t>
            </a:r>
            <a:r>
              <a:rPr lang="zh-CN" altLang="en-US" dirty="0" smtClean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7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Android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用户界面的工作机制 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基本视图控件的使用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事件监听器的使用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UI</a:t>
            </a:r>
            <a:r>
              <a:rPr lang="zh-CN" altLang="en-US" dirty="0" smtClean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中常见的事件监听器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findViewById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控件对应的对象后，不但可以设置相应属性，而且可以设置相应的事件监听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控件得到焦点，失去焦点事件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的长按事件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屏幕的触摸事件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键盘事件等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1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事件监听器实现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599892" y="1275606"/>
            <a:ext cx="2646294" cy="864096"/>
          </a:xfrm>
          <a:prstGeom prst="rect">
            <a:avLst/>
          </a:prstGeom>
          <a:solidFill>
            <a:srgbClr val="F8F89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实现了某种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接口的类的对象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77634" y="3177219"/>
            <a:ext cx="2646294" cy="864096"/>
          </a:xfrm>
          <a:prstGeom prst="rect">
            <a:avLst/>
          </a:prstGeom>
          <a:solidFill>
            <a:srgbClr val="00C8F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事件源对象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曲线连接符 13"/>
          <p:cNvCxnSpPr>
            <a:stCxn id="5" idx="1"/>
            <a:endCxn id="7" idx="0"/>
          </p:cNvCxnSpPr>
          <p:nvPr/>
        </p:nvCxnSpPr>
        <p:spPr>
          <a:xfrm rot="10800000" flipV="1">
            <a:off x="2600781" y="1707654"/>
            <a:ext cx="999111" cy="1469565"/>
          </a:xfrm>
          <a:prstGeom prst="curved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2"/>
            <a:endCxn id="5" idx="2"/>
          </p:cNvCxnSpPr>
          <p:nvPr/>
        </p:nvCxnSpPr>
        <p:spPr>
          <a:xfrm rot="5400000" flipH="1" flipV="1">
            <a:off x="2811104" y="1929380"/>
            <a:ext cx="1901613" cy="2322258"/>
          </a:xfrm>
          <a:prstGeom prst="curvedConnector3">
            <a:avLst>
              <a:gd name="adj1" fmla="val -2604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03274" y="1649638"/>
            <a:ext cx="677108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03264" y="2229560"/>
            <a:ext cx="2187243" cy="7155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接到事件对象后某种处理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47108" y="3862165"/>
            <a:ext cx="3759319" cy="7155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向监听器传送某种事件对象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（封装了某种事件的信息）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276633" y="4391314"/>
            <a:ext cx="18961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某种事件发生</a:t>
            </a:r>
          </a:p>
        </p:txBody>
      </p:sp>
    </p:spTree>
    <p:extLst>
      <p:ext uri="{BB962C8B-B14F-4D97-AF65-F5344CB8AC3E}">
        <p14:creationId xmlns:p14="http://schemas.microsoft.com/office/powerpoint/2010/main" val="24115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事件监听器实现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事件的处理步骤为：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事件源上触发一个事件。比如用户按下鼠标、按下按钮等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系统会自动产生对应的事件对象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EventObject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，并通知所有授权的事件监听者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事件监听者中有对应的事件处理方法来处理该事件</a:t>
            </a: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1" y="-20671"/>
            <a:ext cx="9144000" cy="6141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事件监听器实现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655676" y="1766364"/>
            <a:ext cx="5940660" cy="2209542"/>
            <a:chOff x="2207568" y="2355152"/>
            <a:chExt cx="7920880" cy="2946056"/>
          </a:xfrm>
        </p:grpSpPr>
        <p:sp>
          <p:nvSpPr>
            <p:cNvPr id="13" name="矩形 12"/>
            <p:cNvSpPr/>
            <p:nvPr/>
          </p:nvSpPr>
          <p:spPr bwMode="auto">
            <a:xfrm>
              <a:off x="2207568" y="4515392"/>
              <a:ext cx="172819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4426" y="4515392"/>
              <a:ext cx="254402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按钮监听器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52115" y="4297574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606219" y="2355152"/>
              <a:ext cx="2659522" cy="79208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按钮事件类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 rot="18577530">
              <a:off x="2753185" y="3234261"/>
              <a:ext cx="1654158" cy="5227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产生事件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 rot="2646894">
              <a:off x="7413781" y="3147926"/>
              <a:ext cx="1762473" cy="6242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传递事件</a:t>
              </a:r>
            </a:p>
          </p:txBody>
        </p:sp>
        <p:cxnSp>
          <p:nvCxnSpPr>
            <p:cNvPr id="26" name="直接箭头连接符 25"/>
            <p:cNvCxnSpPr>
              <a:stCxn id="14" idx="1"/>
              <a:endCxn id="13" idx="3"/>
            </p:cNvCxnSpPr>
            <p:nvPr/>
          </p:nvCxnSpPr>
          <p:spPr bwMode="auto">
            <a:xfrm flipH="1">
              <a:off x="3935760" y="4908300"/>
              <a:ext cx="364866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7" name="矩形 26"/>
            <p:cNvSpPr/>
            <p:nvPr/>
          </p:nvSpPr>
          <p:spPr bwMode="auto">
            <a:xfrm>
              <a:off x="5052115" y="4295885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cxnSp>
          <p:nvCxnSpPr>
            <p:cNvPr id="28" name="直接箭头连接符 27"/>
            <p:cNvCxnSpPr>
              <a:stCxn id="13" idx="0"/>
            </p:cNvCxnSpPr>
            <p:nvPr/>
          </p:nvCxnSpPr>
          <p:spPr bwMode="auto">
            <a:xfrm flipV="1">
              <a:off x="3071664" y="2749508"/>
              <a:ext cx="1534555" cy="17658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9" name="直接箭头连接符 28"/>
            <p:cNvCxnSpPr>
              <a:stCxn id="17" idx="3"/>
              <a:endCxn id="14" idx="0"/>
            </p:cNvCxnSpPr>
            <p:nvPr/>
          </p:nvCxnSpPr>
          <p:spPr bwMode="auto">
            <a:xfrm>
              <a:off x="7265741" y="2751196"/>
              <a:ext cx="1590696" cy="17641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9068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基本视图控件</a:t>
            </a:r>
            <a:r>
              <a:rPr lang="zh-CN" altLang="en-US" dirty="0"/>
              <a:t>的</a:t>
            </a:r>
            <a:r>
              <a:rPr lang="zh-CN" altLang="en-US" dirty="0">
                <a:latin typeface="+mn-ea"/>
                <a:ea typeface="+mn-ea"/>
              </a:rPr>
              <a:t>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843558"/>
            <a:ext cx="6974532" cy="1965666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为视图控件绑定事件监听器的步骤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获得视图控件对象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设置事件监听类型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绑定事件监听器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66722"/>
              </p:ext>
            </p:extLst>
          </p:nvPr>
        </p:nvGraphicFramePr>
        <p:xfrm>
          <a:off x="755576" y="2715766"/>
          <a:ext cx="7830870" cy="2225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8308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488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zh-CN" alt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控件对象</a:t>
                      </a:r>
                      <a:r>
                        <a:rPr lang="en-US" altLang="zh-CN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.</a:t>
                      </a:r>
                      <a:r>
                        <a:rPr lang="en-US" sz="2100" b="1" kern="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setOn</a:t>
                      </a:r>
                      <a:r>
                        <a:rPr lang="zh-CN" altLang="en-US" sz="21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1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(new On</a:t>
                      </a:r>
                      <a:r>
                        <a:rPr lang="zh-CN" alt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Listener()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	    public </a:t>
                      </a:r>
                      <a:r>
                        <a:rPr lang="zh-CN" alt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返回类型 </a:t>
                      </a:r>
                      <a:r>
                        <a:rPr lang="en-US" sz="21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on</a:t>
                      </a:r>
                      <a:r>
                        <a:rPr lang="zh-CN" altLang="en-US" sz="2100" b="1" kern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altLang="zh-CN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View v, …)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    </a:t>
                      </a:r>
                      <a:r>
                        <a:rPr lang="en-US" sz="2100" b="1" kern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// TODO Code Here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})；</a:t>
                      </a:r>
                    </a:p>
                  </a:txBody>
                  <a:tcPr marL="51437" marR="514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基本视图控件的事件监听器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91580" y="1200150"/>
            <a:ext cx="6866520" cy="453498"/>
          </a:xfrm>
        </p:spPr>
        <p:txBody>
          <a:bodyPr>
            <a:normAutofit lnSpcReduction="10000"/>
          </a:bodyPr>
          <a:lstStyle/>
          <a:p>
            <a:pPr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控件的事件监听器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47979"/>
              </p:ext>
            </p:extLst>
          </p:nvPr>
        </p:nvGraphicFramePr>
        <p:xfrm>
          <a:off x="1224634" y="1929231"/>
          <a:ext cx="6840089" cy="2240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840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028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btn.</a:t>
                      </a:r>
                      <a:r>
                        <a:rPr lang="en-US" sz="2100" b="1" kern="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setOnClickListener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(new </a:t>
                      </a:r>
                      <a:r>
                        <a:rPr lang="en-US" sz="2100" b="1" kern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OnClickListener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endParaRPr lang="en-US" sz="2100" b="1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2100" b="1" kern="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onClick</a:t>
                      </a: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2100" b="1" kern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// TODO Auto-generated method stub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1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});</a:t>
                      </a:r>
                    </a:p>
                  </a:txBody>
                  <a:tcPr marL="51437" marR="514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9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视图控件的常用事件类型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26180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Aft>
                <a:spcPts val="450"/>
              </a:spcAft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Click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LongClick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Touch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CreateContext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FocusChange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pPr>
              <a:spcBef>
                <a:spcPts val="45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EditText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控件：继承父类（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：继承父类（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CheckBox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RadioGroup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Aft>
                <a:spcPts val="450"/>
              </a:spcAft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CheckedChange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450"/>
              </a:spcAft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9034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为视图控件绑定事件监听器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6566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实例：扩充用户注册实例，实现用户注册信息的数据校验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当“用户名”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“密码”输入完毕后校验用户输入信息，保证用户名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密码在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个字符以上，否则提示用户重新输入。</a:t>
            </a:r>
          </a:p>
        </p:txBody>
      </p:sp>
    </p:spTree>
    <p:extLst>
      <p:ext uri="{BB962C8B-B14F-4D97-AF65-F5344CB8AC3E}">
        <p14:creationId xmlns:p14="http://schemas.microsoft.com/office/powerpoint/2010/main" val="2022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基本视图控件的使用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事件监听器的使用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布局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2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41" y="0"/>
            <a:ext cx="9144000" cy="614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界面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43" y="843558"/>
            <a:ext cx="3056620" cy="394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用户界面简介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897565"/>
            <a:ext cx="8219256" cy="339447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应用中，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每一个屏幕就是一个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，每个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由一个布局来决定如何显示</a:t>
            </a:r>
            <a:r>
              <a:rPr lang="zh-CN" altLang="en-US" dirty="0" smtClean="0">
                <a:latin typeface="+mn-ea"/>
                <a:ea typeface="+mn-ea"/>
              </a:rPr>
              <a:t>，这就是（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en-US" altLang="zh-CN" dirty="0" smtClean="0">
                <a:latin typeface="+mn-ea"/>
                <a:ea typeface="+mn-ea"/>
              </a:rPr>
              <a:t>ser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dirty="0" smtClean="0">
                <a:latin typeface="+mn-ea"/>
                <a:ea typeface="+mn-ea"/>
              </a:rPr>
              <a:t>nterface</a:t>
            </a:r>
            <a:r>
              <a:rPr lang="zh-CN" altLang="en-US" dirty="0" smtClean="0">
                <a:latin typeface="+mn-ea"/>
                <a:ea typeface="+mn-ea"/>
              </a:rPr>
              <a:t>）。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19" y="2355726"/>
            <a:ext cx="1900871" cy="24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5184576" cy="3639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视图层次结构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中视图按照树形结构进行设计（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视图树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）；而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视图树由</a:t>
            </a:r>
            <a:r>
              <a:rPr lang="en-US" altLang="zh-CN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1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构成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：视图控件，界面可操作的最小可视化元素。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：由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组成的元素组。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2085696"/>
            <a:ext cx="3593573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中视图层次结构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1550"/>
            <a:ext cx="8229600" cy="5615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视图层次结构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5" y="1599643"/>
            <a:ext cx="5832648" cy="34790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817696" y="1761660"/>
            <a:ext cx="5832647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17694" y="3759882"/>
            <a:ext cx="5832649" cy="1026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30926" y="2373909"/>
            <a:ext cx="2538282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ViewGroup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9654" y="4272940"/>
            <a:ext cx="1539554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12296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71550"/>
            <a:ext cx="8229600" cy="3394472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中布局创建的方式有两种：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en-US" altLang="zh-CN" dirty="0">
                <a:latin typeface="+mn-ea"/>
                <a:ea typeface="+mn-ea"/>
              </a:rPr>
              <a:t>XML</a:t>
            </a:r>
            <a:r>
              <a:rPr lang="zh-CN" altLang="en-US" dirty="0">
                <a:latin typeface="+mn-ea"/>
                <a:ea typeface="+mn-ea"/>
              </a:rPr>
              <a:t>文件（文件名必须是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小写字母、数字或下划线</a:t>
            </a:r>
            <a:r>
              <a:rPr lang="zh-CN" altLang="en-US" dirty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02" y="2787774"/>
            <a:ext cx="5952966" cy="21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XML</a:t>
            </a:r>
            <a:r>
              <a:rPr lang="zh-CN" altLang="en-US" sz="3600" dirty="0">
                <a:latin typeface="+mn-ea"/>
                <a:ea typeface="+mn-ea"/>
              </a:rPr>
              <a:t>文件创建布局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0"/>
            <a:ext cx="8003232" cy="3823073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文件创建用户界面布局的基本流程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 / layout / ***.xml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文件中设置界面布局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选择根元素（一般为布局方式）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控件或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ViewGroup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控件（嵌套添加）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中设置布局文件（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setContentView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Java</a:t>
            </a:r>
            <a:r>
              <a:rPr lang="zh-CN" altLang="en-US" sz="3600" dirty="0">
                <a:latin typeface="+mn-ea"/>
                <a:ea typeface="+mn-ea"/>
              </a:rPr>
              <a:t>代码创建界面布局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7506834" cy="363985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基本格式：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先创建布局元素的对象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ConstraintLayout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设置布局属性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为布局元素添加子元素（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控件或其它布局元素）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setContentView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方法加载布局对象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7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Step1</a:t>
            </a:r>
            <a:r>
              <a:rPr lang="zh-CN" altLang="en-US" sz="3600" dirty="0">
                <a:latin typeface="+mn-ea"/>
                <a:ea typeface="+mn-ea"/>
              </a:rPr>
              <a:t>：创建布局元素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56151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</a:p>
        </p:txBody>
      </p:sp>
      <p:sp>
        <p:nvSpPr>
          <p:cNvPr id="6" name="矩形 5"/>
          <p:cNvSpPr/>
          <p:nvPr/>
        </p:nvSpPr>
        <p:spPr>
          <a:xfrm>
            <a:off x="841208" y="1923678"/>
            <a:ext cx="7506834" cy="2484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(Bundle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setContentView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R.layout.main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1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创建布局对象</a:t>
            </a:r>
          </a:p>
          <a:p>
            <a:pPr>
              <a:defRPr/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 layout = new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layout.setOrientation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LinearLayout.VERTICAL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74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Step2</a:t>
            </a:r>
            <a:r>
              <a:rPr lang="zh-CN" altLang="en-US" sz="3600" dirty="0">
                <a:latin typeface="+mn-ea"/>
                <a:ea typeface="+mn-ea"/>
              </a:rPr>
              <a:t>：设置布局属性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615516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262" y="1815666"/>
            <a:ext cx="7506834" cy="1890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设置布局属性</a:t>
            </a:r>
          </a:p>
          <a:p>
            <a:pPr>
              <a:defRPr/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= 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LinearLayout.LayoutParams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LayoutParams.MATCH_PARENT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         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LayoutParams.WRAP_CONTENT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53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Step3</a:t>
            </a:r>
            <a:r>
              <a:rPr lang="zh-CN" altLang="en-US" sz="3600" dirty="0">
                <a:latin typeface="+mn-ea"/>
                <a:ea typeface="+mn-ea"/>
              </a:rPr>
              <a:t>：添加布局子元素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50750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0944" y="1815666"/>
            <a:ext cx="7506834" cy="2484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创建视图控件</a:t>
            </a:r>
          </a:p>
          <a:p>
            <a:pPr>
              <a:defRPr/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(this);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tv.setText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("This is a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TextView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tv.setLayoutParams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params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altLang="zh-CN" sz="21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把视图控件添加到</a:t>
            </a:r>
            <a:r>
              <a:rPr lang="en-US" altLang="zh-CN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10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布局对象中</a:t>
            </a:r>
          </a:p>
          <a:p>
            <a:pPr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layout.addView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tv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70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Step4</a:t>
            </a:r>
            <a:r>
              <a:rPr lang="zh-CN" altLang="en-US" sz="3600" dirty="0">
                <a:latin typeface="+mn-ea"/>
                <a:ea typeface="+mn-ea"/>
              </a:rPr>
              <a:t>：加载布局对象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200150"/>
            <a:ext cx="6974532" cy="50750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回调函数中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5586" y="1815666"/>
            <a:ext cx="7506834" cy="1350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</a:t>
            </a:r>
            <a:r>
              <a:rPr lang="en-US" altLang="zh-CN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显示界面视图</a:t>
            </a:r>
          </a:p>
          <a:p>
            <a:pPr>
              <a:defRPr/>
            </a:pPr>
            <a:r>
              <a:rPr lang="zh-CN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100" b="1">
                <a:solidFill>
                  <a:srgbClr val="C00000"/>
                </a:solidFill>
                <a:latin typeface="Consolas" panose="020B0609020204030204" pitchFamily="49" charset="0"/>
              </a:rPr>
              <a:t>setContentView(layout);</a:t>
            </a:r>
          </a:p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1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Android</a:t>
            </a:r>
            <a:r>
              <a:rPr lang="zh-CN" altLang="en-US" sz="3600" dirty="0">
                <a:latin typeface="+mn-ea"/>
                <a:ea typeface="+mn-ea"/>
              </a:rPr>
              <a:t>中</a:t>
            </a:r>
            <a:r>
              <a:rPr lang="zh-CN" altLang="en-US" sz="3600" dirty="0" smtClean="0">
                <a:latin typeface="+mn-ea"/>
                <a:ea typeface="+mn-ea"/>
              </a:rPr>
              <a:t>创建布局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71550"/>
            <a:ext cx="7992888" cy="363985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文件创建布局：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优点：界面与逻辑控制代码相分离，同一个布局文件可适用于多个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</a:p>
          <a:p>
            <a:pPr lvl="1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缺点：在程序运行前确定界面的布局形式，运行中不易更改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90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代码创建布局：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优点：在程序运行过程中确定界面的布局形式，界面可伴随程序运行过程中修改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缺点：界面与逻辑控制代码在一起，同一个布局文件仅能用于当前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3838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6212"/>
            <a:ext cx="8229600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dirty="0" smtClean="0">
                <a:latin typeface="+mn-ea"/>
                <a:ea typeface="+mn-ea"/>
              </a:rPr>
              <a:t>Android</a:t>
            </a:r>
            <a:r>
              <a:rPr lang="zh-CN" sz="2800" dirty="0" smtClean="0">
                <a:latin typeface="+mn-ea"/>
                <a:ea typeface="+mn-ea"/>
              </a:rPr>
              <a:t>用户界面采用</a:t>
            </a:r>
            <a:r>
              <a:rPr 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MVC</a:t>
            </a:r>
            <a:r>
              <a:rPr 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Model-View-Controller</a:t>
            </a:r>
            <a:r>
              <a:rPr 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框架</a:t>
            </a:r>
            <a:r>
              <a:rPr lang="zh-CN" altLang="en-US" sz="2800" dirty="0" smtClean="0">
                <a:latin typeface="+mn-ea"/>
                <a:ea typeface="+mn-ea"/>
              </a:rPr>
              <a:t>来接收用户动作、显示</a:t>
            </a:r>
            <a:r>
              <a:rPr lang="en-US" altLang="zh-CN" sz="2800" dirty="0" smtClean="0">
                <a:latin typeface="+mn-ea"/>
                <a:ea typeface="+mn-ea"/>
              </a:rPr>
              <a:t>UI</a:t>
            </a:r>
            <a:r>
              <a:rPr lang="zh-CN" altLang="en-US" sz="2800" dirty="0" smtClean="0">
                <a:latin typeface="+mn-ea"/>
                <a:ea typeface="+mn-ea"/>
              </a:rPr>
              <a:t>界面与及处理数据等工作。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 smtClean="0">
                <a:latin typeface="+mn-ea"/>
                <a:ea typeface="+mn-ea"/>
              </a:rPr>
              <a:t>控制器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处理用户的数据。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视图：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显示用户界面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，与用户交互。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模型：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数据模型。</a:t>
            </a:r>
            <a:endParaRPr 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33" y="3435846"/>
            <a:ext cx="320686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2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43384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zh-CN" sz="3800" dirty="0" smtClean="0">
                <a:latin typeface="+mn-ea"/>
                <a:ea typeface="+mn-ea"/>
              </a:rPr>
              <a:t>Android</a:t>
            </a:r>
            <a:r>
              <a:rPr lang="zh-CN" altLang="en-US" sz="3800" dirty="0" smtClean="0">
                <a:latin typeface="+mn-ea"/>
                <a:ea typeface="+mn-ea"/>
              </a:rPr>
              <a:t>界面布局：控制子视图对象（</a:t>
            </a:r>
            <a:r>
              <a:rPr lang="en-US" altLang="zh-CN" sz="3800" dirty="0" smtClean="0">
                <a:latin typeface="+mn-ea"/>
                <a:ea typeface="+mn-ea"/>
              </a:rPr>
              <a:t>View</a:t>
            </a:r>
            <a:r>
              <a:rPr lang="zh-CN" altLang="en-US" sz="3800" dirty="0" smtClean="0">
                <a:latin typeface="+mn-ea"/>
                <a:ea typeface="+mn-ea"/>
              </a:rPr>
              <a:t>对象或</a:t>
            </a:r>
            <a:r>
              <a:rPr lang="en-US" altLang="zh-CN" sz="3800" dirty="0" err="1" smtClean="0">
                <a:latin typeface="+mn-ea"/>
                <a:ea typeface="+mn-ea"/>
              </a:rPr>
              <a:t>ViewGroup</a:t>
            </a:r>
            <a:r>
              <a:rPr lang="zh-CN" altLang="en-US" sz="3800" dirty="0" smtClean="0">
                <a:latin typeface="+mn-ea"/>
                <a:ea typeface="+mn-ea"/>
              </a:rPr>
              <a:t>对象）在界面中的显示方式（即</a:t>
            </a:r>
            <a:r>
              <a:rPr lang="zh-CN" altLang="en-US" sz="3800" dirty="0" smtClean="0">
                <a:solidFill>
                  <a:srgbClr val="FF0000"/>
                </a:solidFill>
                <a:latin typeface="+mn-ea"/>
                <a:ea typeface="+mn-ea"/>
              </a:rPr>
              <a:t>如何显示这些</a:t>
            </a:r>
            <a:r>
              <a:rPr lang="en-US" altLang="zh-CN" sz="3800" dirty="0" smtClean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sz="3800" dirty="0" smtClean="0">
                <a:solidFill>
                  <a:srgbClr val="FF0000"/>
                </a:solidFill>
                <a:latin typeface="+mn-ea"/>
                <a:ea typeface="+mn-ea"/>
              </a:rPr>
              <a:t>控件或</a:t>
            </a:r>
            <a:r>
              <a:rPr lang="en-US" altLang="zh-CN" sz="3800" dirty="0" err="1" smtClean="0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altLang="en-US" sz="3800" dirty="0" smtClean="0">
                <a:latin typeface="+mn-ea"/>
                <a:ea typeface="+mn-ea"/>
              </a:rPr>
              <a:t>）。</a:t>
            </a:r>
            <a:endParaRPr lang="en-US" altLang="zh-CN" sz="3800" dirty="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zh-CN" sz="3800" dirty="0">
                <a:latin typeface="+mn-ea"/>
                <a:ea typeface="+mn-ea"/>
              </a:rPr>
              <a:t>Android</a:t>
            </a:r>
            <a:r>
              <a:rPr lang="zh-CN" altLang="en-US" sz="3800" dirty="0" smtClean="0">
                <a:latin typeface="+mn-ea"/>
                <a:ea typeface="+mn-ea"/>
              </a:rPr>
              <a:t>中内置的常用布局方式有：</a:t>
            </a:r>
            <a:endParaRPr lang="en-US" altLang="zh-CN" sz="3800" dirty="0" smtClean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2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ConstraintLayout</a:t>
            </a:r>
            <a:r>
              <a:rPr lang="zh-CN" altLang="en-US" sz="2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：约束布局</a:t>
            </a:r>
            <a:endParaRPr lang="en-US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sz="2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：线性布局</a:t>
            </a:r>
            <a:endParaRPr lang="en-US" altLang="zh-CN" sz="29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：帧布局</a:t>
            </a:r>
            <a:endParaRPr lang="en-US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rPr>
              <a:t>：表格布局</a:t>
            </a:r>
            <a:endParaRPr lang="en-US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 smtClean="0"/>
              <a:t>……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6938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ConstraintLayout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约束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起来比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RelativeLayout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更灵活，性能更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出色，而且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ConstraintLayout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可以按照比例约束控件位置和尺寸，能够更好地适配屏幕大小不同的机型。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要放在控件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的右侧，可以使用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layout_constraintLeft_toRightOf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&lt;Button </a:t>
            </a:r>
            <a:r>
              <a:rPr lang="en-US" altLang="zh-CN" sz="2400" dirty="0" err="1"/>
              <a:t>android:id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buttonA</a:t>
            </a:r>
            <a:r>
              <a:rPr lang="en-US" altLang="zh-CN" sz="2400" dirty="0"/>
              <a:t>" ...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&lt;Button </a:t>
            </a:r>
            <a:r>
              <a:rPr lang="en-US" altLang="zh-CN" sz="2400" dirty="0" err="1"/>
              <a:t>android:id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buttonB</a:t>
            </a:r>
            <a:r>
              <a:rPr lang="en-US" altLang="zh-CN" sz="2400" dirty="0"/>
              <a:t>" </a:t>
            </a:r>
            <a:r>
              <a:rPr lang="en-US" altLang="zh-CN" sz="2400" dirty="0" smtClean="0"/>
              <a:t>...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     </a:t>
            </a:r>
            <a:r>
              <a:rPr lang="en-US" altLang="zh-CN" sz="2400" dirty="0" err="1"/>
              <a:t>app:layout_constraintLeft_toRightOf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buttonA</a:t>
            </a:r>
            <a:r>
              <a:rPr lang="en-US" altLang="zh-CN" sz="2400" dirty="0"/>
              <a:t>" /&gt;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59" y="2211710"/>
            <a:ext cx="2726829" cy="134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2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中线性布局的使用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5328592" cy="38884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线性布局（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）是一种重要的界面布局中，也是经常使用到的一种界面布局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在线性布局中，所有的子元素都按照垂直或水平的顺序在界面上排列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如果垂直排列，则每行仅包含一个界面元素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如果水平排列，则每列仅包含一个界面元素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65" y="2895786"/>
            <a:ext cx="2872048" cy="186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64" y="1221600"/>
            <a:ext cx="2872048" cy="15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中表格布局的使用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15566"/>
            <a:ext cx="8262918" cy="3394472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表格布局（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）也是一种常用的界面布局，继承了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，采用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行和列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的形式来管理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ts val="90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表格的边界对用户是不可见的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ts val="90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表格布局还支持嵌套，可以将另一个表格布局放置在前一个表格布局的单元格中，也可以在表格布局中添加其他界面布局，例如线性布局、相对布局等等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9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中表格布局的使用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>
          <a:xfrm>
            <a:off x="629562" y="1200151"/>
            <a:ext cx="3834426" cy="10286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表格布局示意图</a:t>
            </a:r>
          </a:p>
        </p:txBody>
      </p:sp>
      <p:sp>
        <p:nvSpPr>
          <p:cNvPr id="3077" name="内容占位符 8"/>
          <p:cNvSpPr>
            <a:spLocks noGrp="1"/>
          </p:cNvSpPr>
          <p:nvPr>
            <p:ph sz="half" idx="4294967295"/>
          </p:nvPr>
        </p:nvSpPr>
        <p:spPr>
          <a:xfrm>
            <a:off x="4886074" y="1653444"/>
            <a:ext cx="3028950" cy="486258"/>
          </a:xfrm>
        </p:spPr>
        <p:txBody>
          <a:bodyPr>
            <a:normAutofit fontScale="92500"/>
          </a:bodyPr>
          <a:lstStyle/>
          <a:p>
            <a:pPr lvl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表格布局效果图</a:t>
            </a: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073" y="2397198"/>
            <a:ext cx="4424915" cy="2172775"/>
            <a:chOff x="124105" y="3212976"/>
            <a:chExt cx="5899887" cy="2897033"/>
          </a:xfrm>
        </p:grpSpPr>
        <p:sp>
          <p:nvSpPr>
            <p:cNvPr id="2" name="矩形 1"/>
            <p:cNvSpPr/>
            <p:nvPr/>
          </p:nvSpPr>
          <p:spPr>
            <a:xfrm>
              <a:off x="1847528" y="3212976"/>
              <a:ext cx="4176464" cy="2897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35560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TextView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37974" y="3390239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EditText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35560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7974" y="4460785"/>
              <a:ext cx="1575792" cy="7638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Button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25281" y="5395948"/>
              <a:ext cx="1682512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表格布局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05" y="3541321"/>
              <a:ext cx="16441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6998" y="4611867"/>
              <a:ext cx="16441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TableRow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2397197"/>
            <a:ext cx="3295544" cy="1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15566"/>
            <a:ext cx="5886654" cy="939551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以下属性均使用在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TableLayout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240" y="4731990"/>
            <a:ext cx="7748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https://developer.android.com/reference/android/widget/TableLayout.html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46218"/>
              </p:ext>
            </p:extLst>
          </p:nvPr>
        </p:nvGraphicFramePr>
        <p:xfrm>
          <a:off x="976894" y="1993192"/>
          <a:ext cx="7267515" cy="26307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12908">
                  <a:extLst>
                    <a:ext uri="{9D8B030D-6E8A-4147-A177-3AD203B41FA5}">
                      <a16:colId xmlns:a16="http://schemas.microsoft.com/office/drawing/2014/main" xmlns="" val="353527833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xmlns="" val="3293780593"/>
                    </a:ext>
                  </a:extLst>
                </a:gridCol>
                <a:gridCol w="4644517">
                  <a:extLst>
                    <a:ext uri="{9D8B030D-6E8A-4147-A177-3AD203B41FA5}">
                      <a16:colId xmlns:a16="http://schemas.microsoft.com/office/drawing/2014/main" xmlns="" val="856597155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7712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stretchColumns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设置自动伸展哪些列，列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95901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shrinkColumns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设置自动收缩哪些列，列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开始，多格列的话用“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88801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collapseColumns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设置隐藏哪些列，列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开始，多个列的话用“</a:t>
                      </a:r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”分隔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639983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layout_column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设置当前控件在哪一列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9833025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layout_span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15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设置当前控件占据几列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148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8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表格布局示例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67594"/>
            <a:ext cx="3113971" cy="3726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5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表格布局示例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43558"/>
            <a:ext cx="7506834" cy="9395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表格布局在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main.xml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文件的代码示例如下：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1223628" y="1869672"/>
            <a:ext cx="6642738" cy="3186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android:stretchColumns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="0,1,2"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我占据一行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1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表格布局示例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1223628" y="1275606"/>
            <a:ext cx="6858762" cy="3783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342900" indent="-342900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android:layout_span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我占据两列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&lt;Button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android:layout_column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="2"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android:text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我在第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"/&gt;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TableRow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57175" indent="-257175">
              <a:buFont typeface="+mj-lt"/>
              <a:buAutoNum type="arabicPeriod" startAt="15"/>
              <a:defRPr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TableLayout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8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中帧布局的使用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71550"/>
            <a:ext cx="8352928" cy="3747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帧布局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帧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布局（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又称为框架布局，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是最简单的界面布局，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所有放在布局内的控件，都按照层次堆叠在屏幕左上角。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如果有多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个控件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，后放置的子元素将遮挡先放置的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控件，即默认情况下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里的控件是左上角对齐。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就像画布，固定从屏幕的左上角开始填充图片，文字等。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63985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用户界面</a:t>
            </a:r>
            <a:r>
              <a:rPr lang="en-US" altLang="zh-CN" dirty="0" smtClean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控制器层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Aft>
                <a:spcPts val="600"/>
              </a:spcAft>
              <a:defRPr/>
            </a:pPr>
            <a:r>
              <a:rPr lang="zh-CN" dirty="0" smtClean="0">
                <a:latin typeface="+mn-ea"/>
                <a:ea typeface="+mn-ea"/>
              </a:rPr>
              <a:t>控制器</a:t>
            </a:r>
            <a:r>
              <a:rPr lang="zh-CN" altLang="en-US" dirty="0" smtClean="0">
                <a:latin typeface="+mn-ea"/>
                <a:ea typeface="+mn-ea"/>
              </a:rPr>
              <a:t>负责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接受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用户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动作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请求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zh-CN" dirty="0" smtClean="0">
                <a:latin typeface="+mn-ea"/>
                <a:ea typeface="+mn-ea"/>
              </a:rPr>
              <a:t>如按键动作或触摸屏动作等</a:t>
            </a:r>
            <a:r>
              <a:rPr lang="zh-CN" altLang="en-US" dirty="0" smtClean="0">
                <a:latin typeface="+mn-ea"/>
                <a:ea typeface="+mn-ea"/>
              </a:rPr>
              <a:t>），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调用指定模型处理用户请求</a:t>
            </a:r>
            <a:r>
              <a:rPr lang="zh-CN" altLang="en-US" dirty="0" smtClean="0">
                <a:latin typeface="+mn-ea"/>
                <a:ea typeface="+mn-ea"/>
              </a:rPr>
              <a:t>（如读取数据库、发送网络请求等），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响应用户结果</a:t>
            </a:r>
            <a:r>
              <a:rPr lang="zh-CN" altLang="en-US" dirty="0" smtClean="0">
                <a:latin typeface="+mn-ea"/>
                <a:ea typeface="+mn-ea"/>
              </a:rPr>
              <a:t>（如返回视图界面等）。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系统中，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控制器的责任由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承担</a:t>
            </a:r>
            <a:r>
              <a:rPr lang="zh-CN" altLang="en-US" dirty="0" smtClean="0">
                <a:latin typeface="+mn-ea"/>
                <a:ea typeface="+mn-ea"/>
              </a:rPr>
              <a:t>，意味着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负责接收用户请求、调用模型方法、响应用户界面等操作（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不应承担过多业务逻辑（应交给模型层））。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7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文件中布局元素的常用属性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16956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元素的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前景图像：永远处于框架布局最上层，直接面对用户的图像，就是不会被覆盖的图片。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以下属性均使用在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FrameLayout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元素中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946724"/>
            <a:ext cx="792087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https://developer.android.com/reference/android/widget/FrameLayout.html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86341"/>
              </p:ext>
            </p:extLst>
          </p:nvPr>
        </p:nvGraphicFramePr>
        <p:xfrm>
          <a:off x="1165761" y="2643758"/>
          <a:ext cx="6534728" cy="10534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0552">
                  <a:extLst>
                    <a:ext uri="{9D8B030D-6E8A-4147-A177-3AD203B41FA5}">
                      <a16:colId xmlns:a16="http://schemas.microsoft.com/office/drawing/2014/main" xmlns="" val="3535278330"/>
                    </a:ext>
                  </a:extLst>
                </a:gridCol>
                <a:gridCol w="965692">
                  <a:extLst>
                    <a:ext uri="{9D8B030D-6E8A-4147-A177-3AD203B41FA5}">
                      <a16:colId xmlns:a16="http://schemas.microsoft.com/office/drawing/2014/main" xmlns="" val="3293780593"/>
                    </a:ext>
                  </a:extLst>
                </a:gridCol>
                <a:gridCol w="3508484">
                  <a:extLst>
                    <a:ext uri="{9D8B030D-6E8A-4147-A177-3AD203B41FA5}">
                      <a16:colId xmlns:a16="http://schemas.microsoft.com/office/drawing/2014/main" xmlns="" val="856597155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7712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设置前景图像的图片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479536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n-US" altLang="zh-CN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foregroundGravity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zh-CN" alt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设置前景图像的位置</a:t>
                      </a:r>
                      <a:endParaRPr lang="zh-CN" alt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638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用户界面</a:t>
            </a:r>
            <a:r>
              <a:rPr lang="en-US" altLang="zh-CN" dirty="0" smtClean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模型</a:t>
            </a:r>
            <a:r>
              <a:rPr lang="zh-CN" altLang="en-US" dirty="0" smtClean="0">
                <a:latin typeface="+mn-ea"/>
                <a:ea typeface="+mn-ea"/>
              </a:rPr>
              <a:t>层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模型层负责对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数据的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操作、对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网络服务等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操作。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中，数据库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文件操作、</a:t>
            </a:r>
            <a:r>
              <a:rPr lang="en-US" altLang="zh-CN" dirty="0" err="1" smtClean="0">
                <a:latin typeface="+mn-ea"/>
                <a:ea typeface="+mn-ea"/>
              </a:rPr>
              <a:t>ContentProvider</a:t>
            </a:r>
            <a:r>
              <a:rPr lang="zh-CN" altLang="en-US" dirty="0" smtClean="0">
                <a:latin typeface="+mn-ea"/>
                <a:ea typeface="+mn-ea"/>
              </a:rPr>
              <a:t>、网络访问等等充当模型层。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4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5470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用户界面</a:t>
            </a:r>
            <a:r>
              <a:rPr lang="en-US" altLang="zh-CN" dirty="0" smtClean="0">
                <a:latin typeface="+mn-ea"/>
                <a:ea typeface="+mn-ea"/>
              </a:rPr>
              <a:t>MVC</a:t>
            </a:r>
            <a:r>
              <a:rPr lang="zh-CN" altLang="en-US" dirty="0" smtClean="0">
                <a:latin typeface="+mn-ea"/>
                <a:ea typeface="+mn-ea"/>
              </a:rPr>
              <a:t>模式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视图层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视图层主要负责用户界面（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）的展示。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中使用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XML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布局文件</a:t>
            </a:r>
            <a:r>
              <a:rPr lang="zh-CN" altLang="en-US" dirty="0">
                <a:latin typeface="+mn-ea"/>
                <a:ea typeface="+mn-ea"/>
              </a:rPr>
              <a:t>实现视图层和模型层的分离。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中如何实现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50" y="859836"/>
            <a:ext cx="8229600" cy="36398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中视图层与控制层的分离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spcAft>
                <a:spcPts val="600"/>
              </a:spcAft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76" y="1923678"/>
            <a:ext cx="4540724" cy="29703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34558" y="2733768"/>
            <a:ext cx="3709442" cy="4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34558" y="3867894"/>
            <a:ext cx="3025874" cy="4860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7"/>
          <p:cNvSpPr txBox="1"/>
          <p:nvPr/>
        </p:nvSpPr>
        <p:spPr>
          <a:xfrm>
            <a:off x="2987824" y="3867894"/>
            <a:ext cx="118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视图</a:t>
            </a:r>
            <a:r>
              <a:rPr lang="zh-CN" altLang="en-US" sz="2400" b="1" dirty="0" smtClean="0"/>
              <a:t>层</a:t>
            </a:r>
            <a:endParaRPr lang="zh-CN" altLang="en-US" sz="2400" b="1" dirty="0"/>
          </a:p>
        </p:txBody>
      </p:sp>
      <p:sp>
        <p:nvSpPr>
          <p:cNvPr id="13" name="TextBox 4"/>
          <p:cNvSpPr txBox="1"/>
          <p:nvPr/>
        </p:nvSpPr>
        <p:spPr>
          <a:xfrm>
            <a:off x="2771800" y="276556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控制器层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82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如何整合到一起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35546"/>
            <a:ext cx="8686800" cy="4212468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视图层与控制器层、模型层的整合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60000"/>
              </a:lnSpc>
              <a:spcAft>
                <a:spcPts val="600"/>
              </a:spcAft>
              <a:defRPr/>
            </a:pPr>
            <a:r>
              <a:rPr lang="zh-CN" altLang="en-US" sz="2900" dirty="0">
                <a:latin typeface="+mn-ea"/>
                <a:ea typeface="+mn-ea"/>
              </a:rPr>
              <a:t>在</a:t>
            </a:r>
            <a:r>
              <a:rPr lang="en-US" altLang="zh-CN" sz="2900" dirty="0">
                <a:latin typeface="+mn-ea"/>
                <a:ea typeface="+mn-ea"/>
              </a:rPr>
              <a:t>Activity</a:t>
            </a:r>
            <a:r>
              <a:rPr lang="zh-CN" altLang="en-US" sz="2900" dirty="0">
                <a:latin typeface="+mn-ea"/>
                <a:ea typeface="+mn-ea"/>
              </a:rPr>
              <a:t>文件，使用</a:t>
            </a:r>
            <a:r>
              <a:rPr lang="en-US" altLang="zh-CN" sz="2900" dirty="0" err="1">
                <a:solidFill>
                  <a:srgbClr val="FF0000"/>
                </a:solidFill>
                <a:latin typeface="+mn-ea"/>
                <a:ea typeface="+mn-ea"/>
              </a:rPr>
              <a:t>setContentView</a:t>
            </a:r>
            <a:r>
              <a:rPr lang="en-US" altLang="zh-CN" sz="2900" dirty="0">
                <a:latin typeface="+mn-ea"/>
                <a:ea typeface="+mn-ea"/>
              </a:rPr>
              <a:t>( )</a:t>
            </a:r>
            <a:r>
              <a:rPr lang="zh-CN" altLang="en-US" sz="2900" dirty="0">
                <a:latin typeface="+mn-ea"/>
                <a:ea typeface="+mn-ea"/>
              </a:rPr>
              <a:t>方法，确定当前</a:t>
            </a:r>
            <a:r>
              <a:rPr lang="en-US" altLang="zh-CN" sz="2900" dirty="0">
                <a:latin typeface="+mn-ea"/>
                <a:ea typeface="+mn-ea"/>
              </a:rPr>
              <a:t>Activity</a:t>
            </a:r>
            <a:r>
              <a:rPr lang="zh-CN" altLang="en-US" sz="2900" dirty="0">
                <a:latin typeface="+mn-ea"/>
                <a:ea typeface="+mn-ea"/>
              </a:rPr>
              <a:t>显示哪个视图</a:t>
            </a:r>
            <a:endParaRPr lang="en-US" altLang="zh-CN" sz="2900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public class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MainActivity</a:t>
            </a:r>
            <a:r>
              <a:rPr lang="en-US" altLang="zh-CN" b="1" dirty="0" smtClean="0">
                <a:latin typeface="+mn-ea"/>
                <a:ea typeface="+mn-ea"/>
              </a:rPr>
              <a:t> extends </a:t>
            </a:r>
            <a:r>
              <a:rPr lang="zh-CN" altLang="zh-CN" b="1" dirty="0" smtClean="0">
                <a:latin typeface="+mn-ea"/>
                <a:ea typeface="+mn-ea"/>
              </a:rPr>
              <a:t>AppCompatActivity</a:t>
            </a:r>
            <a:endParaRPr lang="zh-CN" altLang="zh-CN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sz="2400" b="1" dirty="0" smtClean="0">
                <a:latin typeface="+mn-ea"/>
                <a:ea typeface="+mn-ea"/>
              </a:rPr>
              <a:t>	public void </a:t>
            </a:r>
            <a:r>
              <a:rPr lang="en-US" altLang="zh-CN" b="1" dirty="0" err="1">
                <a:latin typeface="+mn-ea"/>
                <a:ea typeface="+mn-ea"/>
              </a:rPr>
              <a:t>onCreate</a:t>
            </a:r>
            <a:r>
              <a:rPr lang="en-US" altLang="zh-CN" b="1" dirty="0">
                <a:latin typeface="+mn-ea"/>
                <a:ea typeface="+mn-ea"/>
              </a:rPr>
              <a:t>(Bundle </a:t>
            </a:r>
            <a:r>
              <a:rPr lang="en-US" altLang="zh-CN" b="1" dirty="0" err="1" smtClean="0">
                <a:latin typeface="+mn-ea"/>
                <a:ea typeface="+mn-ea"/>
              </a:rPr>
              <a:t>savedInstanceState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 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		</a:t>
            </a:r>
            <a:r>
              <a:rPr lang="en-US" altLang="zh-CN" b="1" dirty="0" err="1" smtClean="0">
                <a:latin typeface="+mn-ea"/>
                <a:ea typeface="+mn-ea"/>
              </a:rPr>
              <a:t>super.onCreate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  <a:ea typeface="+mn-ea"/>
              </a:rPr>
              <a:t>savedInstanceState</a:t>
            </a:r>
            <a:r>
              <a:rPr lang="en-US" altLang="zh-CN" b="1" dirty="0" smtClean="0">
                <a:latin typeface="+mn-ea"/>
                <a:ea typeface="+mn-ea"/>
              </a:rPr>
              <a:t>);</a:t>
            </a:r>
            <a:endParaRPr lang="en-US" altLang="zh-CN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		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setContentView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R.layout.main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en-US" altLang="zh-CN" b="1" dirty="0" smtClean="0">
                <a:latin typeface="+mn-ea"/>
                <a:ea typeface="+mn-ea"/>
              </a:rPr>
              <a:t>	//……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	}</a:t>
            </a:r>
            <a:endParaRPr lang="en-US" altLang="zh-CN" sz="2400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}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24128" y="3759880"/>
            <a:ext cx="2520280" cy="416369"/>
            <a:chOff x="5724128" y="5013176"/>
            <a:chExt cx="2520280" cy="55515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5724128" y="5013176"/>
              <a:ext cx="936104" cy="2160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5075892"/>
              <a:ext cx="158417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用户界面文件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9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Android开发环境搭建</Template>
  <TotalTime>1052</TotalTime>
  <Words>2448</Words>
  <Application>Microsoft Office PowerPoint</Application>
  <PresentationFormat>全屏显示(16:9)</PresentationFormat>
  <Paragraphs>384</Paragraphs>
  <Slides>50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moban</vt:lpstr>
      <vt:lpstr>Android App的开发-用户界面基础</vt:lpstr>
      <vt:lpstr>本章大纲</vt:lpstr>
      <vt:lpstr>用户界面简介</vt:lpstr>
      <vt:lpstr>Android中UI工作机制</vt:lpstr>
      <vt:lpstr>Android中UI工作机制</vt:lpstr>
      <vt:lpstr>Android中UI工作机制</vt:lpstr>
      <vt:lpstr>Android中UI工作机制</vt:lpstr>
      <vt:lpstr>Android中如何实现MVC分离</vt:lpstr>
      <vt:lpstr>Android中MVC如何整合到一起</vt:lpstr>
      <vt:lpstr>Android界面原理</vt:lpstr>
      <vt:lpstr>本章大纲</vt:lpstr>
      <vt:lpstr>Android中视图层的使用</vt:lpstr>
      <vt:lpstr>Android中视图层的使用</vt:lpstr>
      <vt:lpstr>View类及其子类的层次关系</vt:lpstr>
      <vt:lpstr>在Android中创建视图界面</vt:lpstr>
      <vt:lpstr>在Android中创建视图界面</vt:lpstr>
      <vt:lpstr>在Android中创建视图界面</vt:lpstr>
      <vt:lpstr>使用基本的视图组件</vt:lpstr>
      <vt:lpstr>本章大纲</vt:lpstr>
      <vt:lpstr>Android中常见的事件监听器</vt:lpstr>
      <vt:lpstr>事件监听器实现</vt:lpstr>
      <vt:lpstr>事件监听器实现</vt:lpstr>
      <vt:lpstr>事件监听器实现</vt:lpstr>
      <vt:lpstr>基本视图控件的事件监听器</vt:lpstr>
      <vt:lpstr>基本视图控件的事件监听器</vt:lpstr>
      <vt:lpstr>视图控件的常用事件类型</vt:lpstr>
      <vt:lpstr>为视图控件绑定事件监听器</vt:lpstr>
      <vt:lpstr>本章大纲</vt:lpstr>
      <vt:lpstr>UI界面</vt:lpstr>
      <vt:lpstr>Android中视图层次结构</vt:lpstr>
      <vt:lpstr>Android中视图层次结构</vt:lpstr>
      <vt:lpstr>Android中创建线性布局</vt:lpstr>
      <vt:lpstr>使用XML文件创建布局</vt:lpstr>
      <vt:lpstr>使用Java代码创建界面布局</vt:lpstr>
      <vt:lpstr>Step1：创建布局元素</vt:lpstr>
      <vt:lpstr>Step2：设置布局属性</vt:lpstr>
      <vt:lpstr>Step3：添加布局子元素</vt:lpstr>
      <vt:lpstr>Step4：加载布局对象</vt:lpstr>
      <vt:lpstr>Android中创建布局</vt:lpstr>
      <vt:lpstr>Android界面布局简介</vt:lpstr>
      <vt:lpstr>Android界面布局简介</vt:lpstr>
      <vt:lpstr>Android中线性布局的使用</vt:lpstr>
      <vt:lpstr>Android中表格布局的使用</vt:lpstr>
      <vt:lpstr>Android中表格布局的使用</vt:lpstr>
      <vt:lpstr>XML文件中布局元素的常用属性</vt:lpstr>
      <vt:lpstr>表格布局示例</vt:lpstr>
      <vt:lpstr>表格布局示例</vt:lpstr>
      <vt:lpstr>表格布局示例</vt:lpstr>
      <vt:lpstr>Android中帧布局的使用</vt:lpstr>
      <vt:lpstr>XML文件中布局元素的常用属性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</cp:lastModifiedBy>
  <cp:revision>174</cp:revision>
  <dcterms:created xsi:type="dcterms:W3CDTF">2017-02-07T01:40:07Z</dcterms:created>
  <dcterms:modified xsi:type="dcterms:W3CDTF">2019-04-03T23:54:52Z</dcterms:modified>
</cp:coreProperties>
</file>