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6" r:id="rId3"/>
    <p:sldId id="322" r:id="rId4"/>
    <p:sldId id="308" r:id="rId5"/>
    <p:sldId id="309" r:id="rId6"/>
    <p:sldId id="297" r:id="rId7"/>
    <p:sldId id="310" r:id="rId8"/>
    <p:sldId id="311" r:id="rId9"/>
    <p:sldId id="312" r:id="rId10"/>
    <p:sldId id="313" r:id="rId11"/>
    <p:sldId id="314" r:id="rId12"/>
    <p:sldId id="264" r:id="rId13"/>
    <p:sldId id="265" r:id="rId14"/>
    <p:sldId id="289" r:id="rId15"/>
    <p:sldId id="291" r:id="rId16"/>
    <p:sldId id="292" r:id="rId17"/>
    <p:sldId id="294" r:id="rId18"/>
    <p:sldId id="295" r:id="rId19"/>
    <p:sldId id="323" r:id="rId20"/>
    <p:sldId id="324" r:id="rId21"/>
    <p:sldId id="325" r:id="rId22"/>
    <p:sldId id="326" r:id="rId23"/>
    <p:sldId id="299" r:id="rId24"/>
    <p:sldId id="296" r:id="rId25"/>
    <p:sldId id="300" r:id="rId26"/>
    <p:sldId id="327" r:id="rId27"/>
    <p:sldId id="32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6494" autoAdjust="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换一个事件，找一些常用的控件的常用事件 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4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原理性的东西：比如事件监听器的</a:t>
            </a:r>
            <a:r>
              <a:rPr lang="zh-CN" altLang="en-US" smtClean="0"/>
              <a:t>执行过程（以图表形式展示较好）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把握住重点，不要过细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328"/>
            <a:ext cx="1845146" cy="3544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resources/menu-resourc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eloper.android.com/guide/topics/ui/menu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基本组件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视图控件的常用事件类型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>
                <a:latin typeface="+mn-ea"/>
                <a:ea typeface="+mn-ea"/>
              </a:rPr>
              <a:t>TextView</a:t>
            </a:r>
            <a:r>
              <a:rPr lang="zh-CN" altLang="en-US" dirty="0">
                <a:latin typeface="+mn-ea"/>
                <a:ea typeface="+mn-ea"/>
              </a:rPr>
              <a:t>控件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>
                <a:latin typeface="+mn-ea"/>
                <a:ea typeface="+mn-ea"/>
              </a:rPr>
              <a:t>Click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 err="1">
                <a:latin typeface="+mn-ea"/>
                <a:ea typeface="+mn-ea"/>
              </a:rPr>
              <a:t>LongClick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Touch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 err="1">
                <a:latin typeface="+mn-ea"/>
                <a:ea typeface="+mn-ea"/>
              </a:rPr>
              <a:t>createContext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 err="1">
                <a:latin typeface="+mn-ea"/>
                <a:ea typeface="+mn-ea"/>
              </a:rPr>
              <a:t>FocusChange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Key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……</a:t>
            </a:r>
          </a:p>
          <a:p>
            <a:pPr>
              <a:spcAft>
                <a:spcPts val="600"/>
              </a:spcAft>
            </a:pPr>
            <a:r>
              <a:rPr lang="en-US" altLang="zh-CN" dirty="0" err="1">
                <a:latin typeface="+mn-ea"/>
                <a:ea typeface="+mn-ea"/>
              </a:rPr>
              <a:t>EditText</a:t>
            </a:r>
            <a:r>
              <a:rPr lang="zh-CN" altLang="en-US" dirty="0">
                <a:latin typeface="+mn-ea"/>
                <a:ea typeface="+mn-ea"/>
              </a:rPr>
              <a:t>控件：继承父类（</a:t>
            </a:r>
            <a:r>
              <a:rPr lang="en-US" altLang="zh-CN" dirty="0" err="1">
                <a:latin typeface="+mn-ea"/>
                <a:ea typeface="+mn-ea"/>
              </a:rPr>
              <a:t>TextView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+mn-ea"/>
                <a:ea typeface="+mn-ea"/>
              </a:rPr>
              <a:t>Button</a:t>
            </a:r>
            <a:r>
              <a:rPr lang="zh-CN" altLang="en-US" dirty="0">
                <a:latin typeface="+mn-ea"/>
                <a:ea typeface="+mn-ea"/>
              </a:rPr>
              <a:t>：继承父类（</a:t>
            </a:r>
            <a:r>
              <a:rPr lang="en-US" altLang="zh-CN" dirty="0" err="1">
                <a:latin typeface="+mn-ea"/>
                <a:ea typeface="+mn-ea"/>
              </a:rPr>
              <a:t>TextView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dirty="0" err="1">
                <a:latin typeface="+mn-ea"/>
                <a:ea typeface="+mn-ea"/>
              </a:rPr>
              <a:t>CheckBox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RadioGroup</a:t>
            </a:r>
            <a:r>
              <a:rPr lang="zh-CN" altLang="en-US" dirty="0">
                <a:latin typeface="+mn-ea"/>
                <a:ea typeface="+mn-ea"/>
              </a:rPr>
              <a:t>：继承</a:t>
            </a:r>
            <a:r>
              <a:rPr lang="en-US" altLang="zh-CN" dirty="0" err="1">
                <a:latin typeface="+mn-ea"/>
                <a:ea typeface="+mn-ea"/>
              </a:rPr>
              <a:t>TextView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ts val="600"/>
              </a:spcAft>
            </a:pPr>
            <a:r>
              <a:rPr lang="en-US" altLang="zh-CN" sz="3200" dirty="0" err="1">
                <a:latin typeface="+mn-ea"/>
                <a:ea typeface="+mn-ea"/>
              </a:rPr>
              <a:t>CheckedChange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+mn-ea"/>
                <a:ea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199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为视图控件绑定事件监听器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实例：扩充用户注册实例，实现用户注册信息的数据校验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当“用户名”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“密码”输入完毕后校验用户输入信息，保证用户名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密码在</a:t>
            </a:r>
            <a:r>
              <a:rPr lang="en-US" altLang="zh-CN" dirty="0" smtClean="0">
                <a:latin typeface="+mn-ea"/>
                <a:ea typeface="+mn-ea"/>
              </a:rPr>
              <a:t>6</a:t>
            </a:r>
            <a:r>
              <a:rPr lang="zh-CN" altLang="en-US" dirty="0" smtClean="0">
                <a:latin typeface="+mn-ea"/>
                <a:ea typeface="+mn-ea"/>
              </a:rPr>
              <a:t>个字符以上，否则提示用户重新输入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2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提示信息</a:t>
            </a:r>
            <a:r>
              <a:rPr lang="en-US" altLang="zh-CN" sz="2800" dirty="0" smtClean="0">
                <a:latin typeface="+mn-ea"/>
                <a:ea typeface="+mn-ea"/>
              </a:rPr>
              <a:t>Toast</a:t>
            </a:r>
            <a:r>
              <a:rPr lang="zh-CN" altLang="en-US" sz="2800" dirty="0" smtClean="0">
                <a:latin typeface="+mn-ea"/>
                <a:ea typeface="+mn-ea"/>
              </a:rPr>
              <a:t>：当用户执行某个操作后，自动显示，且</a:t>
            </a:r>
            <a:r>
              <a:rPr lang="zh-CN" altLang="en-US" sz="2800" dirty="0">
                <a:latin typeface="+mn-ea"/>
                <a:ea typeface="+mn-ea"/>
              </a:rPr>
              <a:t>显示时间较短，会自动</a:t>
            </a:r>
            <a:r>
              <a:rPr lang="zh-CN" altLang="en-US" sz="2800" dirty="0" smtClean="0">
                <a:latin typeface="+mn-ea"/>
                <a:ea typeface="+mn-ea"/>
              </a:rPr>
              <a:t>消失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</a:rPr>
              <a:t>Toast</a:t>
            </a:r>
            <a:r>
              <a:rPr lang="zh-CN" altLang="en-US" sz="2800" dirty="0">
                <a:latin typeface="+mn-ea"/>
                <a:ea typeface="+mn-ea"/>
              </a:rPr>
              <a:t>一般使用在用户信息合法性校验、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关闭应用时的提示</a:t>
            </a:r>
            <a:r>
              <a:rPr lang="zh-CN" altLang="en-US" sz="2800" dirty="0">
                <a:latin typeface="+mn-ea"/>
                <a:ea typeface="+mn-ea"/>
              </a:rPr>
              <a:t>等场合。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Toasts</a:t>
            </a:r>
            <a:r>
              <a:rPr lang="zh-CN" altLang="en-US" dirty="0">
                <a:latin typeface="+mn-ea"/>
                <a:ea typeface="+mn-ea"/>
              </a:rPr>
              <a:t>显示文本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43561"/>
            <a:ext cx="1994411" cy="325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使用的基本流程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创建</a:t>
            </a:r>
            <a:r>
              <a:rPr lang="en-US" altLang="zh-CN" dirty="0" smtClean="0">
                <a:latin typeface="+mn-ea"/>
                <a:ea typeface="+mn-ea"/>
              </a:rPr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Toast </a:t>
            </a:r>
            <a:r>
              <a:rPr lang="en-US" altLang="zh-CN" dirty="0" err="1">
                <a:latin typeface="+mn-ea"/>
                <a:ea typeface="+mn-ea"/>
              </a:rPr>
              <a:t>toastTip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Toast.makeText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>
                <a:latin typeface="+mn-ea"/>
                <a:ea typeface="+mn-ea"/>
              </a:rPr>
              <a:t>MyActivity.this</a:t>
            </a:r>
            <a:r>
              <a:rPr lang="en-US" altLang="zh-CN" dirty="0">
                <a:latin typeface="+mn-ea"/>
                <a:ea typeface="+mn-ea"/>
              </a:rPr>
              <a:t>, “</a:t>
            </a:r>
            <a:r>
              <a:rPr lang="zh-CN" altLang="en-US" dirty="0">
                <a:latin typeface="+mn-ea"/>
                <a:ea typeface="+mn-ea"/>
              </a:rPr>
              <a:t>提示字符串</a:t>
            </a:r>
            <a:r>
              <a:rPr lang="en-US" altLang="zh-CN" dirty="0">
                <a:latin typeface="+mn-ea"/>
                <a:ea typeface="+mn-ea"/>
              </a:rPr>
              <a:t>”,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Toast.LENGTH_LONG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设置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基本属性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en-US" altLang="zh-CN" dirty="0" err="1">
                <a:latin typeface="+mn-ea"/>
                <a:ea typeface="+mn-ea"/>
              </a:rPr>
              <a:t>toastTip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.setGravity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Gravity.CENTER</a:t>
            </a:r>
            <a:r>
              <a:rPr lang="en-US" altLang="zh-CN" dirty="0">
                <a:latin typeface="+mn-ea"/>
                <a:ea typeface="+mn-ea"/>
              </a:rPr>
              <a:t>, 0, 0);</a:t>
            </a:r>
          </a:p>
          <a:p>
            <a:pPr lvl="2">
              <a:spcBef>
                <a:spcPts val="6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设置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r>
              <a:rPr lang="zh-CN" altLang="en-US" dirty="0">
                <a:latin typeface="+mn-ea"/>
                <a:ea typeface="+mn-ea"/>
              </a:rPr>
              <a:t>信息的显示位置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显示</a:t>
            </a:r>
            <a:r>
              <a:rPr lang="en-US" altLang="zh-CN" dirty="0" smtClean="0">
                <a:latin typeface="+mn-ea"/>
                <a:ea typeface="+mn-ea"/>
              </a:rPr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toastTip.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show</a:t>
            </a:r>
            <a:r>
              <a:rPr lang="en-US" altLang="zh-CN" dirty="0">
                <a:latin typeface="+mn-ea"/>
                <a:ea typeface="+mn-ea"/>
              </a:rPr>
              <a:t>( </a:t>
            </a:r>
            <a:r>
              <a:rPr lang="en-US" altLang="zh-CN" dirty="0" smtClean="0">
                <a:latin typeface="+mn-ea"/>
                <a:ea typeface="+mn-ea"/>
              </a:rPr>
              <a:t>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dirty="0" smtClean="0">
                <a:latin typeface="+mn-ea"/>
                <a:ea typeface="+mn-ea"/>
              </a:rPr>
              <a:t>或者：</a:t>
            </a:r>
            <a:r>
              <a:rPr lang="en-US" altLang="zh-CN" dirty="0" err="1">
                <a:latin typeface="+mn-ea"/>
                <a:ea typeface="+mn-ea"/>
              </a:rPr>
              <a:t>Toast.</a:t>
            </a:r>
            <a:r>
              <a:rPr lang="en-US" altLang="zh-CN" i="1" dirty="0" err="1">
                <a:latin typeface="+mn-ea"/>
                <a:ea typeface="+mn-ea"/>
              </a:rPr>
              <a:t>makeText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en-US" altLang="zh-CN" dirty="0" smtClean="0">
                <a:latin typeface="+mn-ea"/>
                <a:ea typeface="+mn-ea"/>
              </a:rPr>
              <a:t>,</a:t>
            </a:r>
            <a:r>
              <a:rPr lang="zh-CN" altLang="en-US" b="1" dirty="0" smtClean="0">
                <a:latin typeface="+mn-ea"/>
                <a:ea typeface="+mn-ea"/>
              </a:rPr>
              <a:t>“</a:t>
            </a:r>
            <a:r>
              <a:rPr lang="zh-CN" altLang="en-US" sz="2400" b="1" dirty="0" smtClean="0">
                <a:latin typeface="+mn-ea"/>
              </a:rPr>
              <a:t>显示的字符串</a:t>
            </a:r>
            <a:r>
              <a:rPr lang="zh-CN" altLang="en-US" b="1" dirty="0" smtClean="0">
                <a:latin typeface="+mn-ea"/>
                <a:ea typeface="+mn-ea"/>
              </a:rPr>
              <a:t>”</a:t>
            </a:r>
            <a:r>
              <a:rPr lang="en-US" altLang="zh-CN" dirty="0" smtClean="0">
                <a:latin typeface="+mn-ea"/>
                <a:ea typeface="+mn-ea"/>
              </a:rPr>
              <a:t>,</a:t>
            </a:r>
            <a:r>
              <a:rPr lang="en-US" altLang="zh-CN" dirty="0" err="1">
                <a:latin typeface="+mn-ea"/>
                <a:ea typeface="+mn-ea"/>
              </a:rPr>
              <a:t>Toast.</a:t>
            </a:r>
            <a:r>
              <a:rPr lang="en-US" altLang="zh-CN" b="1" i="1" dirty="0" err="1">
                <a:latin typeface="+mn-ea"/>
                <a:ea typeface="+mn-ea"/>
              </a:rPr>
              <a:t>LENGTH_LONG</a:t>
            </a:r>
            <a:r>
              <a:rPr lang="en-US" altLang="zh-CN" dirty="0">
                <a:latin typeface="+mn-ea"/>
                <a:ea typeface="+mn-ea"/>
              </a:rPr>
              <a:t>).show();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Toast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Step1</a:t>
            </a:r>
            <a:r>
              <a:rPr lang="zh-CN" altLang="en-US" dirty="0">
                <a:latin typeface="+mn-ea"/>
                <a:ea typeface="+mn-ea"/>
              </a:rPr>
              <a:t>：创建对话框创建器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 err="1">
                <a:latin typeface="+mn-ea"/>
                <a:ea typeface="+mn-ea"/>
              </a:rPr>
              <a:t>AlertDialog.Builder</a:t>
            </a:r>
            <a:r>
              <a:rPr lang="zh-CN" altLang="en-US" dirty="0">
                <a:latin typeface="+mn-ea"/>
                <a:ea typeface="+mn-ea"/>
              </a:rPr>
              <a:t>类创建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 err="1">
                <a:latin typeface="+mn-ea"/>
                <a:ea typeface="+mn-ea"/>
              </a:rPr>
              <a:t>AlertDialog.Builder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</a:rPr>
              <a:t>AdBuilder</a:t>
            </a:r>
            <a:r>
              <a:rPr lang="en-US" altLang="zh-CN" dirty="0">
                <a:latin typeface="+mn-ea"/>
                <a:ea typeface="+mn-ea"/>
              </a:rPr>
              <a:t> = new     </a:t>
            </a:r>
            <a:r>
              <a:rPr lang="en-US" altLang="zh-CN" dirty="0" smtClean="0">
                <a:latin typeface="+mn-ea"/>
                <a:ea typeface="+mn-ea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AlertDialog.Builder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>
                <a:latin typeface="+mn-ea"/>
                <a:ea typeface="+mn-ea"/>
              </a:rPr>
              <a:t>MyActivity.this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+mn-ea"/>
                <a:ea typeface="+mn-ea"/>
              </a:rPr>
              <a:t>Step2</a:t>
            </a:r>
            <a:r>
              <a:rPr lang="zh-CN" altLang="en-US" dirty="0">
                <a:latin typeface="+mn-ea"/>
                <a:ea typeface="+mn-ea"/>
              </a:rPr>
              <a:t>：设置对话框属性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设置基本属性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AdBuilder.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setTitle</a:t>
            </a:r>
            <a:r>
              <a:rPr lang="en-US" altLang="zh-CN" dirty="0">
                <a:latin typeface="+mn-ea"/>
                <a:ea typeface="+mn-ea"/>
              </a:rPr>
              <a:t>("</a:t>
            </a:r>
            <a:r>
              <a:rPr lang="zh-CN" altLang="en-US" dirty="0">
                <a:latin typeface="+mn-ea"/>
                <a:ea typeface="+mn-ea"/>
              </a:rPr>
              <a:t>温馨提示</a:t>
            </a:r>
            <a:r>
              <a:rPr lang="en-US" altLang="zh-CN" dirty="0">
                <a:latin typeface="+mn-ea"/>
                <a:ea typeface="+mn-ea"/>
              </a:rPr>
              <a:t>");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AdBuilder.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setMessage</a:t>
            </a:r>
            <a:r>
              <a:rPr lang="en-US" altLang="zh-CN" dirty="0">
                <a:latin typeface="+mn-ea"/>
                <a:ea typeface="+mn-ea"/>
              </a:rPr>
              <a:t>("</a:t>
            </a:r>
            <a:r>
              <a:rPr lang="zh-CN" altLang="en-US" dirty="0">
                <a:latin typeface="+mn-ea"/>
                <a:ea typeface="+mn-ea"/>
              </a:rPr>
              <a:t>您确定要退出安智市场吗？</a:t>
            </a:r>
            <a:r>
              <a:rPr lang="en-US" altLang="zh-CN" dirty="0">
                <a:latin typeface="+mn-ea"/>
                <a:ea typeface="+mn-ea"/>
              </a:rPr>
              <a:t>");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添加按钮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AdBuilder.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setPositiveButton</a:t>
            </a:r>
            <a:r>
              <a:rPr lang="en-US" altLang="zh-CN" dirty="0">
                <a:latin typeface="+mn-ea"/>
                <a:ea typeface="+mn-ea"/>
              </a:rPr>
              <a:t>("</a:t>
            </a:r>
            <a:r>
              <a:rPr lang="zh-CN" altLang="en-US" dirty="0">
                <a:latin typeface="+mn-ea"/>
                <a:ea typeface="+mn-ea"/>
              </a:rPr>
              <a:t>确定</a:t>
            </a:r>
            <a:r>
              <a:rPr lang="en-US" altLang="zh-CN" dirty="0">
                <a:latin typeface="+mn-ea"/>
                <a:ea typeface="+mn-ea"/>
              </a:rPr>
              <a:t>", new </a:t>
            </a:r>
            <a:r>
              <a:rPr lang="en-US" altLang="zh-CN" dirty="0" err="1" smtClean="0">
                <a:latin typeface="+mn-ea"/>
                <a:ea typeface="+mn-ea"/>
              </a:rPr>
              <a:t>DialogInterface.OnClickListener</a:t>
            </a:r>
            <a:r>
              <a:rPr lang="en-US" altLang="zh-CN" dirty="0">
                <a:latin typeface="+mn-ea"/>
                <a:ea typeface="+mn-ea"/>
              </a:rPr>
              <a:t>()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      public void </a:t>
            </a:r>
            <a:r>
              <a:rPr lang="en-US" altLang="zh-CN" dirty="0" err="1">
                <a:latin typeface="+mn-ea"/>
                <a:ea typeface="+mn-ea"/>
              </a:rPr>
              <a:t>onClick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DialogInterface</a:t>
            </a:r>
            <a:r>
              <a:rPr lang="en-US" altLang="zh-CN" dirty="0">
                <a:latin typeface="+mn-ea"/>
                <a:ea typeface="+mn-ea"/>
              </a:rPr>
              <a:t> dialog, </a:t>
            </a:r>
            <a:r>
              <a:rPr lang="en-US" altLang="zh-CN" dirty="0" err="1">
                <a:latin typeface="+mn-ea"/>
                <a:ea typeface="+mn-ea"/>
              </a:rPr>
              <a:t>int</a:t>
            </a:r>
            <a:r>
              <a:rPr lang="en-US" altLang="zh-CN" dirty="0">
                <a:latin typeface="+mn-ea"/>
                <a:ea typeface="+mn-ea"/>
              </a:rPr>
              <a:t> which)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	    // </a:t>
            </a:r>
            <a:r>
              <a:rPr lang="zh-CN" altLang="en-US" dirty="0">
                <a:latin typeface="+mn-ea"/>
                <a:ea typeface="+mn-ea"/>
              </a:rPr>
              <a:t>退出当前应用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	    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MyActivity.this.finish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        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</a:rPr>
              <a:t>});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AdBuilder.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setNegativeButton</a:t>
            </a:r>
            <a:r>
              <a:rPr lang="en-US" altLang="zh-CN" dirty="0">
                <a:latin typeface="+mn-ea"/>
                <a:ea typeface="+mn-ea"/>
              </a:rPr>
              <a:t>("</a:t>
            </a:r>
            <a:r>
              <a:rPr lang="zh-CN" altLang="en-US" dirty="0">
                <a:latin typeface="+mn-ea"/>
                <a:ea typeface="+mn-ea"/>
              </a:rPr>
              <a:t>取消</a:t>
            </a:r>
            <a:r>
              <a:rPr lang="en-US" altLang="zh-CN" dirty="0">
                <a:latin typeface="+mn-ea"/>
                <a:ea typeface="+mn-ea"/>
              </a:rPr>
              <a:t>", null);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简单对话框实现</a:t>
            </a:r>
          </a:p>
        </p:txBody>
      </p:sp>
    </p:spTree>
    <p:extLst>
      <p:ext uri="{BB962C8B-B14F-4D97-AF65-F5344CB8AC3E}">
        <p14:creationId xmlns:p14="http://schemas.microsoft.com/office/powerpoint/2010/main" val="34981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简单对话框实现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Step3</a:t>
            </a:r>
            <a:r>
              <a:rPr lang="zh-CN" altLang="en-US" dirty="0" smtClean="0">
                <a:latin typeface="+mn-ea"/>
                <a:ea typeface="+mn-ea"/>
              </a:rPr>
              <a:t>：创建对话框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AdBuilder.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create</a:t>
            </a:r>
            <a:r>
              <a:rPr lang="en-US" altLang="zh-CN" dirty="0" smtClean="0">
                <a:latin typeface="+mn-ea"/>
                <a:ea typeface="+mn-ea"/>
              </a:rPr>
              <a:t>( );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Step4</a:t>
            </a:r>
            <a:r>
              <a:rPr lang="zh-CN" altLang="en-US" dirty="0" smtClean="0">
                <a:latin typeface="+mn-ea"/>
                <a:ea typeface="+mn-ea"/>
              </a:rPr>
              <a:t>：显示对话框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>
                <a:latin typeface="+mn-ea"/>
                <a:ea typeface="+mn-ea"/>
              </a:rPr>
              <a:t>AdBuilder</a:t>
            </a:r>
            <a:r>
              <a:rPr lang="en-US" altLang="zh-CN" dirty="0" err="1" smtClean="0">
                <a:latin typeface="+mn-ea"/>
                <a:ea typeface="+mn-ea"/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show</a:t>
            </a:r>
            <a:r>
              <a:rPr lang="en-US" altLang="zh-CN" dirty="0" smtClean="0">
                <a:latin typeface="+mn-ea"/>
                <a:ea typeface="+mn-ea"/>
              </a:rPr>
              <a:t>( );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Tahoma" panose="020B0604030504040204" pitchFamily="34" charset="0"/>
              </a:rPr>
              <a:t>菜单</a:t>
            </a:r>
            <a:r>
              <a:rPr lang="zh-CN" altLang="en-US" dirty="0" smtClean="0">
                <a:latin typeface="+mn-ea"/>
                <a:ea typeface="+mn-ea"/>
                <a:cs typeface="Tahoma" panose="020B0604030504040204" pitchFamily="34" charset="0"/>
              </a:rPr>
              <a:t>：显示一个应用程序的主界面中不直接可见额外选项的视图组件。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749"/>
            <a:ext cx="2516532" cy="370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0749"/>
            <a:ext cx="2351906" cy="379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376" y="1340768"/>
            <a:ext cx="8147248" cy="470912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中支持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种菜单形式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选项菜单：当用户按下“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”键时，弹出的菜单。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主窗口点击“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”弹出的菜单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子菜单：当用户点击“选项菜单”中的某一项时，弹出的附加菜单。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在选项菜单中点击某一个选项时，弹出。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上下文菜单：当用户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长按</a:t>
            </a:r>
            <a:r>
              <a:rPr lang="zh-CN" altLang="en-US" dirty="0" smtClean="0">
                <a:latin typeface="+mn-ea"/>
                <a:ea typeface="+mn-ea"/>
              </a:rPr>
              <a:t>某个视图元素时，弹出的菜单（相当于电脑中的右键菜单）。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dirty="0" smtClean="0">
                <a:latin typeface="+mn-ea"/>
                <a:ea typeface="+mn-ea"/>
              </a:rPr>
              <a:t>文本元素长按时，会出现“复制”类菜单。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选项菜单</a:t>
            </a:r>
            <a:r>
              <a:rPr lang="en-US" altLang="zh-CN" sz="2800" dirty="0" smtClean="0">
                <a:latin typeface="+mn-ea"/>
                <a:ea typeface="+mn-ea"/>
              </a:rPr>
              <a:t>/</a:t>
            </a:r>
            <a:r>
              <a:rPr lang="zh-CN" altLang="en-US" sz="2800" dirty="0" smtClean="0">
                <a:latin typeface="+mn-ea"/>
                <a:ea typeface="+mn-ea"/>
              </a:rPr>
              <a:t>子菜单使用的基本流程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创建菜单项</a:t>
            </a:r>
            <a:r>
              <a:rPr lang="en-US" altLang="zh-CN" sz="2400" dirty="0" smtClean="0">
                <a:latin typeface="+mn-ea"/>
                <a:ea typeface="+mn-ea"/>
              </a:rPr>
              <a:t>XML</a:t>
            </a:r>
            <a:r>
              <a:rPr lang="zh-CN" altLang="en-US" sz="2400" dirty="0" smtClean="0">
                <a:latin typeface="+mn-ea"/>
                <a:ea typeface="+mn-ea"/>
              </a:rPr>
              <a:t>布局文件（或由</a:t>
            </a:r>
            <a:r>
              <a:rPr lang="en-US" altLang="zh-CN" sz="2400" dirty="0" smtClean="0">
                <a:latin typeface="+mn-ea"/>
                <a:ea typeface="+mn-ea"/>
              </a:rPr>
              <a:t>Java</a:t>
            </a:r>
            <a:r>
              <a:rPr lang="zh-CN" altLang="en-US" sz="2400" dirty="0" smtClean="0">
                <a:latin typeface="+mn-ea"/>
                <a:ea typeface="+mn-ea"/>
              </a:rPr>
              <a:t>代码生成）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latin typeface="+mn-ea"/>
                <a:ea typeface="+mn-ea"/>
              </a:rPr>
              <a:t>Activity</a:t>
            </a:r>
            <a:r>
              <a:rPr lang="zh-CN" altLang="en-US" sz="2400" dirty="0" smtClean="0">
                <a:latin typeface="+mn-ea"/>
                <a:ea typeface="+mn-ea"/>
              </a:rPr>
              <a:t>中创建菜单（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onCreateOptionsMenu</a:t>
            </a:r>
            <a:r>
              <a:rPr lang="zh-CN" altLang="en-US" sz="2400" dirty="0" smtClean="0">
                <a:latin typeface="+mn-ea"/>
                <a:ea typeface="+mn-ea"/>
              </a:rPr>
              <a:t>方法）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绑定菜单项选择事件（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onOptionsItemSelected</a:t>
            </a:r>
            <a:r>
              <a:rPr lang="zh-CN" altLang="en-US" sz="2400" dirty="0" smtClean="0">
                <a:latin typeface="+mn-ea"/>
                <a:ea typeface="+mn-ea"/>
              </a:rPr>
              <a:t>方法）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435280" cy="49251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Step1</a:t>
            </a:r>
            <a:r>
              <a:rPr lang="zh-CN" altLang="en-US" dirty="0" smtClean="0">
                <a:latin typeface="+mn-ea"/>
                <a:ea typeface="+mn-ea"/>
              </a:rPr>
              <a:t>：使用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文件创建菜单资源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res/menu/menu_options.xml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636912"/>
            <a:ext cx="69627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80" y="1268760"/>
            <a:ext cx="8229600" cy="4525963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  <a:ea typeface="+mn-ea"/>
              </a:rPr>
              <a:t>Button</a:t>
            </a:r>
          </a:p>
          <a:p>
            <a:r>
              <a:rPr lang="en-US" altLang="zh-CN" b="1" dirty="0" err="1" smtClean="0">
                <a:latin typeface="+mn-ea"/>
                <a:ea typeface="+mn-ea"/>
              </a:rPr>
              <a:t>EditText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err="1" smtClean="0">
                <a:latin typeface="+mn-ea"/>
                <a:ea typeface="+mn-ea"/>
              </a:rPr>
              <a:t>TextView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err="1" smtClean="0">
                <a:latin typeface="+mn-ea"/>
                <a:ea typeface="+mn-ea"/>
              </a:rPr>
              <a:t>ImageView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err="1" smtClean="0">
                <a:latin typeface="+mn-ea"/>
                <a:ea typeface="+mn-ea"/>
              </a:rPr>
              <a:t>RadioButton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err="1" smtClean="0">
                <a:latin typeface="+mn-ea"/>
                <a:ea typeface="+mn-ea"/>
              </a:rPr>
              <a:t>CheckBox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zh-CN" altLang="en-US" b="1" dirty="0" smtClean="0">
                <a:latin typeface="+mn-ea"/>
                <a:ea typeface="+mn-ea"/>
              </a:rPr>
              <a:t>提示框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基本视图</a:t>
            </a:r>
          </a:p>
        </p:txBody>
      </p:sp>
    </p:spTree>
    <p:extLst>
      <p:ext uri="{BB962C8B-B14F-4D97-AF65-F5344CB8AC3E}">
        <p14:creationId xmlns:p14="http://schemas.microsoft.com/office/powerpoint/2010/main" val="612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Step1</a:t>
            </a:r>
            <a:r>
              <a:rPr lang="zh-CN" altLang="en-US" dirty="0" smtClean="0">
                <a:latin typeface="+mn-ea"/>
                <a:ea typeface="+mn-ea"/>
              </a:rPr>
              <a:t>：使用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文件创建菜单资源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res/menu/menu_options.xml</a:t>
            </a: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该文件中根节点必须是</a:t>
            </a:r>
            <a:r>
              <a:rPr lang="en-US" altLang="zh-CN" dirty="0" smtClean="0">
                <a:latin typeface="+mn-ea"/>
                <a:ea typeface="+mn-ea"/>
              </a:rPr>
              <a:t>&lt;menu&gt;</a:t>
            </a:r>
            <a:r>
              <a:rPr lang="zh-CN" altLang="en-US" dirty="0" smtClean="0">
                <a:latin typeface="+mn-ea"/>
                <a:ea typeface="+mn-ea"/>
              </a:rPr>
              <a:t>元素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子元素可以是</a:t>
            </a:r>
            <a:r>
              <a:rPr lang="en-US" altLang="zh-CN" dirty="0" smtClean="0">
                <a:latin typeface="+mn-ea"/>
                <a:ea typeface="+mn-ea"/>
              </a:rPr>
              <a:t>&lt;item&gt;</a:t>
            </a:r>
            <a:r>
              <a:rPr lang="zh-CN" altLang="en-US" dirty="0" smtClean="0">
                <a:latin typeface="+mn-ea"/>
                <a:ea typeface="+mn-ea"/>
              </a:rPr>
              <a:t>或</a:t>
            </a:r>
            <a:r>
              <a:rPr lang="en-US" altLang="zh-CN" dirty="0" smtClean="0">
                <a:latin typeface="+mn-ea"/>
                <a:ea typeface="+mn-ea"/>
              </a:rPr>
              <a:t>&lt;group&gt;</a:t>
            </a:r>
            <a:r>
              <a:rPr lang="zh-CN" altLang="en-US" dirty="0" smtClean="0">
                <a:latin typeface="+mn-ea"/>
                <a:ea typeface="+mn-ea"/>
              </a:rPr>
              <a:t>元素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具体节点属性参考：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http://developer.android.com/guide/topics/resources/menu-resource.html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latin typeface="+mn-ea"/>
                <a:ea typeface="+mn-ea"/>
              </a:rPr>
              <a:t>Step2</a:t>
            </a:r>
            <a:r>
              <a:rPr lang="zh-CN" altLang="en-US" dirty="0" smtClean="0">
                <a:latin typeface="+mn-ea"/>
                <a:ea typeface="+mn-ea"/>
              </a:rPr>
              <a:t>：在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中加载菜单资源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加载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文件方式的菜单项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若使用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代码方式加载菜单项，需要调用</a:t>
            </a:r>
            <a:r>
              <a:rPr lang="en-US" altLang="zh-CN" dirty="0" smtClean="0">
                <a:latin typeface="+mn-ea"/>
                <a:ea typeface="+mn-ea"/>
              </a:rPr>
              <a:t>menu</a:t>
            </a:r>
            <a:r>
              <a:rPr lang="zh-CN" altLang="en-US" dirty="0" smtClean="0">
                <a:latin typeface="+mn-ea"/>
                <a:ea typeface="+mn-ea"/>
              </a:rPr>
              <a:t>对象的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add</a:t>
            </a:r>
            <a:r>
              <a:rPr lang="zh-CN" altLang="en-US" dirty="0" smtClean="0">
                <a:latin typeface="+mn-ea"/>
                <a:ea typeface="+mn-ea"/>
              </a:rPr>
              <a:t>方法为其依次添加菜单项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具体查看：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http://developer.android.com/guide/topics/ui/menus.html#options-menu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97118" cy="15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68" y="1287016"/>
            <a:ext cx="8435280" cy="492514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 smtClean="0">
                <a:latin typeface="+mn-ea"/>
                <a:ea typeface="+mn-ea"/>
              </a:rPr>
              <a:t>Step3</a:t>
            </a:r>
            <a:r>
              <a:rPr lang="zh-CN" altLang="en-US" dirty="0">
                <a:latin typeface="+mn-ea"/>
                <a:ea typeface="+mn-ea"/>
              </a:rPr>
              <a:t>：绑定菜单项选择</a:t>
            </a:r>
            <a:r>
              <a:rPr lang="zh-CN" altLang="en-US" dirty="0" smtClean="0">
                <a:latin typeface="+mn-ea"/>
                <a:ea typeface="+mn-ea"/>
              </a:rPr>
              <a:t>事件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2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其它菜单事件监听器，参考：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n-ea"/>
                <a:ea typeface="+mn-ea"/>
                <a:hlinkClick r:id="rId2"/>
              </a:rPr>
              <a:t>http://developer.android.com/reference/android/app/Activity.html#pubmethods</a:t>
            </a:r>
            <a:r>
              <a:rPr lang="en-US" altLang="zh-CN" dirty="0" smtClean="0">
                <a:latin typeface="+mn-ea"/>
                <a:ea typeface="+mn-ea"/>
              </a:rPr>
              <a:t>	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6" y="1772816"/>
            <a:ext cx="8598561" cy="31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9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使用选项菜单和子菜单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 bwMode="auto">
          <a:xfrm>
            <a:off x="702161" y="1045029"/>
            <a:ext cx="7094537" cy="198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" y="3010641"/>
            <a:ext cx="7818785" cy="331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上下文菜单使用的基本流程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创建菜单项</a:t>
            </a:r>
            <a:r>
              <a:rPr lang="en-US" altLang="zh-CN" dirty="0" smtClean="0">
                <a:latin typeface="+mn-ea"/>
                <a:ea typeface="+mn-ea"/>
              </a:rPr>
              <a:t>XML</a:t>
            </a:r>
            <a:r>
              <a:rPr lang="zh-CN" altLang="en-US" dirty="0" smtClean="0">
                <a:latin typeface="+mn-ea"/>
                <a:ea typeface="+mn-ea"/>
              </a:rPr>
              <a:t>布局文件（或由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代码生成）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Activity</a:t>
            </a:r>
            <a:r>
              <a:rPr lang="zh-CN" altLang="en-US" dirty="0" smtClean="0">
                <a:latin typeface="+mn-ea"/>
                <a:ea typeface="+mn-ea"/>
              </a:rPr>
              <a:t>中创建上下文菜单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为视图元素绑定上下文菜单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绑定菜单项选择事件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6" y="3140968"/>
            <a:ext cx="7167265" cy="306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56388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使用上下文菜单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947659" cy="50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、在布局文件创建菜单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onCreateOptionsMenu</a:t>
            </a:r>
            <a:r>
              <a:rPr lang="zh-CN" altLang="en-US" dirty="0" smtClean="0"/>
              <a:t>装载菜单</a:t>
            </a:r>
            <a:endParaRPr lang="en-US" altLang="zh-CN" dirty="0" smtClean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dirty="0" err="1"/>
              <a:t>onCreateOptionsMenu</a:t>
            </a:r>
            <a:r>
              <a:rPr lang="en-US" altLang="zh-CN" dirty="0"/>
              <a:t>(Menu menu)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getMenuInflater</a:t>
            </a:r>
            <a:r>
              <a:rPr lang="en-US" altLang="zh-CN" dirty="0"/>
              <a:t>().inflate(R.menu.</a:t>
            </a:r>
            <a:r>
              <a:rPr lang="en-US" altLang="zh-CN" b="1" i="1" dirty="0"/>
              <a:t>menu1</a:t>
            </a:r>
            <a:r>
              <a:rPr lang="en-US" altLang="zh-CN" dirty="0"/>
              <a:t>, menu);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super</a:t>
            </a:r>
            <a:r>
              <a:rPr lang="en-US" altLang="zh-CN" dirty="0" err="1"/>
              <a:t>.onCreateOptionsMenu</a:t>
            </a:r>
            <a:r>
              <a:rPr lang="en-US" altLang="zh-CN" dirty="0"/>
              <a:t>(menu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、实现菜单的事件操作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中视图层的使用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65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视图层简介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dirty="0" smtClean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控件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是界面的最基本的可视单元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6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例如</a:t>
            </a:r>
            <a:r>
              <a:rPr lang="zh-CN" altLang="en-US" dirty="0" smtClean="0">
                <a:latin typeface="+mn-ea"/>
                <a:ea typeface="+mn-ea"/>
              </a:rPr>
              <a:t>：文本（</a:t>
            </a:r>
            <a:r>
              <a:rPr lang="en-US" altLang="zh-CN" dirty="0" err="1" smtClean="0">
                <a:latin typeface="+mn-ea"/>
                <a:ea typeface="+mn-ea"/>
              </a:rPr>
              <a:t>TextView</a:t>
            </a:r>
            <a:r>
              <a:rPr lang="zh-CN" altLang="en-US" dirty="0" smtClean="0">
                <a:latin typeface="+mn-ea"/>
                <a:ea typeface="+mn-ea"/>
              </a:rPr>
              <a:t>）、输入框（</a:t>
            </a:r>
            <a:r>
              <a:rPr lang="en-US" altLang="zh-CN" dirty="0" err="1" smtClean="0">
                <a:latin typeface="+mn-ea"/>
                <a:ea typeface="+mn-ea"/>
              </a:rPr>
              <a:t>EditText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>
                <a:latin typeface="+mn-ea"/>
                <a:ea typeface="+mn-ea"/>
              </a:rPr>
              <a:t>……</a:t>
            </a:r>
          </a:p>
          <a:p>
            <a:pPr lvl="1">
              <a:lnSpc>
                <a:spcPct val="160000"/>
              </a:lnSpc>
              <a:defRPr/>
            </a:pPr>
            <a:r>
              <a:rPr lang="en-US" dirty="0" err="1" smtClean="0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由其它</a:t>
            </a:r>
            <a:r>
              <a:rPr lang="en-US" dirty="0" smtClean="0">
                <a:solidFill>
                  <a:srgbClr val="FF0000"/>
                </a:solidFill>
                <a:latin typeface="+mn-ea"/>
                <a:ea typeface="+mn-ea"/>
              </a:rPr>
              <a:t>View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ViewGroup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组成</a:t>
            </a:r>
            <a:r>
              <a:rPr lang="zh-CN" dirty="0" smtClean="0">
                <a:solidFill>
                  <a:srgbClr val="FF0000"/>
                </a:solidFill>
                <a:latin typeface="+mn-ea"/>
                <a:ea typeface="+mn-ea"/>
              </a:rPr>
              <a:t>的显示单元</a:t>
            </a:r>
            <a:r>
              <a:rPr lang="zh-CN" altLang="en-US" dirty="0">
                <a:latin typeface="+mn-ea"/>
                <a:ea typeface="+mn-ea"/>
              </a:rPr>
              <a:t>，继承自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类。</a:t>
            </a:r>
            <a:endParaRPr lang="en-US" altLang="zh-CN" dirty="0">
              <a:latin typeface="+mn-ea"/>
              <a:ea typeface="+mn-ea"/>
            </a:endParaRPr>
          </a:p>
          <a:p>
            <a:pPr lvl="2">
              <a:lnSpc>
                <a:spcPct val="160000"/>
              </a:lnSpc>
              <a:defRPr/>
            </a:pPr>
            <a:r>
              <a:rPr lang="en-US" dirty="0" err="1" smtClean="0">
                <a:latin typeface="+mn-ea"/>
                <a:ea typeface="+mn-ea"/>
              </a:rPr>
              <a:t>ViewGroup</a:t>
            </a:r>
            <a:r>
              <a:rPr lang="zh-CN" altLang="en-US" dirty="0" smtClean="0">
                <a:latin typeface="+mn-ea"/>
                <a:ea typeface="+mn-ea"/>
              </a:rPr>
              <a:t>功能：提供了一种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布局方法</a:t>
            </a:r>
            <a:r>
              <a:rPr lang="zh-CN" altLang="en-US" dirty="0" smtClean="0">
                <a:latin typeface="+mn-ea"/>
                <a:ea typeface="+mn-ea"/>
              </a:rPr>
              <a:t>，可以按照该布局定制视图的外观和顺序</a:t>
            </a:r>
            <a:endParaRPr lang="en-US" altLang="zh-CN" dirty="0" smtClean="0">
              <a:latin typeface="+mn-ea"/>
              <a:ea typeface="+mn-ea"/>
            </a:endParaRPr>
          </a:p>
          <a:p>
            <a:pPr lvl="2">
              <a:lnSpc>
                <a:spcPct val="160000"/>
              </a:lnSpc>
              <a:defRPr/>
            </a:pPr>
            <a:r>
              <a:rPr lang="zh-CN" altLang="en-US" dirty="0" smtClean="0">
                <a:latin typeface="+mn-ea"/>
                <a:ea typeface="+mn-ea"/>
              </a:rPr>
              <a:t>例如：</a:t>
            </a:r>
            <a:r>
              <a:rPr lang="en-US" altLang="zh-CN" dirty="0" err="1" smtClean="0">
                <a:latin typeface="+mn-ea"/>
                <a:ea typeface="+mn-ea"/>
              </a:rPr>
              <a:t>LinerLayout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FrameLayout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RelativeLayout</a:t>
            </a:r>
            <a:r>
              <a:rPr lang="en-US" altLang="zh-CN" dirty="0" smtClean="0">
                <a:latin typeface="+mn-ea"/>
                <a:ea typeface="+mn-ea"/>
              </a:rPr>
              <a:t>……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7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（一）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b="1" dirty="0" err="1">
                <a:latin typeface="+mn-ea"/>
                <a:ea typeface="+mn-ea"/>
              </a:rPr>
              <a:t>TextView</a:t>
            </a:r>
            <a:r>
              <a:rPr lang="zh-CN" altLang="en-US" b="1" dirty="0">
                <a:latin typeface="+mn-ea"/>
                <a:ea typeface="+mn-ea"/>
              </a:rPr>
              <a:t>：显示一段文本内容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latin typeface="+mn-ea"/>
                <a:ea typeface="+mn-ea"/>
              </a:rPr>
              <a:t>EditText</a:t>
            </a:r>
            <a:r>
              <a:rPr lang="zh-CN" altLang="en-US" b="1" dirty="0">
                <a:latin typeface="+mn-ea"/>
                <a:ea typeface="+mn-ea"/>
              </a:rPr>
              <a:t>：显示接收用户输入的输入框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36397"/>
              </p:ext>
            </p:extLst>
          </p:nvPr>
        </p:nvGraphicFramePr>
        <p:xfrm>
          <a:off x="395536" y="2780928"/>
          <a:ext cx="84249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gravity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TextView</a:t>
                      </a:r>
                      <a:r>
                        <a:rPr lang="zh-CN" altLang="en-US" sz="2400" b="1" dirty="0" smtClean="0"/>
                        <a:t>内文本对齐方式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text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TextView</a:t>
                      </a:r>
                      <a:r>
                        <a:rPr lang="zh-CN" altLang="en-US" sz="2400" b="1" dirty="0" smtClean="0"/>
                        <a:t>内文本显示的内容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hint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EditText</a:t>
                      </a:r>
                      <a:r>
                        <a:rPr lang="zh-CN" altLang="en-US" sz="2400" b="1" dirty="0" smtClean="0"/>
                        <a:t>内默认显示的提示文本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inputType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EditText</a:t>
                      </a:r>
                      <a:r>
                        <a:rPr lang="zh-CN" altLang="en-US" sz="2400" b="1" dirty="0" smtClean="0"/>
                        <a:t>内文本的格式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ellipsize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如果</a:t>
                      </a:r>
                      <a:r>
                        <a:rPr lang="en-US" altLang="zh-CN" sz="2400" b="1" dirty="0" err="1" smtClean="0"/>
                        <a:t>TextView</a:t>
                      </a:r>
                      <a:r>
                        <a:rPr lang="zh-CN" altLang="en-US" sz="2400" b="1" dirty="0" smtClean="0"/>
                        <a:t>中文本太长可以设置中间文本用省略号取代，取值</a:t>
                      </a:r>
                      <a:r>
                        <a:rPr lang="en-US" altLang="zh-CN" sz="2400" b="1" dirty="0" smtClean="0"/>
                        <a:t>center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autoLink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取值</a:t>
                      </a:r>
                      <a:r>
                        <a:rPr lang="en-US" altLang="zh-CN" sz="2400" b="1" dirty="0" smtClean="0"/>
                        <a:t>email</a:t>
                      </a:r>
                      <a:r>
                        <a:rPr lang="zh-CN" altLang="en-US" sz="2400" b="1" dirty="0" smtClean="0"/>
                        <a:t>、</a:t>
                      </a:r>
                      <a:r>
                        <a:rPr lang="en-US" altLang="zh-CN" sz="2400" b="1" dirty="0" smtClean="0"/>
                        <a:t>phone</a:t>
                      </a:r>
                      <a:r>
                        <a:rPr lang="zh-CN" altLang="en-US" sz="2400" b="1" dirty="0" smtClean="0"/>
                        <a:t>等，给文本中的</a:t>
                      </a:r>
                      <a:r>
                        <a:rPr lang="en-US" altLang="zh-CN" sz="2400" b="1" dirty="0" smtClean="0"/>
                        <a:t>email</a:t>
                      </a:r>
                      <a:r>
                        <a:rPr lang="zh-CN" altLang="en-US" sz="2400" b="1" dirty="0" smtClean="0"/>
                        <a:t>或者电话增加链接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常用的</a:t>
            </a:r>
            <a:r>
              <a:rPr lang="en-US" altLang="zh-CN" dirty="0">
                <a:latin typeface="+mn-ea"/>
                <a:ea typeface="+mn-ea"/>
              </a:rPr>
              <a:t>View</a:t>
            </a:r>
            <a:r>
              <a:rPr lang="zh-CN" altLang="en-US" dirty="0">
                <a:latin typeface="+mn-ea"/>
                <a:ea typeface="+mn-ea"/>
              </a:rPr>
              <a:t>（二）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196752"/>
            <a:ext cx="8363272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err="1" smtClean="0">
                <a:latin typeface="+mn-ea"/>
                <a:ea typeface="+mn-ea"/>
              </a:rPr>
              <a:t>RadioButton</a:t>
            </a:r>
            <a:r>
              <a:rPr lang="zh-CN" altLang="en-US" dirty="0" smtClean="0">
                <a:latin typeface="+mn-ea"/>
                <a:ea typeface="+mn-ea"/>
              </a:rPr>
              <a:t>：单选按钮，用户只能在一组单选按钮中选择一个；使用时需要借助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  <a:ea typeface="+mn-ea"/>
              </a:rPr>
              <a:t>RadioGroup</a:t>
            </a:r>
            <a:r>
              <a:rPr lang="zh-CN" altLang="en-US" dirty="0" smtClean="0">
                <a:latin typeface="+mn-ea"/>
                <a:ea typeface="+mn-ea"/>
              </a:rPr>
              <a:t>一起使用。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err="1" smtClean="0">
                <a:latin typeface="+mn-ea"/>
                <a:ea typeface="+mn-ea"/>
              </a:rPr>
              <a:t>CheckBox</a:t>
            </a:r>
            <a:r>
              <a:rPr lang="zh-CN" altLang="en-US" dirty="0" smtClean="0">
                <a:latin typeface="+mn-ea"/>
                <a:ea typeface="+mn-ea"/>
              </a:rPr>
              <a:t>：多选框。</a:t>
            </a:r>
            <a:endParaRPr lang="en-US" altLang="zh-CN" dirty="0">
              <a:latin typeface="+mn-ea"/>
              <a:ea typeface="+mn-ea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86587"/>
              </p:ext>
            </p:extLst>
          </p:nvPr>
        </p:nvGraphicFramePr>
        <p:xfrm>
          <a:off x="539552" y="3789040"/>
          <a:ext cx="802838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2281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属性名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描述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orientation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RadioGroup</a:t>
                      </a:r>
                      <a:r>
                        <a:rPr lang="zh-CN" altLang="en-US" sz="2400" b="1" dirty="0" smtClean="0"/>
                        <a:t>的属性，设置其内部的</a:t>
                      </a:r>
                      <a:r>
                        <a:rPr lang="en-US" altLang="zh-CN" sz="2400" b="1" dirty="0" err="1" smtClean="0"/>
                        <a:t>RadioButton</a:t>
                      </a:r>
                      <a:r>
                        <a:rPr lang="zh-CN" altLang="en-US" sz="2400" b="1" dirty="0" smtClean="0"/>
                        <a:t>排列方式（水平或者垂直）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Checked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RadioButton</a:t>
                      </a:r>
                      <a:r>
                        <a:rPr lang="zh-CN" altLang="en-US" sz="2400" b="1" dirty="0" smtClean="0"/>
                        <a:t>或者</a:t>
                      </a:r>
                      <a:r>
                        <a:rPr lang="en-US" altLang="zh-CN" sz="2400" b="1" dirty="0" err="1" smtClean="0"/>
                        <a:t>CheckBox</a:t>
                      </a:r>
                      <a:r>
                        <a:rPr lang="zh-CN" altLang="en-US" sz="2400" b="1" dirty="0" smtClean="0"/>
                        <a:t>的属性，设置此项是否为选中状态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RadioButton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CheckBox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1641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" y="3661280"/>
            <a:ext cx="9018587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Android</a:t>
            </a:r>
            <a:r>
              <a:rPr lang="zh-CN" altLang="en-US" dirty="0">
                <a:latin typeface="+mn-ea"/>
                <a:ea typeface="+mn-ea"/>
              </a:rPr>
              <a:t>中常见的事件监听器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en-US" altLang="zh-CN" dirty="0" err="1" smtClean="0">
                <a:latin typeface="+mn-ea"/>
                <a:ea typeface="+mn-ea"/>
              </a:rPr>
              <a:t>findViewById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可获取</a:t>
            </a:r>
            <a:r>
              <a:rPr lang="en-US" altLang="zh-CN" dirty="0" smtClean="0">
                <a:latin typeface="+mn-ea"/>
                <a:ea typeface="+mn-ea"/>
              </a:rPr>
              <a:t>UI</a:t>
            </a:r>
            <a:r>
              <a:rPr lang="zh-CN" altLang="en-US" dirty="0" smtClean="0">
                <a:latin typeface="+mn-ea"/>
                <a:ea typeface="+mn-ea"/>
              </a:rPr>
              <a:t>元素的句柄，可以设置元素的相应属性，也可以设置相应的事件监听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例如：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Button</a:t>
            </a:r>
            <a:r>
              <a:rPr lang="zh-CN" altLang="en-US" dirty="0" smtClean="0">
                <a:latin typeface="+mn-ea"/>
                <a:ea typeface="+mn-ea"/>
              </a:rPr>
              <a:t>点击事件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控件得到焦点，失去焦点事件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View</a:t>
            </a:r>
            <a:r>
              <a:rPr lang="zh-CN" altLang="en-US" dirty="0" smtClean="0">
                <a:latin typeface="+mn-ea"/>
                <a:ea typeface="+mn-ea"/>
              </a:rPr>
              <a:t>的长按事件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屏幕的触摸事件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键盘事件等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8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>
                <a:latin typeface="+mn-ea"/>
                <a:ea typeface="+mn-ea"/>
              </a:rPr>
              <a:t>为视图控件绑定事件监听器的步骤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latin typeface="+mn-ea"/>
                <a:ea typeface="+mn-ea"/>
              </a:rPr>
              <a:t>获得视图控件对象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 smtClean="0">
                <a:latin typeface="+mn-ea"/>
                <a:ea typeface="+mn-ea"/>
              </a:rPr>
              <a:t>设置事件监听类型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dirty="0">
                <a:latin typeface="+mn-ea"/>
                <a:ea typeface="+mn-ea"/>
              </a:rPr>
              <a:t>绑定事件</a:t>
            </a:r>
            <a:r>
              <a:rPr lang="zh-CN" altLang="en-US" dirty="0" smtClean="0">
                <a:latin typeface="+mn-ea"/>
                <a:ea typeface="+mn-ea"/>
              </a:rPr>
              <a:t>监听器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2" indent="0">
              <a:spcAft>
                <a:spcPts val="600"/>
              </a:spcAft>
              <a:buNone/>
            </a:pPr>
            <a:r>
              <a:rPr lang="zh-CN" altLang="en-US" b="1" dirty="0" smtClean="0">
                <a:latin typeface="+mn-ea"/>
                <a:ea typeface="+mn-ea"/>
              </a:rPr>
              <a:t>控件对象</a:t>
            </a:r>
            <a:r>
              <a:rPr lang="en-US" altLang="zh-CN" b="1" dirty="0" smtClean="0">
                <a:latin typeface="+mn-ea"/>
                <a:ea typeface="+mn-ea"/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</a:rPr>
              <a:t>setOn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事件类型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Listener</a:t>
            </a:r>
            <a:r>
              <a:rPr lang="en-US" altLang="zh-CN" b="1" dirty="0" smtClean="0">
                <a:latin typeface="+mn-ea"/>
                <a:ea typeface="+mn-ea"/>
              </a:rPr>
              <a:t>(new On</a:t>
            </a:r>
            <a:r>
              <a:rPr lang="zh-CN" altLang="en-US" b="1" dirty="0" smtClean="0">
                <a:latin typeface="+mn-ea"/>
                <a:ea typeface="+mn-ea"/>
              </a:rPr>
              <a:t>事件类型</a:t>
            </a:r>
            <a:r>
              <a:rPr lang="en-US" altLang="zh-CN" b="1" dirty="0" smtClean="0">
                <a:latin typeface="+mn-ea"/>
                <a:ea typeface="+mn-ea"/>
              </a:rPr>
              <a:t>Listener() {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+mn-ea"/>
                <a:ea typeface="+mn-ea"/>
              </a:rPr>
              <a:t>	public </a:t>
            </a:r>
            <a:r>
              <a:rPr lang="zh-CN" altLang="en-US" b="1" dirty="0" smtClean="0">
                <a:latin typeface="+mn-ea"/>
                <a:ea typeface="+mn-ea"/>
              </a:rPr>
              <a:t>返回类型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on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事件类型</a:t>
            </a:r>
            <a:r>
              <a:rPr lang="en-US" altLang="zh-CN" b="1" dirty="0" smtClean="0">
                <a:latin typeface="+mn-ea"/>
                <a:ea typeface="+mn-ea"/>
              </a:rPr>
              <a:t>(View v, …) {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+mn-ea"/>
                <a:ea typeface="+mn-ea"/>
              </a:rPr>
              <a:t>		//TODO Code Here</a:t>
            </a:r>
            <a:endParaRPr lang="en-US" altLang="zh-CN" b="1" dirty="0">
              <a:latin typeface="+mn-ea"/>
              <a:ea typeface="+mn-ea"/>
            </a:endParaRP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+mn-ea"/>
                <a:ea typeface="+mn-ea"/>
              </a:rPr>
              <a:t>	}</a:t>
            </a:r>
            <a:endParaRPr lang="en-US" altLang="zh-CN" b="1" dirty="0">
              <a:latin typeface="+mn-ea"/>
              <a:ea typeface="+mn-ea"/>
            </a:endParaRPr>
          </a:p>
          <a:p>
            <a:pPr marL="914400" lvl="2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+mn-ea"/>
                <a:ea typeface="+mn-ea"/>
              </a:rPr>
              <a:t>})</a:t>
            </a:r>
            <a:r>
              <a:rPr lang="zh-CN" altLang="en-US" b="1" dirty="0" smtClean="0">
                <a:latin typeface="+mn-ea"/>
                <a:ea typeface="+mn-ea"/>
              </a:rPr>
              <a:t>；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4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3204" y="1268760"/>
            <a:ext cx="8229600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latin typeface="+mn-ea"/>
                <a:ea typeface="+mn-ea"/>
              </a:rPr>
              <a:t>Button</a:t>
            </a:r>
            <a:r>
              <a:rPr lang="zh-CN" altLang="en-US" dirty="0" smtClean="0">
                <a:latin typeface="+mn-ea"/>
                <a:ea typeface="+mn-ea"/>
              </a:rPr>
              <a:t>控件的事件监听器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664" y="2060848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btn.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setOnClickListener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b="1" dirty="0">
                <a:latin typeface="+mn-ea"/>
              </a:rPr>
              <a:t>new </a:t>
            </a:r>
            <a:r>
              <a:rPr lang="en-US" altLang="zh-CN" sz="2400" b="1" dirty="0" err="1">
                <a:latin typeface="+mn-ea"/>
              </a:rPr>
              <a:t>OnClickListener</a:t>
            </a:r>
            <a:r>
              <a:rPr lang="en-US" altLang="zh-CN" sz="2400" b="1" dirty="0">
                <a:latin typeface="+mn-ea"/>
              </a:rPr>
              <a:t>() {</a:t>
            </a:r>
          </a:p>
          <a:p>
            <a:endParaRPr lang="zh-CN" altLang="en-US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@Override</a:t>
            </a:r>
          </a:p>
          <a:p>
            <a:pPr lvl="1"/>
            <a:r>
              <a:rPr lang="en-US" altLang="zh-CN" sz="2400" b="1" dirty="0">
                <a:latin typeface="+mn-ea"/>
              </a:rPr>
              <a:t>public void </a:t>
            </a:r>
            <a:r>
              <a:rPr lang="en-US" altLang="zh-CN" sz="2400" b="1" dirty="0" err="1">
                <a:latin typeface="+mn-ea"/>
              </a:rPr>
              <a:t>onClick</a:t>
            </a:r>
            <a:r>
              <a:rPr lang="en-US" altLang="zh-CN" sz="2400" b="1" dirty="0">
                <a:latin typeface="+mn-ea"/>
              </a:rPr>
              <a:t>(View v) {</a:t>
            </a:r>
          </a:p>
          <a:p>
            <a:pPr lvl="1"/>
            <a:r>
              <a:rPr lang="en-US" altLang="zh-CN" sz="2400" dirty="0">
                <a:latin typeface="+mn-ea"/>
              </a:rPr>
              <a:t>// </a:t>
            </a:r>
            <a:r>
              <a:rPr lang="en-US" altLang="zh-CN" sz="2400" b="1" dirty="0">
                <a:latin typeface="+mn-ea"/>
              </a:rPr>
              <a:t>TODO Auto-generated method stub</a:t>
            </a:r>
          </a:p>
          <a:p>
            <a:pPr lvl="1"/>
            <a:endParaRPr lang="zh-CN" altLang="en-US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}</a:t>
            </a:r>
          </a:p>
          <a:p>
            <a:r>
              <a:rPr lang="en-US" altLang="zh-CN" sz="2400" dirty="0">
                <a:latin typeface="+mn-ea"/>
              </a:rPr>
              <a:t>});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7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1205</TotalTime>
  <Words>1095</Words>
  <Application>Microsoft Office PowerPoint</Application>
  <PresentationFormat>全屏显示(4:3)</PresentationFormat>
  <Paragraphs>205</Paragraphs>
  <Slides>27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moban</vt:lpstr>
      <vt:lpstr>Android App的开发 基本组件</vt:lpstr>
      <vt:lpstr>基本视图</vt:lpstr>
      <vt:lpstr>Android中视图层的使用</vt:lpstr>
      <vt:lpstr>Android常用的View（一）</vt:lpstr>
      <vt:lpstr>Android常用的View（二）</vt:lpstr>
      <vt:lpstr>RadioButton/CheckBox</vt:lpstr>
      <vt:lpstr>Android中常见的事件监听器</vt:lpstr>
      <vt:lpstr>基本视图控件的事件监听器</vt:lpstr>
      <vt:lpstr>基本视图控件的事件监听器</vt:lpstr>
      <vt:lpstr>视图控件的常用事件类型</vt:lpstr>
      <vt:lpstr>为视图控件绑定事件监听器</vt:lpstr>
      <vt:lpstr>Toasts显示文本</vt:lpstr>
      <vt:lpstr>使用Toast</vt:lpstr>
      <vt:lpstr>简单对话框实现</vt:lpstr>
      <vt:lpstr>简单对话框实现</vt:lpstr>
      <vt:lpstr>菜单简介</vt:lpstr>
      <vt:lpstr>菜单简介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使用选项菜单和子菜单</vt:lpstr>
      <vt:lpstr>使用上下文菜单</vt:lpstr>
      <vt:lpstr>使用上下文菜单</vt:lpstr>
      <vt:lpstr>使用上下文菜单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96</cp:revision>
  <dcterms:created xsi:type="dcterms:W3CDTF">2017-02-07T01:40:07Z</dcterms:created>
  <dcterms:modified xsi:type="dcterms:W3CDTF">2018-04-18T05:41:28Z</dcterms:modified>
</cp:coreProperties>
</file>