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1" r:id="rId3"/>
    <p:sldId id="272" r:id="rId4"/>
    <p:sldId id="289" r:id="rId5"/>
    <p:sldId id="285" r:id="rId6"/>
    <p:sldId id="277" r:id="rId7"/>
    <p:sldId id="278" r:id="rId8"/>
    <p:sldId id="281" r:id="rId9"/>
    <p:sldId id="282" r:id="rId10"/>
    <p:sldId id="288" r:id="rId11"/>
    <p:sldId id="291" r:id="rId12"/>
    <p:sldId id="276" r:id="rId13"/>
    <p:sldId id="304" r:id="rId14"/>
    <p:sldId id="263" r:id="rId15"/>
    <p:sldId id="292" r:id="rId16"/>
    <p:sldId id="307" r:id="rId17"/>
    <p:sldId id="294" r:id="rId18"/>
    <p:sldId id="308" r:id="rId19"/>
    <p:sldId id="309" r:id="rId20"/>
    <p:sldId id="305" r:id="rId21"/>
    <p:sldId id="273" r:id="rId22"/>
    <p:sldId id="295" r:id="rId23"/>
    <p:sldId id="298" r:id="rId24"/>
    <p:sldId id="303" r:id="rId25"/>
    <p:sldId id="306" r:id="rId26"/>
    <p:sldId id="300" r:id="rId27"/>
    <p:sldId id="302" r:id="rId28"/>
    <p:sldId id="31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99815" autoAdjust="0"/>
  </p:normalViewPr>
  <p:slideViewPr>
    <p:cSldViewPr>
      <p:cViewPr varScale="1">
        <p:scale>
          <a:sx n="71" d="100"/>
          <a:sy n="71" d="100"/>
        </p:scale>
        <p:origin x="-13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20</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应用之间，组件中间需要传递数据</a:t>
            </a:r>
            <a:endParaRPr lang="en-US" altLang="zh-CN" dirty="0" smtClean="0"/>
          </a:p>
          <a:p>
            <a:r>
              <a:rPr lang="zh-CN" altLang="en-US" dirty="0" smtClean="0"/>
              <a:t>用来实现，应用之间，或是组件之间的通信的机制</a:t>
            </a:r>
            <a:endParaRPr lang="en-US" altLang="zh-CN" dirty="0" smtClean="0"/>
          </a:p>
          <a:p>
            <a:r>
              <a:rPr lang="en-US" altLang="zh-CN" dirty="0" smtClean="0"/>
              <a:t>Android</a:t>
            </a:r>
            <a:r>
              <a:rPr lang="zh-CN" altLang="en-US" dirty="0" smtClean="0"/>
              <a:t>手机中有很多应用采用广播机制：</a:t>
            </a:r>
            <a:endParaRPr lang="en-US" altLang="zh-CN" dirty="0" smtClean="0"/>
          </a:p>
          <a:p>
            <a:pPr lvl="1"/>
            <a:r>
              <a:rPr lang="zh-CN" altLang="en-US" dirty="0" smtClean="0"/>
              <a:t>电话的接听和拨打</a:t>
            </a:r>
            <a:endParaRPr lang="en-US" altLang="zh-CN" dirty="0" smtClean="0"/>
          </a:p>
          <a:p>
            <a:pPr lvl="1"/>
            <a:r>
              <a:rPr lang="zh-CN" altLang="en-US" dirty="0" smtClean="0"/>
              <a:t>短信的接受和发送</a:t>
            </a:r>
            <a:endParaRPr lang="en-US" altLang="zh-CN" dirty="0" smtClean="0"/>
          </a:p>
          <a:p>
            <a:pPr lvl="1"/>
            <a:r>
              <a:rPr lang="zh-CN" altLang="en-US" dirty="0" smtClean="0"/>
              <a:t>电池的状态</a:t>
            </a:r>
            <a:endParaRPr lang="en-US" altLang="zh-CN" dirty="0" smtClean="0"/>
          </a:p>
          <a:p>
            <a:pPr lvl="1"/>
            <a:r>
              <a:rPr lang="zh-CN" altLang="en-US" dirty="0" smtClean="0"/>
              <a:t>系统的闹钟</a:t>
            </a:r>
            <a:endParaRPr lang="en-US" altLang="zh-CN" dirty="0" smtClean="0"/>
          </a:p>
          <a:p>
            <a:pPr lvl="1"/>
            <a:r>
              <a:rPr lang="zh-CN" altLang="en-US" dirty="0" smtClean="0"/>
              <a:t>手机连接电脑</a:t>
            </a:r>
            <a:endParaRPr lang="en-US" altLang="zh-CN" dirty="0" smtClean="0"/>
          </a:p>
          <a:p>
            <a:pPr lvl="1"/>
            <a:r>
              <a:rPr lang="zh-CN" altLang="en-US" dirty="0" smtClean="0"/>
              <a:t>手机脱离电脑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21</a:t>
            </a:fld>
            <a:endParaRPr lang="zh-CN" altLang="en-US"/>
          </a:p>
        </p:txBody>
      </p:sp>
    </p:spTree>
    <p:extLst>
      <p:ext uri="{BB962C8B-B14F-4D97-AF65-F5344CB8AC3E}">
        <p14:creationId xmlns:p14="http://schemas.microsoft.com/office/powerpoint/2010/main" val="274803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25</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27</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D:\Users\think\AppData\Local\Android\sdk\docs\guide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9</a:t>
            </a:fld>
            <a:endParaRPr lang="zh-CN" altLang="en-US"/>
          </a:p>
        </p:txBody>
      </p:sp>
    </p:spTree>
    <p:extLst>
      <p:ext uri="{BB962C8B-B14F-4D97-AF65-F5344CB8AC3E}">
        <p14:creationId xmlns:p14="http://schemas.microsoft.com/office/powerpoint/2010/main" val="5948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帮助文档 </a:t>
            </a:r>
            <a:r>
              <a:rPr lang="en-US" altLang="zh-CN" dirty="0" smtClean="0"/>
              <a:t>develop/</a:t>
            </a:r>
            <a:r>
              <a:rPr lang="en-US" altLang="zh-CN" dirty="0" err="1" smtClean="0"/>
              <a:t>api</a:t>
            </a:r>
            <a:r>
              <a:rPr lang="en-US" altLang="zh-CN" dirty="0" smtClean="0"/>
              <a:t> guides/app components/activities</a:t>
            </a:r>
            <a:r>
              <a:rPr lang="zh-CN" altLang="en-US" dirty="0" smtClean="0"/>
              <a:t>，演示给学生看</a:t>
            </a:r>
          </a:p>
          <a:p>
            <a:r>
              <a:rPr lang="zh-CN" altLang="en-US" dirty="0" smtClean="0"/>
              <a:t>早期的版本会说是四个状态，</a:t>
            </a:r>
            <a:r>
              <a:rPr lang="zh-CN" altLang="en-US" b="1" dirty="0" smtClean="0">
                <a:solidFill>
                  <a:srgbClr val="FF0000"/>
                </a:solidFill>
              </a:rPr>
              <a:t>非活动状态，被杀死的状态</a:t>
            </a:r>
            <a:r>
              <a:rPr lang="en-US" altLang="zh-CN" b="1" dirty="0" smtClean="0">
                <a:solidFill>
                  <a:srgbClr val="FF0000"/>
                </a:solidFill>
              </a:rPr>
              <a:t> killed</a:t>
            </a:r>
            <a:r>
              <a:rPr lang="zh-CN" altLang="en-US" b="1" dirty="0" smtClean="0">
                <a:solidFill>
                  <a:srgbClr val="FF0000"/>
                </a:solidFill>
              </a:rPr>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10</a:t>
            </a:fld>
            <a:endParaRPr lang="zh-CN" altLang="en-US"/>
          </a:p>
        </p:txBody>
      </p:sp>
    </p:spTree>
    <p:extLst>
      <p:ext uri="{BB962C8B-B14F-4D97-AF65-F5344CB8AC3E}">
        <p14:creationId xmlns:p14="http://schemas.microsoft.com/office/powerpoint/2010/main" val="123323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12</a:t>
            </a:fld>
            <a:endParaRPr lang="zh-CN" altLang="en-US"/>
          </a:p>
        </p:txBody>
      </p:sp>
    </p:spTree>
    <p:extLst>
      <p:ext uri="{BB962C8B-B14F-4D97-AF65-F5344CB8AC3E}">
        <p14:creationId xmlns:p14="http://schemas.microsoft.com/office/powerpoint/2010/main" val="53541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13</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实现版本的更新和检查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14</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17</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818866"/>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81328"/>
            <a:ext cx="1845146" cy="354435"/>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Users\think\AppData\Local\Android\sdk\docs\reference\android\app\Activit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n-ea"/>
                <a:ea typeface="+mn-ea"/>
              </a:rPr>
              <a:t>Android </a:t>
            </a:r>
            <a:r>
              <a:rPr lang="en-US" altLang="zh-CN" dirty="0">
                <a:latin typeface="+mn-ea"/>
                <a:ea typeface="+mn-ea"/>
              </a:rPr>
              <a:t>App</a:t>
            </a:r>
            <a:r>
              <a:rPr lang="zh-CN" altLang="en-US" dirty="0">
                <a:latin typeface="+mn-ea"/>
                <a:ea typeface="+mn-ea"/>
              </a:rPr>
              <a:t>的</a:t>
            </a:r>
            <a:r>
              <a:rPr lang="zh-CN" altLang="en-US" dirty="0" smtClean="0">
                <a:latin typeface="+mn-ea"/>
                <a:ea typeface="+mn-ea"/>
              </a:rPr>
              <a:t>开发</a:t>
            </a:r>
            <a:r>
              <a:rPr lang="en-US" altLang="zh-CN" dirty="0" smtClean="0">
                <a:latin typeface="+mn-ea"/>
                <a:ea typeface="+mn-ea"/>
              </a:rPr>
              <a:t/>
            </a:r>
            <a:br>
              <a:rPr lang="en-US" altLang="zh-CN" dirty="0" smtClean="0">
                <a:latin typeface="+mn-ea"/>
                <a:ea typeface="+mn-ea"/>
              </a:rPr>
            </a:br>
            <a:r>
              <a:rPr lang="zh-CN" altLang="en-US" dirty="0">
                <a:latin typeface="+mn-ea"/>
                <a:ea typeface="+mn-ea"/>
              </a:rPr>
              <a:t>四大组件</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rmAutofit/>
          </a:bodyPr>
          <a:lstStyle/>
          <a:p>
            <a:r>
              <a:rPr lang="en-US" altLang="zh-CN" sz="2400" dirty="0">
                <a:solidFill>
                  <a:srgbClr val="FF0000"/>
                </a:solidFill>
                <a:latin typeface="+mn-ea"/>
                <a:ea typeface="+mn-ea"/>
              </a:rPr>
              <a:t>Resumed</a:t>
            </a:r>
            <a:r>
              <a:rPr lang="en-US" altLang="zh-CN" sz="2400" dirty="0" smtClean="0">
                <a:solidFill>
                  <a:srgbClr val="FF0000"/>
                </a:solidFill>
                <a:latin typeface="+mn-ea"/>
                <a:ea typeface="+mn-ea"/>
              </a:rPr>
              <a:t> </a:t>
            </a:r>
            <a:r>
              <a:rPr lang="zh-CN" altLang="en-US" sz="2400" dirty="0" smtClean="0">
                <a:latin typeface="+mn-ea"/>
                <a:ea typeface="+mn-ea"/>
              </a:rPr>
              <a:t>：当</a:t>
            </a:r>
            <a:r>
              <a:rPr lang="zh-CN" altLang="en-US" sz="2400" dirty="0">
                <a:latin typeface="+mn-ea"/>
                <a:ea typeface="+mn-ea"/>
              </a:rPr>
              <a:t>一</a:t>
            </a:r>
            <a:r>
              <a:rPr lang="zh-CN" altLang="en-US" sz="2400" dirty="0" smtClean="0">
                <a:latin typeface="+mn-ea"/>
                <a:ea typeface="+mn-ea"/>
              </a:rPr>
              <a:t>个新的</a:t>
            </a:r>
            <a:r>
              <a:rPr lang="en-US" altLang="zh-CN" sz="2400" dirty="0" smtClean="0">
                <a:latin typeface="+mn-ea"/>
                <a:ea typeface="+mn-ea"/>
              </a:rPr>
              <a:t>Activity</a:t>
            </a:r>
            <a:r>
              <a:rPr lang="zh-CN" altLang="en-US" sz="2400" dirty="0" smtClean="0">
                <a:latin typeface="+mn-ea"/>
                <a:ea typeface="+mn-ea"/>
              </a:rPr>
              <a:t>启动入栈后，它在屏幕最前端，处于栈的最顶端，此时它处于可见，并能与用户进行交互的</a:t>
            </a:r>
            <a:r>
              <a:rPr lang="zh-CN" altLang="en-US" sz="2400" dirty="0" smtClean="0">
                <a:solidFill>
                  <a:srgbClr val="FF0000"/>
                </a:solidFill>
                <a:latin typeface="+mn-ea"/>
                <a:ea typeface="+mn-ea"/>
              </a:rPr>
              <a:t>激活</a:t>
            </a:r>
            <a:r>
              <a:rPr lang="zh-CN" altLang="en-US" sz="2400" dirty="0" smtClean="0">
                <a:latin typeface="+mn-ea"/>
                <a:ea typeface="+mn-ea"/>
              </a:rPr>
              <a:t>状态。</a:t>
            </a:r>
            <a:endParaRPr lang="en-US" altLang="zh-CN" sz="2400" i="1" dirty="0" smtClean="0">
              <a:latin typeface="+mn-ea"/>
              <a:ea typeface="+mn-ea"/>
            </a:endParaRPr>
          </a:p>
          <a:p>
            <a:pPr marL="342900" lvl="1" indent="-342900">
              <a:buFont typeface="Arial" pitchFamily="34" charset="0"/>
              <a:buChar char="•"/>
            </a:pPr>
            <a:r>
              <a:rPr lang="en-US" altLang="zh-CN" sz="2400" dirty="0">
                <a:solidFill>
                  <a:srgbClr val="FF0000"/>
                </a:solidFill>
                <a:latin typeface="+mn-ea"/>
                <a:ea typeface="+mn-ea"/>
              </a:rPr>
              <a:t>Paused</a:t>
            </a:r>
            <a:r>
              <a:rPr lang="zh-CN" altLang="en-US" sz="2400" dirty="0">
                <a:latin typeface="+mn-ea"/>
                <a:ea typeface="+mn-ea"/>
              </a:rPr>
              <a:t>：当前</a:t>
            </a:r>
            <a:r>
              <a:rPr lang="en-US" altLang="zh-CN" sz="2400" dirty="0">
                <a:latin typeface="+mn-ea"/>
                <a:ea typeface="+mn-ea"/>
              </a:rPr>
              <a:t>Activity</a:t>
            </a:r>
            <a:r>
              <a:rPr lang="zh-CN" altLang="en-US" sz="2400" dirty="0">
                <a:latin typeface="+mn-ea"/>
                <a:ea typeface="+mn-ea"/>
              </a:rPr>
              <a:t>被另一个透明或者</a:t>
            </a:r>
            <a:r>
              <a:rPr lang="en-US" altLang="zh-CN" sz="2400" dirty="0">
                <a:latin typeface="+mn-ea"/>
                <a:ea typeface="+mn-ea"/>
              </a:rPr>
              <a:t>Dialog</a:t>
            </a:r>
            <a:r>
              <a:rPr lang="zh-CN" altLang="en-US" sz="2400" dirty="0">
                <a:latin typeface="+mn-ea"/>
                <a:ea typeface="+mn-ea"/>
              </a:rPr>
              <a:t>样式</a:t>
            </a:r>
            <a:r>
              <a:rPr lang="zh-CN" altLang="en-US" sz="2400" dirty="0" smtClean="0">
                <a:latin typeface="+mn-ea"/>
                <a:ea typeface="+mn-ea"/>
              </a:rPr>
              <a:t>的</a:t>
            </a:r>
            <a:r>
              <a:rPr lang="en-US" altLang="zh-CN" sz="2400" dirty="0">
                <a:latin typeface="+mn-ea"/>
                <a:ea typeface="+mn-ea"/>
              </a:rPr>
              <a:t>Activity </a:t>
            </a:r>
            <a:r>
              <a:rPr lang="zh-CN" altLang="en-US" sz="2400" dirty="0" smtClean="0">
                <a:latin typeface="+mn-ea"/>
                <a:ea typeface="+mn-ea"/>
              </a:rPr>
              <a:t>覆盖时的状态，此时它仍然与窗口管理器保持联系，继续维护其内部状态。所以它仍然可见，但它已经失去焦点，</a:t>
            </a:r>
            <a:r>
              <a:rPr lang="zh-CN" altLang="en-US" sz="2400" dirty="0" smtClean="0">
                <a:solidFill>
                  <a:srgbClr val="FF0000"/>
                </a:solidFill>
                <a:latin typeface="+mn-ea"/>
                <a:ea typeface="+mn-ea"/>
              </a:rPr>
              <a:t>不能与用户进行</a:t>
            </a:r>
            <a:r>
              <a:rPr lang="zh-CN" altLang="en-US" sz="2400" dirty="0" smtClean="0">
                <a:latin typeface="+mn-ea"/>
                <a:ea typeface="+mn-ea"/>
              </a:rPr>
              <a:t>交互。</a:t>
            </a:r>
            <a:endParaRPr lang="en-US" altLang="zh-CN" sz="2400" dirty="0" smtClean="0">
              <a:latin typeface="+mn-ea"/>
              <a:ea typeface="+mn-ea"/>
            </a:endParaRPr>
          </a:p>
          <a:p>
            <a:pPr marL="342900" lvl="1" indent="-342900">
              <a:buFont typeface="Wingdings" panose="05000000000000000000" pitchFamily="2" charset="2"/>
              <a:buChar char="ü"/>
            </a:pPr>
            <a:r>
              <a:rPr lang="zh-CN" altLang="en-US" sz="2400" dirty="0" smtClean="0">
                <a:latin typeface="+mn-ea"/>
                <a:ea typeface="+mn-ea"/>
              </a:rPr>
              <a:t>处于</a:t>
            </a:r>
            <a:r>
              <a:rPr lang="zh-CN" altLang="en-US" sz="2400" dirty="0">
                <a:latin typeface="+mn-ea"/>
                <a:ea typeface="+mn-ea"/>
              </a:rPr>
              <a:t>暂停状态的</a:t>
            </a:r>
            <a:r>
              <a:rPr lang="en-US" altLang="zh-CN" sz="2400" dirty="0">
                <a:latin typeface="+mn-ea"/>
                <a:ea typeface="+mn-ea"/>
              </a:rPr>
              <a:t>Activity</a:t>
            </a:r>
            <a:r>
              <a:rPr lang="zh-CN" altLang="en-US" sz="2400" dirty="0">
                <a:latin typeface="+mn-ea"/>
                <a:ea typeface="+mn-ea"/>
              </a:rPr>
              <a:t>仍然保留用户的状态信息，但在系统内存不足时，可能会被系统杀死</a:t>
            </a:r>
          </a:p>
          <a:p>
            <a:r>
              <a:rPr lang="en-US" altLang="zh-CN" sz="2400" dirty="0" smtClean="0">
                <a:solidFill>
                  <a:srgbClr val="FF0000"/>
                </a:solidFill>
                <a:latin typeface="+mn-ea"/>
                <a:ea typeface="+mn-ea"/>
              </a:rPr>
              <a:t>Stopped</a:t>
            </a:r>
            <a:r>
              <a:rPr lang="en-US" altLang="zh-CN" sz="2400" i="1" dirty="0" smtClean="0">
                <a:latin typeface="+mn-ea"/>
                <a:ea typeface="+mn-ea"/>
              </a:rPr>
              <a:t> </a:t>
            </a:r>
            <a:r>
              <a:rPr lang="zh-CN" altLang="en-US" sz="2400" i="1" dirty="0" smtClean="0">
                <a:latin typeface="+mn-ea"/>
                <a:ea typeface="+mn-ea"/>
              </a:rPr>
              <a:t>当</a:t>
            </a:r>
            <a:r>
              <a:rPr lang="en-US" altLang="zh-CN" sz="2400" dirty="0" smtClean="0">
                <a:latin typeface="+mn-ea"/>
                <a:ea typeface="+mn-ea"/>
              </a:rPr>
              <a:t>Activity</a:t>
            </a:r>
            <a:r>
              <a:rPr lang="zh-CN" altLang="en-US" sz="2400" dirty="0" smtClean="0">
                <a:latin typeface="+mn-ea"/>
                <a:ea typeface="+mn-ea"/>
              </a:rPr>
              <a:t>被另一个</a:t>
            </a:r>
            <a:r>
              <a:rPr lang="en-US" altLang="zh-CN" sz="2400" dirty="0" smtClean="0">
                <a:latin typeface="+mn-ea"/>
                <a:ea typeface="+mn-ea"/>
              </a:rPr>
              <a:t>Activity</a:t>
            </a:r>
            <a:r>
              <a:rPr lang="zh-CN" altLang="en-US" sz="2400" dirty="0" smtClean="0">
                <a:latin typeface="+mn-ea"/>
                <a:ea typeface="+mn-ea"/>
              </a:rPr>
              <a:t>完全覆盖，失去焦点，</a:t>
            </a:r>
            <a:r>
              <a:rPr lang="zh-CN" altLang="en-US" sz="2400" dirty="0" smtClean="0">
                <a:solidFill>
                  <a:srgbClr val="FF0000"/>
                </a:solidFill>
                <a:latin typeface="+mn-ea"/>
                <a:ea typeface="+mn-ea"/>
              </a:rPr>
              <a:t>不可见</a:t>
            </a:r>
            <a:r>
              <a:rPr lang="zh-CN" altLang="en-US" sz="2400" dirty="0" smtClean="0">
                <a:latin typeface="+mn-ea"/>
                <a:ea typeface="+mn-ea"/>
              </a:rPr>
              <a:t>。</a:t>
            </a:r>
            <a:endParaRPr lang="en-US" altLang="zh-CN" sz="2400" dirty="0" smtClean="0">
              <a:latin typeface="+mn-ea"/>
              <a:ea typeface="+mn-ea"/>
            </a:endParaRPr>
          </a:p>
          <a:p>
            <a:pPr marL="342900" lvl="2" indent="-342900">
              <a:buFont typeface="Wingdings" panose="05000000000000000000" pitchFamily="2" charset="2"/>
              <a:buChar char="ü"/>
            </a:pPr>
            <a:r>
              <a:rPr lang="zh-CN" altLang="en-US" dirty="0" smtClean="0">
                <a:latin typeface="+mn-ea"/>
                <a:ea typeface="+mn-ea"/>
              </a:rPr>
              <a:t>处于</a:t>
            </a:r>
            <a:r>
              <a:rPr lang="zh-CN" altLang="en-US" dirty="0">
                <a:latin typeface="+mn-ea"/>
                <a:ea typeface="+mn-ea"/>
              </a:rPr>
              <a:t>停止状态的</a:t>
            </a:r>
            <a:r>
              <a:rPr lang="en-US" altLang="zh-CN" dirty="0">
                <a:latin typeface="+mn-ea"/>
                <a:ea typeface="+mn-ea"/>
              </a:rPr>
              <a:t>Activity</a:t>
            </a:r>
            <a:r>
              <a:rPr lang="zh-CN" altLang="en-US" dirty="0">
                <a:latin typeface="+mn-ea"/>
                <a:ea typeface="+mn-ea"/>
              </a:rPr>
              <a:t>，仍然保留用户状态信息，但当系统内存不足时，会优先杀死该类</a:t>
            </a:r>
            <a:r>
              <a:rPr lang="en-US" altLang="zh-CN" dirty="0">
                <a:latin typeface="+mn-ea"/>
                <a:ea typeface="+mn-ea"/>
              </a:rPr>
              <a:t>Activity</a:t>
            </a:r>
            <a:r>
              <a:rPr lang="zh-CN" altLang="en-US" dirty="0">
                <a:latin typeface="+mn-ea"/>
                <a:ea typeface="+mn-ea"/>
              </a:rPr>
              <a:t>。</a:t>
            </a:r>
          </a:p>
          <a:p>
            <a:endParaRPr lang="zh-CN" altLang="en-US" dirty="0"/>
          </a:p>
        </p:txBody>
      </p:sp>
      <p:sp>
        <p:nvSpPr>
          <p:cNvPr id="3" name="标题 2"/>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状态</a:t>
            </a:r>
          </a:p>
        </p:txBody>
      </p:sp>
    </p:spTree>
    <p:extLst>
      <p:ext uri="{BB962C8B-B14F-4D97-AF65-F5344CB8AC3E}">
        <p14:creationId xmlns:p14="http://schemas.microsoft.com/office/powerpoint/2010/main" val="265303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29600" cy="5145435"/>
          </a:xfrm>
        </p:spPr>
        <p:txBody>
          <a:bodyPr>
            <a:normAutofit fontScale="55000" lnSpcReduction="20000"/>
          </a:bodyPr>
          <a:lstStyle/>
          <a:p>
            <a:pPr marL="0" indent="0">
              <a:buNone/>
            </a:pPr>
            <a:r>
              <a:rPr lang="en-US" altLang="zh-CN" sz="4400" dirty="0" smtClean="0">
                <a:latin typeface="+mn-ea"/>
                <a:ea typeface="+mn-ea"/>
              </a:rPr>
              <a:t>//Activity</a:t>
            </a:r>
            <a:r>
              <a:rPr lang="zh-CN" altLang="en-US" sz="4400" dirty="0" smtClean="0">
                <a:latin typeface="+mn-ea"/>
                <a:ea typeface="+mn-ea"/>
              </a:rPr>
              <a:t>创建时被调用</a:t>
            </a:r>
            <a:endParaRPr lang="en-US" altLang="zh-CN" sz="4400" dirty="0" smtClean="0">
              <a:latin typeface="+mn-ea"/>
              <a:ea typeface="+mn-ea"/>
            </a:endParaRPr>
          </a:p>
          <a:p>
            <a:pPr marL="0" indent="0">
              <a:buNone/>
            </a:pPr>
            <a:r>
              <a:rPr lang="en-US" altLang="zh-CN" sz="4400" dirty="0" smtClean="0">
                <a:latin typeface="+mn-ea"/>
                <a:ea typeface="+mn-ea"/>
              </a:rPr>
              <a:t>public </a:t>
            </a:r>
            <a:r>
              <a:rPr lang="en-US" altLang="zh-CN" sz="4400" dirty="0">
                <a:latin typeface="+mn-ea"/>
                <a:ea typeface="+mn-ea"/>
              </a:rPr>
              <a:t>void </a:t>
            </a:r>
            <a:r>
              <a:rPr lang="en-US" altLang="zh-CN" sz="4400" dirty="0" err="1">
                <a:latin typeface="+mn-ea"/>
                <a:ea typeface="+mn-ea"/>
                <a:hlinkClick r:id="rId2" action="ppaction://hlinkfile"/>
              </a:rPr>
              <a:t>onCreate</a:t>
            </a:r>
            <a:r>
              <a:rPr lang="en-US" altLang="zh-CN" sz="4400" dirty="0">
                <a:latin typeface="+mn-ea"/>
                <a:ea typeface="+mn-ea"/>
              </a:rPr>
              <a:t>(Bundle </a:t>
            </a:r>
            <a:r>
              <a:rPr lang="en-US" altLang="zh-CN" sz="4400" dirty="0" err="1">
                <a:latin typeface="+mn-ea"/>
                <a:ea typeface="+mn-ea"/>
              </a:rPr>
              <a:t>savedInstanceState</a:t>
            </a:r>
            <a:r>
              <a:rPr lang="en-US" altLang="zh-CN" sz="4400" dirty="0" smtClean="0">
                <a:latin typeface="+mn-ea"/>
                <a:ea typeface="+mn-ea"/>
              </a:rPr>
              <a:t>)</a:t>
            </a:r>
          </a:p>
          <a:p>
            <a:pPr marL="0" indent="0">
              <a:buNone/>
            </a:pPr>
            <a:r>
              <a:rPr lang="en-US" altLang="zh-CN" sz="4400" dirty="0" smtClean="0">
                <a:latin typeface="+mn-ea"/>
                <a:ea typeface="+mn-ea"/>
              </a:rPr>
              <a:t>//Activity</a:t>
            </a:r>
            <a:r>
              <a:rPr lang="zh-CN" altLang="en-US" sz="4400" dirty="0" smtClean="0">
                <a:latin typeface="+mn-ea"/>
                <a:ea typeface="+mn-ea"/>
              </a:rPr>
              <a:t>可见时被调用</a:t>
            </a:r>
            <a:endParaRPr lang="en-US" altLang="zh-CN" sz="4400" dirty="0" smtClean="0">
              <a:latin typeface="+mn-ea"/>
              <a:ea typeface="+mn-ea"/>
            </a:endParaRPr>
          </a:p>
          <a:p>
            <a:pPr marL="0" indent="0">
              <a:buNone/>
            </a:pPr>
            <a:r>
              <a:rPr lang="en-US" altLang="zh-CN" sz="4400" dirty="0">
                <a:latin typeface="+mn-ea"/>
                <a:ea typeface="+mn-ea"/>
              </a:rPr>
              <a:t>protected void </a:t>
            </a:r>
            <a:r>
              <a:rPr lang="en-US" altLang="zh-CN" sz="4400" dirty="0" err="1">
                <a:latin typeface="+mn-ea"/>
                <a:ea typeface="+mn-ea"/>
                <a:hlinkClick r:id="rId2" action="ppaction://hlinkfile"/>
              </a:rPr>
              <a:t>onStart</a:t>
            </a:r>
            <a:r>
              <a:rPr lang="en-US" altLang="zh-CN" sz="4400" dirty="0">
                <a:latin typeface="+mn-ea"/>
                <a:ea typeface="+mn-ea"/>
                <a:hlinkClick r:id="rId2" action="ppaction://hlinkfile"/>
              </a:rPr>
              <a:t>()</a:t>
            </a:r>
            <a:r>
              <a:rPr lang="en-US" altLang="zh-CN" sz="4400" dirty="0">
                <a:latin typeface="+mn-ea"/>
                <a:ea typeface="+mn-ea"/>
              </a:rPr>
              <a:t> </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重新可见</a:t>
            </a:r>
            <a:r>
              <a:rPr lang="zh-CN" altLang="en-US" sz="4400" dirty="0">
                <a:latin typeface="+mn-ea"/>
                <a:ea typeface="+mn-ea"/>
              </a:rPr>
              <a:t>时被</a:t>
            </a:r>
            <a:r>
              <a:rPr lang="zh-CN" altLang="en-US" sz="4400" dirty="0" smtClean="0">
                <a:latin typeface="+mn-ea"/>
                <a:ea typeface="+mn-ea"/>
              </a:rPr>
              <a:t>调用，接着会调用</a:t>
            </a:r>
            <a:r>
              <a:rPr lang="en-US" altLang="zh-CN" sz="4400" dirty="0" err="1">
                <a:latin typeface="+mn-ea"/>
                <a:ea typeface="+mn-ea"/>
                <a:hlinkClick r:id="rId2" action="ppaction://hlinkfile"/>
              </a:rPr>
              <a:t>onStart</a:t>
            </a:r>
            <a:r>
              <a:rPr lang="en-US" altLang="zh-CN" sz="4400" dirty="0">
                <a:latin typeface="+mn-ea"/>
                <a:ea typeface="+mn-ea"/>
                <a:hlinkClick r:id="rId2" action="ppaction://hlinkfile"/>
              </a:rPr>
              <a:t>()</a:t>
            </a:r>
            <a:r>
              <a:rPr lang="en-US" altLang="zh-CN" sz="4400" dirty="0">
                <a:latin typeface="+mn-ea"/>
                <a:ea typeface="+mn-ea"/>
              </a:rPr>
              <a:t> </a:t>
            </a: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onRestart</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获得焦点，可进行输入时被调用</a:t>
            </a:r>
            <a:endParaRPr lang="en-US" altLang="zh-CN" sz="4400" dirty="0" smtClean="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onResume</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失去焦点，但可见时被调用</a:t>
            </a:r>
            <a:endParaRPr lang="en-US" altLang="zh-CN" sz="4400" dirty="0" smtClean="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a:latin typeface="+mn-ea"/>
                <a:ea typeface="+mn-ea"/>
                <a:hlinkClick r:id="rId2" action="ppaction://hlinkfile"/>
              </a:rPr>
              <a:t>onPause</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完全不可见时，被调用（会被系统</a:t>
            </a:r>
            <a:r>
              <a:rPr lang="en-US" altLang="zh-CN" sz="4400" dirty="0" smtClean="0">
                <a:latin typeface="+mn-ea"/>
                <a:ea typeface="+mn-ea"/>
              </a:rPr>
              <a:t>kill</a:t>
            </a:r>
            <a:r>
              <a:rPr lang="zh-CN" altLang="en-US" sz="4400" dirty="0" smtClean="0">
                <a:latin typeface="+mn-ea"/>
                <a:ea typeface="+mn-ea"/>
              </a:rPr>
              <a:t>）</a:t>
            </a:r>
            <a:endParaRPr lang="en-US" altLang="zh-CN" sz="4400" dirty="0" smtClean="0">
              <a:latin typeface="+mn-ea"/>
              <a:ea typeface="+mn-ea"/>
            </a:endParaRPr>
          </a:p>
          <a:p>
            <a:pPr marL="0" indent="0">
              <a:buNone/>
            </a:pPr>
            <a:r>
              <a:rPr lang="en-US" altLang="zh-CN" sz="4400" dirty="0">
                <a:latin typeface="+mn-ea"/>
                <a:ea typeface="+mn-ea"/>
              </a:rPr>
              <a:t>protected void </a:t>
            </a:r>
            <a:r>
              <a:rPr lang="en-US" altLang="zh-CN" sz="4400" dirty="0" err="1">
                <a:latin typeface="+mn-ea"/>
                <a:ea typeface="+mn-ea"/>
                <a:hlinkClick r:id="rId2" action="ppaction://hlinkfile"/>
              </a:rPr>
              <a:t>onStop</a:t>
            </a:r>
            <a:r>
              <a:rPr lang="en-US" altLang="zh-CN" sz="4400" dirty="0" smtClean="0">
                <a:latin typeface="+mn-ea"/>
                <a:ea typeface="+mn-ea"/>
                <a:hlinkClick r:id="rId2" action="ppaction://hlinkfile"/>
              </a:rPr>
              <a:t>()</a:t>
            </a:r>
            <a:endParaRPr lang="en-US" altLang="zh-CN" sz="4400" dirty="0" smtClean="0">
              <a:latin typeface="+mn-ea"/>
              <a:ea typeface="+mn-ea"/>
            </a:endParaRPr>
          </a:p>
          <a:p>
            <a:pPr marL="0" indent="0">
              <a:buNone/>
            </a:pPr>
            <a:r>
              <a:rPr lang="en-US" altLang="zh-CN" sz="4400" dirty="0" smtClean="0">
                <a:latin typeface="+mn-ea"/>
                <a:ea typeface="+mn-ea"/>
              </a:rPr>
              <a:t>//Activity</a:t>
            </a:r>
            <a:r>
              <a:rPr lang="zh-CN" altLang="en-US" sz="4400" dirty="0" smtClean="0">
                <a:latin typeface="+mn-ea"/>
                <a:ea typeface="+mn-ea"/>
              </a:rPr>
              <a:t>被销毁时被调用</a:t>
            </a:r>
            <a:r>
              <a:rPr lang="zh-CN" altLang="en-US" sz="4400" dirty="0">
                <a:latin typeface="+mn-ea"/>
                <a:ea typeface="+mn-ea"/>
              </a:rPr>
              <a:t>（会被系统</a:t>
            </a:r>
            <a:r>
              <a:rPr lang="en-US" altLang="zh-CN" sz="4400" dirty="0">
                <a:latin typeface="+mn-ea"/>
                <a:ea typeface="+mn-ea"/>
              </a:rPr>
              <a:t>kill</a:t>
            </a:r>
            <a:r>
              <a:rPr lang="zh-CN" altLang="en-US" sz="4400" dirty="0">
                <a:latin typeface="+mn-ea"/>
                <a:ea typeface="+mn-ea"/>
              </a:rPr>
              <a:t>）</a:t>
            </a:r>
            <a:endParaRPr lang="en-US" altLang="zh-CN" sz="4400" dirty="0">
              <a:latin typeface="+mn-ea"/>
              <a:ea typeface="+mn-ea"/>
            </a:endParaRPr>
          </a:p>
          <a:p>
            <a:pPr marL="0" indent="0">
              <a:buNone/>
            </a:pPr>
            <a:r>
              <a:rPr lang="en-US" altLang="zh-CN" sz="4400" dirty="0" smtClean="0">
                <a:latin typeface="+mn-ea"/>
                <a:ea typeface="+mn-ea"/>
              </a:rPr>
              <a:t>protected </a:t>
            </a:r>
            <a:r>
              <a:rPr lang="en-US" altLang="zh-CN" sz="4400" dirty="0">
                <a:latin typeface="+mn-ea"/>
                <a:ea typeface="+mn-ea"/>
              </a:rPr>
              <a:t>void </a:t>
            </a:r>
            <a:r>
              <a:rPr lang="en-US" altLang="zh-CN" sz="4400" dirty="0" err="1">
                <a:latin typeface="+mn-ea"/>
                <a:ea typeface="+mn-ea"/>
                <a:hlinkClick r:id="rId2" action="ppaction://hlinkfile"/>
              </a:rPr>
              <a:t>onDestroy</a:t>
            </a:r>
            <a:r>
              <a:rPr lang="en-US" altLang="zh-CN" sz="4400" dirty="0">
                <a:latin typeface="+mn-ea"/>
                <a:ea typeface="+mn-ea"/>
                <a:hlinkClick r:id="rId2" action="ppaction://hlinkfile"/>
              </a:rPr>
              <a:t>()</a:t>
            </a:r>
            <a:endParaRPr lang="en-US" altLang="zh-CN" sz="4400" b="1" dirty="0">
              <a:latin typeface="+mn-ea"/>
              <a:ea typeface="+mn-ea"/>
            </a:endParaRPr>
          </a:p>
          <a:p>
            <a:endParaRPr lang="en-US" altLang="zh-CN" b="1" dirty="0" smtClean="0"/>
          </a:p>
          <a:p>
            <a:endParaRPr lang="zh-CN" altLang="en-US" b="1" dirty="0"/>
          </a:p>
        </p:txBody>
      </p:sp>
      <p:sp>
        <p:nvSpPr>
          <p:cNvPr id="3" name="标题 2"/>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活动状态之间的切换</a:t>
            </a:r>
          </a:p>
        </p:txBody>
      </p:sp>
    </p:spTree>
    <p:extLst>
      <p:ext uri="{BB962C8B-B14F-4D97-AF65-F5344CB8AC3E}">
        <p14:creationId xmlns:p14="http://schemas.microsoft.com/office/powerpoint/2010/main" val="116062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Activity</a:t>
            </a:r>
            <a:r>
              <a:rPr lang="zh-CN" altLang="en-US" dirty="0">
                <a:latin typeface="+mn-ea"/>
                <a:ea typeface="+mn-ea"/>
              </a:rPr>
              <a:t>生命周期</a:t>
            </a:r>
          </a:p>
        </p:txBody>
      </p:sp>
      <p:pic>
        <p:nvPicPr>
          <p:cNvPr id="3074" name="Picture 2" descr="D:\Users\think\AppData\Local\Android\sdk\docs\images\activity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668" y="260648"/>
            <a:ext cx="5437419" cy="636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42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solidFill>
                  <a:srgbClr val="FF0000"/>
                </a:solidFill>
                <a:latin typeface="+mn-ea"/>
                <a:ea typeface="+mn-ea"/>
              </a:rPr>
              <a:t>Service</a:t>
            </a:r>
            <a:r>
              <a:rPr lang="zh-CN" altLang="en-US" sz="2800" dirty="0" smtClean="0">
                <a:solidFill>
                  <a:srgbClr val="FF0000"/>
                </a:solidFill>
                <a:latin typeface="+mn-ea"/>
                <a:ea typeface="+mn-ea"/>
              </a:rPr>
              <a:t>（服务）</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2324759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229600" cy="4525963"/>
          </a:xfrm>
        </p:spPr>
        <p:txBody>
          <a:bodyPr/>
          <a:lstStyle/>
          <a:p>
            <a:pPr marL="457200" lvl="1" indent="0">
              <a:buNone/>
            </a:pPr>
            <a:r>
              <a:rPr lang="en-US" altLang="zh-CN" dirty="0" smtClean="0">
                <a:latin typeface="+mn-ea"/>
                <a:ea typeface="+mn-ea"/>
              </a:rPr>
              <a:t>Service</a:t>
            </a:r>
            <a:r>
              <a:rPr lang="zh-CN" altLang="en-US" dirty="0" smtClean="0">
                <a:latin typeface="+mn-ea"/>
                <a:ea typeface="+mn-ea"/>
              </a:rPr>
              <a:t>是具有一个较长生命周期且</a:t>
            </a:r>
            <a:r>
              <a:rPr lang="zh-CN" altLang="en-US" dirty="0" smtClean="0">
                <a:solidFill>
                  <a:srgbClr val="FF0000"/>
                </a:solidFill>
                <a:latin typeface="+mn-ea"/>
                <a:ea typeface="+mn-ea"/>
              </a:rPr>
              <a:t>没有用户界面</a:t>
            </a:r>
            <a:r>
              <a:rPr lang="zh-CN" altLang="en-US" dirty="0" smtClean="0">
                <a:latin typeface="+mn-ea"/>
                <a:ea typeface="+mn-ea"/>
              </a:rPr>
              <a:t>的程序，</a:t>
            </a:r>
            <a:r>
              <a:rPr lang="zh-CN" altLang="en-US" dirty="0" smtClean="0">
                <a:solidFill>
                  <a:srgbClr val="FF0000"/>
                </a:solidFill>
                <a:latin typeface="+mn-ea"/>
                <a:ea typeface="+mn-ea"/>
              </a:rPr>
              <a:t>只能在后台运行</a:t>
            </a:r>
            <a:r>
              <a:rPr lang="zh-CN" altLang="en-US" dirty="0" smtClean="0">
                <a:latin typeface="+mn-ea"/>
                <a:ea typeface="+mn-ea"/>
              </a:rPr>
              <a:t>，可以和其他组件进行交互。</a:t>
            </a:r>
            <a:endParaRPr lang="en-US" altLang="zh-CN" dirty="0" smtClean="0">
              <a:latin typeface="+mn-ea"/>
              <a:ea typeface="+mn-ea"/>
            </a:endParaRPr>
          </a:p>
          <a:p>
            <a:pPr marL="457200" lvl="1" indent="0">
              <a:buNone/>
            </a:pPr>
            <a:r>
              <a:rPr lang="zh-CN" altLang="en-US" dirty="0" smtClean="0">
                <a:latin typeface="+mn-ea"/>
                <a:ea typeface="+mn-ea"/>
              </a:rPr>
              <a:t>例如：一个音乐播放器。用户可以再设备上一边播放音乐一边进行别的操作。</a:t>
            </a:r>
            <a:endParaRPr lang="zh-CN" altLang="en-US" dirty="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Service </a:t>
            </a:r>
            <a:r>
              <a:rPr lang="zh-CN" altLang="en-US" dirty="0">
                <a:latin typeface="+mn-ea"/>
                <a:ea typeface="+mn-ea"/>
              </a:rPr>
              <a:t>介绍</a:t>
            </a:r>
            <a:endParaRPr lang="en-US" altLang="zh-CN" dirty="0">
              <a:latin typeface="+mn-ea"/>
              <a:ea typeface="+mn-ea"/>
            </a:endParaRPr>
          </a:p>
        </p:txBody>
      </p:sp>
      <p:sp>
        <p:nvSpPr>
          <p:cNvPr id="4" name="椭圆形标注 3"/>
          <p:cNvSpPr/>
          <p:nvPr/>
        </p:nvSpPr>
        <p:spPr>
          <a:xfrm>
            <a:off x="3491880" y="4221088"/>
            <a:ext cx="4536504" cy="1512168"/>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它是默默无闻的，你看不到它，</a:t>
            </a:r>
            <a:r>
              <a:rPr lang="zh-CN" altLang="en-US" dirty="0">
                <a:solidFill>
                  <a:schemeClr val="tx1"/>
                </a:solidFill>
              </a:rPr>
              <a:t>它</a:t>
            </a:r>
            <a:r>
              <a:rPr lang="zh-CN" altLang="en-US" dirty="0" smtClean="0">
                <a:solidFill>
                  <a:schemeClr val="tx1"/>
                </a:solidFill>
              </a:rPr>
              <a:t>却承担大量数据处理的工作</a:t>
            </a:r>
            <a:endParaRPr lang="zh-CN" altLang="en-US" dirty="0">
              <a:solidFill>
                <a:schemeClr val="tx1"/>
              </a:solidFill>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Service </a:t>
            </a:r>
            <a:r>
              <a:rPr lang="zh-CN" altLang="en-US" dirty="0">
                <a:latin typeface="+mn-ea"/>
                <a:ea typeface="+mn-ea"/>
              </a:rPr>
              <a:t>生命</a:t>
            </a:r>
            <a:r>
              <a:rPr lang="zh-CN" altLang="en-US" dirty="0" smtClean="0">
                <a:latin typeface="+mn-ea"/>
                <a:ea typeface="+mn-ea"/>
              </a:rPr>
              <a:t>周期</a:t>
            </a:r>
            <a:endParaRPr lang="zh-CN" altLang="en-US" dirty="0">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1268760"/>
            <a:ext cx="39528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5328592"/>
          </a:xfrm>
        </p:spPr>
        <p:txBody>
          <a:bodyPr>
            <a:normAutofit/>
          </a:bodyPr>
          <a:lstStyle/>
          <a:p>
            <a:pPr marL="0" indent="0">
              <a:buNone/>
            </a:pPr>
            <a:r>
              <a:rPr lang="en-US" altLang="zh-CN" dirty="0" smtClean="0"/>
              <a:t>1</a:t>
            </a:r>
            <a:r>
              <a:rPr lang="zh-CN" altLang="en-US" dirty="0" smtClean="0"/>
              <a:t>、直接创建</a:t>
            </a:r>
            <a:r>
              <a:rPr lang="en-US" altLang="zh-CN" dirty="0" smtClean="0"/>
              <a:t>Service</a:t>
            </a:r>
            <a:r>
              <a:rPr lang="zh-CN" altLang="en-US" dirty="0" smtClean="0"/>
              <a:t>，继承</a:t>
            </a:r>
            <a:r>
              <a:rPr lang="en-US" altLang="zh-CN" dirty="0" smtClean="0"/>
              <a:t>Service</a:t>
            </a:r>
            <a:r>
              <a:rPr lang="zh-CN" altLang="en-US" dirty="0" smtClean="0"/>
              <a:t>，创建成功后，会在</a:t>
            </a:r>
            <a:r>
              <a:rPr lang="en-US" altLang="zh-CN" dirty="0" smtClean="0"/>
              <a:t>AndroidManifest.xml</a:t>
            </a:r>
            <a:r>
              <a:rPr lang="zh-CN" altLang="en-US" dirty="0" smtClean="0"/>
              <a:t>进行注册</a:t>
            </a:r>
            <a:endParaRPr lang="en-US" altLang="zh-CN" dirty="0" smtClean="0"/>
          </a:p>
          <a:p>
            <a:pPr marL="0" indent="0">
              <a:buNone/>
            </a:pPr>
            <a:r>
              <a:rPr lang="en-US" altLang="zh-CN" dirty="0" smtClean="0"/>
              <a:t>2</a:t>
            </a:r>
            <a:r>
              <a:rPr lang="zh-CN" altLang="en-US" dirty="0" smtClean="0"/>
              <a:t>、实现以下函数</a:t>
            </a:r>
            <a:endParaRPr lang="en-US" altLang="zh-CN" dirty="0" smtClean="0"/>
          </a:p>
          <a:p>
            <a:pPr marL="457200" lvl="1" indent="0">
              <a:buNone/>
            </a:pPr>
            <a:r>
              <a:rPr lang="en-US" altLang="zh-CN" dirty="0"/>
              <a:t>void </a:t>
            </a:r>
            <a:r>
              <a:rPr lang="en-US" altLang="zh-CN" dirty="0" err="1"/>
              <a:t>onCreate</a:t>
            </a:r>
            <a:r>
              <a:rPr lang="en-US" altLang="zh-CN" dirty="0"/>
              <a:t>():</a:t>
            </a:r>
            <a:r>
              <a:rPr lang="zh-CN" altLang="en-US" dirty="0"/>
              <a:t>第一次创建后回调</a:t>
            </a:r>
            <a:endParaRPr lang="en-US" altLang="zh-CN" dirty="0"/>
          </a:p>
          <a:p>
            <a:pPr marL="457200" lvl="1" indent="0">
              <a:buNone/>
            </a:pPr>
            <a:r>
              <a:rPr lang="en-US" altLang="zh-CN" dirty="0"/>
              <a:t>void </a:t>
            </a:r>
            <a:r>
              <a:rPr lang="en-US" altLang="zh-CN" dirty="0" err="1"/>
              <a:t>onDestroy</a:t>
            </a:r>
            <a:r>
              <a:rPr lang="en-US" altLang="zh-CN" dirty="0"/>
              <a:t>():</a:t>
            </a:r>
            <a:r>
              <a:rPr lang="zh-CN" altLang="en-US" dirty="0"/>
              <a:t>关闭前回调</a:t>
            </a:r>
            <a:endParaRPr lang="en-US" altLang="zh-CN" dirty="0"/>
          </a:p>
          <a:p>
            <a:pPr marL="457200" lvl="1" indent="0">
              <a:buNone/>
            </a:pPr>
            <a:r>
              <a:rPr lang="en-US" altLang="zh-CN" dirty="0"/>
              <a:t>void </a:t>
            </a:r>
            <a:r>
              <a:rPr lang="en-US" altLang="zh-CN" dirty="0" err="1"/>
              <a:t>onStartCommand</a:t>
            </a:r>
            <a:r>
              <a:rPr lang="en-US" altLang="zh-CN" dirty="0"/>
              <a:t>(</a:t>
            </a:r>
            <a:r>
              <a:rPr lang="en-US" altLang="zh-CN" dirty="0" err="1"/>
              <a:t>intent,flags,startID</a:t>
            </a:r>
            <a:r>
              <a:rPr lang="en-US" altLang="zh-CN" dirty="0" smtClean="0"/>
              <a:t>):</a:t>
            </a:r>
            <a:r>
              <a:rPr lang="zh-CN" altLang="en-US" dirty="0" smtClean="0"/>
              <a:t>实现核心业务</a:t>
            </a:r>
            <a:endParaRPr lang="en-US" altLang="zh-CN" dirty="0" smtClean="0"/>
          </a:p>
          <a:p>
            <a:pPr marL="0" lvl="1" indent="0">
              <a:buNone/>
            </a:pPr>
            <a:r>
              <a:rPr lang="en-US" altLang="zh-CN" sz="3200" dirty="0"/>
              <a:t>3</a:t>
            </a:r>
            <a:r>
              <a:rPr lang="zh-CN" altLang="en-US" sz="3200" dirty="0"/>
              <a:t>、创建</a:t>
            </a:r>
            <a:r>
              <a:rPr lang="en-US" altLang="zh-CN" sz="3200" dirty="0"/>
              <a:t>Activity</a:t>
            </a:r>
            <a:r>
              <a:rPr lang="zh-CN" altLang="en-US" sz="3200" dirty="0"/>
              <a:t>调用启动</a:t>
            </a:r>
            <a:r>
              <a:rPr lang="en-US" altLang="zh-CN" sz="3200" dirty="0"/>
              <a:t>/</a:t>
            </a:r>
            <a:r>
              <a:rPr lang="zh-CN" altLang="en-US" sz="3200" dirty="0"/>
              <a:t>关闭</a:t>
            </a:r>
            <a:r>
              <a:rPr lang="en-US" altLang="zh-CN" sz="3200" dirty="0" smtClean="0"/>
              <a:t>Service</a:t>
            </a:r>
          </a:p>
          <a:p>
            <a:pPr marL="400050" lvl="2" indent="0">
              <a:buNone/>
            </a:pPr>
            <a:r>
              <a:rPr lang="en-US" altLang="zh-CN" sz="2800" dirty="0" err="1"/>
              <a:t>startService</a:t>
            </a:r>
            <a:r>
              <a:rPr lang="en-US" altLang="zh-CN" sz="2800" dirty="0"/>
              <a:t>(intent</a:t>
            </a:r>
            <a:r>
              <a:rPr lang="en-US" altLang="zh-CN" sz="2800" dirty="0"/>
              <a:t>);</a:t>
            </a:r>
          </a:p>
          <a:p>
            <a:pPr marL="400050" lvl="2" indent="0">
              <a:buNone/>
            </a:pPr>
            <a:r>
              <a:rPr lang="en-US" altLang="zh-CN" sz="2800" dirty="0" err="1"/>
              <a:t>stopService</a:t>
            </a:r>
            <a:r>
              <a:rPr lang="en-US" altLang="zh-CN" sz="2800" dirty="0"/>
              <a:t>(intent);</a:t>
            </a:r>
          </a:p>
        </p:txBody>
      </p:sp>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使用</a:t>
            </a:r>
            <a:endParaRPr lang="zh-CN" altLang="en-US" dirty="0">
              <a:latin typeface="+mn-ea"/>
              <a:ea typeface="+mn-ea"/>
            </a:endParaRPr>
          </a:p>
        </p:txBody>
      </p:sp>
    </p:spTree>
    <p:extLst>
      <p:ext uri="{BB962C8B-B14F-4D97-AF65-F5344CB8AC3E}">
        <p14:creationId xmlns:p14="http://schemas.microsoft.com/office/powerpoint/2010/main" val="146604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4" y="1268760"/>
            <a:ext cx="654315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388424"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8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514350" indent="-514350">
              <a:buFont typeface="+mj-lt"/>
              <a:buAutoNum type="arabicPeriod"/>
            </a:pPr>
            <a:r>
              <a:rPr lang="zh-CN" altLang="zh-CN" dirty="0"/>
              <a:t>服务只被创建一次，可以通过外部调用</a:t>
            </a:r>
            <a:r>
              <a:rPr lang="en-US" altLang="zh-CN" dirty="0" err="1"/>
              <a:t>stopService</a:t>
            </a:r>
            <a:r>
              <a:rPr lang="en-US" altLang="zh-CN" dirty="0"/>
              <a:t>(intent)</a:t>
            </a:r>
            <a:r>
              <a:rPr lang="zh-CN" altLang="zh-CN" dirty="0"/>
              <a:t>或</a:t>
            </a:r>
            <a:r>
              <a:rPr lang="en-US" altLang="zh-CN" dirty="0" err="1"/>
              <a:t>stopSelf</a:t>
            </a:r>
            <a:r>
              <a:rPr lang="en-US" altLang="zh-CN" dirty="0" smtClean="0"/>
              <a:t>()</a:t>
            </a:r>
          </a:p>
          <a:p>
            <a:pPr marL="514350" indent="-514350">
              <a:buFont typeface="+mj-lt"/>
              <a:buAutoNum type="arabicPeriod"/>
            </a:pPr>
            <a:r>
              <a:rPr lang="zh-CN" altLang="zh-CN" dirty="0" smtClean="0"/>
              <a:t>当</a:t>
            </a:r>
            <a:r>
              <a:rPr lang="zh-CN" altLang="zh-CN" dirty="0"/>
              <a:t>执行一个已启动的服务，或直接调用</a:t>
            </a:r>
            <a:r>
              <a:rPr lang="en-US" altLang="zh-CN" dirty="0" err="1"/>
              <a:t>onStartCommand</a:t>
            </a:r>
            <a:r>
              <a:rPr lang="zh-CN" altLang="zh-CN" dirty="0"/>
              <a:t>方法来执行</a:t>
            </a:r>
            <a:r>
              <a:rPr lang="zh-CN" altLang="zh-CN" dirty="0" smtClean="0"/>
              <a:t>业务</a:t>
            </a:r>
            <a:endParaRPr lang="en-US" altLang="zh-CN" dirty="0" smtClean="0"/>
          </a:p>
          <a:p>
            <a:pPr marL="514350" indent="-514350">
              <a:buFont typeface="+mj-lt"/>
              <a:buAutoNum type="arabicPeriod"/>
            </a:pPr>
            <a:r>
              <a:rPr lang="zh-CN" altLang="zh-CN" dirty="0" smtClean="0"/>
              <a:t>默认</a:t>
            </a:r>
            <a:r>
              <a:rPr lang="zh-CN" altLang="zh-CN" dirty="0"/>
              <a:t>情况下服务与主线程在同一个进程中的同一</a:t>
            </a:r>
            <a:r>
              <a:rPr lang="zh-CN" altLang="zh-CN" dirty="0" smtClean="0"/>
              <a:t>个</a:t>
            </a:r>
            <a:r>
              <a:rPr lang="zh-CN" altLang="en-US" dirty="0"/>
              <a:t>线程</a:t>
            </a:r>
            <a:r>
              <a:rPr lang="zh-CN" altLang="zh-CN" dirty="0" smtClean="0"/>
              <a:t>中</a:t>
            </a:r>
            <a:r>
              <a:rPr lang="zh-CN" altLang="zh-CN" dirty="0"/>
              <a:t>执行，如果服务执行一个比较耗时的操作，我们必须使用</a:t>
            </a:r>
            <a:r>
              <a:rPr lang="zh-CN" altLang="zh-CN" dirty="0" smtClean="0"/>
              <a:t>子</a:t>
            </a:r>
            <a:r>
              <a:rPr lang="zh-CN" altLang="en-US" dirty="0" smtClean="0"/>
              <a:t>线</a:t>
            </a:r>
            <a:r>
              <a:rPr lang="zh-CN" altLang="zh-CN" dirty="0" smtClean="0"/>
              <a:t>程</a:t>
            </a:r>
            <a:r>
              <a:rPr lang="zh-CN" altLang="zh-CN" dirty="0"/>
              <a:t>来完成工作，避免阻塞主</a:t>
            </a:r>
            <a:r>
              <a:rPr lang="zh-CN" altLang="zh-CN" dirty="0" smtClean="0"/>
              <a:t>线程</a:t>
            </a:r>
            <a:endParaRPr lang="en-US" altLang="zh-CN" dirty="0" smtClean="0"/>
          </a:p>
          <a:p>
            <a:pPr marL="514350" indent="-514350">
              <a:buFont typeface="+mj-lt"/>
              <a:buAutoNum type="arabicPeriod"/>
            </a:pPr>
            <a:r>
              <a:rPr lang="zh-CN" altLang="zh-CN" dirty="0" smtClean="0"/>
              <a:t>使用</a:t>
            </a:r>
            <a:r>
              <a:rPr lang="en-US" altLang="zh-CN" dirty="0" err="1"/>
              <a:t>startService</a:t>
            </a:r>
            <a:r>
              <a:rPr lang="en-US" altLang="zh-CN" dirty="0"/>
              <a:t>(intent);</a:t>
            </a:r>
            <a:r>
              <a:rPr lang="zh-CN" altLang="zh-CN" dirty="0"/>
              <a:t>启动的服务，在没有关闭之前会一直在后台运行</a:t>
            </a:r>
            <a:endParaRPr lang="zh-CN" altLang="en-US" dirty="0"/>
          </a:p>
        </p:txBody>
      </p:sp>
      <p:sp>
        <p:nvSpPr>
          <p:cNvPr id="3" name="标题 2"/>
          <p:cNvSpPr>
            <a:spLocks noGrp="1"/>
          </p:cNvSpPr>
          <p:nvPr>
            <p:ph type="title"/>
          </p:nvPr>
        </p:nvSpPr>
        <p:spPr/>
        <p:txBody>
          <a:bodyPr/>
          <a:lstStyle/>
          <a:p>
            <a:r>
              <a:rPr lang="en-US" altLang="zh-CN" dirty="0" smtClean="0">
                <a:latin typeface="+mn-ea"/>
              </a:rPr>
              <a:t>Service</a:t>
            </a:r>
            <a:r>
              <a:rPr lang="zh-CN" altLang="en-US" dirty="0" smtClean="0">
                <a:latin typeface="+mn-ea"/>
              </a:rPr>
              <a:t>总结</a:t>
            </a:r>
            <a:endParaRPr lang="zh-CN" altLang="en-US" dirty="0"/>
          </a:p>
        </p:txBody>
      </p:sp>
    </p:spTree>
    <p:extLst>
      <p:ext uri="{BB962C8B-B14F-4D97-AF65-F5344CB8AC3E}">
        <p14:creationId xmlns:p14="http://schemas.microsoft.com/office/powerpoint/2010/main" val="2483901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solidFill>
                  <a:srgbClr val="FF0000"/>
                </a:solidFill>
                <a:latin typeface="+mn-ea"/>
                <a:ea typeface="+mn-ea"/>
              </a:rPr>
              <a:t>Activity </a:t>
            </a:r>
            <a:r>
              <a:rPr lang="zh-CN" altLang="en-US" sz="2800" dirty="0" smtClean="0">
                <a:solidFill>
                  <a:srgbClr val="FF0000"/>
                </a:solidFill>
                <a:latin typeface="+mn-ea"/>
                <a:ea typeface="+mn-ea"/>
              </a:rPr>
              <a:t>（活动）</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solidFill>
                  <a:srgbClr val="FF0000"/>
                </a:solidFill>
                <a:latin typeface="+mn-ea"/>
                <a:ea typeface="+mn-ea"/>
              </a:rPr>
              <a:t>BroadcastReceiver</a:t>
            </a:r>
            <a:r>
              <a:rPr lang="zh-CN" altLang="en-US" sz="2800" dirty="0" smtClean="0">
                <a:solidFill>
                  <a:srgbClr val="FF0000"/>
                </a:solidFill>
                <a:latin typeface="+mn-ea"/>
                <a:ea typeface="+mn-ea"/>
              </a:rPr>
              <a:t>（</a:t>
            </a:r>
            <a:r>
              <a:rPr lang="zh-CN" altLang="en-US" sz="2800" dirty="0">
                <a:solidFill>
                  <a:srgbClr val="FF0000"/>
                </a:solidFill>
                <a:latin typeface="+mn-ea"/>
                <a:ea typeface="+mn-ea"/>
              </a:rPr>
              <a:t>广播</a:t>
            </a:r>
            <a:r>
              <a:rPr lang="zh-CN" altLang="en-US" sz="2800" dirty="0" smtClean="0">
                <a:solidFill>
                  <a:srgbClr val="FF0000"/>
                </a:solidFill>
                <a:latin typeface="+mn-ea"/>
                <a:ea typeface="+mn-ea"/>
              </a:rPr>
              <a:t>接收器）</a:t>
            </a:r>
            <a:endParaRPr lang="en-US" altLang="zh-CN" sz="2800" dirty="0" smtClean="0">
              <a:solidFill>
                <a:srgbClr val="FF0000"/>
              </a:solidFill>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9646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80" y="836712"/>
            <a:ext cx="9109520" cy="4525963"/>
          </a:xfrm>
        </p:spPr>
        <p:txBody>
          <a:bodyPr>
            <a:normAutofit/>
          </a:bodyPr>
          <a:lstStyle/>
          <a:p>
            <a:pPr marL="457200" lvl="1" indent="0">
              <a:buNone/>
            </a:pPr>
            <a:r>
              <a:rPr lang="en-US" altLang="zh-CN" dirty="0" err="1">
                <a:latin typeface="+mn-ea"/>
                <a:ea typeface="+mn-ea"/>
              </a:rPr>
              <a:t>BroadcastReceiver</a:t>
            </a:r>
            <a:r>
              <a:rPr lang="zh-CN" altLang="en-US" dirty="0">
                <a:latin typeface="+mn-ea"/>
                <a:ea typeface="+mn-ea"/>
              </a:rPr>
              <a:t>组件本质上是一种全局的监听器，因此他的主要作用是实现系统间不同组件之间的通讯。</a:t>
            </a:r>
            <a:endParaRPr lang="en-US" altLang="zh-CN" dirty="0">
              <a:latin typeface="+mn-ea"/>
              <a:ea typeface="+mn-ea"/>
            </a:endParaRPr>
          </a:p>
          <a:p>
            <a:pPr lvl="1">
              <a:buFont typeface="Wingdings" panose="05000000000000000000" pitchFamily="2" charset="2"/>
              <a:buChar char="Ø"/>
            </a:pPr>
            <a:r>
              <a:rPr lang="zh-CN" altLang="en-US" sz="2400" dirty="0" smtClean="0">
                <a:latin typeface="+mn-ea"/>
                <a:ea typeface="+mn-ea"/>
              </a:rPr>
              <a:t>开机</a:t>
            </a:r>
            <a:r>
              <a:rPr lang="zh-CN" altLang="en-US" sz="2400" dirty="0" smtClean="0">
                <a:latin typeface="+mn-ea"/>
                <a:ea typeface="+mn-ea"/>
              </a:rPr>
              <a:t>完成后系统会产生一条广播，接收这条广播就能实现启动服务的功能；</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网络状态改变是，系统会产生一条广播，接收这条广播就能及时地做出提示和保存数据等操作</a:t>
            </a:r>
            <a:r>
              <a:rPr lang="zh-CN" altLang="en-US" sz="2400" dirty="0" smtClean="0">
                <a:latin typeface="+mn-ea"/>
                <a:ea typeface="+mn-ea"/>
              </a:rPr>
              <a:t>；</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电量改变时，系统产生一条广播；</a:t>
            </a:r>
            <a:endParaRPr lang="en-US" altLang="zh-CN" sz="2400" dirty="0" smtClean="0">
              <a:latin typeface="+mn-ea"/>
              <a:ea typeface="+mn-ea"/>
            </a:endParaRPr>
          </a:p>
          <a:p>
            <a:pPr lvl="1">
              <a:buFont typeface="Wingdings" panose="05000000000000000000" pitchFamily="2" charset="2"/>
              <a:buChar char="Ø"/>
            </a:pPr>
            <a:r>
              <a:rPr lang="zh-CN" altLang="en-US" sz="2400" dirty="0" smtClean="0">
                <a:latin typeface="+mn-ea"/>
                <a:ea typeface="+mn-ea"/>
              </a:rPr>
              <a:t>当电话呼入时程序如何响应，数据网络可用时程序如何</a:t>
            </a:r>
            <a:r>
              <a:rPr lang="zh-CN" altLang="en-US" sz="2400" dirty="0" smtClean="0">
                <a:latin typeface="+mn-ea"/>
                <a:ea typeface="+mn-ea"/>
              </a:rPr>
              <a:t>响应</a:t>
            </a:r>
            <a:endParaRPr lang="en-US" altLang="zh-CN" sz="2400" dirty="0" smtClean="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BroadcastReceiver</a:t>
            </a:r>
            <a:endParaRPr lang="zh-CN" altLang="en-US" dirty="0">
              <a:latin typeface="+mn-ea"/>
              <a:ea typeface="+mn-ea"/>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439072" y="4725746"/>
            <a:ext cx="4993333" cy="206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a:xfrm>
            <a:off x="5711944" y="4299894"/>
            <a:ext cx="3096344" cy="1512168"/>
          </a:xfrm>
          <a:prstGeom prst="wedgeEllipseCallout">
            <a:avLst>
              <a:gd name="adj1" fmla="val -32361"/>
              <a:gd name="adj2" fmla="val 794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它负责传递数据</a:t>
            </a:r>
            <a:endParaRPr lang="zh-CN" altLang="en-US" dirty="0">
              <a:solidFill>
                <a:schemeClr val="tx1"/>
              </a:solidFill>
            </a:endParaRPr>
          </a:p>
        </p:txBody>
      </p:sp>
    </p:spTree>
    <p:extLst>
      <p:ext uri="{BB962C8B-B14F-4D97-AF65-F5344CB8AC3E}">
        <p14:creationId xmlns:p14="http://schemas.microsoft.com/office/powerpoint/2010/main" val="4217652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340768"/>
            <a:ext cx="8867328" cy="4525963"/>
          </a:xfrm>
        </p:spPr>
        <p:txBody>
          <a:bodyPr>
            <a:normAutofit/>
          </a:bodyPr>
          <a:lstStyle/>
          <a:p>
            <a:pPr marL="514350" indent="-514350">
              <a:lnSpc>
                <a:spcPct val="150000"/>
              </a:lnSpc>
              <a:buFont typeface="+mj-lt"/>
              <a:buAutoNum type="arabicPeriod"/>
            </a:pPr>
            <a:r>
              <a:rPr lang="zh-CN" altLang="en-US" sz="2800" dirty="0" smtClean="0">
                <a:latin typeface="+mn-ea"/>
                <a:ea typeface="+mn-ea"/>
              </a:rPr>
              <a:t>在</a:t>
            </a:r>
            <a:r>
              <a:rPr lang="en-US" altLang="zh-CN" sz="2800" dirty="0" smtClean="0">
                <a:latin typeface="+mn-ea"/>
                <a:ea typeface="+mn-ea"/>
              </a:rPr>
              <a:t>Activity</a:t>
            </a:r>
            <a:r>
              <a:rPr lang="zh-CN" altLang="en-US" sz="2800" dirty="0" smtClean="0">
                <a:latin typeface="+mn-ea"/>
                <a:ea typeface="+mn-ea"/>
              </a:rPr>
              <a:t>事件中构建</a:t>
            </a:r>
            <a:r>
              <a:rPr lang="en-US" altLang="zh-CN" sz="2800" dirty="0" smtClean="0">
                <a:latin typeface="+mn-ea"/>
                <a:ea typeface="+mn-ea"/>
              </a:rPr>
              <a:t>Intent</a:t>
            </a:r>
            <a:r>
              <a:rPr lang="zh-CN" altLang="en-US" sz="2800" dirty="0" smtClean="0">
                <a:latin typeface="+mn-ea"/>
                <a:ea typeface="+mn-ea"/>
              </a:rPr>
              <a:t>，使用</a:t>
            </a:r>
            <a:r>
              <a:rPr lang="en-US" altLang="zh-CN" sz="2800" dirty="0" err="1" smtClean="0">
                <a:latin typeface="+mn-ea"/>
                <a:ea typeface="+mn-ea"/>
              </a:rPr>
              <a:t>sendBroadcast</a:t>
            </a:r>
            <a:r>
              <a:rPr lang="zh-CN" altLang="en-US" sz="2800" dirty="0" smtClean="0">
                <a:latin typeface="+mn-ea"/>
                <a:ea typeface="+mn-ea"/>
              </a:rPr>
              <a:t>方法发送广播</a:t>
            </a:r>
            <a:endParaRPr lang="en-US" altLang="zh-CN" sz="2800" dirty="0" smtClean="0">
              <a:latin typeface="+mn-ea"/>
              <a:ea typeface="+mn-ea"/>
            </a:endParaRPr>
          </a:p>
          <a:p>
            <a:pPr marL="514350" indent="-514350">
              <a:lnSpc>
                <a:spcPct val="150000"/>
              </a:lnSpc>
              <a:buFont typeface="+mj-lt"/>
              <a:buAutoNum type="arabicPeriod"/>
            </a:pPr>
            <a:r>
              <a:rPr lang="zh-CN" altLang="en-US" sz="2800" dirty="0">
                <a:latin typeface="+mn-ea"/>
                <a:ea typeface="+mn-ea"/>
              </a:rPr>
              <a:t>定义一</a:t>
            </a:r>
            <a:r>
              <a:rPr lang="zh-CN" altLang="en-US" sz="2800" dirty="0" smtClean="0">
                <a:latin typeface="+mn-ea"/>
                <a:ea typeface="+mn-ea"/>
              </a:rPr>
              <a:t>个</a:t>
            </a:r>
            <a:r>
              <a:rPr lang="en-US" altLang="zh-CN" sz="2800" dirty="0" smtClean="0">
                <a:latin typeface="+mn-ea"/>
                <a:ea typeface="+mn-ea"/>
              </a:rPr>
              <a:t>BroadcastReceiver</a:t>
            </a:r>
            <a:r>
              <a:rPr lang="zh-CN" altLang="en-US" sz="2800" dirty="0" smtClean="0">
                <a:latin typeface="+mn-ea"/>
                <a:ea typeface="+mn-ea"/>
              </a:rPr>
              <a:t>，覆盖</a:t>
            </a:r>
            <a:r>
              <a:rPr lang="en-US" altLang="zh-CN" sz="2800" dirty="0" err="1" smtClean="0">
                <a:latin typeface="+mn-ea"/>
                <a:ea typeface="+mn-ea"/>
              </a:rPr>
              <a:t>onReceive</a:t>
            </a:r>
            <a:r>
              <a:rPr lang="en-US" altLang="zh-CN" sz="2800" dirty="0" smtClean="0">
                <a:latin typeface="+mn-ea"/>
                <a:ea typeface="+mn-ea"/>
              </a:rPr>
              <a:t>()</a:t>
            </a:r>
            <a:r>
              <a:rPr lang="zh-CN" altLang="en-US" sz="2800" dirty="0" smtClean="0">
                <a:latin typeface="+mn-ea"/>
                <a:ea typeface="+mn-ea"/>
              </a:rPr>
              <a:t>方法来响应</a:t>
            </a:r>
            <a:r>
              <a:rPr lang="zh-CN" altLang="en-US" sz="2800" dirty="0" smtClean="0">
                <a:latin typeface="+mn-ea"/>
                <a:ea typeface="+mn-ea"/>
              </a:rPr>
              <a:t>事件（</a:t>
            </a:r>
            <a:r>
              <a:rPr lang="en-US" altLang="zh-CN" sz="2800" dirty="0" smtClean="0">
                <a:latin typeface="+mn-ea"/>
                <a:ea typeface="+mn-ea"/>
              </a:rPr>
              <a:t>new/Other/</a:t>
            </a:r>
            <a:r>
              <a:rPr lang="en-US" altLang="zh-CN" sz="2800" dirty="0" err="1">
                <a:latin typeface="+mn-ea"/>
              </a:rPr>
              <a:t>BroadcastReceiver</a:t>
            </a:r>
            <a:r>
              <a:rPr lang="zh-CN" altLang="en-US" sz="2800" dirty="0" smtClean="0">
                <a:latin typeface="+mn-ea"/>
                <a:ea typeface="+mn-ea"/>
              </a:rPr>
              <a:t>）</a:t>
            </a:r>
            <a:endParaRPr lang="en-US" altLang="zh-CN" sz="2800" dirty="0" smtClean="0">
              <a:latin typeface="+mn-ea"/>
              <a:ea typeface="+mn-ea"/>
            </a:endParaRPr>
          </a:p>
          <a:p>
            <a:pPr marL="514350" indent="-514350">
              <a:lnSpc>
                <a:spcPct val="150000"/>
              </a:lnSpc>
              <a:buFont typeface="+mj-lt"/>
              <a:buAutoNum type="arabicPeriod"/>
            </a:pPr>
            <a:r>
              <a:rPr lang="zh-CN" altLang="en-US" sz="2800" dirty="0" smtClean="0">
                <a:latin typeface="+mn-ea"/>
                <a:ea typeface="+mn-ea"/>
              </a:rPr>
              <a:t>注册</a:t>
            </a:r>
            <a:r>
              <a:rPr lang="en-US" altLang="zh-CN" sz="2800" dirty="0" smtClean="0">
                <a:latin typeface="+mn-ea"/>
                <a:ea typeface="+mn-ea"/>
              </a:rPr>
              <a:t>BroadcastReceiver</a:t>
            </a:r>
            <a:r>
              <a:rPr lang="zh-CN" altLang="en-US" sz="2800" dirty="0" smtClean="0">
                <a:latin typeface="+mn-ea"/>
                <a:ea typeface="+mn-ea"/>
              </a:rPr>
              <a:t>（在代码中或者</a:t>
            </a:r>
            <a:r>
              <a:rPr lang="en-US" altLang="zh-CN" sz="2800" dirty="0" smtClean="0">
                <a:latin typeface="+mn-ea"/>
                <a:ea typeface="+mn-ea"/>
              </a:rPr>
              <a:t>AndroidManifest.xml</a:t>
            </a:r>
            <a:r>
              <a:rPr lang="zh-CN" altLang="en-US" sz="2800" dirty="0" smtClean="0">
                <a:latin typeface="+mn-ea"/>
                <a:ea typeface="+mn-ea"/>
              </a:rPr>
              <a:t>文件中</a:t>
            </a:r>
            <a:r>
              <a:rPr lang="en-US" altLang="zh-CN" sz="2800" dirty="0" smtClean="0">
                <a:latin typeface="+mn-ea"/>
                <a:ea typeface="+mn-ea"/>
              </a:rPr>
              <a:t> </a:t>
            </a:r>
            <a:r>
              <a:rPr lang="zh-CN" altLang="en-US" sz="2800" dirty="0" smtClean="0">
                <a:latin typeface="+mn-ea"/>
                <a:ea typeface="+mn-ea"/>
              </a:rPr>
              <a:t>）</a:t>
            </a:r>
            <a:endParaRPr lang="en-US" altLang="zh-CN" sz="2800" dirty="0" smtClean="0">
              <a:latin typeface="+mn-ea"/>
              <a:ea typeface="+mn-ea"/>
            </a:endParaRPr>
          </a:p>
        </p:txBody>
      </p:sp>
      <p:sp>
        <p:nvSpPr>
          <p:cNvPr id="3" name="标题 2"/>
          <p:cNvSpPr>
            <a:spLocks noGrp="1"/>
          </p:cNvSpPr>
          <p:nvPr>
            <p:ph type="title"/>
          </p:nvPr>
        </p:nvSpPr>
        <p:spPr/>
        <p:txBody>
          <a:bodyPr>
            <a:normAutofit/>
          </a:bodyPr>
          <a:lstStyle/>
          <a:p>
            <a:r>
              <a:rPr lang="en-US" altLang="zh-CN" dirty="0">
                <a:latin typeface="+mn-ea"/>
                <a:ea typeface="+mn-ea"/>
              </a:rPr>
              <a:t>BroadcastReceiver</a:t>
            </a:r>
            <a:r>
              <a:rPr lang="zh-CN" altLang="en-US" dirty="0">
                <a:latin typeface="+mn-ea"/>
                <a:ea typeface="+mn-ea"/>
              </a:rPr>
              <a:t>的创建步骤</a:t>
            </a:r>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BroadcastReceiver</a:t>
            </a:r>
            <a:r>
              <a:rPr lang="zh-CN" altLang="en-US" dirty="0">
                <a:latin typeface="+mn-ea"/>
                <a:ea typeface="+mn-ea"/>
              </a:rPr>
              <a:t>实例</a:t>
            </a:r>
            <a:endParaRPr lang="zh-CN" altLang="en-US" dirty="0">
              <a:latin typeface="+mn-ea"/>
              <a:ea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54578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204003"/>
            <a:ext cx="67325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796037"/>
            <a:ext cx="64658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r>
              <a:rPr lang="zh-CN" altLang="en-US" dirty="0" smtClean="0">
                <a:latin typeface="+mn-ea"/>
                <a:ea typeface="+mn-ea"/>
              </a:rPr>
              <a:t>。</a:t>
            </a:r>
            <a:endParaRPr lang="en-US" altLang="zh-CN" dirty="0" smtClean="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solidFill>
                  <a:srgbClr val="FF0000"/>
                </a:solidFill>
                <a:latin typeface="+mn-ea"/>
                <a:ea typeface="+mn-ea"/>
              </a:rPr>
              <a:t>Content Provider</a:t>
            </a:r>
            <a:r>
              <a:rPr lang="zh-CN" altLang="en-US" sz="2800" dirty="0">
                <a:solidFill>
                  <a:srgbClr val="FF0000"/>
                </a:solidFill>
                <a:latin typeface="+mn-ea"/>
                <a:ea typeface="+mn-ea"/>
              </a:rPr>
              <a:t>（内容提供者）</a:t>
            </a:r>
            <a:endParaRPr lang="en-US" altLang="zh-CN" sz="2800" dirty="0">
              <a:solidFill>
                <a:srgbClr val="FF0000"/>
              </a:solidFill>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274005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980728"/>
            <a:ext cx="9145016" cy="3888432"/>
          </a:xfrm>
        </p:spPr>
        <p:txBody>
          <a:bodyPr>
            <a:normAutofit/>
          </a:bodyPr>
          <a:lstStyle/>
          <a:p>
            <a:r>
              <a:rPr lang="zh-CN" altLang="en-US" sz="2800" dirty="0" smtClean="0">
                <a:latin typeface="+mn-ea"/>
                <a:ea typeface="+mn-ea"/>
              </a:rPr>
              <a:t>为了在</a:t>
            </a:r>
            <a:r>
              <a:rPr lang="zh-CN" altLang="en-US" sz="2800" b="1" dirty="0" smtClean="0">
                <a:solidFill>
                  <a:srgbClr val="FF0000"/>
                </a:solidFill>
                <a:latin typeface="+mn-ea"/>
                <a:ea typeface="+mn-ea"/>
              </a:rPr>
              <a:t>应用程序之间共享数据</a:t>
            </a:r>
            <a:r>
              <a:rPr lang="zh-CN" altLang="en-US" sz="2800" dirty="0" smtClean="0">
                <a:latin typeface="+mn-ea"/>
                <a:ea typeface="+mn-ea"/>
              </a:rPr>
              <a:t>，</a:t>
            </a:r>
            <a:r>
              <a:rPr lang="en-US" altLang="zh-CN" sz="2800" dirty="0" smtClean="0">
                <a:latin typeface="+mn-ea"/>
                <a:ea typeface="+mn-ea"/>
              </a:rPr>
              <a:t>Android</a:t>
            </a:r>
            <a:r>
              <a:rPr lang="zh-CN" altLang="en-US" sz="2800" dirty="0" smtClean="0">
                <a:latin typeface="+mn-ea"/>
                <a:ea typeface="+mn-ea"/>
              </a:rPr>
              <a:t>提供了</a:t>
            </a:r>
            <a:r>
              <a:rPr lang="en-US" altLang="zh-CN" sz="2800" dirty="0" err="1" smtClean="0">
                <a:latin typeface="+mn-ea"/>
                <a:ea typeface="+mn-ea"/>
              </a:rPr>
              <a:t>ContentProvider</a:t>
            </a:r>
            <a:r>
              <a:rPr lang="zh-CN" altLang="en-US" sz="2800" dirty="0" smtClean="0">
                <a:latin typeface="+mn-ea"/>
                <a:ea typeface="+mn-ea"/>
              </a:rPr>
              <a:t>，这是一种不</a:t>
            </a:r>
            <a:r>
              <a:rPr lang="zh-CN" altLang="en-US" sz="2800" dirty="0">
                <a:latin typeface="+mn-ea"/>
                <a:ea typeface="+mn-ea"/>
              </a:rPr>
              <a:t>同应用之间共享数据</a:t>
            </a:r>
            <a:r>
              <a:rPr lang="zh-CN" altLang="en-US" sz="2800" dirty="0" smtClean="0">
                <a:latin typeface="+mn-ea"/>
                <a:ea typeface="+mn-ea"/>
              </a:rPr>
              <a:t>的标准</a:t>
            </a:r>
            <a:r>
              <a:rPr lang="en-US" altLang="zh-CN" sz="2800" dirty="0" smtClean="0">
                <a:latin typeface="+mn-ea"/>
                <a:ea typeface="+mn-ea"/>
              </a:rPr>
              <a:t>API</a:t>
            </a:r>
            <a:r>
              <a:rPr lang="zh-CN" altLang="en-US" sz="2800" dirty="0">
                <a:latin typeface="+mn-ea"/>
                <a:ea typeface="+mn-ea"/>
              </a:rPr>
              <a:t>：</a:t>
            </a:r>
            <a:endParaRPr lang="en-US" altLang="zh-CN" sz="2800" dirty="0" smtClean="0">
              <a:latin typeface="+mn-ea"/>
              <a:ea typeface="+mn-ea"/>
            </a:endParaRPr>
          </a:p>
          <a:p>
            <a:pPr lvl="1"/>
            <a:r>
              <a:rPr lang="zh-CN" altLang="en-US" sz="2400" dirty="0" smtClean="0">
                <a:latin typeface="+mn-ea"/>
                <a:ea typeface="+mn-ea"/>
              </a:rPr>
              <a:t>当应用希望提供数据时，就提供</a:t>
            </a:r>
            <a:r>
              <a:rPr lang="en-US" altLang="zh-CN" sz="2400" dirty="0" err="1" smtClean="0">
                <a:latin typeface="+mn-ea"/>
                <a:ea typeface="+mn-ea"/>
              </a:rPr>
              <a:t>ContentProvider</a:t>
            </a:r>
            <a:endParaRPr lang="en-US" altLang="zh-CN" sz="2400" dirty="0" smtClean="0">
              <a:latin typeface="+mn-ea"/>
              <a:ea typeface="+mn-ea"/>
            </a:endParaRPr>
          </a:p>
          <a:p>
            <a:pPr lvl="1"/>
            <a:r>
              <a:rPr lang="zh-CN" altLang="en-US" sz="2400" dirty="0">
                <a:latin typeface="+mn-ea"/>
                <a:ea typeface="+mn-ea"/>
              </a:rPr>
              <a:t>其他</a:t>
            </a:r>
            <a:r>
              <a:rPr lang="zh-CN" altLang="en-US" sz="2400" dirty="0" smtClean="0">
                <a:latin typeface="+mn-ea"/>
                <a:ea typeface="+mn-ea"/>
              </a:rPr>
              <a:t>应用通过</a:t>
            </a:r>
            <a:r>
              <a:rPr lang="en-US" altLang="zh-CN" sz="2400" dirty="0" err="1" smtClean="0">
                <a:latin typeface="+mn-ea"/>
                <a:ea typeface="+mn-ea"/>
              </a:rPr>
              <a:t>ContentResolver</a:t>
            </a:r>
            <a:r>
              <a:rPr lang="zh-CN" altLang="en-US" sz="2400" dirty="0" smtClean="0">
                <a:latin typeface="+mn-ea"/>
                <a:ea typeface="+mn-ea"/>
              </a:rPr>
              <a:t>来操作</a:t>
            </a:r>
            <a:endParaRPr lang="en-US" altLang="zh-CN" sz="2400" dirty="0" smtClean="0">
              <a:latin typeface="+mn-ea"/>
              <a:ea typeface="+mn-ea"/>
            </a:endParaRPr>
          </a:p>
          <a:p>
            <a:r>
              <a:rPr lang="zh-CN" altLang="en-US" sz="2800" dirty="0" smtClean="0">
                <a:latin typeface="+mn-ea"/>
                <a:ea typeface="+mn-ea"/>
              </a:rPr>
              <a:t>注意：</a:t>
            </a:r>
            <a:endParaRPr lang="en-US" altLang="zh-CN" sz="2800" dirty="0" smtClean="0">
              <a:latin typeface="+mn-ea"/>
              <a:ea typeface="+mn-ea"/>
            </a:endParaRPr>
          </a:p>
          <a:p>
            <a:pPr lvl="1"/>
            <a:r>
              <a:rPr lang="en-US" altLang="zh-CN" sz="2400" dirty="0" err="1" smtClean="0">
                <a:latin typeface="+mn-ea"/>
                <a:ea typeface="+mn-ea"/>
              </a:rPr>
              <a:t>ContentProvider</a:t>
            </a:r>
            <a:r>
              <a:rPr lang="zh-CN" altLang="en-US" sz="2400" dirty="0" smtClean="0">
                <a:latin typeface="+mn-ea"/>
                <a:ea typeface="+mn-ea"/>
              </a:rPr>
              <a:t>需要在</a:t>
            </a:r>
            <a:r>
              <a:rPr lang="en-US" altLang="zh-CN" sz="2400" dirty="0" smtClean="0">
                <a:latin typeface="+mn-ea"/>
                <a:ea typeface="+mn-ea"/>
              </a:rPr>
              <a:t>AndroidManifest.xml</a:t>
            </a:r>
            <a:r>
              <a:rPr lang="zh-CN" altLang="en-US" sz="2400" dirty="0" smtClean="0">
                <a:latin typeface="+mn-ea"/>
                <a:ea typeface="+mn-ea"/>
              </a:rPr>
              <a:t>中注册</a:t>
            </a:r>
            <a:endParaRPr lang="en-US" altLang="zh-CN" sz="2400" dirty="0" smtClean="0">
              <a:latin typeface="+mn-ea"/>
              <a:ea typeface="+mn-ea"/>
            </a:endParaRPr>
          </a:p>
          <a:p>
            <a:pPr lvl="1"/>
            <a:r>
              <a:rPr lang="zh-CN" altLang="en-US" sz="2400" dirty="0" smtClean="0">
                <a:latin typeface="+mn-ea"/>
                <a:ea typeface="+mn-ea"/>
              </a:rPr>
              <a:t>一旦应用提供</a:t>
            </a:r>
            <a:r>
              <a:rPr lang="en-US" altLang="zh-CN" sz="2400" dirty="0" smtClean="0">
                <a:latin typeface="+mn-ea"/>
                <a:ea typeface="+mn-ea"/>
              </a:rPr>
              <a:t>CP</a:t>
            </a:r>
            <a:r>
              <a:rPr lang="zh-CN" altLang="en-US" sz="2400" dirty="0" smtClean="0">
                <a:latin typeface="+mn-ea"/>
                <a:ea typeface="+mn-ea"/>
              </a:rPr>
              <a:t>，不论应用启动与否，都可被操作</a:t>
            </a:r>
            <a:endParaRPr lang="en-US" altLang="zh-CN" sz="2400" dirty="0" smtClean="0">
              <a:latin typeface="+mn-ea"/>
              <a:ea typeface="+mn-ea"/>
            </a:endParaRPr>
          </a:p>
        </p:txBody>
      </p:sp>
      <p:sp>
        <p:nvSpPr>
          <p:cNvPr id="6" name="椭圆形标注 5"/>
          <p:cNvSpPr/>
          <p:nvPr/>
        </p:nvSpPr>
        <p:spPr>
          <a:xfrm>
            <a:off x="3347864" y="4581128"/>
            <a:ext cx="4536504" cy="1512168"/>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向其他活动或服务提供数据服务</a:t>
            </a:r>
            <a:endParaRPr lang="zh-CN" altLang="en-US" dirty="0">
              <a:solidFill>
                <a:schemeClr val="tx1"/>
              </a:solidFill>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748648" y="1124744"/>
            <a:ext cx="9793088" cy="1200329"/>
          </a:xfrm>
          <a:prstGeom prst="rect">
            <a:avLst/>
          </a:prstGeom>
          <a:noFill/>
        </p:spPr>
        <p:txBody>
          <a:bodyPr wrap="square" rtlCol="0">
            <a:spAutoFit/>
          </a:bodyPr>
          <a:lstStyle/>
          <a:p>
            <a:r>
              <a:rPr lang="zh-CN" altLang="en-US" dirty="0" smtClean="0"/>
              <a:t>添加权限：</a:t>
            </a:r>
            <a:endParaRPr lang="en-US" altLang="zh-CN" dirty="0" smtClean="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7482918" cy="4945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971600" y="2348880"/>
            <a:ext cx="2304256"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868144" y="2204864"/>
            <a:ext cx="2592288" cy="36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7624" y="4581128"/>
            <a:ext cx="1872208"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12160" y="4450142"/>
            <a:ext cx="230425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10" idx="6"/>
          </p:cNvCxnSpPr>
          <p:nvPr/>
        </p:nvCxnSpPr>
        <p:spPr>
          <a:xfrm flipH="1">
            <a:off x="2699792" y="3068960"/>
            <a:ext cx="3816424"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403648" y="3068960"/>
            <a:ext cx="129614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08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1099281"/>
            <a:ext cx="8507288" cy="4525963"/>
          </a:xfrm>
        </p:spPr>
        <p:txBody>
          <a:bodyPr/>
          <a:lstStyle/>
          <a:p>
            <a:pPr marL="457200" lvl="1" indent="0">
              <a:buNone/>
            </a:pPr>
            <a:r>
              <a:rPr lang="en-US" altLang="zh-CN" dirty="0" smtClean="0">
                <a:latin typeface="+mn-ea"/>
                <a:ea typeface="+mn-ea"/>
              </a:rPr>
              <a:t>Activity</a:t>
            </a:r>
            <a:r>
              <a:rPr lang="zh-CN" altLang="en-US" dirty="0" smtClean="0">
                <a:latin typeface="+mn-ea"/>
                <a:ea typeface="+mn-ea"/>
              </a:rPr>
              <a:t>是会</a:t>
            </a:r>
            <a:r>
              <a:rPr lang="zh-CN" altLang="en-US" dirty="0">
                <a:latin typeface="+mn-ea"/>
                <a:ea typeface="+mn-ea"/>
              </a:rPr>
              <a:t>显示视图控制组件的用户接口，并对事件</a:t>
            </a:r>
            <a:r>
              <a:rPr lang="zh-CN" altLang="en-US" dirty="0" smtClean="0">
                <a:latin typeface="+mn-ea"/>
                <a:ea typeface="+mn-ea"/>
              </a:rPr>
              <a:t>作出响应，</a:t>
            </a:r>
            <a:r>
              <a:rPr lang="en-US" altLang="zh-CN" dirty="0">
                <a:latin typeface="+mn-ea"/>
                <a:ea typeface="+mn-ea"/>
              </a:rPr>
              <a:t> Activity</a:t>
            </a:r>
            <a:r>
              <a:rPr lang="zh-CN" altLang="en-US" dirty="0">
                <a:latin typeface="+mn-ea"/>
                <a:ea typeface="+mn-ea"/>
              </a:rPr>
              <a:t>是</a:t>
            </a:r>
            <a:r>
              <a:rPr lang="en-US" altLang="zh-CN" dirty="0">
                <a:latin typeface="+mn-ea"/>
                <a:ea typeface="+mn-ea"/>
              </a:rPr>
              <a:t>Android</a:t>
            </a:r>
            <a:r>
              <a:rPr lang="zh-CN" altLang="en-US" dirty="0">
                <a:latin typeface="+mn-ea"/>
                <a:ea typeface="+mn-ea"/>
              </a:rPr>
              <a:t>应用程序的最基本的</a:t>
            </a:r>
            <a:r>
              <a:rPr lang="zh-CN" altLang="en-US" dirty="0" smtClean="0">
                <a:latin typeface="+mn-ea"/>
                <a:ea typeface="+mn-ea"/>
              </a:rPr>
              <a:t>组件。</a:t>
            </a:r>
            <a:endParaRPr lang="en-US" altLang="zh-CN" dirty="0" smtClean="0">
              <a:latin typeface="+mn-ea"/>
              <a:ea typeface="+mn-ea"/>
            </a:endParaRPr>
          </a:p>
          <a:p>
            <a:pPr lvl="2"/>
            <a:r>
              <a:rPr lang="en-US" altLang="zh-CN" dirty="0" smtClean="0">
                <a:latin typeface="+mn-ea"/>
                <a:ea typeface="+mn-ea"/>
              </a:rPr>
              <a:t>Android</a:t>
            </a:r>
            <a:r>
              <a:rPr lang="zh-CN" altLang="en-US" dirty="0" smtClean="0">
                <a:latin typeface="+mn-ea"/>
                <a:ea typeface="+mn-ea"/>
              </a:rPr>
              <a:t>应用程序中</a:t>
            </a:r>
            <a:r>
              <a:rPr lang="zh-CN" altLang="en-US" dirty="0" smtClean="0">
                <a:solidFill>
                  <a:srgbClr val="FF0000"/>
                </a:solidFill>
                <a:latin typeface="+mn-ea"/>
                <a:ea typeface="+mn-ea"/>
              </a:rPr>
              <a:t>一个单独的屏幕通常</a:t>
            </a:r>
            <a:r>
              <a:rPr lang="zh-CN" altLang="en-US" dirty="0">
                <a:solidFill>
                  <a:srgbClr val="FF0000"/>
                </a:solidFill>
                <a:latin typeface="+mn-ea"/>
                <a:ea typeface="+mn-ea"/>
              </a:rPr>
              <a:t>就是一</a:t>
            </a:r>
            <a:r>
              <a:rPr lang="zh-CN" altLang="en-US" dirty="0" smtClean="0">
                <a:solidFill>
                  <a:srgbClr val="FF0000"/>
                </a:solidFill>
                <a:latin typeface="+mn-ea"/>
                <a:ea typeface="+mn-ea"/>
              </a:rPr>
              <a:t>个</a:t>
            </a:r>
            <a:r>
              <a:rPr lang="en-US" altLang="zh-CN" dirty="0" smtClean="0">
                <a:solidFill>
                  <a:srgbClr val="FF0000"/>
                </a:solidFill>
                <a:latin typeface="+mn-ea"/>
                <a:ea typeface="+mn-ea"/>
              </a:rPr>
              <a:t>Activity</a:t>
            </a:r>
            <a:r>
              <a:rPr lang="zh-CN" altLang="en-US" dirty="0" smtClean="0">
                <a:latin typeface="+mn-ea"/>
                <a:ea typeface="+mn-ea"/>
              </a:rPr>
              <a:t>。它上面可以显示一些控件，也可以监听处理用户的事件并做出响应。</a:t>
            </a:r>
            <a:endParaRPr lang="en-US" altLang="zh-CN" dirty="0" smtClean="0">
              <a:latin typeface="+mn-ea"/>
              <a:ea typeface="+mn-ea"/>
            </a:endParaRPr>
          </a:p>
          <a:p>
            <a:pPr lvl="2"/>
            <a:r>
              <a:rPr lang="zh-CN" altLang="en-US" dirty="0" smtClean="0">
                <a:latin typeface="+mn-ea"/>
                <a:ea typeface="+mn-ea"/>
              </a:rPr>
              <a:t>每个屏幕通常都被实现为一个独立的</a:t>
            </a:r>
            <a:r>
              <a:rPr lang="en-US" altLang="zh-CN" dirty="0" smtClean="0">
                <a:latin typeface="+mn-ea"/>
                <a:ea typeface="+mn-ea"/>
              </a:rPr>
              <a:t>Activity</a:t>
            </a:r>
            <a:r>
              <a:rPr lang="zh-CN" altLang="en-US" dirty="0" smtClean="0">
                <a:latin typeface="+mn-ea"/>
                <a:ea typeface="+mn-ea"/>
              </a:rPr>
              <a:t>类，即继承自</a:t>
            </a:r>
            <a:r>
              <a:rPr lang="en-US" altLang="zh-CN" dirty="0" err="1">
                <a:latin typeface="+mn-ea"/>
                <a:ea typeface="+mn-ea"/>
              </a:rPr>
              <a:t>AppCompatActivity</a:t>
            </a:r>
            <a:r>
              <a:rPr lang="zh-CN" altLang="en-US" dirty="0" smtClean="0">
                <a:latin typeface="+mn-ea"/>
                <a:ea typeface="+mn-ea"/>
              </a:rPr>
              <a:t>基类。</a:t>
            </a:r>
            <a:endParaRPr lang="en-US" altLang="zh-CN" dirty="0" smtClean="0">
              <a:latin typeface="+mn-ea"/>
              <a:ea typeface="+mn-ea"/>
            </a:endParaRPr>
          </a:p>
          <a:p>
            <a:pPr lvl="2"/>
            <a:r>
              <a:rPr lang="zh-CN" altLang="en-US" dirty="0" smtClean="0">
                <a:latin typeface="+mn-ea"/>
                <a:ea typeface="+mn-ea"/>
              </a:rPr>
              <a:t>大多数应用程序都是由多个</a:t>
            </a:r>
            <a:r>
              <a:rPr lang="en-US" altLang="zh-CN" dirty="0">
                <a:latin typeface="+mn-ea"/>
                <a:ea typeface="+mn-ea"/>
              </a:rPr>
              <a:t>Activity</a:t>
            </a:r>
            <a:r>
              <a:rPr lang="zh-CN" altLang="en-US" dirty="0" smtClean="0">
                <a:latin typeface="+mn-ea"/>
                <a:ea typeface="+mn-ea"/>
              </a:rPr>
              <a:t>组成的。</a:t>
            </a:r>
            <a:endParaRPr lang="zh-CN" altLang="en-US" dirty="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Activity</a:t>
            </a:r>
            <a:endParaRPr lang="zh-CN" altLang="en-US" dirty="0">
              <a:latin typeface="+mn-ea"/>
              <a:ea typeface="+mn-ea"/>
            </a:endParaRPr>
          </a:p>
        </p:txBody>
      </p:sp>
      <p:sp>
        <p:nvSpPr>
          <p:cNvPr id="5" name="椭圆形标注 4"/>
          <p:cNvSpPr/>
          <p:nvPr/>
        </p:nvSpPr>
        <p:spPr>
          <a:xfrm>
            <a:off x="4067944" y="4869160"/>
            <a:ext cx="4536504" cy="1512168"/>
          </a:xfrm>
          <a:prstGeom prst="wedgeEllipseCallout">
            <a:avLst>
              <a:gd name="adj1" fmla="val -51094"/>
              <a:gd name="adj2" fmla="val 627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它是整个应用程序的门面，主要负责数据的显示与交互</a:t>
            </a:r>
            <a:endParaRPr lang="zh-CN" altLang="en-US" dirty="0">
              <a:solidFill>
                <a:schemeClr val="tx1"/>
              </a:solidFill>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活动栈</a:t>
            </a:r>
          </a:p>
        </p:txBody>
      </p:sp>
      <p:sp>
        <p:nvSpPr>
          <p:cNvPr id="3" name="内容占位符 2"/>
          <p:cNvSpPr>
            <a:spLocks noGrp="1"/>
          </p:cNvSpPr>
          <p:nvPr>
            <p:ph idx="1"/>
          </p:nvPr>
        </p:nvSpPr>
        <p:spPr>
          <a:xfrm>
            <a:off x="179512" y="1052736"/>
            <a:ext cx="8229600" cy="4525963"/>
          </a:xfrm>
        </p:spPr>
        <p:txBody>
          <a:bodyPr>
            <a:normAutofit/>
          </a:bodyPr>
          <a:lstStyle/>
          <a:p>
            <a:pPr marL="342900" lvl="1" indent="-342900">
              <a:spcBef>
                <a:spcPts val="1200"/>
              </a:spcBef>
              <a:spcAft>
                <a:spcPts val="600"/>
              </a:spcAft>
              <a:buFont typeface="Arial" pitchFamily="34" charset="0"/>
              <a:buChar char="•"/>
            </a:pPr>
            <a:r>
              <a:rPr lang="en-US" altLang="zh-CN" sz="2800" dirty="0" smtClean="0">
                <a:latin typeface="+mn-ea"/>
                <a:ea typeface="+mn-ea"/>
              </a:rPr>
              <a:t>Android</a:t>
            </a:r>
            <a:r>
              <a:rPr lang="zh-CN" altLang="en-US" sz="2800" dirty="0" smtClean="0">
                <a:latin typeface="+mn-ea"/>
                <a:ea typeface="+mn-ea"/>
              </a:rPr>
              <a:t>应用可能含有多个</a:t>
            </a:r>
            <a:r>
              <a:rPr lang="en-US" altLang="zh-CN" sz="2800" dirty="0" smtClean="0">
                <a:latin typeface="+mn-ea"/>
                <a:ea typeface="+mn-ea"/>
              </a:rPr>
              <a:t>Activity</a:t>
            </a:r>
            <a:r>
              <a:rPr lang="zh-CN" altLang="en-US" sz="2800" dirty="0" smtClean="0">
                <a:latin typeface="+mn-ea"/>
                <a:ea typeface="+mn-ea"/>
              </a:rPr>
              <a:t>，管理这些</a:t>
            </a:r>
            <a:r>
              <a:rPr lang="en-US" altLang="zh-CN" sz="2800" dirty="0" smtClean="0">
                <a:latin typeface="+mn-ea"/>
                <a:ea typeface="+mn-ea"/>
              </a:rPr>
              <a:t>Activity</a:t>
            </a:r>
            <a:r>
              <a:rPr lang="zh-CN" altLang="en-US" sz="2800" dirty="0" smtClean="0">
                <a:latin typeface="+mn-ea"/>
                <a:ea typeface="+mn-ea"/>
              </a:rPr>
              <a:t>之间的先后次序关系，需要</a:t>
            </a:r>
            <a:r>
              <a:rPr lang="en-US" altLang="zh-CN" sz="2800" b="1" dirty="0" smtClean="0">
                <a:solidFill>
                  <a:srgbClr val="FF0000"/>
                </a:solidFill>
                <a:latin typeface="+mn-ea"/>
                <a:ea typeface="+mn-ea"/>
              </a:rPr>
              <a:t>Activity</a:t>
            </a:r>
            <a:r>
              <a:rPr lang="zh-CN" altLang="en-US" sz="2800" b="1" dirty="0" smtClean="0">
                <a:solidFill>
                  <a:srgbClr val="FF0000"/>
                </a:solidFill>
                <a:latin typeface="+mn-ea"/>
                <a:ea typeface="+mn-ea"/>
              </a:rPr>
              <a:t>活动栈机制</a:t>
            </a:r>
            <a:endParaRPr lang="en-US" altLang="zh-CN" sz="2800" dirty="0" smtClean="0">
              <a:latin typeface="+mn-ea"/>
              <a:ea typeface="+mn-ea"/>
            </a:endParaRPr>
          </a:p>
        </p:txBody>
      </p:sp>
      <p:sp>
        <p:nvSpPr>
          <p:cNvPr id="2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52089913"/>
              </p:ext>
            </p:extLst>
          </p:nvPr>
        </p:nvGraphicFramePr>
        <p:xfrm>
          <a:off x="2195736" y="2564904"/>
          <a:ext cx="6517656" cy="4077072"/>
        </p:xfrm>
        <a:graphic>
          <a:graphicData uri="http://schemas.openxmlformats.org/presentationml/2006/ole">
            <mc:AlternateContent xmlns:mc="http://schemas.openxmlformats.org/markup-compatibility/2006">
              <mc:Choice xmlns:v="urn:schemas-microsoft-com:vml" Requires="v">
                <p:oleObj spid="_x0000_s1121"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564904"/>
                        <a:ext cx="6517656" cy="407707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63914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Aft>
                <a:spcPts val="600"/>
              </a:spcAft>
            </a:pPr>
            <a:r>
              <a:rPr lang="zh-CN" altLang="en-US" dirty="0" smtClean="0">
                <a:latin typeface="+mn-ea"/>
                <a:ea typeface="+mn-ea"/>
              </a:rPr>
              <a:t>创建新的</a:t>
            </a:r>
            <a:r>
              <a:rPr lang="en-US" altLang="zh-CN" dirty="0" smtClean="0">
                <a:latin typeface="+mn-ea"/>
                <a:ea typeface="+mn-ea"/>
              </a:rPr>
              <a:t>Activity</a:t>
            </a:r>
            <a:r>
              <a:rPr lang="zh-CN" altLang="en-US" dirty="0" smtClean="0">
                <a:latin typeface="+mn-ea"/>
                <a:ea typeface="+mn-ea"/>
              </a:rPr>
              <a:t>的基本流程是：</a:t>
            </a:r>
            <a:endParaRPr lang="en-US" altLang="zh-CN" dirty="0" smtClean="0">
              <a:latin typeface="+mn-ea"/>
              <a:ea typeface="+mn-ea"/>
            </a:endParaRPr>
          </a:p>
          <a:p>
            <a:pPr lvl="1">
              <a:spcAft>
                <a:spcPts val="600"/>
              </a:spcAft>
            </a:pPr>
            <a:r>
              <a:rPr lang="zh-CN" altLang="en-US" dirty="0">
                <a:latin typeface="+mn-ea"/>
                <a:ea typeface="+mn-ea"/>
              </a:rPr>
              <a:t>创建新的</a:t>
            </a:r>
            <a:r>
              <a:rPr lang="zh-CN" altLang="en-US" dirty="0" smtClean="0">
                <a:latin typeface="+mn-ea"/>
                <a:ea typeface="+mn-ea"/>
              </a:rPr>
              <a:t>类直接或间接继承</a:t>
            </a:r>
            <a:r>
              <a:rPr lang="en-US" altLang="zh-CN" dirty="0">
                <a:latin typeface="+mn-ea"/>
                <a:ea typeface="+mn-ea"/>
              </a:rPr>
              <a:t>Activity </a:t>
            </a:r>
            <a:r>
              <a:rPr lang="zh-CN" altLang="en-US" dirty="0">
                <a:latin typeface="+mn-ea"/>
                <a:ea typeface="+mn-ea"/>
              </a:rPr>
              <a:t>类（</a:t>
            </a:r>
            <a:r>
              <a:rPr lang="en-US" altLang="zh-CN" dirty="0" err="1">
                <a:latin typeface="+mn-ea"/>
                <a:ea typeface="+mn-ea"/>
              </a:rPr>
              <a:t>src</a:t>
            </a:r>
            <a:r>
              <a:rPr lang="en-US" altLang="zh-CN" dirty="0">
                <a:latin typeface="+mn-ea"/>
                <a:ea typeface="+mn-ea"/>
              </a:rPr>
              <a:t>/</a:t>
            </a:r>
            <a:r>
              <a:rPr lang="zh-CN" altLang="en-US" dirty="0">
                <a:latin typeface="+mn-ea"/>
                <a:ea typeface="+mn-ea"/>
              </a:rPr>
              <a:t>指定包</a:t>
            </a:r>
            <a:r>
              <a:rPr lang="en-US" altLang="zh-CN" dirty="0">
                <a:latin typeface="+mn-ea"/>
                <a:ea typeface="+mn-ea"/>
              </a:rPr>
              <a:t>/</a:t>
            </a:r>
            <a:r>
              <a:rPr lang="zh-CN" altLang="en-US" dirty="0">
                <a:latin typeface="+mn-ea"/>
                <a:ea typeface="+mn-ea"/>
              </a:rPr>
              <a:t>目录下） </a:t>
            </a:r>
            <a:endParaRPr lang="en-US" altLang="zh-CN" dirty="0">
              <a:latin typeface="+mn-ea"/>
              <a:ea typeface="+mn-ea"/>
            </a:endParaRPr>
          </a:p>
          <a:p>
            <a:pPr lvl="1">
              <a:spcAft>
                <a:spcPts val="600"/>
              </a:spcAft>
            </a:pPr>
            <a:r>
              <a:rPr lang="zh-CN" altLang="en-US" dirty="0">
                <a:latin typeface="+mn-ea"/>
                <a:ea typeface="+mn-ea"/>
              </a:rPr>
              <a:t>为该</a:t>
            </a:r>
            <a:r>
              <a:rPr lang="en-US" altLang="zh-CN" dirty="0">
                <a:latin typeface="+mn-ea"/>
                <a:ea typeface="+mn-ea"/>
              </a:rPr>
              <a:t>Activity</a:t>
            </a:r>
            <a:r>
              <a:rPr lang="zh-CN" altLang="en-US" dirty="0">
                <a:latin typeface="+mn-ea"/>
                <a:ea typeface="+mn-ea"/>
              </a:rPr>
              <a:t>类</a:t>
            </a:r>
            <a:r>
              <a:rPr lang="zh-CN" altLang="en-US" dirty="0" smtClean="0">
                <a:latin typeface="+mn-ea"/>
                <a:ea typeface="+mn-ea"/>
              </a:rPr>
              <a:t>绑定布局（</a:t>
            </a:r>
            <a:r>
              <a:rPr lang="en-US" altLang="zh-CN" dirty="0">
                <a:latin typeface="+mn-ea"/>
                <a:ea typeface="+mn-ea"/>
              </a:rPr>
              <a:t>res/layout/</a:t>
            </a:r>
            <a:r>
              <a:rPr lang="zh-CN" altLang="en-US" dirty="0">
                <a:latin typeface="+mn-ea"/>
                <a:ea typeface="+mn-ea"/>
              </a:rPr>
              <a:t>目录下</a:t>
            </a:r>
            <a:r>
              <a:rPr lang="zh-CN" altLang="en-US" dirty="0" smtClean="0">
                <a:latin typeface="+mn-ea"/>
                <a:ea typeface="+mn-ea"/>
              </a:rPr>
              <a:t>）</a:t>
            </a:r>
            <a:endParaRPr lang="en-US" altLang="zh-CN" dirty="0">
              <a:latin typeface="+mn-ea"/>
              <a:ea typeface="+mn-ea"/>
            </a:endParaRPr>
          </a:p>
          <a:p>
            <a:pPr lvl="1">
              <a:spcAft>
                <a:spcPts val="600"/>
              </a:spcAft>
            </a:pPr>
            <a:r>
              <a:rPr lang="zh-CN" altLang="en-US" dirty="0">
                <a:latin typeface="+mn-ea"/>
                <a:ea typeface="+mn-ea"/>
              </a:rPr>
              <a:t>在</a:t>
            </a:r>
            <a:r>
              <a:rPr lang="en-US" altLang="zh-CN" dirty="0">
                <a:latin typeface="+mn-ea"/>
                <a:ea typeface="+mn-ea"/>
              </a:rPr>
              <a:t>AndroidManifest.xml</a:t>
            </a:r>
            <a:r>
              <a:rPr lang="zh-CN" altLang="en-US" dirty="0">
                <a:latin typeface="+mn-ea"/>
                <a:ea typeface="+mn-ea"/>
              </a:rPr>
              <a:t>文件中注册该</a:t>
            </a:r>
            <a:r>
              <a:rPr lang="en-US" altLang="zh-CN" dirty="0" smtClean="0">
                <a:latin typeface="+mn-ea"/>
                <a:ea typeface="+mn-ea"/>
              </a:rPr>
              <a:t>Activity</a:t>
            </a:r>
            <a:endParaRPr lang="zh-CN" altLang="en-US" dirty="0">
              <a:latin typeface="+mn-ea"/>
              <a:ea typeface="+mn-ea"/>
            </a:endParaRPr>
          </a:p>
        </p:txBody>
      </p:sp>
      <p:sp>
        <p:nvSpPr>
          <p:cNvPr id="2" name="标题 1"/>
          <p:cNvSpPr>
            <a:spLocks noGrp="1"/>
          </p:cNvSpPr>
          <p:nvPr>
            <p:ph type="title"/>
          </p:nvPr>
        </p:nvSpPr>
        <p:spPr/>
        <p:txBody>
          <a:bodyPr>
            <a:normAutofit/>
          </a:bodyPr>
          <a:lstStyle/>
          <a:p>
            <a:pPr>
              <a:defRPr/>
            </a:pPr>
            <a:r>
              <a:rPr lang="zh-CN" altLang="en-US" dirty="0">
                <a:latin typeface="+mn-ea"/>
                <a:ea typeface="+mn-ea"/>
              </a:rPr>
              <a:t>创建新的</a:t>
            </a:r>
            <a:r>
              <a:rPr lang="en-US" altLang="zh-CN" dirty="0">
                <a:latin typeface="+mn-ea"/>
                <a:ea typeface="+mn-ea"/>
              </a:rPr>
              <a:t>Activity</a:t>
            </a:r>
            <a:endParaRPr lang="zh-CN" altLang="en-US" dirty="0">
              <a:latin typeface="+mn-ea"/>
              <a:ea typeface="+mn-ea"/>
            </a:endParaRPr>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跳转</a:t>
            </a:r>
          </a:p>
        </p:txBody>
      </p:sp>
      <p:sp>
        <p:nvSpPr>
          <p:cNvPr id="3" name="内容占位符 2"/>
          <p:cNvSpPr>
            <a:spLocks noGrp="1"/>
          </p:cNvSpPr>
          <p:nvPr>
            <p:ph idx="1"/>
          </p:nvPr>
        </p:nvSpPr>
        <p:spPr>
          <a:xfrm>
            <a:off x="457200" y="1268760"/>
            <a:ext cx="8229600" cy="4525963"/>
          </a:xfrm>
        </p:spPr>
        <p:txBody>
          <a:bodyPr>
            <a:normAutofit lnSpcReduction="10000"/>
          </a:bodyPr>
          <a:lstStyle/>
          <a:p>
            <a:pPr>
              <a:spcAft>
                <a:spcPts val="600"/>
              </a:spcAft>
              <a:defRPr/>
            </a:pPr>
            <a:r>
              <a:rPr lang="en-US" altLang="zh-CN" dirty="0" smtClean="0">
                <a:latin typeface="+mn-ea"/>
                <a:ea typeface="+mn-ea"/>
              </a:rPr>
              <a:t>Activity</a:t>
            </a:r>
            <a:r>
              <a:rPr lang="zh-CN" altLang="en-US" dirty="0" smtClean="0">
                <a:latin typeface="+mn-ea"/>
                <a:ea typeface="+mn-ea"/>
              </a:rPr>
              <a:t>跳转：实现屏幕与屏幕之间的切换。</a:t>
            </a:r>
            <a:endParaRPr lang="en-US" altLang="zh-CN" dirty="0" smtClean="0">
              <a:latin typeface="+mn-ea"/>
              <a:ea typeface="+mn-ea"/>
            </a:endParaRPr>
          </a:p>
          <a:p>
            <a:pPr>
              <a:spcAft>
                <a:spcPts val="600"/>
              </a:spcAft>
              <a:defRPr/>
            </a:pPr>
            <a:r>
              <a:rPr lang="en-US" altLang="zh-CN" dirty="0">
                <a:latin typeface="+mn-ea"/>
                <a:ea typeface="+mn-ea"/>
              </a:rPr>
              <a:t>Android</a:t>
            </a:r>
            <a:r>
              <a:rPr lang="zh-CN" altLang="zh-CN" dirty="0">
                <a:latin typeface="+mn-ea"/>
                <a:ea typeface="+mn-ea"/>
              </a:rPr>
              <a:t>中提供了</a:t>
            </a:r>
            <a:r>
              <a:rPr lang="en-US" altLang="zh-CN" dirty="0">
                <a:solidFill>
                  <a:srgbClr val="FF0000"/>
                </a:solidFill>
                <a:latin typeface="+mn-ea"/>
                <a:ea typeface="+mn-ea"/>
              </a:rPr>
              <a:t>Intent</a:t>
            </a:r>
            <a:r>
              <a:rPr lang="zh-CN" altLang="zh-CN" dirty="0">
                <a:latin typeface="+mn-ea"/>
                <a:ea typeface="+mn-ea"/>
              </a:rPr>
              <a:t>来实现在应用程序组件与组件之间交互</a:t>
            </a:r>
            <a:endParaRPr lang="en-US" altLang="zh-CN" dirty="0" smtClean="0">
              <a:latin typeface="+mn-ea"/>
              <a:ea typeface="+mn-ea"/>
            </a:endParaRPr>
          </a:p>
          <a:p>
            <a:pPr>
              <a:defRPr/>
            </a:pPr>
            <a:r>
              <a:rPr lang="en-US" altLang="zh-CN" dirty="0" smtClean="0">
                <a:latin typeface="+mn-ea"/>
                <a:ea typeface="+mn-ea"/>
              </a:rPr>
              <a:t>Activity</a:t>
            </a:r>
            <a:r>
              <a:rPr lang="zh-CN" altLang="en-US" dirty="0" smtClean="0">
                <a:latin typeface="+mn-ea"/>
                <a:ea typeface="+mn-ea"/>
              </a:rPr>
              <a:t>实现跳转基本流程：</a:t>
            </a:r>
            <a:endParaRPr lang="en-US" altLang="zh-CN" dirty="0" smtClean="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请求页面创建</a:t>
            </a:r>
            <a:r>
              <a:rPr lang="en-US" altLang="zh-CN" dirty="0">
                <a:latin typeface="+mn-ea"/>
                <a:ea typeface="+mn-ea"/>
              </a:rPr>
              <a:t>Intent</a:t>
            </a:r>
            <a:r>
              <a:rPr lang="zh-CN" altLang="en-US" dirty="0">
                <a:latin typeface="+mn-ea"/>
                <a:ea typeface="+mn-ea"/>
              </a:rPr>
              <a:t>对象</a:t>
            </a:r>
            <a:endParaRPr lang="en-US" altLang="zh-CN" dirty="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请求页面发送</a:t>
            </a:r>
            <a:r>
              <a:rPr lang="en-US" altLang="zh-CN" dirty="0">
                <a:latin typeface="+mn-ea"/>
                <a:ea typeface="+mn-ea"/>
              </a:rPr>
              <a:t>Intent</a:t>
            </a:r>
            <a:r>
              <a:rPr lang="zh-CN" altLang="en-US" dirty="0">
                <a:latin typeface="+mn-ea"/>
                <a:ea typeface="+mn-ea"/>
              </a:rPr>
              <a:t>请求（</a:t>
            </a:r>
            <a:r>
              <a:rPr lang="zh-CN" altLang="en-US" dirty="0" smtClean="0">
                <a:latin typeface="+mn-ea"/>
                <a:ea typeface="+mn-ea"/>
              </a:rPr>
              <a:t>可添加</a:t>
            </a:r>
            <a:r>
              <a:rPr lang="zh-CN" altLang="en-US" dirty="0">
                <a:latin typeface="+mn-ea"/>
                <a:ea typeface="+mn-ea"/>
              </a:rPr>
              <a:t>请求参数）</a:t>
            </a:r>
            <a:endParaRPr lang="en-US" altLang="zh-CN" dirty="0">
              <a:latin typeface="+mn-ea"/>
              <a:ea typeface="+mn-ea"/>
            </a:endParaRPr>
          </a:p>
          <a:p>
            <a:pPr lvl="1">
              <a:spcBef>
                <a:spcPts val="1200"/>
              </a:spcBef>
              <a:spcAft>
                <a:spcPts val="600"/>
              </a:spcAft>
              <a:buFont typeface="Wingdings" panose="05000000000000000000" pitchFamily="2" charset="2"/>
              <a:buChar char="ü"/>
              <a:defRPr/>
            </a:pPr>
            <a:r>
              <a:rPr lang="zh-CN" altLang="en-US" dirty="0">
                <a:latin typeface="+mn-ea"/>
                <a:ea typeface="+mn-ea"/>
              </a:rPr>
              <a:t>被请求页面处理请求</a:t>
            </a:r>
            <a:r>
              <a:rPr lang="zh-CN" altLang="en-US" dirty="0" smtClean="0">
                <a:latin typeface="+mn-ea"/>
                <a:ea typeface="+mn-ea"/>
              </a:rPr>
              <a:t>消息</a:t>
            </a:r>
            <a:endParaRPr lang="en-US" altLang="zh-CN" dirty="0">
              <a:latin typeface="+mn-ea"/>
              <a:ea typeface="+mn-ea"/>
            </a:endParaRPr>
          </a:p>
        </p:txBody>
      </p:sp>
      <p:sp>
        <p:nvSpPr>
          <p:cNvPr id="2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38541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229600" cy="4525963"/>
          </a:xfrm>
        </p:spPr>
        <p:txBody>
          <a:bodyPr>
            <a:normAutofit/>
          </a:bodyPr>
          <a:lstStyle/>
          <a:p>
            <a:pPr marL="0" indent="0">
              <a:buNone/>
            </a:pPr>
            <a:r>
              <a:rPr lang="zh-CN" altLang="en-US" dirty="0">
                <a:latin typeface="+mn-ea"/>
                <a:ea typeface="+mn-ea"/>
              </a:rPr>
              <a:t>发送请求的</a:t>
            </a:r>
            <a:r>
              <a:rPr lang="en-US" altLang="zh-CN" dirty="0">
                <a:latin typeface="+mn-ea"/>
                <a:ea typeface="+mn-ea"/>
              </a:rPr>
              <a:t>Activity</a:t>
            </a:r>
            <a:r>
              <a:rPr lang="zh-CN" altLang="en-US" dirty="0">
                <a:latin typeface="+mn-ea"/>
                <a:ea typeface="+mn-ea"/>
              </a:rPr>
              <a:t>页面</a:t>
            </a:r>
            <a:endParaRPr lang="en-US" altLang="zh-CN" dirty="0">
              <a:latin typeface="+mn-ea"/>
              <a:ea typeface="+mn-ea"/>
            </a:endParaRPr>
          </a:p>
          <a:p>
            <a:pPr marL="0" indent="0">
              <a:buNone/>
            </a:pPr>
            <a:r>
              <a:rPr lang="en-US" altLang="zh-CN" sz="3000" dirty="0">
                <a:latin typeface="+mn-ea"/>
                <a:ea typeface="+mn-ea"/>
              </a:rPr>
              <a:t>//</a:t>
            </a:r>
            <a:r>
              <a:rPr lang="zh-CN" altLang="en-US" sz="3000" dirty="0">
                <a:latin typeface="+mn-ea"/>
                <a:ea typeface="+mn-ea"/>
              </a:rPr>
              <a:t>创建</a:t>
            </a:r>
            <a:r>
              <a:rPr lang="en-US" altLang="zh-CN" sz="3000" dirty="0">
                <a:latin typeface="+mn-ea"/>
                <a:ea typeface="+mn-ea"/>
              </a:rPr>
              <a:t>Intent</a:t>
            </a:r>
          </a:p>
          <a:p>
            <a:pPr marL="0" indent="0">
              <a:buNone/>
            </a:pPr>
            <a:r>
              <a:rPr lang="en-US" altLang="zh-CN" sz="2800" dirty="0"/>
              <a:t>Intent i =</a:t>
            </a:r>
            <a:r>
              <a:rPr lang="en-US" altLang="zh-CN" sz="2800" b="1" dirty="0"/>
              <a:t>new </a:t>
            </a:r>
            <a:r>
              <a:rPr lang="en-US" altLang="zh-CN" sz="2800" dirty="0"/>
              <a:t>Intent(</a:t>
            </a:r>
            <a:r>
              <a:rPr lang="en-US" altLang="zh-CN" sz="2800" b="1" dirty="0" err="1"/>
              <a:t>this</a:t>
            </a:r>
            <a:r>
              <a:rPr lang="en-US" altLang="zh-CN" sz="2800" dirty="0" err="1"/>
              <a:t>,RegisterActivity.</a:t>
            </a:r>
            <a:r>
              <a:rPr lang="en-US" altLang="zh-CN" sz="2800" b="1" dirty="0" err="1"/>
              <a:t>class</a:t>
            </a:r>
            <a:r>
              <a:rPr lang="en-US" altLang="zh-CN" sz="2800" dirty="0" smtClean="0"/>
              <a:t>);</a:t>
            </a:r>
          </a:p>
          <a:p>
            <a:pPr marL="0" indent="0">
              <a:buNone/>
            </a:pPr>
            <a:r>
              <a:rPr lang="en-US" altLang="zh-CN" sz="3000" dirty="0" smtClean="0">
                <a:latin typeface="+mn-ea"/>
                <a:ea typeface="+mn-ea"/>
              </a:rPr>
              <a:t>//</a:t>
            </a:r>
            <a:r>
              <a:rPr lang="zh-CN" altLang="en-US" sz="3000" dirty="0">
                <a:latin typeface="+mn-ea"/>
                <a:ea typeface="+mn-ea"/>
              </a:rPr>
              <a:t>发送请求</a:t>
            </a:r>
            <a:endParaRPr lang="en-US" altLang="zh-CN" sz="3000" dirty="0">
              <a:latin typeface="+mn-ea"/>
              <a:ea typeface="+mn-ea"/>
            </a:endParaRPr>
          </a:p>
          <a:p>
            <a:pPr marL="0" indent="0">
              <a:buNone/>
            </a:pPr>
            <a:r>
              <a:rPr lang="en-US" altLang="zh-CN" dirty="0" err="1" smtClean="0">
                <a:latin typeface="+mn-ea"/>
                <a:ea typeface="+mn-ea"/>
              </a:rPr>
              <a:t>startActivity</a:t>
            </a:r>
            <a:r>
              <a:rPr lang="en-US" altLang="zh-CN" dirty="0" smtClean="0">
                <a:latin typeface="+mn-ea"/>
                <a:ea typeface="+mn-ea"/>
              </a:rPr>
              <a:t>(i</a:t>
            </a:r>
            <a:r>
              <a:rPr lang="en-US" altLang="zh-CN" dirty="0">
                <a:latin typeface="+mn-ea"/>
                <a:ea typeface="+mn-ea"/>
              </a:rPr>
              <a:t>);</a:t>
            </a:r>
            <a:endParaRPr lang="zh-CN" altLang="en-US" dirty="0">
              <a:latin typeface="+mn-ea"/>
              <a:ea typeface="+mn-ea"/>
            </a:endParaRPr>
          </a:p>
        </p:txBody>
      </p:sp>
      <p:sp>
        <p:nvSpPr>
          <p:cNvPr id="3" name="标题 2"/>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跳转实例（不带参数）</a:t>
            </a:r>
          </a:p>
        </p:txBody>
      </p:sp>
    </p:spTree>
    <p:extLst>
      <p:ext uri="{BB962C8B-B14F-4D97-AF65-F5344CB8AC3E}">
        <p14:creationId xmlns:p14="http://schemas.microsoft.com/office/powerpoint/2010/main" val="30241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268760"/>
            <a:ext cx="8229600" cy="4680520"/>
          </a:xfrm>
        </p:spPr>
        <p:txBody>
          <a:bodyPr>
            <a:normAutofit fontScale="85000" lnSpcReduction="10000"/>
          </a:bodyPr>
          <a:lstStyle/>
          <a:p>
            <a:pPr marL="0" indent="0">
              <a:buNone/>
            </a:pPr>
            <a:r>
              <a:rPr lang="zh-CN" altLang="en-US" dirty="0">
                <a:latin typeface="+mn-ea"/>
                <a:ea typeface="+mn-ea"/>
              </a:rPr>
              <a:t>发送请求的</a:t>
            </a:r>
            <a:r>
              <a:rPr lang="en-US" altLang="zh-CN" dirty="0">
                <a:latin typeface="+mn-ea"/>
                <a:ea typeface="+mn-ea"/>
              </a:rPr>
              <a:t>Activity</a:t>
            </a:r>
            <a:r>
              <a:rPr lang="zh-CN" altLang="en-US" dirty="0">
                <a:latin typeface="+mn-ea"/>
                <a:ea typeface="+mn-ea"/>
              </a:rPr>
              <a:t>页面</a:t>
            </a:r>
            <a:endParaRPr lang="en-US" altLang="zh-CN" dirty="0">
              <a:latin typeface="+mn-ea"/>
              <a:ea typeface="+mn-ea"/>
            </a:endParaRPr>
          </a:p>
          <a:p>
            <a:pPr marL="0" indent="0">
              <a:buNone/>
            </a:pPr>
            <a:r>
              <a:rPr lang="en-US" altLang="zh-CN" dirty="0">
                <a:latin typeface="+mn-ea"/>
                <a:ea typeface="+mn-ea"/>
              </a:rPr>
              <a:t>//</a:t>
            </a:r>
            <a:r>
              <a:rPr lang="zh-CN" altLang="en-US" dirty="0">
                <a:latin typeface="+mn-ea"/>
                <a:ea typeface="+mn-ea"/>
              </a:rPr>
              <a:t>创建</a:t>
            </a:r>
            <a:r>
              <a:rPr lang="en-US" altLang="zh-CN" dirty="0">
                <a:latin typeface="+mn-ea"/>
                <a:ea typeface="+mn-ea"/>
              </a:rPr>
              <a:t>Intent</a:t>
            </a:r>
          </a:p>
          <a:p>
            <a:pPr marL="0" indent="0">
              <a:buNone/>
            </a:pPr>
            <a:r>
              <a:rPr lang="en-US" altLang="zh-CN" dirty="0" smtClean="0">
                <a:latin typeface="+mn-ea"/>
                <a:ea typeface="+mn-ea"/>
              </a:rPr>
              <a:t>Intent </a:t>
            </a:r>
            <a:r>
              <a:rPr lang="en-US" altLang="zh-CN" dirty="0">
                <a:latin typeface="+mn-ea"/>
                <a:ea typeface="+mn-ea"/>
              </a:rPr>
              <a:t>i =</a:t>
            </a:r>
            <a:r>
              <a:rPr lang="en-US" altLang="zh-CN" b="1" dirty="0">
                <a:latin typeface="+mn-ea"/>
                <a:ea typeface="+mn-ea"/>
              </a:rPr>
              <a:t>new </a:t>
            </a:r>
            <a:r>
              <a:rPr lang="en-US" altLang="zh-CN" dirty="0">
                <a:latin typeface="+mn-ea"/>
                <a:ea typeface="+mn-ea"/>
              </a:rPr>
              <a:t>Intent</a:t>
            </a:r>
            <a:r>
              <a:rPr lang="en-US" altLang="zh-CN" dirty="0" smtClean="0">
                <a:latin typeface="+mn-ea"/>
                <a:ea typeface="+mn-ea"/>
              </a:rPr>
              <a:t>();</a:t>
            </a:r>
          </a:p>
          <a:p>
            <a:pPr marL="0" indent="0">
              <a:buNone/>
            </a:pPr>
            <a:r>
              <a:rPr lang="en-US" altLang="zh-CN" dirty="0">
                <a:latin typeface="+mn-ea"/>
                <a:ea typeface="+mn-ea"/>
              </a:rPr>
              <a:t>//</a:t>
            </a:r>
            <a:r>
              <a:rPr lang="zh-CN" altLang="en-US" dirty="0">
                <a:latin typeface="+mn-ea"/>
                <a:ea typeface="+mn-ea"/>
              </a:rPr>
              <a:t>设置目的地</a:t>
            </a:r>
            <a:r>
              <a:rPr lang="en-US" altLang="zh-CN" dirty="0">
                <a:latin typeface="+mn-ea"/>
                <a:ea typeface="+mn-ea"/>
              </a:rPr>
              <a:t/>
            </a:r>
            <a:br>
              <a:rPr lang="en-US" altLang="zh-CN" dirty="0">
                <a:latin typeface="+mn-ea"/>
                <a:ea typeface="+mn-ea"/>
              </a:rPr>
            </a:br>
            <a:r>
              <a:rPr lang="en-US" altLang="zh-CN" dirty="0" err="1">
                <a:latin typeface="+mn-ea"/>
                <a:ea typeface="+mn-ea"/>
              </a:rPr>
              <a:t>i.setClass</a:t>
            </a:r>
            <a:r>
              <a:rPr lang="en-US" altLang="zh-CN" dirty="0">
                <a:latin typeface="+mn-ea"/>
                <a:ea typeface="+mn-ea"/>
              </a:rPr>
              <a:t>(MyActivity1.</a:t>
            </a:r>
            <a:r>
              <a:rPr lang="en-US" altLang="zh-CN" b="1" dirty="0">
                <a:latin typeface="+mn-ea"/>
                <a:ea typeface="+mn-ea"/>
              </a:rPr>
              <a:t>this</a:t>
            </a:r>
            <a:r>
              <a:rPr lang="en-US" altLang="zh-CN" dirty="0">
                <a:latin typeface="+mn-ea"/>
                <a:ea typeface="+mn-ea"/>
              </a:rPr>
              <a:t>,MyActivity2.</a:t>
            </a:r>
            <a:r>
              <a:rPr lang="en-US" altLang="zh-CN" b="1" dirty="0">
                <a:latin typeface="+mn-ea"/>
                <a:ea typeface="+mn-ea"/>
              </a:rPr>
              <a:t>class</a:t>
            </a:r>
            <a:r>
              <a:rPr lang="en-US" altLang="zh-CN" dirty="0" smtClean="0">
                <a:latin typeface="+mn-ea"/>
                <a:ea typeface="+mn-ea"/>
              </a:rPr>
              <a:t>);</a:t>
            </a:r>
          </a:p>
          <a:p>
            <a:pPr marL="0" indent="0">
              <a:buNone/>
            </a:pPr>
            <a:r>
              <a:rPr lang="en-US" altLang="zh-CN" dirty="0">
                <a:latin typeface="+mn-ea"/>
                <a:ea typeface="+mn-ea"/>
              </a:rPr>
              <a:t>//</a:t>
            </a:r>
            <a:r>
              <a:rPr lang="zh-CN" altLang="en-US" dirty="0">
                <a:latin typeface="+mn-ea"/>
                <a:ea typeface="+mn-ea"/>
              </a:rPr>
              <a:t>指定参数</a:t>
            </a:r>
            <a:endParaRPr lang="en-US" altLang="zh-CN" dirty="0">
              <a:latin typeface="+mn-ea"/>
              <a:ea typeface="+mn-ea"/>
            </a:endParaRPr>
          </a:p>
          <a:p>
            <a:pPr marL="0" indent="0">
              <a:buNone/>
            </a:pPr>
            <a:r>
              <a:rPr lang="en-US" altLang="zh-CN" dirty="0" err="1">
                <a:latin typeface="+mn-ea"/>
                <a:ea typeface="+mn-ea"/>
              </a:rPr>
              <a:t>i.putExtra</a:t>
            </a:r>
            <a:r>
              <a:rPr lang="en-US" altLang="zh-CN" dirty="0">
                <a:latin typeface="+mn-ea"/>
                <a:ea typeface="+mn-ea"/>
              </a:rPr>
              <a:t>(</a:t>
            </a:r>
            <a:r>
              <a:rPr lang="en-US" altLang="zh-CN" b="1" dirty="0">
                <a:latin typeface="+mn-ea"/>
                <a:ea typeface="+mn-ea"/>
              </a:rPr>
              <a:t>"</a:t>
            </a:r>
            <a:r>
              <a:rPr lang="en-US" altLang="zh-CN" b="1" dirty="0" err="1">
                <a:latin typeface="+mn-ea"/>
                <a:ea typeface="+mn-ea"/>
              </a:rPr>
              <a:t>uname</a:t>
            </a:r>
            <a:r>
              <a:rPr lang="en-US" altLang="zh-CN" b="1" dirty="0">
                <a:latin typeface="+mn-ea"/>
                <a:ea typeface="+mn-ea"/>
              </a:rPr>
              <a:t>"</a:t>
            </a:r>
            <a:r>
              <a:rPr lang="en-US" altLang="zh-CN" dirty="0">
                <a:latin typeface="+mn-ea"/>
                <a:ea typeface="+mn-ea"/>
              </a:rPr>
              <a:t>,</a:t>
            </a:r>
            <a:r>
              <a:rPr lang="en-US" altLang="zh-CN" b="1" dirty="0" err="1">
                <a:latin typeface="+mn-ea"/>
                <a:ea typeface="+mn-ea"/>
              </a:rPr>
              <a:t>et</a:t>
            </a:r>
            <a:r>
              <a:rPr lang="en-US" altLang="zh-CN" dirty="0" err="1">
                <a:latin typeface="+mn-ea"/>
                <a:ea typeface="+mn-ea"/>
              </a:rPr>
              <a:t>.getText</a:t>
            </a:r>
            <a:r>
              <a:rPr lang="en-US" altLang="zh-CN" dirty="0">
                <a:latin typeface="+mn-ea"/>
                <a:ea typeface="+mn-ea"/>
              </a:rPr>
              <a:t>().</a:t>
            </a:r>
            <a:r>
              <a:rPr lang="en-US" altLang="zh-CN" dirty="0" err="1">
                <a:latin typeface="+mn-ea"/>
                <a:ea typeface="+mn-ea"/>
              </a:rPr>
              <a:t>toString</a:t>
            </a:r>
            <a:r>
              <a:rPr lang="en-US" altLang="zh-CN" dirty="0">
                <a:latin typeface="+mn-ea"/>
                <a:ea typeface="+mn-ea"/>
              </a:rPr>
              <a:t>());</a:t>
            </a:r>
            <a:endParaRPr lang="en-US" altLang="zh-CN" dirty="0" smtClean="0">
              <a:latin typeface="+mn-ea"/>
              <a:ea typeface="+mn-ea"/>
            </a:endParaRPr>
          </a:p>
          <a:p>
            <a:pPr marL="0" indent="0">
              <a:buNone/>
            </a:pPr>
            <a:r>
              <a:rPr lang="en-US" altLang="zh-CN" dirty="0">
                <a:latin typeface="+mn-ea"/>
                <a:ea typeface="+mn-ea"/>
              </a:rPr>
              <a:t>//</a:t>
            </a:r>
            <a:r>
              <a:rPr lang="zh-CN" altLang="en-US" dirty="0">
                <a:latin typeface="+mn-ea"/>
                <a:ea typeface="+mn-ea"/>
              </a:rPr>
              <a:t>发送请求</a:t>
            </a:r>
            <a:endParaRPr lang="en-US" altLang="zh-CN" dirty="0">
              <a:latin typeface="+mn-ea"/>
              <a:ea typeface="+mn-ea"/>
            </a:endParaRPr>
          </a:p>
          <a:p>
            <a:pPr marL="0" indent="0">
              <a:buNone/>
            </a:pPr>
            <a:r>
              <a:rPr lang="en-US" altLang="zh-CN" dirty="0" err="1" smtClean="0">
                <a:latin typeface="+mn-ea"/>
                <a:ea typeface="+mn-ea"/>
              </a:rPr>
              <a:t>startActivity</a:t>
            </a:r>
            <a:r>
              <a:rPr lang="en-US" altLang="zh-CN" dirty="0" smtClean="0">
                <a:latin typeface="+mn-ea"/>
                <a:ea typeface="+mn-ea"/>
              </a:rPr>
              <a:t>(i);</a:t>
            </a:r>
          </a:p>
          <a:p>
            <a:pPr marL="0" indent="0">
              <a:buNone/>
            </a:pPr>
            <a:r>
              <a:rPr lang="zh-CN" altLang="en-US" dirty="0" smtClean="0">
                <a:latin typeface="+mn-ea"/>
                <a:ea typeface="+mn-ea"/>
              </a:rPr>
              <a:t>如果是复杂的数据可以用</a:t>
            </a:r>
            <a:r>
              <a:rPr lang="en-US" altLang="zh-CN" dirty="0">
                <a:latin typeface="+mn-ea"/>
                <a:ea typeface="+mn-ea"/>
              </a:rPr>
              <a:t>Bundle</a:t>
            </a:r>
            <a:r>
              <a:rPr lang="zh-CN" altLang="en-US" dirty="0" smtClean="0">
                <a:latin typeface="+mn-ea"/>
                <a:ea typeface="+mn-ea"/>
              </a:rPr>
              <a:t>对象进行处理。</a:t>
            </a:r>
            <a:endParaRPr lang="zh-CN" altLang="en-US" dirty="0">
              <a:latin typeface="+mn-ea"/>
              <a:ea typeface="+mn-ea"/>
            </a:endParaRPr>
          </a:p>
        </p:txBody>
      </p:sp>
      <p:sp>
        <p:nvSpPr>
          <p:cNvPr id="3" name="标题 2"/>
          <p:cNvSpPr>
            <a:spLocks noGrp="1"/>
          </p:cNvSpPr>
          <p:nvPr>
            <p:ph type="title"/>
          </p:nvPr>
        </p:nvSpPr>
        <p:spPr/>
        <p:txBody>
          <a:bodyPr/>
          <a:lstStyle/>
          <a:p>
            <a:pPr>
              <a:defRPr/>
            </a:pPr>
            <a:r>
              <a:rPr lang="en-US" altLang="zh-CN" dirty="0">
                <a:latin typeface="+mn-ea"/>
                <a:ea typeface="+mn-ea"/>
              </a:rPr>
              <a:t>Activity</a:t>
            </a:r>
            <a:r>
              <a:rPr lang="zh-CN" altLang="en-US" dirty="0">
                <a:latin typeface="+mn-ea"/>
                <a:ea typeface="+mn-ea"/>
              </a:rPr>
              <a:t>跳转实例（带参数）</a:t>
            </a:r>
          </a:p>
        </p:txBody>
      </p:sp>
    </p:spTree>
    <p:extLst>
      <p:ext uri="{BB962C8B-B14F-4D97-AF65-F5344CB8AC3E}">
        <p14:creationId xmlns:p14="http://schemas.microsoft.com/office/powerpoint/2010/main" val="401107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latin typeface="+mn-ea"/>
                <a:ea typeface="+mn-ea"/>
              </a:rPr>
              <a:t>Activity</a:t>
            </a:r>
            <a:r>
              <a:rPr lang="zh-CN" altLang="en-US" dirty="0">
                <a:latin typeface="+mn-ea"/>
                <a:ea typeface="+mn-ea"/>
              </a:rPr>
              <a:t>跳转（被请求页面处理请求）</a:t>
            </a:r>
          </a:p>
        </p:txBody>
      </p:sp>
      <p:sp>
        <p:nvSpPr>
          <p:cNvPr id="3" name="内容占位符 2"/>
          <p:cNvSpPr>
            <a:spLocks noGrp="1"/>
          </p:cNvSpPr>
          <p:nvPr>
            <p:ph idx="1"/>
          </p:nvPr>
        </p:nvSpPr>
        <p:spPr>
          <a:xfrm>
            <a:off x="467544" y="1124744"/>
            <a:ext cx="8229600" cy="4525963"/>
          </a:xfrm>
        </p:spPr>
        <p:txBody>
          <a:bodyPr>
            <a:normAutofit/>
          </a:bodyPr>
          <a:lstStyle/>
          <a:p>
            <a:pPr marL="0" indent="-400050">
              <a:spcAft>
                <a:spcPts val="600"/>
              </a:spcAft>
            </a:pPr>
            <a:r>
              <a:rPr lang="zh-CN" altLang="en-US" dirty="0" smtClean="0">
                <a:latin typeface="+mn-ea"/>
                <a:ea typeface="+mn-ea"/>
              </a:rPr>
              <a:t>被请求的</a:t>
            </a:r>
            <a:r>
              <a:rPr lang="en-US" altLang="zh-CN" dirty="0" smtClean="0">
                <a:latin typeface="+mn-ea"/>
                <a:ea typeface="+mn-ea"/>
              </a:rPr>
              <a:t>Activity</a:t>
            </a:r>
            <a:r>
              <a:rPr lang="zh-CN" altLang="en-US" dirty="0" smtClean="0">
                <a:latin typeface="+mn-ea"/>
                <a:ea typeface="+mn-ea"/>
              </a:rPr>
              <a:t>页面</a:t>
            </a:r>
            <a:endParaRPr lang="en-US" altLang="zh-CN" dirty="0" smtClean="0">
              <a:latin typeface="+mn-ea"/>
              <a:ea typeface="+mn-ea"/>
            </a:endParaRPr>
          </a:p>
          <a:p>
            <a:pPr lvl="1">
              <a:spcBef>
                <a:spcPts val="600"/>
              </a:spcBef>
              <a:spcAft>
                <a:spcPts val="600"/>
              </a:spcAft>
              <a:buFont typeface="Wingdings" panose="05000000000000000000" pitchFamily="2" charset="2"/>
              <a:buChar char="ü"/>
              <a:defRPr/>
            </a:pPr>
            <a:r>
              <a:rPr lang="zh-CN" altLang="en-US" dirty="0">
                <a:latin typeface="+mn-ea"/>
                <a:ea typeface="+mn-ea"/>
              </a:rPr>
              <a:t>获得</a:t>
            </a:r>
            <a:r>
              <a:rPr lang="en-US" altLang="zh-CN" dirty="0">
                <a:latin typeface="+mn-ea"/>
                <a:ea typeface="+mn-ea"/>
              </a:rPr>
              <a:t>Intent</a:t>
            </a:r>
            <a:r>
              <a:rPr lang="zh-CN" altLang="en-US" dirty="0">
                <a:latin typeface="+mn-ea"/>
                <a:ea typeface="+mn-ea"/>
              </a:rPr>
              <a:t>对象（请求对象）：</a:t>
            </a:r>
            <a:endParaRPr lang="en-US" altLang="zh-CN" dirty="0">
              <a:latin typeface="+mn-ea"/>
              <a:ea typeface="+mn-ea"/>
            </a:endParaRPr>
          </a:p>
          <a:p>
            <a:pPr lvl="2">
              <a:spcBef>
                <a:spcPts val="600"/>
              </a:spcBef>
              <a:spcAft>
                <a:spcPts val="600"/>
              </a:spcAft>
              <a:defRPr/>
            </a:pPr>
            <a:r>
              <a:rPr lang="en-US" altLang="zh-CN" dirty="0">
                <a:latin typeface="+mn-ea"/>
                <a:ea typeface="+mn-ea"/>
              </a:rPr>
              <a:t>Intent i =</a:t>
            </a:r>
            <a:r>
              <a:rPr lang="en-US" altLang="zh-CN" dirty="0" err="1">
                <a:latin typeface="+mn-ea"/>
                <a:ea typeface="+mn-ea"/>
              </a:rPr>
              <a:t>getIntent</a:t>
            </a:r>
            <a:r>
              <a:rPr lang="en-US" altLang="zh-CN" dirty="0" smtClean="0">
                <a:latin typeface="+mn-ea"/>
                <a:ea typeface="+mn-ea"/>
              </a:rPr>
              <a:t>();</a:t>
            </a:r>
          </a:p>
          <a:p>
            <a:pPr lvl="1">
              <a:spcBef>
                <a:spcPts val="600"/>
              </a:spcBef>
              <a:spcAft>
                <a:spcPts val="600"/>
              </a:spcAft>
              <a:buFont typeface="Wingdings" panose="05000000000000000000" pitchFamily="2" charset="2"/>
              <a:buChar char="ü"/>
              <a:defRPr/>
            </a:pPr>
            <a:r>
              <a:rPr lang="zh-CN" altLang="en-US" dirty="0">
                <a:latin typeface="+mn-ea"/>
                <a:ea typeface="+mn-ea"/>
              </a:rPr>
              <a:t>获得请求参数：</a:t>
            </a:r>
            <a:endParaRPr lang="en-US" altLang="zh-CN" dirty="0">
              <a:latin typeface="+mn-ea"/>
              <a:ea typeface="+mn-ea"/>
            </a:endParaRPr>
          </a:p>
          <a:p>
            <a:pPr marL="457200" lvl="1" indent="0">
              <a:spcBef>
                <a:spcPts val="600"/>
              </a:spcBef>
              <a:spcAft>
                <a:spcPts val="600"/>
              </a:spcAft>
              <a:buNone/>
              <a:defRPr/>
            </a:pPr>
            <a:r>
              <a:rPr lang="en-US" altLang="zh-CN" dirty="0">
                <a:latin typeface="+mn-ea"/>
                <a:ea typeface="+mn-ea"/>
              </a:rPr>
              <a:t>String name= </a:t>
            </a:r>
            <a:r>
              <a:rPr lang="en-US" altLang="zh-CN" dirty="0" err="1">
                <a:latin typeface="+mn-ea"/>
                <a:ea typeface="+mn-ea"/>
              </a:rPr>
              <a:t>i.getStringExtra</a:t>
            </a:r>
            <a:r>
              <a:rPr lang="en-US" altLang="zh-CN" dirty="0">
                <a:latin typeface="+mn-ea"/>
                <a:ea typeface="+mn-ea"/>
              </a:rPr>
              <a:t>(</a:t>
            </a:r>
            <a:r>
              <a:rPr lang="en-US" altLang="zh-CN" b="1" dirty="0">
                <a:latin typeface="+mn-ea"/>
                <a:ea typeface="+mn-ea"/>
              </a:rPr>
              <a:t>"</a:t>
            </a:r>
            <a:r>
              <a:rPr lang="en-US" altLang="zh-CN" b="1" dirty="0" err="1">
                <a:latin typeface="+mn-ea"/>
                <a:ea typeface="+mn-ea"/>
              </a:rPr>
              <a:t>uname</a:t>
            </a:r>
            <a:r>
              <a:rPr lang="en-US" altLang="zh-CN" b="1" dirty="0" smtClean="0">
                <a:latin typeface="+mn-ea"/>
                <a:ea typeface="+mn-ea"/>
              </a:rPr>
              <a:t>"</a:t>
            </a:r>
            <a:r>
              <a:rPr lang="en-US" altLang="zh-CN" dirty="0" smtClean="0">
                <a:latin typeface="+mn-ea"/>
                <a:ea typeface="+mn-ea"/>
              </a:rPr>
              <a:t>);</a:t>
            </a:r>
          </a:p>
          <a:p>
            <a:pPr marL="457200" lvl="1" indent="0">
              <a:spcBef>
                <a:spcPts val="600"/>
              </a:spcBef>
              <a:spcAft>
                <a:spcPts val="600"/>
              </a:spcAft>
              <a:buNone/>
              <a:defRPr/>
            </a:pPr>
            <a:r>
              <a:rPr lang="en-US" altLang="zh-CN" dirty="0" err="1" smtClean="0">
                <a:latin typeface="+mn-ea"/>
                <a:ea typeface="+mn-ea"/>
              </a:rPr>
              <a:t>TextView</a:t>
            </a:r>
            <a:r>
              <a:rPr lang="en-US" altLang="zh-CN" dirty="0" smtClean="0">
                <a:latin typeface="+mn-ea"/>
                <a:ea typeface="+mn-ea"/>
              </a:rPr>
              <a:t> </a:t>
            </a:r>
            <a:r>
              <a:rPr lang="en-US" altLang="zh-CN" dirty="0" err="1">
                <a:latin typeface="+mn-ea"/>
                <a:ea typeface="+mn-ea"/>
              </a:rPr>
              <a:t>tv</a:t>
            </a:r>
            <a:r>
              <a:rPr lang="en-US" altLang="zh-CN" dirty="0">
                <a:latin typeface="+mn-ea"/>
                <a:ea typeface="+mn-ea"/>
              </a:rPr>
              <a:t> = (</a:t>
            </a:r>
            <a:r>
              <a:rPr lang="en-US" altLang="zh-CN" dirty="0" err="1">
                <a:latin typeface="+mn-ea"/>
                <a:ea typeface="+mn-ea"/>
              </a:rPr>
              <a:t>TextView</a:t>
            </a:r>
            <a:r>
              <a:rPr lang="en-US" altLang="zh-CN" dirty="0">
                <a:latin typeface="+mn-ea"/>
                <a:ea typeface="+mn-ea"/>
              </a:rPr>
              <a:t>) </a:t>
            </a:r>
            <a:r>
              <a:rPr lang="en-US" altLang="zh-CN" dirty="0" err="1">
                <a:latin typeface="+mn-ea"/>
                <a:ea typeface="+mn-ea"/>
              </a:rPr>
              <a:t>findViewById</a:t>
            </a:r>
            <a:r>
              <a:rPr lang="en-US" altLang="zh-CN" dirty="0">
                <a:latin typeface="+mn-ea"/>
                <a:ea typeface="+mn-ea"/>
              </a:rPr>
              <a:t>(</a:t>
            </a:r>
            <a:r>
              <a:rPr lang="en-US" altLang="zh-CN" dirty="0" err="1">
                <a:latin typeface="+mn-ea"/>
                <a:ea typeface="+mn-ea"/>
              </a:rPr>
              <a:t>R.id.</a:t>
            </a:r>
            <a:r>
              <a:rPr lang="en-US" altLang="zh-CN" b="1" i="1" dirty="0" err="1">
                <a:latin typeface="+mn-ea"/>
                <a:ea typeface="+mn-ea"/>
              </a:rPr>
              <a:t>textView</a:t>
            </a:r>
            <a:r>
              <a:rPr lang="en-US" altLang="zh-CN" dirty="0">
                <a:latin typeface="+mn-ea"/>
                <a:ea typeface="+mn-ea"/>
              </a:rPr>
              <a:t>);</a:t>
            </a:r>
            <a:br>
              <a:rPr lang="en-US" altLang="zh-CN" dirty="0">
                <a:latin typeface="+mn-ea"/>
                <a:ea typeface="+mn-ea"/>
              </a:rPr>
            </a:br>
            <a:r>
              <a:rPr lang="en-US" altLang="zh-CN" dirty="0">
                <a:latin typeface="+mn-ea"/>
                <a:ea typeface="+mn-ea"/>
              </a:rPr>
              <a:t> </a:t>
            </a:r>
            <a:r>
              <a:rPr lang="en-US" altLang="zh-CN" dirty="0" err="1">
                <a:latin typeface="+mn-ea"/>
                <a:ea typeface="+mn-ea"/>
              </a:rPr>
              <a:t>tv.setText</a:t>
            </a:r>
            <a:r>
              <a:rPr lang="en-US" altLang="zh-CN" dirty="0">
                <a:latin typeface="+mn-ea"/>
                <a:ea typeface="+mn-ea"/>
              </a:rPr>
              <a:t>(name);</a:t>
            </a:r>
          </a:p>
        </p:txBody>
      </p:sp>
    </p:spTree>
    <p:extLst>
      <p:ext uri="{BB962C8B-B14F-4D97-AF65-F5344CB8AC3E}">
        <p14:creationId xmlns:p14="http://schemas.microsoft.com/office/powerpoint/2010/main" val="16470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2600</TotalTime>
  <Words>1616</Words>
  <Application>Microsoft Office PowerPoint</Application>
  <PresentationFormat>全屏显示(4:3)</PresentationFormat>
  <Paragraphs>177</Paragraphs>
  <Slides>28</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moban</vt:lpstr>
      <vt:lpstr>Visio</vt:lpstr>
      <vt:lpstr>Android App的开发 四大组件</vt:lpstr>
      <vt:lpstr>本章大纲</vt:lpstr>
      <vt:lpstr>Activity</vt:lpstr>
      <vt:lpstr>Activity活动栈</vt:lpstr>
      <vt:lpstr>创建新的Activity</vt:lpstr>
      <vt:lpstr>Activity跳转</vt:lpstr>
      <vt:lpstr>Activity跳转实例（不带参数）</vt:lpstr>
      <vt:lpstr>Activity跳转实例（带参数）</vt:lpstr>
      <vt:lpstr>Activity跳转（被请求页面处理请求）</vt:lpstr>
      <vt:lpstr>Activity状态</vt:lpstr>
      <vt:lpstr>Activity活动状态之间的切换</vt:lpstr>
      <vt:lpstr>Activity生命周期</vt:lpstr>
      <vt:lpstr>本章大纲</vt:lpstr>
      <vt:lpstr>Service 介绍</vt:lpstr>
      <vt:lpstr>Service 生命周期</vt:lpstr>
      <vt:lpstr>Service使用</vt:lpstr>
      <vt:lpstr>Service实例</vt:lpstr>
      <vt:lpstr>Service实例</vt:lpstr>
      <vt:lpstr>Service总结</vt:lpstr>
      <vt:lpstr>本章大纲</vt:lpstr>
      <vt:lpstr>BroadcastReceiver</vt:lpstr>
      <vt:lpstr>BroadcastReceiver的创建步骤</vt:lpstr>
      <vt:lpstr>BroadcastReceiver实例</vt:lpstr>
      <vt:lpstr>BroadcastReceiver生命周期</vt:lpstr>
      <vt:lpstr>本章大纲</vt:lpstr>
      <vt:lpstr>ContentProvider介绍</vt:lpstr>
      <vt:lpstr>ContentProvider实例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154</cp:revision>
  <dcterms:created xsi:type="dcterms:W3CDTF">2017-02-07T01:40:07Z</dcterms:created>
  <dcterms:modified xsi:type="dcterms:W3CDTF">2018-04-19T07:29:44Z</dcterms:modified>
</cp:coreProperties>
</file>