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65" r:id="rId3"/>
    <p:sldId id="258" r:id="rId4"/>
    <p:sldId id="274" r:id="rId5"/>
    <p:sldId id="276" r:id="rId6"/>
    <p:sldId id="264" r:id="rId7"/>
    <p:sldId id="259" r:id="rId8"/>
    <p:sldId id="299" r:id="rId9"/>
    <p:sldId id="260" r:id="rId10"/>
    <p:sldId id="303" r:id="rId11"/>
    <p:sldId id="288" r:id="rId12"/>
    <p:sldId id="300" r:id="rId13"/>
    <p:sldId id="305" r:id="rId14"/>
    <p:sldId id="269" r:id="rId15"/>
    <p:sldId id="282" r:id="rId16"/>
    <p:sldId id="272" r:id="rId17"/>
    <p:sldId id="270" r:id="rId18"/>
    <p:sldId id="302" r:id="rId19"/>
    <p:sldId id="294" r:id="rId20"/>
    <p:sldId id="301" r:id="rId21"/>
    <p:sldId id="306" r:id="rId22"/>
    <p:sldId id="271" r:id="rId23"/>
    <p:sldId id="293" r:id="rId24"/>
    <p:sldId id="295" r:id="rId25"/>
    <p:sldId id="296" r:id="rId26"/>
    <p:sldId id="297" r:id="rId27"/>
    <p:sldId id="279" r:id="rId28"/>
    <p:sldId id="30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996" autoAdjust="0"/>
  </p:normalViewPr>
  <p:slideViewPr>
    <p:cSldViewPr>
      <p:cViewPr varScale="1">
        <p:scale>
          <a:sx n="71" d="100"/>
          <a:sy n="71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8D94-C63E-40F9-BD07-79B02F8F0B2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3503-1517-4F25-BC3A-6D0F30087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本身不能跨进程，被测应用与测试程序放到同一个进程空间，根据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进程隔离机制。</a:t>
            </a:r>
            <a:endParaRPr lang="en-US" altLang="zh-CN" dirty="0" smtClean="0"/>
          </a:p>
          <a:p>
            <a:r>
              <a:rPr lang="zh-CN" altLang="en-US" dirty="0" smtClean="0"/>
              <a:t>可以编写服务做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monkeyrunner</a:t>
            </a:r>
            <a:r>
              <a:rPr lang="zh-CN" altLang="en-US" dirty="0" smtClean="0"/>
              <a:t>进行通信，</a:t>
            </a:r>
            <a:r>
              <a:rPr lang="en-US" altLang="zh-CN" dirty="0" err="1" smtClean="0"/>
              <a:t>robotium</a:t>
            </a:r>
            <a:r>
              <a:rPr lang="zh-CN" altLang="en-US" dirty="0" smtClean="0"/>
              <a:t>在测试脚本调用接口来实现跨进程的操作。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smtClean="0"/>
              <a:t>developer.android.com/reference/android/support/test/uiautomator/package-summary.html?hl=zh-cn</a:t>
            </a:r>
          </a:p>
          <a:p>
            <a:r>
              <a:rPr lang="en-US" altLang="zh-CN" dirty="0" smtClean="0"/>
              <a:t>monkey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稳定性测试 </a:t>
            </a:r>
            <a:r>
              <a:rPr lang="en-US" altLang="zh-CN" baseline="0" dirty="0" err="1" smtClean="0"/>
              <a:t>monkeyRunner</a:t>
            </a:r>
            <a:r>
              <a:rPr lang="zh-CN" altLang="en-US" baseline="0" dirty="0" smtClean="0"/>
              <a:t>基于坐标的，当然也有</a:t>
            </a:r>
            <a:r>
              <a:rPr lang="en-US" altLang="zh-CN" baseline="0" dirty="0" err="1" smtClean="0"/>
              <a:t>easymonkeyDevice</a:t>
            </a:r>
            <a:r>
              <a:rPr lang="zh-CN" altLang="en-US" baseline="0" dirty="0" smtClean="0"/>
              <a:t>基于控件的模块，并没有正式推荐，功能弱</a:t>
            </a:r>
            <a:endParaRPr lang="en-US" altLang="zh-CN" baseline="0" dirty="0" smtClean="0"/>
          </a:p>
          <a:p>
            <a:r>
              <a:rPr lang="en-US" altLang="zh-CN" baseline="0" dirty="0" smtClean="0"/>
              <a:t>Instrumentation</a:t>
            </a:r>
            <a:r>
              <a:rPr lang="zh-CN" altLang="en-US" baseline="0" dirty="0" smtClean="0"/>
              <a:t>被测应用在一个进程中，测试场景需要跨应用，打电话，发短信，处理通知栏。为单元测试而设计的，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层面设计的，跨应用不支持。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接口丰富、易用，可以支持所有的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事件操作，支持测试脚本的执行，通过断言和截图验证正确性。非常适合于做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测试。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Viewer</a:t>
            </a:r>
            <a:r>
              <a:rPr lang="zh-CN" altLang="en-US" dirty="0" smtClean="0"/>
              <a:t>可以轻松地获取手机应用的相应控件信息，再通过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</a:t>
            </a:r>
            <a:r>
              <a:rPr lang="zh-CN" altLang="en-US" dirty="0" smtClean="0"/>
              <a:t>对界面进行调用、操作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以上使用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</a:t>
            </a:r>
            <a:r>
              <a:rPr lang="en-US" altLang="zh-CN" dirty="0" smtClean="0"/>
              <a:t>Android API</a:t>
            </a:r>
            <a:r>
              <a:rPr lang="zh-CN" altLang="en-US" dirty="0" smtClean="0"/>
              <a:t>不能使用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dump --compressed</a:t>
            </a:r>
            <a:r>
              <a:rPr lang="zh-CN" altLang="en-US" dirty="0" smtClean="0"/>
              <a:t>的简洁版的控件信息也不是在本地优化的，是直接在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端传过来就是这样的，这样速度会提高不少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com.example.todolist:id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nameET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51720" y="2564904"/>
            <a:ext cx="4102224" cy="1470025"/>
          </a:xfrm>
        </p:spPr>
        <p:txBody>
          <a:bodyPr/>
          <a:lstStyle/>
          <a:p>
            <a:r>
              <a:rPr lang="en-US" altLang="zh-CN" sz="4400" b="1" kern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4400" b="1" kern="12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endParaRPr lang="zh-CN" altLang="en-US" sz="4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演示实例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7" y="908720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utomator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Viewer</a:t>
            </a:r>
            <a:r>
              <a:rPr lang="zh-CN" altLang="en-US" dirty="0" smtClean="0"/>
              <a:t>工具介绍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AndroidSDK</a:t>
            </a:r>
            <a:r>
              <a:rPr lang="en-US" altLang="zh-CN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\tools\bin   uiautomatorviewer.bat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95329"/>
            <a:ext cx="6252493" cy="465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第一个实例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822801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Automator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主要的对象类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UiDevice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与设备相关的，物理按键，坐标点击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UiSelecter</a:t>
            </a:r>
            <a:r>
              <a:rPr lang="zh-CN" altLang="en-US" dirty="0" smtClean="0"/>
              <a:t>：定位控件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UiObject</a:t>
            </a:r>
            <a:r>
              <a:rPr lang="zh-CN" altLang="en-US" dirty="0" smtClean="0"/>
              <a:t>：具体的界面控件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UiCollection</a:t>
            </a:r>
            <a:r>
              <a:rPr lang="zh-CN" altLang="en-US" dirty="0" smtClean="0"/>
              <a:t>：一组控件的集合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UiScrollable</a:t>
            </a:r>
            <a:r>
              <a:rPr lang="zh-CN" altLang="en-US" dirty="0" smtClean="0"/>
              <a:t>：可以滚动的控件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0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UiDevice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03" y="980728"/>
            <a:ext cx="9073008" cy="4641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设备</a:t>
            </a:r>
            <a:r>
              <a:rPr lang="zh-CN" altLang="en-US" dirty="0"/>
              <a:t>不同的状态，屏幕尺寸，进行设备的操作，点击菜单键，</a:t>
            </a:r>
            <a:r>
              <a:rPr lang="en-US" altLang="zh-CN" dirty="0"/>
              <a:t>Home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/>
              <a:t>device.pressHome();</a:t>
            </a:r>
            <a:r>
              <a:rPr lang="zh-CN" altLang="en-US" dirty="0"/>
              <a:t>按</a:t>
            </a:r>
            <a:r>
              <a:rPr lang="en-US" altLang="zh-CN" dirty="0"/>
              <a:t>Home</a:t>
            </a:r>
            <a:br>
              <a:rPr lang="en-US" altLang="zh-CN" dirty="0"/>
            </a:br>
            <a:r>
              <a:rPr lang="en-US" altLang="zh-CN" dirty="0" err="1"/>
              <a:t>device.pressDelete</a:t>
            </a:r>
            <a:r>
              <a:rPr lang="en-US" altLang="zh-CN" dirty="0"/>
              <a:t>();</a:t>
            </a:r>
            <a:r>
              <a:rPr lang="zh-CN" altLang="en-US" dirty="0"/>
              <a:t>按</a:t>
            </a:r>
            <a:r>
              <a:rPr lang="en-US" altLang="zh-CN" dirty="0"/>
              <a:t>Delete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 err="1" smtClean="0"/>
              <a:t>device.pressMenu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菜单</a:t>
            </a:r>
            <a:endParaRPr lang="en-US" altLang="zh-CN" dirty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 err="1" smtClean="0"/>
              <a:t>device.pressEnter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回车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device.getDisplayHeight</a:t>
            </a:r>
            <a:r>
              <a:rPr lang="en-US" altLang="zh-CN" dirty="0"/>
              <a:t>();</a:t>
            </a:r>
            <a:r>
              <a:rPr lang="zh-CN" altLang="en-US" dirty="0"/>
              <a:t>获取屏幕高度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device.getDisplayWidth</a:t>
            </a:r>
            <a:r>
              <a:rPr lang="en-US" altLang="zh-CN" dirty="0"/>
              <a:t>();</a:t>
            </a:r>
            <a:r>
              <a:rPr lang="zh-CN" altLang="en-US" dirty="0"/>
              <a:t>获取屏幕宽度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device.click</a:t>
            </a:r>
            <a:r>
              <a:rPr lang="en-US" altLang="zh-CN" dirty="0"/>
              <a:t>(100,200);</a:t>
            </a:r>
            <a:r>
              <a:rPr lang="zh-CN" altLang="en-US" dirty="0"/>
              <a:t>在坐标处进行点击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9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device.swipe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(100,100,100,500,5)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。滑动操作，步长为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毫秒，步长越长，速度越慢。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device.drag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(100,100,200,300,5)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拖动操作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KeyEvent.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输入小写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(KeyEvent.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,1);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输入大写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device.takeScreenshot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(new File(“/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sdcard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/test.png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”))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截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evice.click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(198,106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31883"/>
              </p:ext>
            </p:extLst>
          </p:nvPr>
        </p:nvGraphicFramePr>
        <p:xfrm>
          <a:off x="899592" y="4099724"/>
          <a:ext cx="712879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激活状态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metaState</a:t>
                      </a:r>
                      <a:endParaRPr lang="zh-CN" altLang="en-US" sz="20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META_key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同时被激活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1052736"/>
            <a:ext cx="756084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device.wakeUp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唤醒屏幕操作，如果屏幕已经是亮的，则不起任何作用，否则将唤醒</a:t>
            </a:r>
            <a:r>
              <a:rPr lang="zh-CN" altLang="en-US" dirty="0" smtClean="0"/>
              <a:t>屏幕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device.isScreenOn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判断当前屏幕是否是亮的，并将返回值赋给布尔类型变量</a:t>
            </a:r>
            <a:r>
              <a:rPr lang="en-US" altLang="zh-CN" dirty="0"/>
              <a:t>status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sleep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屏幕已经是关闭的，则不起任何作用，否则将关闭屏幕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device.getCurrentPackageName</a:t>
            </a:r>
            <a:r>
              <a:rPr lang="en-US" altLang="zh-CN" dirty="0"/>
              <a:t>();</a:t>
            </a:r>
            <a:r>
              <a:rPr lang="zh-CN" altLang="en-US" dirty="0"/>
              <a:t>获取当前界面包名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device.openNotification</a:t>
            </a:r>
            <a:r>
              <a:rPr lang="en-US" altLang="zh-CN" dirty="0"/>
              <a:t>();</a:t>
            </a:r>
            <a:r>
              <a:rPr lang="zh-CN" altLang="en-US" dirty="0"/>
              <a:t>打开通知栏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device.openQuickSettings</a:t>
            </a:r>
            <a:r>
              <a:rPr lang="en-US" altLang="zh-CN" dirty="0"/>
              <a:t>();</a:t>
            </a:r>
            <a:r>
              <a:rPr lang="zh-CN" altLang="en-US" dirty="0"/>
              <a:t>打开快速设置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device.dumpWindowHierarchy</a:t>
            </a:r>
            <a:r>
              <a:rPr lang="en-US" altLang="zh-CN" dirty="0"/>
              <a:t>(“test.xml”);</a:t>
            </a:r>
            <a:r>
              <a:rPr lang="zh-CN" altLang="en-US" dirty="0"/>
              <a:t>获取当前的布局文件，保存在</a:t>
            </a:r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/test.xml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9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805264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</a:t>
            </a:r>
            <a:r>
              <a:rPr lang="zh-CN" altLang="en-US" dirty="0"/>
              <a:t>类代表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r>
              <a:rPr lang="zh-CN" altLang="en-US" dirty="0"/>
              <a:t>的条件</a:t>
            </a:r>
            <a:r>
              <a:rPr lang="zh-CN" altLang="en-US" dirty="0"/>
              <a:t>，可以在当前的界面上查询和获取特定元素的句柄。若</a:t>
            </a:r>
            <a:r>
              <a:rPr lang="zh-CN" altLang="en-US" dirty="0"/>
              <a:t>找到多个元素，则返回布局层次结构的第一个匹配元素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创建一个以“</a:t>
            </a:r>
            <a:r>
              <a:rPr lang="en-US" altLang="zh-CN" dirty="0"/>
              <a:t>Demo</a:t>
            </a:r>
            <a:r>
              <a:rPr lang="zh-CN" altLang="en-US" dirty="0"/>
              <a:t>”开头的</a:t>
            </a:r>
            <a:r>
              <a:rPr lang="en-US" altLang="zh-CN" dirty="0"/>
              <a:t>UiSelector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  </a:t>
            </a:r>
            <a:r>
              <a:rPr lang="en-US" altLang="zh-CN" dirty="0" err="1"/>
              <a:t>ww</a:t>
            </a:r>
            <a:r>
              <a:rPr lang="en-US" altLang="zh-CN" dirty="0"/>
              <a:t> = new UiSelector().</a:t>
            </a:r>
            <a:r>
              <a:rPr lang="en-US" altLang="zh-CN" dirty="0" err="1"/>
              <a:t>textStartsWith</a:t>
            </a:r>
            <a:r>
              <a:rPr lang="en-US" altLang="zh-CN" dirty="0"/>
              <a:t>("Demo");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//</a:t>
            </a:r>
            <a:r>
              <a:rPr lang="zh-CN" altLang="en-US" dirty="0"/>
              <a:t>以特定的条件创建一个对象实例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UiObject </a:t>
            </a:r>
            <a:r>
              <a:rPr lang="en-US" altLang="zh-CN" dirty="0" err="1"/>
              <a:t>obj</a:t>
            </a:r>
            <a:r>
              <a:rPr lang="en-US" altLang="zh-CN" dirty="0"/>
              <a:t> = new UiObject(</a:t>
            </a:r>
            <a:r>
              <a:rPr lang="en-US" altLang="zh-CN" dirty="0" err="1"/>
              <a:t>ww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obj.click</a:t>
            </a:r>
            <a:r>
              <a:rPr lang="en-US" altLang="zh-CN" dirty="0"/>
              <a:t>();</a:t>
            </a:r>
            <a:br>
              <a:rPr lang="en-US" altLang="zh-CN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0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388424" cy="58052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复合</a:t>
            </a:r>
            <a:r>
              <a:rPr lang="zh-CN" altLang="en-US" dirty="0"/>
              <a:t>属性进行查询</a:t>
            </a:r>
            <a:br>
              <a:rPr lang="zh-CN" altLang="en-US" dirty="0"/>
            </a:br>
            <a:r>
              <a:rPr lang="en-US" altLang="zh-CN" dirty="0"/>
              <a:t>UiObject appItem1 = new UiObject(new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").text("</a:t>
            </a:r>
            <a:r>
              <a:rPr lang="zh-CN" altLang="en-US" dirty="0"/>
              <a:t>微信</a:t>
            </a:r>
            <a:r>
              <a:rPr lang="en-US" altLang="zh-CN" dirty="0"/>
              <a:t>"));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altLang="zh-CN" dirty="0"/>
              <a:t>UiObject appItem2= new UiObject(new UiSelector().focused(true).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 smtClean="0"/>
              <a:t>"));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altLang="zh-CN" dirty="0" smtClean="0"/>
              <a:t>UiSelector  </a:t>
            </a:r>
            <a:r>
              <a:rPr lang="en-US" altLang="zh-CN" dirty="0" err="1"/>
              <a:t>ui</a:t>
            </a:r>
            <a:r>
              <a:rPr lang="en-US" altLang="zh-CN" dirty="0"/>
              <a:t> = 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").instance(3);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649072" cy="4641850"/>
          </a:xfrm>
        </p:spPr>
        <p:txBody>
          <a:bodyPr/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/>
              <a:t>按</a:t>
            </a:r>
            <a:r>
              <a:rPr lang="en-US" altLang="zh-CN" sz="2800" dirty="0"/>
              <a:t>resource id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/>
              <a:t>		   new </a:t>
            </a:r>
            <a:r>
              <a:rPr lang="en-US" altLang="zh-CN" sz="2000" dirty="0" err="1"/>
              <a:t>UiObject</a:t>
            </a:r>
            <a:r>
              <a:rPr lang="en-US" altLang="zh-CN" sz="2000" dirty="0"/>
              <a:t>(new </a:t>
            </a:r>
            <a:r>
              <a:rPr lang="en-US" altLang="zh-CN" sz="2000" dirty="0" smtClean="0"/>
              <a:t>      UiSelector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resourceId</a:t>
            </a:r>
            <a:r>
              <a:rPr lang="en-US" altLang="zh-CN" sz="2000" dirty="0"/>
              <a:t>("com.android.calculator2:id/digit_7"));</a:t>
            </a:r>
            <a:endParaRPr lang="en-US" altLang="zh-CN" sz="2000" dirty="0" smtClean="0"/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text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new</a:t>
            </a:r>
            <a:r>
              <a:rPr lang="en-US" altLang="zh-CN" sz="2000" dirty="0">
                <a:solidFill>
                  <a:schemeClr val="tx1"/>
                </a:solidFill>
              </a:rPr>
              <a:t> UiSelector().text( "")  </a:t>
            </a:r>
            <a:r>
              <a:rPr lang="zh-CN" altLang="en-US" sz="2000" dirty="0">
                <a:solidFill>
                  <a:schemeClr val="tx1"/>
                </a:solidFill>
              </a:rPr>
              <a:t>： 全</a:t>
            </a:r>
            <a:r>
              <a:rPr lang="zh-CN" altLang="en-US" sz="2000" dirty="0" smtClean="0">
                <a:solidFill>
                  <a:schemeClr val="tx1"/>
                </a:solidFill>
              </a:rPr>
              <a:t>匹配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 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textContains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包含某文本 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textStartsWith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以某文本开头   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 "" ) : </a:t>
            </a:r>
            <a:r>
              <a:rPr lang="zh-CN" altLang="en-US" sz="2000" dirty="0">
                <a:solidFill>
                  <a:schemeClr val="tx1"/>
                </a:solidFill>
              </a:rPr>
              <a:t>正则表达式</a:t>
            </a:r>
            <a:r>
              <a:rPr lang="zh-CN" altLang="en-US" sz="2000" dirty="0" smtClean="0">
                <a:solidFill>
                  <a:schemeClr val="tx1"/>
                </a:solidFill>
              </a:rPr>
              <a:t>模式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new </a:t>
            </a:r>
            <a:r>
              <a:rPr lang="en-US" altLang="zh-CN" sz="2000" dirty="0">
                <a:solidFill>
                  <a:schemeClr val="tx1"/>
                </a:solidFill>
              </a:rPr>
              <a:t>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(".*</a:t>
            </a:r>
            <a:r>
              <a:rPr lang="zh-CN" altLang="en-US" sz="2000" dirty="0">
                <a:solidFill>
                  <a:schemeClr val="tx1"/>
                </a:solidFill>
              </a:rPr>
              <a:t>系</a:t>
            </a:r>
            <a:r>
              <a:rPr lang="en-US" altLang="zh-CN" sz="2000" dirty="0" smtClean="0">
                <a:solidFill>
                  <a:schemeClr val="tx1"/>
                </a:solidFill>
              </a:rPr>
              <a:t>.*")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介绍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8856984" cy="4641850"/>
          </a:xfrm>
        </p:spPr>
        <p:txBody>
          <a:bodyPr/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index</a:t>
            </a:r>
            <a:r>
              <a:rPr lang="zh-CN" altLang="en-US" sz="2800" dirty="0" smtClean="0"/>
              <a:t>定位   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800" dirty="0" smtClean="0"/>
              <a:t>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UiSelector().index(1)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class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/>
              <a:t>new UiSelector().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android.view.view</a:t>
            </a:r>
            <a:r>
              <a:rPr lang="en-US" altLang="zh-CN" sz="2000" dirty="0"/>
              <a:t>").text("</a:t>
            </a:r>
            <a:r>
              <a:rPr lang="zh-CN" altLang="en-US" sz="2000" dirty="0"/>
              <a:t>登录</a:t>
            </a:r>
            <a:r>
              <a:rPr lang="en-US" altLang="zh-CN" sz="2000" dirty="0"/>
              <a:t>")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description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800" dirty="0" smtClean="0"/>
              <a:t> </a:t>
            </a:r>
            <a:r>
              <a:rPr lang="en-US" altLang="zh-CN" dirty="0"/>
              <a:t>new UiSelector().description("</a:t>
            </a:r>
            <a:r>
              <a:rPr lang="en-US" altLang="zh-CN" dirty="0" err="1"/>
              <a:t>APPs</a:t>
            </a:r>
            <a:r>
              <a:rPr lang="en-US" altLang="zh-CN" dirty="0"/>
              <a:t>")</a:t>
            </a:r>
            <a:endParaRPr lang="zh-CN" altLang="en-US" dirty="0"/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package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dirty="0"/>
              <a:t>new UiSelector().</a:t>
            </a:r>
            <a:r>
              <a:rPr lang="en-US" altLang="zh-CN" dirty="0" err="1"/>
              <a:t>packageName</a:t>
            </a:r>
            <a:r>
              <a:rPr lang="en-US" altLang="zh-CN" dirty="0"/>
              <a:t>("</a:t>
            </a:r>
            <a:r>
              <a:rPr lang="en-US" altLang="zh-CN" dirty="0" err="1"/>
              <a:t>com.example.todo</a:t>
            </a:r>
            <a:r>
              <a:rPr lang="en-US" altLang="zh-CN" dirty="0"/>
              <a:t>").text("</a:t>
            </a:r>
            <a:r>
              <a:rPr lang="zh-CN" altLang="en-US" dirty="0"/>
              <a:t>请输入用户名</a:t>
            </a:r>
            <a:r>
              <a:rPr lang="en-US" altLang="zh-C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62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6577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8720"/>
            <a:ext cx="3778375" cy="271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3867833" cy="238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UiObject</a:t>
            </a:r>
            <a:r>
              <a:rPr lang="zh-CN" altLang="en-US" sz="2800" dirty="0"/>
              <a:t>类代表一个</a:t>
            </a:r>
            <a:r>
              <a:rPr lang="en-US" altLang="zh-CN" sz="2800" dirty="0"/>
              <a:t>UI</a:t>
            </a:r>
            <a:r>
              <a:rPr lang="zh-CN" altLang="en-US" sz="2800" dirty="0"/>
              <a:t>元素对象，为创建</a:t>
            </a:r>
            <a:r>
              <a:rPr lang="en-US" altLang="zh-CN" sz="2800" dirty="0"/>
              <a:t>UiObject</a:t>
            </a:r>
            <a:r>
              <a:rPr lang="zh-CN" altLang="en-US" sz="2800" dirty="0"/>
              <a:t>实例，需要通过</a:t>
            </a:r>
            <a:r>
              <a:rPr lang="en-US" altLang="zh-CN" sz="2800" dirty="0"/>
              <a:t>UiSelector</a:t>
            </a:r>
            <a:r>
              <a:rPr lang="zh-CN" altLang="en-US" sz="2800" dirty="0"/>
              <a:t>类查找</a:t>
            </a:r>
            <a:r>
              <a:rPr lang="en-US" altLang="zh-CN" sz="2800" dirty="0"/>
              <a:t>UiObject</a:t>
            </a:r>
            <a:r>
              <a:rPr lang="zh-CN" altLang="en-US" sz="2800" dirty="0"/>
              <a:t>，待找到实例后，通过实例的方法进行操作，例如：单击，拖动，</a:t>
            </a:r>
            <a:r>
              <a:rPr lang="zh-CN" altLang="en-US" sz="2800" dirty="0" smtClean="0"/>
              <a:t>输入</a:t>
            </a:r>
            <a:r>
              <a:rPr lang="zh-CN" altLang="en-US" sz="2800" dirty="0"/>
              <a:t>等操作</a:t>
            </a:r>
            <a:endParaRPr lang="en-US" altLang="zh-C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780928"/>
            <a:ext cx="84280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3" y="4914528"/>
            <a:ext cx="76374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5832698"/>
            <a:ext cx="86471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   </a:t>
            </a:r>
            <a:r>
              <a:rPr lang="zh-CN" altLang="en-US" dirty="0" smtClean="0"/>
              <a:t>继承</a:t>
            </a:r>
            <a:r>
              <a:rPr lang="zh-CN" altLang="en-US" dirty="0"/>
              <a:t>于</a:t>
            </a:r>
            <a:r>
              <a:rPr lang="en-US" altLang="zh-CN" dirty="0" smtClean="0"/>
              <a:t>UiObject</a:t>
            </a:r>
            <a:r>
              <a:rPr lang="zh-CN" altLang="en-US" dirty="0" smtClean="0"/>
              <a:t>，它用于枚举一个容器用户界面元素的目的，可以通过其提供的一些方法获取容器内的子元素</a:t>
            </a:r>
            <a:r>
              <a:rPr lang="zh-CN" altLang="en-US" dirty="0"/>
              <a:t>对象。当界面存在多个控件而无法用</a:t>
            </a:r>
            <a:r>
              <a:rPr lang="en-US" altLang="zh-CN" dirty="0"/>
              <a:t>UiSelector</a:t>
            </a:r>
            <a:r>
              <a:rPr lang="zh-CN" altLang="en-US" dirty="0"/>
              <a:t>描述目标控件的唯一性，或需要对界面元素进行遍历操作时，可以使用</a:t>
            </a:r>
            <a:r>
              <a:rPr lang="en-US" altLang="zh-CN" dirty="0"/>
              <a:t>UiCollection</a:t>
            </a:r>
            <a:r>
              <a:rPr lang="zh-CN" altLang="en-US" dirty="0"/>
              <a:t>来进行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通过以下三个方法来获得查找的对象。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/>
              <a:t>getChildByDescription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getChildByInstance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instance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</p:txBody>
      </p:sp>
    </p:spTree>
    <p:extLst>
      <p:ext uri="{BB962C8B-B14F-4D97-AF65-F5344CB8AC3E}">
        <p14:creationId xmlns:p14="http://schemas.microsoft.com/office/powerpoint/2010/main" val="32151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用来处理脚本执行过程中遇到的一些异常情况，例如：在执行过程中突然打来电话，打乱了正在执行的步骤，需要通过</a:t>
            </a:r>
            <a:r>
              <a:rPr lang="en-US" altLang="zh-CN" dirty="0" err="1" smtClean="0"/>
              <a:t>UiWatcher</a:t>
            </a:r>
            <a:r>
              <a:rPr lang="zh-CN" altLang="en-US" dirty="0" smtClean="0"/>
              <a:t>来监听处理这种情况。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27581"/>
            <a:ext cx="810039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UiScrollable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en-US" altLang="zh-CN" dirty="0" err="1" smtClean="0"/>
              <a:t>UiCollection</a:t>
            </a:r>
            <a:r>
              <a:rPr lang="zh-CN" altLang="en-US" dirty="0" smtClean="0"/>
              <a:t>的子类，用来专门处理滚动事件的对象，其提供了丰富多样的滚动处理方法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text,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dirty="0" err="1"/>
              <a:t>allowScrollSearch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区别在于</a:t>
            </a:r>
            <a:r>
              <a:rPr lang="en-US" altLang="zh-CN" dirty="0" err="1" smtClean="0"/>
              <a:t>allowScrollSearch</a:t>
            </a:r>
            <a:r>
              <a:rPr lang="zh-CN" altLang="en-US" dirty="0"/>
              <a:t>为</a:t>
            </a:r>
            <a:r>
              <a:rPr lang="zh-CN" altLang="en-US" dirty="0" smtClean="0"/>
              <a:t>真，效果一样，为假，不允许滚动查找。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28" y="836712"/>
            <a:ext cx="8405852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zh-CN" altLang="en-US" sz="2000" dirty="0"/>
              <a:t>基础类，用以控制测试过程的事件等待超时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控件可见超时等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0"/>
          <a:stretch/>
        </p:blipFill>
        <p:spPr bwMode="auto">
          <a:xfrm>
            <a:off x="5724128" y="1758039"/>
            <a:ext cx="3691492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465"/>
              </p:ext>
            </p:extLst>
          </p:nvPr>
        </p:nvGraphicFramePr>
        <p:xfrm>
          <a:off x="467544" y="1556792"/>
          <a:ext cx="5206788" cy="4875088"/>
        </p:xfrm>
        <a:graphic>
          <a:graphicData uri="http://schemas.openxmlformats.org/drawingml/2006/table">
            <a:tbl>
              <a:tblPr/>
              <a:tblGrid>
                <a:gridCol w="792088"/>
                <a:gridCol w="720080"/>
                <a:gridCol w="1152128"/>
                <a:gridCol w="2542492"/>
              </a:tblGrid>
              <a:tr h="2004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延时项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setActionAcknowledgmentTimeout(long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getActionAcknowledgmentTimeout()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键盘输入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setKeyInjectionDelay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delay)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getKeyInjectionDelay()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setScrollAcknowledgmentTimeout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getScrollAcknowledgmentTimeout()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空闲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setWaitForIdleTimeout(long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getWaitForIdleTimeout()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组件查找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setWaitForSelectorTimeout(long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getWaitForSelectorTimeout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196752"/>
            <a:ext cx="892899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 err="1">
                <a:latin typeface="Calibri" panose="020F0502020204030204" pitchFamily="34" charset="0"/>
              </a:rPr>
              <a:t>adb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shell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am</a:t>
            </a:r>
            <a:r>
              <a:rPr lang="en-US" altLang="zh-CN" i="1" dirty="0"/>
              <a:t>:</a:t>
            </a:r>
            <a:r>
              <a:rPr lang="zh-CN" altLang="en-US" dirty="0"/>
              <a:t>使用此</a:t>
            </a:r>
            <a:r>
              <a:rPr lang="zh-CN" altLang="en-US" i="1" dirty="0"/>
              <a:t>命令</a:t>
            </a:r>
            <a:r>
              <a:rPr lang="zh-CN" altLang="en-US" dirty="0"/>
              <a:t>可以从</a:t>
            </a:r>
            <a:r>
              <a:rPr lang="en-US" altLang="zh-CN" dirty="0" err="1"/>
              <a:t>cmd</a:t>
            </a:r>
            <a:r>
              <a:rPr lang="zh-CN" altLang="en-US" dirty="0"/>
              <a:t>控制台启动 </a:t>
            </a:r>
            <a:r>
              <a:rPr lang="en-US" altLang="zh-CN" dirty="0"/>
              <a:t>activity, services;</a:t>
            </a:r>
            <a:r>
              <a:rPr lang="zh-CN" altLang="en-US" dirty="0"/>
              <a:t>发送 </a:t>
            </a:r>
            <a:r>
              <a:rPr lang="en-US" altLang="zh-CN" dirty="0"/>
              <a:t>broadcast</a:t>
            </a:r>
            <a:r>
              <a:rPr lang="zh-CN" altLang="en-US" dirty="0"/>
              <a:t>等等</a:t>
            </a:r>
          </a:p>
          <a:p>
            <a:pPr marL="0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所有的用例： </a:t>
            </a:r>
            <a:r>
              <a:rPr lang="en-US" altLang="zh-CN" dirty="0" err="1"/>
              <a:t>adb</a:t>
            </a:r>
            <a:r>
              <a:rPr lang="en-US" altLang="zh-CN" dirty="0"/>
              <a:t> shell am instrument -w </a:t>
            </a:r>
            <a:r>
              <a:rPr lang="en-US" altLang="zh-CN" dirty="0" err="1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运行一个类中的所有用例：</a:t>
            </a:r>
            <a:r>
              <a:rPr lang="en-US" altLang="zh-CN" dirty="0" err="1"/>
              <a:t>adb</a:t>
            </a:r>
            <a:r>
              <a:rPr lang="en-US" altLang="zh-CN" dirty="0"/>
              <a:t> shell am instrument -w -r -e class </a:t>
            </a:r>
            <a:r>
              <a:rPr lang="en-US" altLang="zh-CN" dirty="0" err="1" smtClean="0"/>
              <a:t>com.edu.uidemo.test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196752"/>
            <a:ext cx="892899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类中的某个方法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am instrument -w -r   -e debug false -e class com.example.think.uiautomatordemo.Demo1#demo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运行多个类的所有用例：</a:t>
            </a:r>
            <a:r>
              <a:rPr lang="en-US" altLang="zh-CN" dirty="0" err="1"/>
              <a:t>adb</a:t>
            </a:r>
            <a:r>
              <a:rPr lang="en-US" altLang="zh-CN" dirty="0"/>
              <a:t> shell am instrument -w -r   -e debug false -e class </a:t>
            </a:r>
            <a:r>
              <a:rPr lang="en-US" altLang="zh-CN" dirty="0" smtClean="0"/>
              <a:t>com.edu.uidemo.test.Demo1,com.edu.uidemo.test.Demo2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zh-CN" sz="2600" dirty="0" smtClean="0"/>
              <a:t>UIAutomator</a:t>
            </a:r>
            <a:r>
              <a:rPr lang="zh-CN" altLang="en-US" sz="2600" dirty="0"/>
              <a:t>是</a:t>
            </a:r>
            <a:r>
              <a:rPr lang="en-US" altLang="zh-CN" sz="2600" dirty="0"/>
              <a:t>Google</a:t>
            </a:r>
            <a:r>
              <a:rPr lang="zh-CN" altLang="en-US" sz="2600" dirty="0"/>
              <a:t>提供的自动化测试框架，可以通过它来编写</a:t>
            </a:r>
            <a:r>
              <a:rPr lang="en-US" altLang="zh-CN" sz="2600" dirty="0"/>
              <a:t>UI</a:t>
            </a:r>
            <a:r>
              <a:rPr lang="zh-CN" altLang="en-US" sz="2600" dirty="0"/>
              <a:t>自动化</a:t>
            </a:r>
            <a:r>
              <a:rPr lang="zh-CN" altLang="en-US" sz="2600" dirty="0" smtClean="0"/>
              <a:t>测试用例。</a:t>
            </a:r>
            <a:endParaRPr lang="zh-CN" altLang="en-US" sz="2600" dirty="0"/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viewer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一个图形界面工具来扫描和分析应用的</a:t>
            </a:r>
            <a:r>
              <a:rPr lang="en-US" altLang="zh-CN" sz="2600" dirty="0"/>
              <a:t>UI</a:t>
            </a:r>
            <a:r>
              <a:rPr lang="zh-CN" altLang="en-US" sz="2600" dirty="0"/>
              <a:t>控件。</a:t>
            </a:r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一个测试的</a:t>
            </a:r>
            <a:r>
              <a:rPr lang="en-US" altLang="zh-CN" sz="2600" dirty="0"/>
              <a:t>Java</a:t>
            </a:r>
            <a:r>
              <a:rPr lang="zh-CN" altLang="en-US" sz="2600" dirty="0"/>
              <a:t>库，包含了创建</a:t>
            </a:r>
            <a:r>
              <a:rPr lang="en-US" altLang="zh-CN" sz="2600" dirty="0"/>
              <a:t>UI</a:t>
            </a:r>
            <a:r>
              <a:rPr lang="zh-CN" altLang="en-US" sz="2600" dirty="0"/>
              <a:t>测试的各种</a:t>
            </a:r>
            <a:r>
              <a:rPr lang="en-US" altLang="zh-CN" sz="2600" dirty="0"/>
              <a:t>API</a:t>
            </a:r>
            <a:r>
              <a:rPr lang="zh-CN" altLang="en-US" sz="2600" dirty="0"/>
              <a:t>和执行自动化测试的引擎</a:t>
            </a:r>
            <a:r>
              <a:rPr lang="zh-CN" altLang="en-US" sz="2600" dirty="0" smtClean="0"/>
              <a:t>。支持所有的</a:t>
            </a:r>
            <a:r>
              <a:rPr lang="en-US" altLang="zh-CN" sz="2600" dirty="0" smtClean="0"/>
              <a:t>Android</a:t>
            </a:r>
            <a:r>
              <a:rPr lang="zh-CN" altLang="en-US" sz="2600" dirty="0" smtClean="0"/>
              <a:t>事件操作，可以通过断言和截图验证正确性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UIAutomator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"/>
          <a:stretch/>
        </p:blipFill>
        <p:spPr bwMode="auto">
          <a:xfrm>
            <a:off x="179512" y="1352533"/>
            <a:ext cx="8727016" cy="45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sz="2800" dirty="0" smtClean="0"/>
              <a:t>   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 架提供了一组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来构建</a:t>
            </a:r>
            <a:r>
              <a:rPr lang="en-US" altLang="zh-CN" sz="2800" dirty="0"/>
              <a:t>UI</a:t>
            </a:r>
            <a:r>
              <a:rPr lang="zh-CN" altLang="en-US" sz="2800" dirty="0"/>
              <a:t>测试执行用户程序和系统程序交互。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zh-CN" altLang="en-US" sz="2800" dirty="0" smtClean="0"/>
              <a:t>允许执行操作，如</a:t>
            </a:r>
            <a:r>
              <a:rPr lang="zh-CN" altLang="en-US" sz="2800" dirty="0"/>
              <a:t>打开设置菜单</a:t>
            </a:r>
            <a:r>
              <a:rPr lang="zh-CN" altLang="en-US" sz="2800" dirty="0" smtClean="0"/>
              <a:t>或</a:t>
            </a:r>
            <a:r>
              <a:rPr lang="zh-CN" altLang="en-US" sz="2800" dirty="0"/>
              <a:t>在测试设备</a:t>
            </a:r>
            <a:r>
              <a:rPr lang="zh-CN" altLang="en-US" sz="2800" dirty="0" smtClean="0"/>
              <a:t>应用程序启动器。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测试框架非常适合</a:t>
            </a:r>
            <a:r>
              <a:rPr lang="zh-CN" altLang="en-US" sz="2800" dirty="0" smtClean="0"/>
              <a:t>写</a:t>
            </a:r>
            <a:r>
              <a:rPr lang="zh-CN" altLang="en-US" sz="2800" dirty="0">
                <a:solidFill>
                  <a:srgbClr val="FF0000"/>
                </a:solidFill>
              </a:rPr>
              <a:t>黑盒</a:t>
            </a:r>
            <a:r>
              <a:rPr lang="zh-CN" altLang="en-US" sz="2800" dirty="0" smtClean="0">
                <a:solidFill>
                  <a:srgbClr val="FF0000"/>
                </a:solidFill>
              </a:rPr>
              <a:t>自动化测试</a:t>
            </a:r>
            <a:r>
              <a:rPr lang="zh-CN" altLang="en-US" sz="2800" dirty="0" smtClean="0"/>
              <a:t>，在</a:t>
            </a:r>
            <a:r>
              <a:rPr lang="zh-CN" altLang="en-US" sz="2800" dirty="0"/>
              <a:t>测试代码不依赖于目标应用程序的内部实现细节。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360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Tx/>
            </a:pPr>
            <a:r>
              <a:rPr lang="zh-CN" altLang="en-US" sz="2600" dirty="0" smtClean="0"/>
              <a:t>优点：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支持跨应用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</a:rPr>
              <a:t>对所有操作进行自动化，操作简单；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不需要对被测程序进行重签名，可以测试所有设备上的程序，比如某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，拨号，发信息等等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</a:rPr>
              <a:t>控件定位，要比</a:t>
            </a:r>
            <a:r>
              <a:rPr lang="en-US" altLang="zh-CN" sz="2000" dirty="0" err="1">
                <a:solidFill>
                  <a:schemeClr val="tx1"/>
                </a:solidFill>
              </a:rPr>
              <a:t>robotium</a:t>
            </a:r>
            <a:r>
              <a:rPr lang="zh-CN" altLang="en-US" sz="2000" dirty="0">
                <a:solidFill>
                  <a:schemeClr val="tx1"/>
                </a:solidFill>
              </a:rPr>
              <a:t>简单</a:t>
            </a:r>
            <a:r>
              <a:rPr lang="zh-CN" altLang="en-US" sz="2000" dirty="0" smtClean="0">
                <a:solidFill>
                  <a:schemeClr val="tx1"/>
                </a:solidFill>
              </a:rPr>
              <a:t>一点点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166688" lvl="1" indent="-166688">
              <a:spcAft>
                <a:spcPts val="0"/>
              </a:spcAft>
              <a:buClrTx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cs typeface="+mn-cs"/>
              </a:rPr>
              <a:t>缺点：</a:t>
            </a:r>
            <a:endParaRPr lang="en-US" altLang="zh-CN" sz="2600" dirty="0">
              <a:solidFill>
                <a:schemeClr val="tx1"/>
              </a:solidFill>
              <a:cs typeface="+mn-cs"/>
            </a:endParaRPr>
          </a:p>
          <a:p>
            <a:pPr lvl="1"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权限较低，无法像</a:t>
            </a:r>
            <a:r>
              <a:rPr lang="en-US" altLang="zh-CN" dirty="0" smtClean="0">
                <a:solidFill>
                  <a:schemeClr val="tx1"/>
                </a:solidFill>
              </a:rPr>
              <a:t>Instrumentation</a:t>
            </a:r>
            <a:r>
              <a:rPr lang="zh-CN" altLang="en-US" dirty="0" smtClean="0">
                <a:solidFill>
                  <a:schemeClr val="tx1"/>
                </a:solidFill>
              </a:rPr>
              <a:t>一样获取应用的较高权限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en-US" altLang="zh-CN" dirty="0">
                <a:solidFill>
                  <a:schemeClr val="tx1"/>
                </a:solidFill>
              </a:rPr>
              <a:t>android level 16</a:t>
            </a:r>
            <a:r>
              <a:rPr lang="zh-CN" altLang="en-US" dirty="0">
                <a:solidFill>
                  <a:schemeClr val="tx1"/>
                </a:solidFill>
              </a:rPr>
              <a:t>以上才可以使用，因为在</a:t>
            </a:r>
            <a:r>
              <a:rPr lang="en-US" altLang="zh-CN" dirty="0">
                <a:solidFill>
                  <a:schemeClr val="tx1"/>
                </a:solidFill>
              </a:rPr>
              <a:t>level 16</a:t>
            </a:r>
            <a:r>
              <a:rPr lang="zh-CN" altLang="en-US" dirty="0">
                <a:solidFill>
                  <a:schemeClr val="tx1"/>
                </a:solidFill>
              </a:rPr>
              <a:t>及以上的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里面才带有</a:t>
            </a: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工具</a:t>
            </a:r>
          </a:p>
          <a:p>
            <a:pPr lvl="1"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如果想要使用</a:t>
            </a:r>
            <a:r>
              <a:rPr lang="en-US" altLang="zh-CN" dirty="0">
                <a:solidFill>
                  <a:schemeClr val="tx1"/>
                </a:solidFill>
              </a:rPr>
              <a:t>resource-id</a:t>
            </a:r>
            <a:r>
              <a:rPr lang="zh-CN" altLang="en-US" dirty="0">
                <a:solidFill>
                  <a:schemeClr val="tx1"/>
                </a:solidFill>
              </a:rPr>
              <a:t>定位控件，则需要</a:t>
            </a:r>
            <a:r>
              <a:rPr lang="en-US" altLang="zh-CN" dirty="0">
                <a:solidFill>
                  <a:schemeClr val="tx1"/>
                </a:solidFill>
              </a:rPr>
              <a:t>level 18</a:t>
            </a:r>
            <a:r>
              <a:rPr lang="zh-CN" altLang="en-US" dirty="0">
                <a:solidFill>
                  <a:schemeClr val="tx1"/>
                </a:solidFill>
              </a:rPr>
              <a:t>及以上才可以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对中文支持不好（需要第三方</a:t>
            </a:r>
            <a:r>
              <a:rPr lang="en-US" altLang="zh-CN" dirty="0">
                <a:solidFill>
                  <a:schemeClr val="tx1"/>
                </a:solidFill>
              </a:rPr>
              <a:t>jar</a:t>
            </a:r>
            <a:r>
              <a:rPr lang="zh-CN" altLang="en-US" dirty="0">
                <a:solidFill>
                  <a:schemeClr val="tx1"/>
                </a:solidFill>
              </a:rPr>
              <a:t>可以实现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1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en-US" altLang="zh-CN" dirty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6166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 smtClean="0"/>
              <a:t>安装</a:t>
            </a:r>
            <a:r>
              <a:rPr lang="zh-CN" altLang="en-US" sz="3100" dirty="0"/>
              <a:t>要测试的应用到手机中，分析应用的</a:t>
            </a:r>
            <a:r>
              <a:rPr lang="en-US" altLang="zh-CN" sz="3100" dirty="0"/>
              <a:t>UI</a:t>
            </a:r>
            <a:r>
              <a:rPr lang="zh-CN" altLang="en-US" sz="3100" dirty="0"/>
              <a:t>界面元素 并确保被测试应用的各个控件可以被测试工具获取到。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创建知道测试案例来模拟应用中的用户操作步骤。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编译测试案例代码为</a:t>
            </a:r>
            <a:r>
              <a:rPr lang="en-US" altLang="zh-CN" sz="3100" dirty="0"/>
              <a:t>Jar</a:t>
            </a:r>
            <a:r>
              <a:rPr lang="zh-CN" altLang="en-US" sz="3100" dirty="0"/>
              <a:t>包并复制该</a:t>
            </a:r>
            <a:r>
              <a:rPr lang="en-US" altLang="zh-CN" sz="3100" dirty="0"/>
              <a:t>Jar</a:t>
            </a:r>
            <a:r>
              <a:rPr lang="zh-CN" altLang="en-US" sz="3100" dirty="0"/>
              <a:t>包到安装了待测应用的测试手机中。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运行测试并查看结果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修改任何发现的</a:t>
            </a:r>
            <a:r>
              <a:rPr lang="en-US" altLang="zh-CN" sz="3100" dirty="0"/>
              <a:t>bug</a:t>
            </a:r>
            <a:r>
              <a:rPr lang="zh-CN" altLang="en-US" sz="3100" dirty="0"/>
              <a:t>，然后修复并重新测试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7" y="908720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在当前</a:t>
            </a:r>
            <a:r>
              <a:rPr lang="en-US" altLang="zh-CN" dirty="0"/>
              <a:t>module</a:t>
            </a:r>
            <a:r>
              <a:rPr lang="zh-CN" altLang="en-US" dirty="0"/>
              <a:t>中修改</a:t>
            </a:r>
            <a:r>
              <a:rPr lang="en-US" altLang="zh-CN" dirty="0" err="1"/>
              <a:t>build.gradle</a:t>
            </a:r>
            <a:r>
              <a:rPr lang="zh-CN" altLang="en-US" dirty="0"/>
              <a:t>文件，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的</a:t>
            </a:r>
            <a:r>
              <a:rPr lang="zh-CN" altLang="en-US" dirty="0"/>
              <a:t>依赖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androidTestImplementation</a:t>
            </a:r>
            <a:r>
              <a:rPr lang="en-US" altLang="zh-CN" dirty="0"/>
              <a:t> </a:t>
            </a:r>
            <a:r>
              <a:rPr lang="en-US" altLang="zh-CN" b="1" dirty="0"/>
              <a:t>'com.android.support.test.uiautomator:uiautomator-v18:2.1.2'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1766</TotalTime>
  <Words>1138</Words>
  <Application>Microsoft Office PowerPoint</Application>
  <PresentationFormat>全屏显示(4:3)</PresentationFormat>
  <Paragraphs>203</Paragraphs>
  <Slides>28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UI Automator</vt:lpstr>
      <vt:lpstr>本章大纲</vt:lpstr>
      <vt:lpstr>UIAutomator 介绍</vt:lpstr>
      <vt:lpstr>UIAutomator 介绍</vt:lpstr>
      <vt:lpstr>UIAutomator 介绍</vt:lpstr>
      <vt:lpstr>UI Automator 特点</vt:lpstr>
      <vt:lpstr>UI Automator 工作流程</vt:lpstr>
      <vt:lpstr>本章大纲</vt:lpstr>
      <vt:lpstr>UI Automator环境搭建</vt:lpstr>
      <vt:lpstr>UI Automator演示实例</vt:lpstr>
      <vt:lpstr>第一个实例</vt:lpstr>
      <vt:lpstr>本章大纲</vt:lpstr>
      <vt:lpstr>UI Automator 主要的对象类 </vt:lpstr>
      <vt:lpstr>UiDevice类</vt:lpstr>
      <vt:lpstr>UiDevice类</vt:lpstr>
      <vt:lpstr>UiDevice类</vt:lpstr>
      <vt:lpstr>UiSelector类</vt:lpstr>
      <vt:lpstr>UiSelector类</vt:lpstr>
      <vt:lpstr>UiSelector类</vt:lpstr>
      <vt:lpstr>UiSelector类</vt:lpstr>
      <vt:lpstr>UiSelector类</vt:lpstr>
      <vt:lpstr>UiObject类</vt:lpstr>
      <vt:lpstr>UiCollection</vt:lpstr>
      <vt:lpstr>UiWatcher</vt:lpstr>
      <vt:lpstr>UiScrollable</vt:lpstr>
      <vt:lpstr>Configuration</vt:lpstr>
      <vt:lpstr>adb 启动 UI Automator</vt:lpstr>
      <vt:lpstr>adb 启动 UI Automator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168</cp:revision>
  <dcterms:created xsi:type="dcterms:W3CDTF">2017-02-14T02:12:20Z</dcterms:created>
  <dcterms:modified xsi:type="dcterms:W3CDTF">2019-04-17T07:22:31Z</dcterms:modified>
</cp:coreProperties>
</file>