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83" r:id="rId3"/>
    <p:sldId id="288" r:id="rId4"/>
    <p:sldId id="335" r:id="rId5"/>
    <p:sldId id="332" r:id="rId6"/>
    <p:sldId id="333" r:id="rId7"/>
    <p:sldId id="334" r:id="rId8"/>
    <p:sldId id="336" r:id="rId9"/>
    <p:sldId id="321" r:id="rId10"/>
    <p:sldId id="314" r:id="rId11"/>
    <p:sldId id="315" r:id="rId12"/>
    <p:sldId id="322" r:id="rId13"/>
    <p:sldId id="337" r:id="rId14"/>
    <p:sldId id="323" r:id="rId15"/>
    <p:sldId id="338" r:id="rId16"/>
    <p:sldId id="310" r:id="rId17"/>
    <p:sldId id="311" r:id="rId18"/>
    <p:sldId id="345" r:id="rId19"/>
    <p:sldId id="339" r:id="rId20"/>
    <p:sldId id="326" r:id="rId21"/>
    <p:sldId id="327" r:id="rId22"/>
    <p:sldId id="340" r:id="rId23"/>
    <p:sldId id="325" r:id="rId24"/>
    <p:sldId id="331" r:id="rId25"/>
    <p:sldId id="341" r:id="rId26"/>
    <p:sldId id="258" r:id="rId27"/>
    <p:sldId id="262" r:id="rId28"/>
    <p:sldId id="261" r:id="rId29"/>
    <p:sldId id="263" r:id="rId30"/>
    <p:sldId id="264" r:id="rId31"/>
    <p:sldId id="344" r:id="rId32"/>
    <p:sldId id="265" r:id="rId33"/>
    <p:sldId id="257" r:id="rId34"/>
    <p:sldId id="342" r:id="rId35"/>
    <p:sldId id="343" r:id="rId36"/>
    <p:sldId id="319"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45" autoAdjust="0"/>
  </p:normalViewPr>
  <p:slideViewPr>
    <p:cSldViewPr>
      <p:cViewPr varScale="1">
        <p:scale>
          <a:sx n="83" d="100"/>
          <a:sy n="83" d="100"/>
        </p:scale>
        <p:origin x="-744"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066139-134B-4197-AAF2-2CE783D6BDA1}" type="datetimeFigureOut">
              <a:rPr lang="zh-CN" altLang="en-US" smtClean="0"/>
              <a:t>2019/4/28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999F6-283A-4CD0-8633-7EFCE605F9F9}" type="slidenum">
              <a:rPr lang="zh-CN" altLang="en-US" smtClean="0"/>
              <a:t>‹#›</a:t>
            </a:fld>
            <a:endParaRPr lang="zh-CN" altLang="en-US"/>
          </a:p>
        </p:txBody>
      </p:sp>
    </p:spTree>
    <p:extLst>
      <p:ext uri="{BB962C8B-B14F-4D97-AF65-F5344CB8AC3E}">
        <p14:creationId xmlns:p14="http://schemas.microsoft.com/office/powerpoint/2010/main" val="27773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每秒</a:t>
            </a:r>
            <a:r>
              <a:rPr lang="en-US" altLang="zh-CN" dirty="0" smtClean="0"/>
              <a:t>500QPS</a:t>
            </a:r>
            <a:r>
              <a:rPr lang="zh-CN" altLang="en-US" dirty="0" smtClean="0"/>
              <a:t>，同时在线</a:t>
            </a:r>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5</a:t>
            </a:fld>
            <a:endParaRPr lang="zh-CN" altLang="en-US"/>
          </a:p>
        </p:txBody>
      </p:sp>
    </p:spTree>
    <p:extLst>
      <p:ext uri="{BB962C8B-B14F-4D97-AF65-F5344CB8AC3E}">
        <p14:creationId xmlns:p14="http://schemas.microsoft.com/office/powerpoint/2010/main" val="1560555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1" dirty="0" smtClean="0">
                <a:latin typeface="华文楷体" panose="02010600040101010101" pitchFamily="2" charset="-122"/>
                <a:ea typeface="华文楷体" panose="02010600040101010101" pitchFamily="2" charset="-122"/>
              </a:rPr>
              <a:t>功能点：</a:t>
            </a:r>
            <a:endParaRPr lang="zh-CN" altLang="en-US" dirty="0" smtClean="0">
              <a:latin typeface="华文楷体" panose="02010600040101010101" pitchFamily="2" charset="-122"/>
              <a:ea typeface="华文楷体" panose="02010600040101010101" pitchFamily="2" charset="-122"/>
            </a:endParaRPr>
          </a:p>
          <a:p>
            <a:pPr marL="0" indent="0">
              <a:buNone/>
            </a:pP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、检测当前时间被测应用占用的</a:t>
            </a:r>
            <a:r>
              <a:rPr lang="en-US" altLang="zh-CN" dirty="0" smtClean="0">
                <a:latin typeface="华文楷体" panose="02010600040101010101" pitchFamily="2" charset="-122"/>
                <a:ea typeface="华文楷体" panose="02010600040101010101" pitchFamily="2" charset="-122"/>
              </a:rPr>
              <a:t>CPU</a:t>
            </a:r>
            <a:r>
              <a:rPr lang="zh-CN" altLang="en-US" dirty="0" smtClean="0">
                <a:latin typeface="华文楷体" panose="02010600040101010101" pitchFamily="2" charset="-122"/>
                <a:ea typeface="华文楷体" panose="02010600040101010101" pitchFamily="2" charset="-122"/>
              </a:rPr>
              <a:t>使用率以及总体</a:t>
            </a:r>
            <a:r>
              <a:rPr lang="en-US" altLang="zh-CN" dirty="0" smtClean="0">
                <a:latin typeface="华文楷体" panose="02010600040101010101" pitchFamily="2" charset="-122"/>
                <a:ea typeface="华文楷体" panose="02010600040101010101" pitchFamily="2" charset="-122"/>
              </a:rPr>
              <a:t>CPU</a:t>
            </a:r>
            <a:r>
              <a:rPr lang="zh-CN" altLang="en-US" dirty="0" smtClean="0">
                <a:latin typeface="华文楷体" panose="02010600040101010101" pitchFamily="2" charset="-122"/>
                <a:ea typeface="华文楷体" panose="02010600040101010101" pitchFamily="2" charset="-122"/>
              </a:rPr>
              <a:t>使用量</a:t>
            </a:r>
          </a:p>
          <a:p>
            <a:pPr marL="0" indent="0">
              <a:buNone/>
            </a:pPr>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、检测当前时间被测应用占用的内存量，以及占用的总体内存百分比，剩余内存量</a:t>
            </a:r>
          </a:p>
          <a:p>
            <a:pPr marL="0" indent="0">
              <a:buNone/>
            </a:pPr>
            <a:r>
              <a:rPr lang="en-US" altLang="zh-CN" dirty="0" smtClean="0">
                <a:latin typeface="华文楷体" panose="02010600040101010101" pitchFamily="2" charset="-122"/>
                <a:ea typeface="华文楷体" panose="02010600040101010101" pitchFamily="2" charset="-122"/>
              </a:rPr>
              <a:t>3</a:t>
            </a:r>
            <a:r>
              <a:rPr lang="zh-CN" altLang="en-US" dirty="0" smtClean="0">
                <a:latin typeface="华文楷体" panose="02010600040101010101" pitchFamily="2" charset="-122"/>
                <a:ea typeface="华文楷体" panose="02010600040101010101" pitchFamily="2" charset="-122"/>
              </a:rPr>
              <a:t>、检测应用从启动开始到当前时间消耗的流量数</a:t>
            </a:r>
          </a:p>
          <a:p>
            <a:pPr marL="0" indent="0">
              <a:buNone/>
            </a:pPr>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、测试数据写入到</a:t>
            </a:r>
            <a:r>
              <a:rPr lang="en-US" altLang="zh-CN" dirty="0" smtClean="0">
                <a:latin typeface="华文楷体" panose="02010600040101010101" pitchFamily="2" charset="-122"/>
                <a:ea typeface="华文楷体" panose="02010600040101010101" pitchFamily="2" charset="-122"/>
              </a:rPr>
              <a:t>CSV</a:t>
            </a:r>
            <a:r>
              <a:rPr lang="zh-CN" altLang="en-US" dirty="0" smtClean="0">
                <a:latin typeface="华文楷体" panose="02010600040101010101" pitchFamily="2" charset="-122"/>
                <a:ea typeface="华文楷体" panose="02010600040101010101" pitchFamily="2" charset="-122"/>
              </a:rPr>
              <a:t>文件中，同时存储在手机中</a:t>
            </a:r>
          </a:p>
          <a:p>
            <a:pPr marL="0" indent="0">
              <a:buNone/>
            </a:pPr>
            <a:r>
              <a:rPr lang="en-US" altLang="zh-CN" dirty="0" smtClean="0">
                <a:latin typeface="华文楷体" panose="02010600040101010101" pitchFamily="2" charset="-122"/>
                <a:ea typeface="华文楷体" panose="02010600040101010101" pitchFamily="2" charset="-122"/>
              </a:rPr>
              <a:t>5</a:t>
            </a:r>
            <a:r>
              <a:rPr lang="zh-CN" altLang="en-US" dirty="0" smtClean="0">
                <a:latin typeface="华文楷体" panose="02010600040101010101" pitchFamily="2" charset="-122"/>
                <a:ea typeface="华文楷体" panose="02010600040101010101" pitchFamily="2" charset="-122"/>
              </a:rPr>
              <a:t>、在所有应用的最上层浮窗显示以上的实时数据信息，浮窗可以移动，同时可以在设置选项配置是否显示浮窗。</a:t>
            </a:r>
          </a:p>
          <a:p>
            <a:pPr marL="0" indent="0">
              <a:buNone/>
            </a:pPr>
            <a:r>
              <a:rPr lang="en-US" altLang="zh-CN" dirty="0" smtClean="0">
                <a:latin typeface="华文楷体" panose="02010600040101010101" pitchFamily="2" charset="-122"/>
                <a:ea typeface="华文楷体" panose="02010600040101010101" pitchFamily="2" charset="-122"/>
              </a:rPr>
              <a:t>6</a:t>
            </a:r>
            <a:r>
              <a:rPr lang="zh-CN" altLang="en-US" dirty="0" smtClean="0">
                <a:latin typeface="华文楷体" panose="02010600040101010101" pitchFamily="2" charset="-122"/>
                <a:ea typeface="华文楷体" panose="02010600040101010101" pitchFamily="2" charset="-122"/>
              </a:rPr>
              <a:t>、在浮窗中可以快速启动或者关闭手机的</a:t>
            </a:r>
            <a:r>
              <a:rPr lang="en-US" altLang="zh-CN" dirty="0" err="1" smtClean="0">
                <a:latin typeface="华文楷体" panose="02010600040101010101" pitchFamily="2" charset="-122"/>
                <a:ea typeface="华文楷体" panose="02010600040101010101" pitchFamily="2" charset="-122"/>
              </a:rPr>
              <a:t>wifi</a:t>
            </a:r>
            <a:r>
              <a:rPr lang="zh-CN" altLang="en-US" dirty="0" smtClean="0">
                <a:latin typeface="华文楷体" panose="02010600040101010101" pitchFamily="2" charset="-122"/>
                <a:ea typeface="华文楷体" panose="02010600040101010101" pitchFamily="2" charset="-122"/>
              </a:rPr>
              <a:t>网络</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32</a:t>
            </a:fld>
            <a:endParaRPr lang="zh-CN" altLang="en-US"/>
          </a:p>
        </p:txBody>
      </p:sp>
    </p:spTree>
    <p:extLst>
      <p:ext uri="{BB962C8B-B14F-4D97-AF65-F5344CB8AC3E}">
        <p14:creationId xmlns:p14="http://schemas.microsoft.com/office/powerpoint/2010/main" val="676003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system.gc</a:t>
            </a:r>
            <a:r>
              <a:rPr lang="en-US" altLang="zh-CN" baseline="0" dirty="0" smtClean="0"/>
              <a:t>  </a:t>
            </a:r>
            <a:r>
              <a:rPr lang="zh-CN" altLang="en-US" dirty="0" smtClean="0"/>
              <a:t>超出阈值</a:t>
            </a:r>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34</a:t>
            </a:fld>
            <a:endParaRPr lang="zh-CN" altLang="en-US"/>
          </a:p>
        </p:txBody>
      </p:sp>
    </p:spTree>
    <p:extLst>
      <p:ext uri="{BB962C8B-B14F-4D97-AF65-F5344CB8AC3E}">
        <p14:creationId xmlns:p14="http://schemas.microsoft.com/office/powerpoint/2010/main" val="156352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mn-ea"/>
              </a:rPr>
              <a:t>bug</a:t>
            </a:r>
            <a:r>
              <a:rPr lang="zh-CN" altLang="en-US" sz="1200" dirty="0" smtClean="0">
                <a:latin typeface="+mn-ea"/>
              </a:rPr>
              <a:t>复现机型不够，借助云测平台</a:t>
            </a:r>
            <a:endParaRPr lang="en-US" altLang="zh-CN"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36</a:t>
            </a:fld>
            <a:endParaRPr lang="zh-CN" altLang="en-US"/>
          </a:p>
        </p:txBody>
      </p:sp>
    </p:spTree>
    <p:extLst>
      <p:ext uri="{BB962C8B-B14F-4D97-AF65-F5344CB8AC3E}">
        <p14:creationId xmlns:p14="http://schemas.microsoft.com/office/powerpoint/2010/main" val="367761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每秒</a:t>
            </a:r>
            <a:r>
              <a:rPr lang="en-US" altLang="zh-CN" dirty="0" smtClean="0"/>
              <a:t>500QPS</a:t>
            </a:r>
            <a:r>
              <a:rPr lang="zh-CN" altLang="en-US" dirty="0" smtClean="0"/>
              <a:t>，同时在线</a:t>
            </a:r>
            <a:endParaRPr lang="en-US" altLang="zh-CN" dirty="0" smtClean="0"/>
          </a:p>
          <a:p>
            <a:r>
              <a:rPr lang="zh-CN" altLang="en-US" dirty="0" smtClean="0"/>
              <a:t>均值，峰值</a:t>
            </a:r>
            <a:r>
              <a:rPr lang="en-US" altLang="zh-CN" dirty="0" err="1" smtClean="0"/>
              <a:t>QPS</a:t>
            </a:r>
            <a:r>
              <a:rPr lang="zh-CN" altLang="en-US" dirty="0" smtClean="0"/>
              <a:t>、支持的最大值，每个请求的平均响应时间</a:t>
            </a:r>
            <a:endParaRPr lang="en-US" altLang="zh-CN" dirty="0" smtClean="0"/>
          </a:p>
        </p:txBody>
      </p:sp>
      <p:sp>
        <p:nvSpPr>
          <p:cNvPr id="4" name="灯片编号占位符 3"/>
          <p:cNvSpPr>
            <a:spLocks noGrp="1"/>
          </p:cNvSpPr>
          <p:nvPr>
            <p:ph type="sldNum" sz="quarter" idx="10"/>
          </p:nvPr>
        </p:nvSpPr>
        <p:spPr/>
        <p:txBody>
          <a:bodyPr/>
          <a:lstStyle/>
          <a:p>
            <a:fld id="{AF8999F6-283A-4CD0-8633-7EFCE605F9F9}" type="slidenum">
              <a:rPr lang="zh-CN" altLang="en-US" smtClean="0"/>
              <a:t>6</a:t>
            </a:fld>
            <a:endParaRPr lang="zh-CN" altLang="en-US"/>
          </a:p>
        </p:txBody>
      </p:sp>
    </p:spTree>
    <p:extLst>
      <p:ext uri="{BB962C8B-B14F-4D97-AF65-F5344CB8AC3E}">
        <p14:creationId xmlns:p14="http://schemas.microsoft.com/office/powerpoint/2010/main" val="1560555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java </a:t>
            </a:r>
            <a:r>
              <a:rPr lang="en-US" altLang="zh-CN" dirty="0" err="1" smtClean="0"/>
              <a:t>JVM</a:t>
            </a:r>
            <a:endParaRPr lang="en-US" altLang="zh-CN" dirty="0" smtClean="0"/>
          </a:p>
          <a:p>
            <a:r>
              <a:rPr lang="en-US" altLang="zh-CN" dirty="0" err="1" smtClean="0"/>
              <a:t>c++</a:t>
            </a:r>
            <a:r>
              <a:rPr lang="en-US" altLang="zh-CN" dirty="0" smtClean="0"/>
              <a:t> shell</a:t>
            </a:r>
            <a:r>
              <a:rPr lang="zh-CN" altLang="en-US" dirty="0" smtClean="0"/>
              <a:t>进程</a:t>
            </a:r>
            <a:r>
              <a:rPr lang="en-US" altLang="zh-CN" dirty="0" smtClean="0"/>
              <a:t>CPU</a:t>
            </a:r>
          </a:p>
        </p:txBody>
      </p:sp>
      <p:sp>
        <p:nvSpPr>
          <p:cNvPr id="4" name="灯片编号占位符 3"/>
          <p:cNvSpPr>
            <a:spLocks noGrp="1"/>
          </p:cNvSpPr>
          <p:nvPr>
            <p:ph type="sldNum" sz="quarter" idx="10"/>
          </p:nvPr>
        </p:nvSpPr>
        <p:spPr/>
        <p:txBody>
          <a:bodyPr/>
          <a:lstStyle/>
          <a:p>
            <a:fld id="{AF8999F6-283A-4CD0-8633-7EFCE605F9F9}" type="slidenum">
              <a:rPr lang="zh-CN" altLang="en-US" smtClean="0"/>
              <a:t>7</a:t>
            </a:fld>
            <a:endParaRPr lang="zh-CN" altLang="en-US"/>
          </a:p>
        </p:txBody>
      </p:sp>
    </p:spTree>
    <p:extLst>
      <p:ext uri="{BB962C8B-B14F-4D97-AF65-F5344CB8AC3E}">
        <p14:creationId xmlns:p14="http://schemas.microsoft.com/office/powerpoint/2010/main" val="1560555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为什么进行电量测试？</a:t>
            </a:r>
            <a:endParaRPr lang="zh-CN" altLang="en-US" dirty="0" smtClean="0"/>
          </a:p>
          <a:p>
            <a:r>
              <a:rPr lang="zh-CN" altLang="en-US" b="1" dirty="0" smtClean="0"/>
              <a:t>为用户省电</a:t>
            </a:r>
            <a:endParaRPr lang="zh-CN" altLang="en-US" dirty="0" smtClean="0"/>
          </a:p>
          <a:p>
            <a:r>
              <a:rPr lang="zh-CN" altLang="en-US" dirty="0" smtClean="0"/>
              <a:t>手机的其他模块越来越小，而电池的体积越来越大，这已经成为了一个不争的事实。现在手机电池容量越来越大，但待机时间都不及之前功能机的三分之一。为了提高电池的续航能力，需要硬件厂商降低元器件的单位功耗以及软件系统开发商提高对硬件使用的效率，同样也需要</a:t>
            </a:r>
            <a:r>
              <a:rPr lang="en-US" altLang="zh-CN" dirty="0" smtClean="0"/>
              <a:t>APP</a:t>
            </a:r>
            <a:r>
              <a:rPr lang="zh-CN" altLang="en-US" dirty="0" smtClean="0"/>
              <a:t>开发者减小</a:t>
            </a:r>
            <a:r>
              <a:rPr lang="en-US" altLang="zh-CN" dirty="0" smtClean="0"/>
              <a:t>APP</a:t>
            </a:r>
            <a:r>
              <a:rPr lang="zh-CN" altLang="en-US" dirty="0" smtClean="0"/>
              <a:t>对电量的消耗。</a:t>
            </a:r>
          </a:p>
          <a:p>
            <a:r>
              <a:rPr lang="zh-CN" altLang="en-US" b="1" dirty="0" smtClean="0"/>
              <a:t>提升用户体验</a:t>
            </a:r>
            <a:endParaRPr lang="zh-CN" altLang="en-US" dirty="0" smtClean="0"/>
          </a:p>
          <a:p>
            <a:r>
              <a:rPr lang="zh-CN" altLang="en-US" dirty="0" smtClean="0"/>
              <a:t>移动互联网的发展，优秀的</a:t>
            </a:r>
            <a:r>
              <a:rPr lang="en-US" altLang="zh-CN" dirty="0" smtClean="0"/>
              <a:t>APP</a:t>
            </a:r>
            <a:r>
              <a:rPr lang="zh-CN" altLang="en-US" dirty="0" smtClean="0"/>
              <a:t>层出不穷。然人们对优秀</a:t>
            </a:r>
            <a:r>
              <a:rPr lang="en-US" altLang="zh-CN" dirty="0" smtClean="0"/>
              <a:t>APP</a:t>
            </a:r>
            <a:r>
              <a:rPr lang="zh-CN" altLang="en-US" dirty="0" smtClean="0"/>
              <a:t>的要求也越发的“挑剔”。从起初的新颖，到后来的稳定，再到现在的流畅，省电等，所以为了，低耗电量也成为一个优秀</a:t>
            </a:r>
            <a:r>
              <a:rPr lang="en-US" altLang="zh-CN" dirty="0" smtClean="0"/>
              <a:t>APP</a:t>
            </a:r>
            <a:r>
              <a:rPr lang="zh-CN" altLang="en-US" dirty="0" smtClean="0"/>
              <a:t>的前提。</a:t>
            </a:r>
          </a:p>
          <a:p>
            <a:r>
              <a:rPr lang="zh-CN" altLang="en-US" dirty="0" smtClean="0"/>
              <a:t>良好的产品设计和低下的电量消耗可以更好的提升用户的体验。电量测试目的就是通过不同的测试场景，找出</a:t>
            </a:r>
            <a:r>
              <a:rPr lang="en-US" altLang="zh-CN" dirty="0" smtClean="0"/>
              <a:t>APP</a:t>
            </a:r>
            <a:r>
              <a:rPr lang="zh-CN" altLang="en-US" dirty="0" smtClean="0"/>
              <a:t>高耗电的场景并解决，从而使</a:t>
            </a:r>
            <a:r>
              <a:rPr lang="en-US" altLang="zh-CN" dirty="0" smtClean="0"/>
              <a:t>APP</a:t>
            </a:r>
            <a:r>
              <a:rPr lang="zh-CN" altLang="en-US" dirty="0" smtClean="0"/>
              <a:t>的耗电量更低，提升用户的使用体验。</a:t>
            </a:r>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16</a:t>
            </a:fld>
            <a:endParaRPr lang="zh-CN" altLang="en-US"/>
          </a:p>
        </p:txBody>
      </p:sp>
    </p:spTree>
    <p:extLst>
      <p:ext uri="{BB962C8B-B14F-4D97-AF65-F5344CB8AC3E}">
        <p14:creationId xmlns:p14="http://schemas.microsoft.com/office/powerpoint/2010/main" val="4032806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17</a:t>
            </a:fld>
            <a:endParaRPr lang="zh-CN" altLang="en-US"/>
          </a:p>
        </p:txBody>
      </p:sp>
    </p:spTree>
    <p:extLst>
      <p:ext uri="{BB962C8B-B14F-4D97-AF65-F5344CB8AC3E}">
        <p14:creationId xmlns:p14="http://schemas.microsoft.com/office/powerpoint/2010/main" val="4032806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18</a:t>
            </a:fld>
            <a:endParaRPr lang="zh-CN" altLang="en-US"/>
          </a:p>
        </p:txBody>
      </p:sp>
    </p:spTree>
    <p:extLst>
      <p:ext uri="{BB962C8B-B14F-4D97-AF65-F5344CB8AC3E}">
        <p14:creationId xmlns:p14="http://schemas.microsoft.com/office/powerpoint/2010/main" val="4032806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27</a:t>
            </a:fld>
            <a:endParaRPr lang="zh-CN" altLang="en-US"/>
          </a:p>
        </p:txBody>
      </p:sp>
    </p:spTree>
    <p:extLst>
      <p:ext uri="{BB962C8B-B14F-4D97-AF65-F5344CB8AC3E}">
        <p14:creationId xmlns:p14="http://schemas.microsoft.com/office/powerpoint/2010/main" val="3506768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1" dirty="0" smtClean="0"/>
              <a:t>为</a:t>
            </a:r>
            <a:r>
              <a:rPr lang="en-US" altLang="zh-CN" b="1" dirty="0" smtClean="0"/>
              <a:t>CPU</a:t>
            </a:r>
            <a:r>
              <a:rPr lang="zh-CN" altLang="en-US" b="1" dirty="0" smtClean="0"/>
              <a:t>的上下文切换、阻塞、</a:t>
            </a:r>
            <a:r>
              <a:rPr lang="en-US" altLang="zh-CN" b="1" dirty="0" smtClean="0"/>
              <a:t>GC</a:t>
            </a:r>
            <a:r>
              <a:rPr lang="zh-CN" altLang="en-US" b="1" dirty="0" smtClean="0"/>
              <a:t>等原因方法的实际执行时间要比</a:t>
            </a:r>
            <a:r>
              <a:rPr lang="en-US" altLang="zh-CN" b="1" dirty="0" err="1" smtClean="0"/>
              <a:t>Cpu</a:t>
            </a:r>
            <a:r>
              <a:rPr lang="en-US" altLang="zh-CN" b="1" dirty="0" smtClean="0"/>
              <a:t> Time </a:t>
            </a:r>
            <a:r>
              <a:rPr lang="zh-CN" altLang="en-US" b="1" dirty="0" smtClean="0"/>
              <a:t>要稍微长一点</a:t>
            </a:r>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29</a:t>
            </a:fld>
            <a:endParaRPr lang="zh-CN" altLang="en-US"/>
          </a:p>
        </p:txBody>
      </p:sp>
    </p:spTree>
    <p:extLst>
      <p:ext uri="{BB962C8B-B14F-4D97-AF65-F5344CB8AC3E}">
        <p14:creationId xmlns:p14="http://schemas.microsoft.com/office/powerpoint/2010/main" val="2714849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如果</a:t>
            </a:r>
            <a:r>
              <a:rPr lang="en-US" altLang="zh-CN" dirty="0" err="1" smtClean="0"/>
              <a:t>getView</a:t>
            </a:r>
            <a:r>
              <a:rPr lang="zh-CN" altLang="en-US" dirty="0" smtClean="0"/>
              <a:t>方法执行时间很长，那么必然导致列表滑动的时候产生卡顿现象，可以在</a:t>
            </a:r>
            <a:r>
              <a:rPr lang="en-US" altLang="zh-CN" dirty="0" err="1" smtClean="0"/>
              <a:t>getView</a:t>
            </a:r>
            <a:r>
              <a:rPr lang="zh-CN" altLang="en-US" dirty="0" smtClean="0"/>
              <a:t>方法的</a:t>
            </a:r>
            <a:r>
              <a:rPr lang="en-US" altLang="zh-CN" dirty="0" smtClean="0"/>
              <a:t>Children</a:t>
            </a:r>
            <a:r>
              <a:rPr lang="zh-CN" altLang="en-US" dirty="0" smtClean="0"/>
              <a:t>方法列表中找到耗时最长的方法，分析出现问题的原因：</a:t>
            </a:r>
          </a:p>
          <a:p>
            <a:r>
              <a:rPr lang="zh-CN" altLang="en-US" dirty="0" smtClean="0"/>
              <a:t>是因为有过多的计算？</a:t>
            </a:r>
          </a:p>
          <a:p>
            <a:r>
              <a:rPr lang="zh-CN" altLang="en-US" dirty="0" smtClean="0"/>
              <a:t>还是因为有读取</a:t>
            </a:r>
            <a:r>
              <a:rPr lang="en-US" altLang="zh-CN" dirty="0" smtClean="0"/>
              <a:t>SD</a:t>
            </a:r>
            <a:r>
              <a:rPr lang="zh-CN" altLang="en-US" dirty="0" smtClean="0"/>
              <a:t>卡的操作？</a:t>
            </a:r>
          </a:p>
          <a:p>
            <a:r>
              <a:rPr lang="zh-CN" altLang="en-US" dirty="0" smtClean="0"/>
              <a:t>还是因为</a:t>
            </a:r>
            <a:r>
              <a:rPr lang="en-US" altLang="zh-CN" dirty="0" smtClean="0"/>
              <a:t>adapter</a:t>
            </a:r>
            <a:r>
              <a:rPr lang="zh-CN" altLang="en-US" dirty="0" smtClean="0"/>
              <a:t>中</a:t>
            </a:r>
            <a:r>
              <a:rPr lang="en-US" altLang="zh-CN" dirty="0" smtClean="0"/>
              <a:t>View</a:t>
            </a:r>
            <a:r>
              <a:rPr lang="zh-CN" altLang="en-US" dirty="0" smtClean="0"/>
              <a:t>太复杂了？</a:t>
            </a:r>
          </a:p>
          <a:p>
            <a:r>
              <a:rPr lang="zh-CN" altLang="en-US" dirty="0" smtClean="0"/>
              <a:t>还是因为需要有很多判断，设置</a:t>
            </a:r>
            <a:r>
              <a:rPr lang="en-US" altLang="zh-CN" dirty="0" smtClean="0"/>
              <a:t>View</a:t>
            </a:r>
            <a:r>
              <a:rPr lang="zh-CN" altLang="en-US" dirty="0" smtClean="0"/>
              <a:t>的显示还是隐藏</a:t>
            </a:r>
          </a:p>
          <a:p>
            <a:r>
              <a:rPr lang="zh-CN" altLang="en-US" dirty="0" smtClean="0"/>
              <a:t>还是因为其他原因</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30</a:t>
            </a:fld>
            <a:endParaRPr lang="zh-CN" altLang="en-US"/>
          </a:p>
        </p:txBody>
      </p:sp>
    </p:spTree>
    <p:extLst>
      <p:ext uri="{BB962C8B-B14F-4D97-AF65-F5344CB8AC3E}">
        <p14:creationId xmlns:p14="http://schemas.microsoft.com/office/powerpoint/2010/main" val="130511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8964488" cy="614150"/>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encent/G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mn-ea"/>
                <a:ea typeface="+mn-ea"/>
              </a:rPr>
              <a:t>专项测试</a:t>
            </a:r>
            <a:endParaRPr lang="zh-CN" altLang="en-US" dirty="0">
              <a:latin typeface="+mn-ea"/>
              <a:ea typeface="+mn-ea"/>
            </a:endParaRPr>
          </a:p>
        </p:txBody>
      </p:sp>
      <p:sp>
        <p:nvSpPr>
          <p:cNvPr id="3" name="副标题 2"/>
          <p:cNvSpPr>
            <a:spLocks noGrp="1"/>
          </p:cNvSpPr>
          <p:nvPr>
            <p:ph type="subTitle" idx="1"/>
          </p:nvPr>
        </p:nvSpPr>
        <p:spPr>
          <a:xfrm>
            <a:off x="827584" y="2914650"/>
            <a:ext cx="6944816" cy="1314450"/>
          </a:xfrm>
        </p:spPr>
        <p:txBody>
          <a:bodyPr>
            <a:normAutofit/>
          </a:bodyPr>
          <a:lstStyle/>
          <a:p>
            <a:r>
              <a:rPr lang="zh-CN" altLang="en-US" sz="3600" dirty="0" smtClean="0">
                <a:solidFill>
                  <a:schemeClr val="bg1"/>
                </a:solidFill>
              </a:rPr>
              <a:t>推荐：</a:t>
            </a:r>
            <a:r>
              <a:rPr lang="en-US" altLang="zh-CN" sz="3600" dirty="0">
                <a:solidFill>
                  <a:schemeClr val="bg1"/>
                </a:solidFill>
              </a:rPr>
              <a:t>https://item.jd.com/11976603.html</a:t>
            </a:r>
            <a:endParaRPr lang="zh-CN" altLang="en-US" sz="3600" dirty="0">
              <a:solidFill>
                <a:schemeClr val="bg1"/>
              </a:solidFill>
            </a:endParaRPr>
          </a:p>
        </p:txBody>
      </p:sp>
    </p:spTree>
    <p:extLst>
      <p:ext uri="{BB962C8B-B14F-4D97-AF65-F5344CB8AC3E}">
        <p14:creationId xmlns:p14="http://schemas.microsoft.com/office/powerpoint/2010/main" val="2771483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7299" y="771550"/>
            <a:ext cx="8435280" cy="3675855"/>
          </a:xfrm>
        </p:spPr>
        <p:txBody>
          <a:bodyPr>
            <a:normAutofit fontScale="55000" lnSpcReduction="20000"/>
          </a:bodyPr>
          <a:lstStyle/>
          <a:p>
            <a:pPr marL="0" indent="0">
              <a:lnSpc>
                <a:spcPts val="3000"/>
              </a:lnSpc>
              <a:buNone/>
            </a:pPr>
            <a:r>
              <a:rPr lang="zh-CN" altLang="en-US" sz="3500" dirty="0" smtClean="0">
                <a:latin typeface="+mn-ea"/>
              </a:rPr>
              <a:t>    </a:t>
            </a:r>
            <a:r>
              <a:rPr lang="zh-CN" altLang="en-US" sz="3800" dirty="0" smtClean="0">
                <a:latin typeface="+mn-ea"/>
              </a:rPr>
              <a:t>热启动</a:t>
            </a:r>
            <a:r>
              <a:rPr lang="zh-CN" altLang="en-US" sz="3800" dirty="0">
                <a:latin typeface="+mn-ea"/>
              </a:rPr>
              <a:t>： 当启动应用时，</a:t>
            </a:r>
            <a:r>
              <a:rPr lang="zh-CN" altLang="en-US" sz="3800" dirty="0">
                <a:solidFill>
                  <a:srgbClr val="FF0000"/>
                </a:solidFill>
                <a:latin typeface="+mn-ea"/>
              </a:rPr>
              <a:t>后台已有该应用的进程</a:t>
            </a:r>
            <a:r>
              <a:rPr lang="zh-CN" altLang="en-US" sz="3800" dirty="0">
                <a:latin typeface="+mn-ea"/>
              </a:rPr>
              <a:t>（例：按</a:t>
            </a:r>
            <a:r>
              <a:rPr lang="en-US" altLang="zh-CN" sz="3800" dirty="0">
                <a:latin typeface="+mn-ea"/>
              </a:rPr>
              <a:t>back</a:t>
            </a:r>
            <a:r>
              <a:rPr lang="zh-CN" altLang="en-US" sz="3800" dirty="0">
                <a:latin typeface="+mn-ea"/>
              </a:rPr>
              <a:t>键、</a:t>
            </a:r>
            <a:r>
              <a:rPr lang="en-US" altLang="zh-CN" sz="3800" dirty="0">
                <a:latin typeface="+mn-ea"/>
              </a:rPr>
              <a:t>home</a:t>
            </a:r>
            <a:r>
              <a:rPr lang="zh-CN" altLang="en-US" sz="3800" dirty="0">
                <a:latin typeface="+mn-ea"/>
              </a:rPr>
              <a:t>键，应用虽然会退出，但是该应用的进程是依然会保留在后台，可进入任务列表查看），所以在已有进程的情况下，这种启动会从已有的进程中来启动应用，这个方式叫热启动。热启动因为会从已有的进程中来启动，所以热启动就不会走</a:t>
            </a:r>
            <a:r>
              <a:rPr lang="en-US" altLang="zh-CN" sz="3800" dirty="0">
                <a:latin typeface="+mn-ea"/>
              </a:rPr>
              <a:t>Application</a:t>
            </a:r>
            <a:r>
              <a:rPr lang="zh-CN" altLang="en-US" sz="3800" dirty="0">
                <a:latin typeface="+mn-ea"/>
              </a:rPr>
              <a:t>这步了，而是直接走</a:t>
            </a:r>
            <a:r>
              <a:rPr lang="en-US" altLang="zh-CN" sz="3800" dirty="0">
                <a:latin typeface="+mn-ea"/>
              </a:rPr>
              <a:t>MainActivity</a:t>
            </a:r>
            <a:r>
              <a:rPr lang="zh-CN" altLang="en-US" sz="3800" dirty="0">
                <a:latin typeface="+mn-ea"/>
              </a:rPr>
              <a:t>（包括一系列的测量、布局、绘制），所以热启动的过程只需要创建和初始化一个</a:t>
            </a:r>
            <a:r>
              <a:rPr lang="en-US" altLang="zh-CN" sz="3800" dirty="0">
                <a:latin typeface="+mn-ea"/>
              </a:rPr>
              <a:t>MainActivity</a:t>
            </a:r>
            <a:r>
              <a:rPr lang="zh-CN" altLang="en-US" sz="3800" dirty="0">
                <a:latin typeface="+mn-ea"/>
              </a:rPr>
              <a:t>就行了，而不必创建和初始化</a:t>
            </a:r>
            <a:r>
              <a:rPr lang="en-US" altLang="zh-CN" sz="3800" dirty="0">
                <a:latin typeface="+mn-ea"/>
              </a:rPr>
              <a:t>Application</a:t>
            </a:r>
            <a:r>
              <a:rPr lang="zh-CN" altLang="en-US" sz="3800" dirty="0">
                <a:latin typeface="+mn-ea"/>
              </a:rPr>
              <a:t>，因为一个应用从新进程的创建到进程的销毁，</a:t>
            </a:r>
            <a:r>
              <a:rPr lang="en-US" altLang="zh-CN" sz="3800" dirty="0">
                <a:latin typeface="+mn-ea"/>
              </a:rPr>
              <a:t>Application</a:t>
            </a:r>
            <a:r>
              <a:rPr lang="zh-CN" altLang="en-US" sz="3800" dirty="0">
                <a:latin typeface="+mn-ea"/>
              </a:rPr>
              <a:t>只会初始化一次。</a:t>
            </a:r>
          </a:p>
        </p:txBody>
      </p:sp>
      <p:sp>
        <p:nvSpPr>
          <p:cNvPr id="3" name="标题 2"/>
          <p:cNvSpPr>
            <a:spLocks noGrp="1"/>
          </p:cNvSpPr>
          <p:nvPr>
            <p:ph type="title"/>
          </p:nvPr>
        </p:nvSpPr>
        <p:spPr/>
        <p:txBody>
          <a:bodyPr>
            <a:normAutofit fontScale="90000"/>
          </a:bodyPr>
          <a:lstStyle/>
          <a:p>
            <a:r>
              <a:rPr lang="en-US" altLang="zh-CN" dirty="0"/>
              <a:t>APP</a:t>
            </a:r>
            <a:r>
              <a:rPr lang="zh-CN" altLang="en-US" dirty="0"/>
              <a:t>启动时间测试的方法</a:t>
            </a:r>
          </a:p>
        </p:txBody>
      </p:sp>
    </p:spTree>
    <p:extLst>
      <p:ext uri="{BB962C8B-B14F-4D97-AF65-F5344CB8AC3E}">
        <p14:creationId xmlns:p14="http://schemas.microsoft.com/office/powerpoint/2010/main" val="329175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843558"/>
            <a:ext cx="8229600" cy="3394472"/>
          </a:xfrm>
        </p:spPr>
        <p:txBody>
          <a:bodyPr>
            <a:noAutofit/>
          </a:bodyPr>
          <a:lstStyle/>
          <a:p>
            <a:pPr marL="0" indent="0">
              <a:buNone/>
            </a:pPr>
            <a:r>
              <a:rPr lang="en-US" altLang="zh-CN" sz="2800" dirty="0" smtClean="0">
                <a:latin typeface="+mn-ea"/>
              </a:rPr>
              <a:t>1</a:t>
            </a:r>
            <a:r>
              <a:rPr lang="zh-CN" altLang="en-US" sz="2800" dirty="0" smtClean="0">
                <a:latin typeface="+mn-ea"/>
              </a:rPr>
              <a:t>、代码插入时间打印</a:t>
            </a:r>
            <a:r>
              <a:rPr lang="en-US" altLang="zh-CN" sz="2800" dirty="0" err="1" smtClean="0">
                <a:latin typeface="+mn-ea"/>
              </a:rPr>
              <a:t>Log.e</a:t>
            </a:r>
            <a:endParaRPr lang="en-US" altLang="zh-CN" sz="2800" dirty="0" smtClean="0">
              <a:latin typeface="+mn-ea"/>
            </a:endParaRPr>
          </a:p>
          <a:p>
            <a:pPr marL="0" indent="0">
              <a:buNone/>
            </a:pPr>
            <a:r>
              <a:rPr lang="en-US" altLang="zh-CN" sz="2800" dirty="0" smtClean="0">
                <a:latin typeface="+mn-ea"/>
              </a:rPr>
              <a:t>2</a:t>
            </a:r>
            <a:r>
              <a:rPr lang="zh-CN" altLang="en-US" sz="2800" dirty="0" smtClean="0">
                <a:latin typeface="+mn-ea"/>
              </a:rPr>
              <a:t>、命令方式</a:t>
            </a:r>
            <a:endParaRPr lang="en-US" altLang="zh-CN" sz="2800" dirty="0" smtClean="0">
              <a:latin typeface="+mn-ea"/>
            </a:endParaRPr>
          </a:p>
          <a:p>
            <a:pPr marL="0" indent="0">
              <a:buNone/>
            </a:pPr>
            <a:r>
              <a:rPr lang="en-US" altLang="zh-CN" sz="2800" dirty="0" err="1" smtClean="0">
                <a:latin typeface="+mn-ea"/>
              </a:rPr>
              <a:t>adb</a:t>
            </a:r>
            <a:r>
              <a:rPr lang="en-US" altLang="zh-CN" sz="2800" dirty="0" smtClean="0">
                <a:latin typeface="+mn-ea"/>
              </a:rPr>
              <a:t> shell </a:t>
            </a:r>
          </a:p>
          <a:p>
            <a:pPr marL="0" indent="0">
              <a:buNone/>
            </a:pPr>
            <a:r>
              <a:rPr lang="en-US" altLang="zh-CN" sz="2800" dirty="0">
                <a:latin typeface="+mn-ea"/>
              </a:rPr>
              <a:t>am start –W –n </a:t>
            </a:r>
            <a:r>
              <a:rPr lang="en-US" altLang="zh-CN" sz="2800" dirty="0" smtClean="0">
                <a:latin typeface="+mn-ea"/>
              </a:rPr>
              <a:t> </a:t>
            </a:r>
            <a:r>
              <a:rPr lang="en-US" altLang="zh-CN" sz="2800" dirty="0" err="1" smtClean="0">
                <a:latin typeface="+mn-ea"/>
              </a:rPr>
              <a:t>com.example.todolist</a:t>
            </a:r>
            <a:r>
              <a:rPr lang="en-US" altLang="zh-CN" sz="2800" dirty="0">
                <a:latin typeface="+mn-ea"/>
              </a:rPr>
              <a:t>/.</a:t>
            </a:r>
            <a:r>
              <a:rPr lang="en-US" altLang="zh-CN" sz="2800" dirty="0" err="1">
                <a:latin typeface="+mn-ea"/>
              </a:rPr>
              <a:t>LoginActivity</a:t>
            </a:r>
            <a:endParaRPr lang="en-US" altLang="zh-CN" sz="2800" dirty="0">
              <a:latin typeface="+mn-ea"/>
            </a:endParaRPr>
          </a:p>
          <a:p>
            <a:pPr marL="0" indent="0">
              <a:buNone/>
            </a:pPr>
            <a:r>
              <a:rPr lang="en-US" altLang="zh-CN" sz="2800" dirty="0" smtClean="0">
                <a:latin typeface="+mn-ea"/>
              </a:rPr>
              <a:t>-W </a:t>
            </a:r>
            <a:r>
              <a:rPr lang="zh-CN" altLang="en-US" sz="2800" dirty="0" smtClean="0">
                <a:latin typeface="+mn-ea"/>
              </a:rPr>
              <a:t>启动完成之后，返回启动时间</a:t>
            </a:r>
            <a:endParaRPr lang="en-US" altLang="zh-CN" sz="2800" dirty="0" smtClean="0">
              <a:latin typeface="+mn-ea"/>
            </a:endParaRPr>
          </a:p>
          <a:p>
            <a:pPr marL="0" indent="0">
              <a:buNone/>
            </a:pPr>
            <a:r>
              <a:rPr lang="en-US" altLang="zh-CN" sz="2800" dirty="0" smtClean="0">
                <a:latin typeface="+mn-ea"/>
              </a:rPr>
              <a:t>3</a:t>
            </a:r>
            <a:r>
              <a:rPr lang="zh-CN" altLang="en-US" sz="2800" dirty="0" smtClean="0">
                <a:latin typeface="+mn-ea"/>
              </a:rPr>
              <a:t>、秒表</a:t>
            </a:r>
            <a:endParaRPr lang="en-US" altLang="zh-CN" sz="2800" dirty="0" smtClean="0">
              <a:latin typeface="+mn-ea"/>
            </a:endParaRPr>
          </a:p>
          <a:p>
            <a:pPr marL="0" indent="0">
              <a:buNone/>
            </a:pPr>
            <a:r>
              <a:rPr lang="en-US" altLang="zh-CN" sz="2800" dirty="0" smtClean="0">
                <a:latin typeface="+mn-ea"/>
              </a:rPr>
              <a:t>4</a:t>
            </a:r>
            <a:r>
              <a:rPr lang="zh-CN" altLang="en-US" sz="2800" dirty="0" smtClean="0">
                <a:latin typeface="+mn-ea"/>
              </a:rPr>
              <a:t>、云测平台</a:t>
            </a:r>
            <a:endParaRPr lang="zh-CN" altLang="en-US" sz="2800" dirty="0">
              <a:latin typeface="+mn-ea"/>
            </a:endParaRPr>
          </a:p>
        </p:txBody>
      </p:sp>
      <p:sp>
        <p:nvSpPr>
          <p:cNvPr id="3" name="标题 2"/>
          <p:cNvSpPr>
            <a:spLocks noGrp="1"/>
          </p:cNvSpPr>
          <p:nvPr>
            <p:ph type="title"/>
          </p:nvPr>
        </p:nvSpPr>
        <p:spPr/>
        <p:txBody>
          <a:bodyPr>
            <a:normAutofit fontScale="90000"/>
          </a:bodyPr>
          <a:lstStyle/>
          <a:p>
            <a:r>
              <a:rPr lang="en-US" altLang="zh-CN" dirty="0"/>
              <a:t>APP</a:t>
            </a:r>
            <a:r>
              <a:rPr lang="zh-CN" altLang="en-US" dirty="0"/>
              <a:t>启动时间测试的方法</a:t>
            </a:r>
          </a:p>
        </p:txBody>
      </p:sp>
    </p:spTree>
    <p:extLst>
      <p:ext uri="{BB962C8B-B14F-4D97-AF65-F5344CB8AC3E}">
        <p14:creationId xmlns:p14="http://schemas.microsoft.com/office/powerpoint/2010/main" val="343302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771550"/>
            <a:ext cx="8733656" cy="3610496"/>
          </a:xfrm>
        </p:spPr>
        <p:txBody>
          <a:bodyPr>
            <a:normAutofit/>
          </a:bodyPr>
          <a:lstStyle/>
          <a:p>
            <a:pPr marL="0" indent="0">
              <a:buNone/>
            </a:pPr>
            <a:r>
              <a:rPr lang="en-US" altLang="zh-CN" sz="2800" dirty="0">
                <a:latin typeface="+mn-ea"/>
              </a:rPr>
              <a:t>5</a:t>
            </a:r>
            <a:r>
              <a:rPr lang="zh-CN" altLang="en-US" sz="2800" dirty="0">
                <a:latin typeface="+mn-ea"/>
              </a:rPr>
              <a:t>、</a:t>
            </a:r>
            <a:r>
              <a:rPr lang="en-US" altLang="zh-CN" sz="2800" dirty="0" err="1"/>
              <a:t>adb</a:t>
            </a:r>
            <a:r>
              <a:rPr lang="en-US" altLang="zh-CN" sz="2800" dirty="0"/>
              <a:t> </a:t>
            </a:r>
            <a:r>
              <a:rPr lang="en-US" altLang="zh-CN" sz="2800" dirty="0" err="1"/>
              <a:t>logcat</a:t>
            </a:r>
            <a:endParaRPr lang="en-US" altLang="zh-CN" sz="2800" dirty="0"/>
          </a:p>
          <a:p>
            <a:pPr marL="0" indent="0">
              <a:buNone/>
            </a:pPr>
            <a:r>
              <a:rPr lang="en-US" altLang="zh-CN" sz="2800" dirty="0" err="1"/>
              <a:t>adb</a:t>
            </a:r>
            <a:r>
              <a:rPr lang="en-US" altLang="zh-CN" sz="2800" dirty="0"/>
              <a:t> </a:t>
            </a:r>
            <a:r>
              <a:rPr lang="en-US" altLang="zh-CN" sz="2800" dirty="0" err="1"/>
              <a:t>logcat</a:t>
            </a:r>
            <a:r>
              <a:rPr lang="en-US" altLang="zh-CN" sz="2800" dirty="0"/>
              <a:t> &gt;d:\demo\app_time.txt</a:t>
            </a:r>
          </a:p>
          <a:p>
            <a:pPr marL="0" indent="0">
              <a:buNone/>
            </a:pPr>
            <a:r>
              <a:rPr lang="zh-CN" altLang="en-US" sz="2800" dirty="0">
                <a:latin typeface="+mn-ea"/>
              </a:rPr>
              <a:t>启动应用，加载完成后</a:t>
            </a:r>
            <a:r>
              <a:rPr lang="en-US" altLang="zh-CN" sz="2800" dirty="0" err="1">
                <a:latin typeface="+mn-ea"/>
              </a:rPr>
              <a:t>ctrl+c</a:t>
            </a:r>
            <a:r>
              <a:rPr lang="zh-CN" altLang="en-US" sz="2800" dirty="0">
                <a:latin typeface="+mn-ea"/>
              </a:rPr>
              <a:t>停止</a:t>
            </a:r>
            <a:endParaRPr lang="en-US" altLang="zh-CN" sz="2800" dirty="0">
              <a:latin typeface="+mn-ea"/>
            </a:endParaRPr>
          </a:p>
          <a:p>
            <a:pPr marL="0" indent="0">
              <a:buNone/>
            </a:pPr>
            <a:r>
              <a:rPr lang="en-US" altLang="zh-CN" sz="2800" dirty="0"/>
              <a:t>find “Displayed” d:\demo\app_time.txt&gt;d:\demo\app_time1.txt</a:t>
            </a:r>
          </a:p>
          <a:p>
            <a:pPr marL="0" indent="0">
              <a:buNone/>
            </a:pPr>
            <a:r>
              <a:rPr lang="en-US" altLang="zh-CN" sz="2800" dirty="0"/>
              <a:t>find “</a:t>
            </a:r>
            <a:r>
              <a:rPr lang="en-US" altLang="zh-CN" sz="2800" dirty="0" err="1"/>
              <a:t>com.example.todolist</a:t>
            </a:r>
            <a:r>
              <a:rPr lang="en-US" altLang="zh-CN" sz="2800" dirty="0"/>
              <a:t>” d:\demo\app_time1.txt&gt;d:\demo\app_time2.txt</a:t>
            </a:r>
          </a:p>
        </p:txBody>
      </p:sp>
      <p:sp>
        <p:nvSpPr>
          <p:cNvPr id="3" name="标题 2"/>
          <p:cNvSpPr>
            <a:spLocks noGrp="1"/>
          </p:cNvSpPr>
          <p:nvPr>
            <p:ph type="title"/>
          </p:nvPr>
        </p:nvSpPr>
        <p:spPr/>
        <p:txBody>
          <a:bodyPr>
            <a:normAutofit fontScale="90000"/>
          </a:bodyPr>
          <a:lstStyle/>
          <a:p>
            <a:r>
              <a:rPr lang="en-US" altLang="zh-CN" dirty="0"/>
              <a:t>APP</a:t>
            </a:r>
            <a:r>
              <a:rPr lang="zh-CN" altLang="en-US" dirty="0"/>
              <a:t>启动时间测试的方法</a:t>
            </a:r>
          </a:p>
        </p:txBody>
      </p:sp>
    </p:spTree>
    <p:extLst>
      <p:ext uri="{BB962C8B-B14F-4D97-AF65-F5344CB8AC3E}">
        <p14:creationId xmlns:p14="http://schemas.microsoft.com/office/powerpoint/2010/main" val="403874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solidFill>
                  <a:srgbClr val="FF0000"/>
                </a:solidFill>
                <a:latin typeface="+mn-ea"/>
              </a:rPr>
              <a:t>CPU</a:t>
            </a:r>
            <a:r>
              <a:rPr lang="zh-CN" altLang="en-US" sz="2800" dirty="0">
                <a:solidFill>
                  <a:srgbClr val="FF0000"/>
                </a:solidFill>
                <a:latin typeface="+mn-ea"/>
              </a:rPr>
              <a:t>测试</a:t>
            </a:r>
            <a:endParaRPr lang="en-US" altLang="zh-CN" sz="2800" dirty="0">
              <a:solidFill>
                <a:srgbClr val="FF0000"/>
              </a:solidFill>
              <a:latin typeface="+mn-ea"/>
            </a:endParaRPr>
          </a:p>
          <a:p>
            <a:pPr marL="0" indent="0">
              <a:lnSpc>
                <a:spcPct val="150000"/>
              </a:lnSpc>
              <a:spcBef>
                <a:spcPts val="0"/>
              </a:spcBef>
            </a:pPr>
            <a:r>
              <a:rPr lang="zh-CN" altLang="en-US" sz="2800" dirty="0" smtClean="0">
                <a:latin typeface="+mn-ea"/>
              </a:rPr>
              <a:t>电量测试</a:t>
            </a:r>
            <a:endParaRPr lang="en-US" altLang="zh-CN" sz="2800" dirty="0" smtClean="0">
              <a:latin typeface="+mn-ea"/>
            </a:endParaRPr>
          </a:p>
          <a:p>
            <a:pPr marL="0" indent="0">
              <a:lnSpc>
                <a:spcPct val="150000"/>
              </a:lnSpc>
              <a:spcBef>
                <a:spcPts val="0"/>
              </a:spcBef>
            </a:pPr>
            <a:r>
              <a:rPr lang="zh-CN" altLang="en-US" sz="2800" dirty="0">
                <a:latin typeface="+mn-ea"/>
              </a:rPr>
              <a:t>流量</a:t>
            </a:r>
            <a:r>
              <a:rPr lang="zh-CN" altLang="en-US" sz="2800" dirty="0" smtClean="0">
                <a:latin typeface="+mn-ea"/>
              </a:rPr>
              <a:t>测试</a:t>
            </a:r>
            <a:endParaRPr lang="en-US" altLang="zh-CN" sz="2800" dirty="0" smtClean="0">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smtClean="0">
                <a:latin typeface="+mn-ea"/>
              </a:rPr>
              <a:t>Traceview</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4043962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15566"/>
            <a:ext cx="8229600" cy="3394472"/>
          </a:xfrm>
        </p:spPr>
        <p:txBody>
          <a:bodyPr>
            <a:normAutofit/>
          </a:bodyPr>
          <a:lstStyle/>
          <a:p>
            <a:pPr marL="0" indent="0">
              <a:buNone/>
            </a:pPr>
            <a:r>
              <a:rPr lang="en-US" altLang="zh-CN" sz="2800" dirty="0" smtClean="0"/>
              <a:t>1</a:t>
            </a:r>
            <a:r>
              <a:rPr lang="zh-CN" altLang="en-US" sz="2800" dirty="0" smtClean="0"/>
              <a:t>、</a:t>
            </a:r>
            <a:r>
              <a:rPr lang="en-US" altLang="zh-CN" sz="2800" dirty="0" err="1" smtClean="0"/>
              <a:t>dumpsys</a:t>
            </a:r>
            <a:r>
              <a:rPr lang="zh-CN" altLang="en-US" sz="2800" dirty="0" smtClean="0"/>
              <a:t>命令</a:t>
            </a:r>
            <a:endParaRPr lang="en-US" altLang="zh-CN" sz="2800" dirty="0" smtClean="0"/>
          </a:p>
          <a:p>
            <a:pPr marL="0" indent="0">
              <a:buNone/>
            </a:pPr>
            <a:r>
              <a:rPr lang="en-US" altLang="zh-CN" sz="2800" dirty="0" err="1" smtClean="0"/>
              <a:t>adb</a:t>
            </a:r>
            <a:r>
              <a:rPr lang="en-US" altLang="zh-CN" sz="2800" dirty="0" smtClean="0"/>
              <a:t> shell </a:t>
            </a:r>
            <a:r>
              <a:rPr lang="en-US" altLang="zh-CN" sz="2800" dirty="0" err="1" smtClean="0"/>
              <a:t>dumpsys</a:t>
            </a:r>
            <a:r>
              <a:rPr lang="en-US" altLang="zh-CN" sz="2800" dirty="0" smtClean="0"/>
              <a:t> </a:t>
            </a:r>
            <a:r>
              <a:rPr lang="en-US" altLang="zh-CN" sz="2800" dirty="0" err="1" smtClean="0"/>
              <a:t>cpuinfo|grep</a:t>
            </a:r>
            <a:r>
              <a:rPr lang="en-US" altLang="zh-CN" sz="2800" dirty="0" smtClean="0"/>
              <a:t> </a:t>
            </a:r>
            <a:r>
              <a:rPr lang="zh-CN" altLang="en-US" sz="2800" dirty="0" smtClean="0"/>
              <a:t>包名</a:t>
            </a:r>
            <a:endParaRPr lang="en-US" altLang="zh-CN" sz="2800" dirty="0" smtClean="0"/>
          </a:p>
          <a:p>
            <a:pPr marL="0" indent="0">
              <a:buNone/>
            </a:pPr>
            <a:r>
              <a:rPr lang="en-US" altLang="zh-CN" sz="2800" dirty="0" smtClean="0"/>
              <a:t>2</a:t>
            </a:r>
            <a:r>
              <a:rPr lang="zh-CN" altLang="en-US" sz="2800" dirty="0" smtClean="0"/>
              <a:t>、</a:t>
            </a:r>
            <a:r>
              <a:rPr lang="en-US" altLang="zh-CN" sz="2800" dirty="0" smtClean="0"/>
              <a:t>top</a:t>
            </a:r>
            <a:r>
              <a:rPr lang="zh-CN" altLang="en-US" sz="2800" dirty="0" smtClean="0"/>
              <a:t>命令</a:t>
            </a:r>
            <a:endParaRPr lang="en-US" altLang="zh-CN" sz="2800" dirty="0" smtClean="0"/>
          </a:p>
          <a:p>
            <a:pPr marL="0" indent="0">
              <a:buNone/>
            </a:pPr>
            <a:r>
              <a:rPr lang="en-US" altLang="zh-CN" sz="2800" dirty="0" err="1" smtClean="0"/>
              <a:t>adb</a:t>
            </a:r>
            <a:r>
              <a:rPr lang="en-US" altLang="zh-CN" sz="2800" dirty="0" smtClean="0"/>
              <a:t> shell </a:t>
            </a:r>
            <a:r>
              <a:rPr lang="en-US" altLang="zh-CN" sz="2800" dirty="0" err="1" smtClean="0"/>
              <a:t>top|grep</a:t>
            </a:r>
            <a:r>
              <a:rPr lang="en-US" altLang="zh-CN" sz="2800" dirty="0" smtClean="0"/>
              <a:t> </a:t>
            </a:r>
            <a:r>
              <a:rPr lang="zh-CN" altLang="en-US" sz="2800" dirty="0" smtClean="0"/>
              <a:t>包名</a:t>
            </a:r>
            <a:endParaRPr lang="en-US" altLang="zh-CN" sz="2800" dirty="0" smtClean="0"/>
          </a:p>
          <a:p>
            <a:pPr marL="0" indent="0">
              <a:buNone/>
            </a:pPr>
            <a:r>
              <a:rPr lang="en-US" altLang="zh-CN" sz="2800" dirty="0" smtClean="0"/>
              <a:t>3</a:t>
            </a:r>
            <a:r>
              <a:rPr lang="zh-CN" altLang="en-US" sz="2800" dirty="0" smtClean="0"/>
              <a:t>、第三方工具、云测平台</a:t>
            </a:r>
            <a:endParaRPr lang="zh-CN" altLang="en-US" sz="2800" dirty="0"/>
          </a:p>
        </p:txBody>
      </p:sp>
      <p:sp>
        <p:nvSpPr>
          <p:cNvPr id="3" name="标题 2"/>
          <p:cNvSpPr>
            <a:spLocks noGrp="1"/>
          </p:cNvSpPr>
          <p:nvPr>
            <p:ph type="title"/>
          </p:nvPr>
        </p:nvSpPr>
        <p:spPr/>
        <p:txBody>
          <a:bodyPr>
            <a:normAutofit fontScale="90000"/>
          </a:bodyPr>
          <a:lstStyle/>
          <a:p>
            <a:r>
              <a:rPr lang="en-US" altLang="zh-CN" dirty="0" smtClean="0"/>
              <a:t>CPU</a:t>
            </a:r>
            <a:r>
              <a:rPr lang="zh-CN" altLang="en-US" dirty="0" smtClean="0"/>
              <a:t>测试</a:t>
            </a:r>
            <a:endParaRPr lang="zh-CN" altLang="en-US" dirty="0"/>
          </a:p>
        </p:txBody>
      </p:sp>
    </p:spTree>
    <p:extLst>
      <p:ext uri="{BB962C8B-B14F-4D97-AF65-F5344CB8AC3E}">
        <p14:creationId xmlns:p14="http://schemas.microsoft.com/office/powerpoint/2010/main" val="109232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smtClean="0">
                <a:solidFill>
                  <a:srgbClr val="FF0000"/>
                </a:solidFill>
                <a:latin typeface="+mn-ea"/>
              </a:rPr>
              <a:t>电量测试</a:t>
            </a:r>
            <a:endParaRPr lang="en-US" altLang="zh-CN" sz="2800" dirty="0" smtClean="0">
              <a:solidFill>
                <a:srgbClr val="FF0000"/>
              </a:solidFill>
              <a:latin typeface="+mn-ea"/>
            </a:endParaRPr>
          </a:p>
          <a:p>
            <a:pPr marL="0" indent="0">
              <a:lnSpc>
                <a:spcPct val="150000"/>
              </a:lnSpc>
              <a:spcBef>
                <a:spcPts val="0"/>
              </a:spcBef>
            </a:pPr>
            <a:r>
              <a:rPr lang="zh-CN" altLang="en-US" sz="2800" dirty="0">
                <a:latin typeface="+mn-ea"/>
              </a:rPr>
              <a:t>流量</a:t>
            </a:r>
            <a:r>
              <a:rPr lang="zh-CN" altLang="en-US" sz="2800" dirty="0" smtClean="0">
                <a:latin typeface="+mn-ea"/>
              </a:rPr>
              <a:t>测试</a:t>
            </a:r>
            <a:endParaRPr lang="en-US" altLang="zh-CN" sz="2800" dirty="0" smtClean="0">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smtClean="0">
                <a:latin typeface="+mn-ea"/>
              </a:rPr>
              <a:t>Traceview</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2430478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843558"/>
            <a:ext cx="8229600" cy="3394472"/>
          </a:xfrm>
        </p:spPr>
        <p:txBody>
          <a:bodyPr>
            <a:normAutofit fontScale="92500" lnSpcReduction="20000"/>
          </a:bodyPr>
          <a:lstStyle/>
          <a:p>
            <a:pPr marL="0" indent="0">
              <a:lnSpc>
                <a:spcPct val="160000"/>
              </a:lnSpc>
              <a:spcBef>
                <a:spcPts val="0"/>
              </a:spcBef>
              <a:buNone/>
            </a:pPr>
            <a:r>
              <a:rPr lang="zh-CN" altLang="en-US" dirty="0" smtClean="0"/>
              <a:t>        电量</a:t>
            </a:r>
            <a:r>
              <a:rPr lang="zh-CN" altLang="en-US" dirty="0"/>
              <a:t>测试，就是测试移动设备电量消耗快慢的一种测试方法。一般是用平均电流（电池生产厂家一般都采用</a:t>
            </a:r>
            <a:r>
              <a:rPr lang="en-US" altLang="zh-CN" dirty="0" err="1"/>
              <a:t>mAh</a:t>
            </a:r>
            <a:r>
              <a:rPr lang="zh-CN" altLang="en-US" dirty="0"/>
              <a:t>来标记电池容量大小，平均电流越小，说明设备使用时间就越长）来衡量电量消耗速度</a:t>
            </a:r>
            <a:r>
              <a:rPr lang="zh-CN" altLang="en-US" dirty="0" smtClean="0"/>
              <a:t>。</a:t>
            </a:r>
            <a:endParaRPr lang="en-US" altLang="zh-CN" dirty="0" smtClean="0"/>
          </a:p>
        </p:txBody>
      </p:sp>
      <p:sp>
        <p:nvSpPr>
          <p:cNvPr id="3" name="标题 2"/>
          <p:cNvSpPr>
            <a:spLocks noGrp="1"/>
          </p:cNvSpPr>
          <p:nvPr>
            <p:ph type="title"/>
          </p:nvPr>
        </p:nvSpPr>
        <p:spPr/>
        <p:txBody>
          <a:bodyPr>
            <a:normAutofit fontScale="90000"/>
          </a:bodyPr>
          <a:lstStyle/>
          <a:p>
            <a:r>
              <a:rPr lang="zh-CN" altLang="en-US" dirty="0"/>
              <a:t>电量</a:t>
            </a:r>
            <a:r>
              <a:rPr lang="zh-CN" altLang="en-US" dirty="0" smtClean="0"/>
              <a:t>测试</a:t>
            </a:r>
            <a:endParaRPr lang="zh-CN" altLang="en-US" dirty="0"/>
          </a:p>
        </p:txBody>
      </p:sp>
    </p:spTree>
    <p:extLst>
      <p:ext uri="{BB962C8B-B14F-4D97-AF65-F5344CB8AC3E}">
        <p14:creationId xmlns:p14="http://schemas.microsoft.com/office/powerpoint/2010/main" val="3245376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699542"/>
            <a:ext cx="8229600" cy="3394472"/>
          </a:xfrm>
        </p:spPr>
        <p:txBody>
          <a:bodyPr>
            <a:noAutofit/>
          </a:bodyPr>
          <a:lstStyle/>
          <a:p>
            <a:pPr marL="0" indent="0">
              <a:lnSpc>
                <a:spcPct val="150000"/>
              </a:lnSpc>
              <a:buNone/>
            </a:pPr>
            <a:r>
              <a:rPr lang="zh-CN" altLang="en-US" sz="2400" b="1" dirty="0">
                <a:latin typeface="+mn-ea"/>
              </a:rPr>
              <a:t>常用的电量测试方法有以下</a:t>
            </a:r>
            <a:r>
              <a:rPr lang="zh-CN" altLang="en-US" sz="2400" b="1" dirty="0" smtClean="0">
                <a:latin typeface="+mn-ea"/>
              </a:rPr>
              <a:t>两种：</a:t>
            </a:r>
            <a:endParaRPr lang="en-US" altLang="zh-CN" sz="2400" b="1" dirty="0" smtClean="0">
              <a:latin typeface="+mn-ea"/>
            </a:endParaRPr>
          </a:p>
          <a:p>
            <a:pPr marL="0" indent="0">
              <a:lnSpc>
                <a:spcPct val="150000"/>
              </a:lnSpc>
              <a:buNone/>
            </a:pPr>
            <a:r>
              <a:rPr lang="en-US" altLang="zh-CN" sz="2400" b="1" dirty="0" smtClean="0">
                <a:latin typeface="+mn-ea"/>
              </a:rPr>
              <a:t>1</a:t>
            </a:r>
            <a:r>
              <a:rPr lang="zh-CN" altLang="en-US" sz="2400" b="1" dirty="0" smtClean="0">
                <a:latin typeface="+mn-ea"/>
              </a:rPr>
              <a:t>、硬件</a:t>
            </a:r>
            <a:r>
              <a:rPr lang="zh-CN" altLang="en-US" sz="2400" b="1" dirty="0">
                <a:latin typeface="+mn-ea"/>
              </a:rPr>
              <a:t>测试</a:t>
            </a:r>
            <a:endParaRPr lang="zh-CN" altLang="en-US" sz="2400" dirty="0">
              <a:latin typeface="+mn-ea"/>
            </a:endParaRPr>
          </a:p>
          <a:p>
            <a:pPr marL="0" indent="0">
              <a:lnSpc>
                <a:spcPct val="150000"/>
              </a:lnSpc>
              <a:buNone/>
            </a:pPr>
            <a:r>
              <a:rPr lang="zh-CN" altLang="en-US" sz="2400" dirty="0" smtClean="0">
                <a:latin typeface="+mn-ea"/>
              </a:rPr>
              <a:t>    传统</a:t>
            </a:r>
            <a:r>
              <a:rPr lang="zh-CN" altLang="en-US" sz="2400" dirty="0">
                <a:latin typeface="+mn-ea"/>
              </a:rPr>
              <a:t>的硬件测试法就是利用电量测试仪测试被测设备（拆除自带电池，使用同型号假电池）的电流，统计一段时间内的平均电流值（都有</a:t>
            </a:r>
            <a:r>
              <a:rPr lang="en-US" altLang="zh-CN" sz="2400" dirty="0">
                <a:latin typeface="+mn-ea"/>
              </a:rPr>
              <a:t>PC</a:t>
            </a:r>
            <a:r>
              <a:rPr lang="zh-CN" altLang="en-US" sz="2400" dirty="0">
                <a:latin typeface="+mn-ea"/>
              </a:rPr>
              <a:t>上的配套软件，有些可通过图表输出。如果实在觉得抽象，可以想象下心电图）</a:t>
            </a:r>
            <a:r>
              <a:rPr lang="zh-CN" altLang="en-US" sz="2400" dirty="0" smtClean="0">
                <a:latin typeface="+mn-ea"/>
              </a:rPr>
              <a:t>。</a:t>
            </a:r>
            <a:endParaRPr lang="zh-CN" altLang="en-US" sz="2400" dirty="0">
              <a:latin typeface="+mn-ea"/>
            </a:endParaRPr>
          </a:p>
        </p:txBody>
      </p:sp>
      <p:sp>
        <p:nvSpPr>
          <p:cNvPr id="3" name="标题 2"/>
          <p:cNvSpPr>
            <a:spLocks noGrp="1"/>
          </p:cNvSpPr>
          <p:nvPr>
            <p:ph type="title"/>
          </p:nvPr>
        </p:nvSpPr>
        <p:spPr/>
        <p:txBody>
          <a:bodyPr>
            <a:normAutofit fontScale="90000"/>
          </a:bodyPr>
          <a:lstStyle/>
          <a:p>
            <a:r>
              <a:rPr lang="zh-CN" altLang="en-US" dirty="0"/>
              <a:t>电量</a:t>
            </a:r>
            <a:r>
              <a:rPr lang="zh-CN" altLang="en-US" dirty="0" smtClean="0"/>
              <a:t>测试</a:t>
            </a:r>
            <a:endParaRPr lang="zh-CN" altLang="en-US" dirty="0"/>
          </a:p>
        </p:txBody>
      </p:sp>
    </p:spTree>
    <p:extLst>
      <p:ext uri="{BB962C8B-B14F-4D97-AF65-F5344CB8AC3E}">
        <p14:creationId xmlns:p14="http://schemas.microsoft.com/office/powerpoint/2010/main" val="835128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555526"/>
            <a:ext cx="9145016" cy="3394472"/>
          </a:xfrm>
        </p:spPr>
        <p:txBody>
          <a:bodyPr>
            <a:noAutofit/>
          </a:bodyPr>
          <a:lstStyle/>
          <a:p>
            <a:pPr marL="0" indent="0">
              <a:lnSpc>
                <a:spcPct val="150000"/>
              </a:lnSpc>
              <a:buNone/>
            </a:pPr>
            <a:r>
              <a:rPr lang="en-US" altLang="zh-CN" sz="2400" b="1" dirty="0" smtClean="0">
                <a:latin typeface="+mn-ea"/>
              </a:rPr>
              <a:t>2</a:t>
            </a:r>
            <a:r>
              <a:rPr lang="zh-CN" altLang="en-US" sz="2400" b="1" dirty="0">
                <a:latin typeface="+mn-ea"/>
              </a:rPr>
              <a:t>、耗电检测</a:t>
            </a:r>
            <a:r>
              <a:rPr lang="en-US" altLang="zh-CN" sz="2400" b="1" dirty="0">
                <a:latin typeface="+mn-ea"/>
              </a:rPr>
              <a:t>APP</a:t>
            </a:r>
            <a:endParaRPr lang="zh-CN" altLang="en-US" sz="2400" b="1" dirty="0">
              <a:latin typeface="+mn-ea"/>
            </a:endParaRPr>
          </a:p>
          <a:p>
            <a:pPr marL="0" indent="0">
              <a:lnSpc>
                <a:spcPct val="150000"/>
              </a:lnSpc>
              <a:spcBef>
                <a:spcPts val="0"/>
              </a:spcBef>
              <a:buNone/>
            </a:pPr>
            <a:r>
              <a:rPr lang="zh-CN" altLang="en-US" sz="1600" dirty="0">
                <a:latin typeface="+mn-ea"/>
              </a:rPr>
              <a:t>通过第三方软件和程序，模拟计算应用</a:t>
            </a:r>
            <a:r>
              <a:rPr lang="en-US" altLang="zh-CN" sz="1600" dirty="0">
                <a:latin typeface="+mn-ea"/>
              </a:rPr>
              <a:t>APP</a:t>
            </a:r>
            <a:r>
              <a:rPr lang="zh-CN" altLang="en-US" sz="1600" dirty="0">
                <a:latin typeface="+mn-ea"/>
              </a:rPr>
              <a:t>的耗电，这种方法一般用来分析</a:t>
            </a:r>
            <a:r>
              <a:rPr lang="en-US" altLang="zh-CN" sz="1600" dirty="0">
                <a:latin typeface="+mn-ea"/>
              </a:rPr>
              <a:t>APP</a:t>
            </a:r>
            <a:r>
              <a:rPr lang="zh-CN" altLang="en-US" sz="1600" dirty="0">
                <a:latin typeface="+mn-ea"/>
              </a:rPr>
              <a:t>耗电，不作为平均电流值的基准值。</a:t>
            </a:r>
          </a:p>
          <a:p>
            <a:pPr marL="0" indent="0">
              <a:lnSpc>
                <a:spcPct val="150000"/>
              </a:lnSpc>
              <a:spcBef>
                <a:spcPts val="0"/>
              </a:spcBef>
              <a:buNone/>
            </a:pPr>
            <a:r>
              <a:rPr lang="zh-CN" altLang="en-US" sz="1600" dirty="0">
                <a:latin typeface="+mn-ea"/>
              </a:rPr>
              <a:t>腾讯的</a:t>
            </a:r>
            <a:r>
              <a:rPr lang="en-US" altLang="zh-CN" sz="1600" dirty="0">
                <a:latin typeface="+mn-ea"/>
              </a:rPr>
              <a:t>GT</a:t>
            </a:r>
            <a:r>
              <a:rPr lang="zh-CN" altLang="en-US" sz="1600" dirty="0">
                <a:latin typeface="+mn-ea"/>
              </a:rPr>
              <a:t>和</a:t>
            </a:r>
            <a:r>
              <a:rPr lang="en-US" altLang="zh-CN" sz="1600" dirty="0">
                <a:latin typeface="+mn-ea"/>
              </a:rPr>
              <a:t>Instrument</a:t>
            </a:r>
            <a:r>
              <a:rPr lang="zh-CN" altLang="en-US" sz="1600" dirty="0">
                <a:latin typeface="+mn-ea"/>
              </a:rPr>
              <a:t>来分别测试</a:t>
            </a:r>
            <a:r>
              <a:rPr lang="en-US" altLang="zh-CN" sz="1600" dirty="0">
                <a:latin typeface="+mn-ea"/>
              </a:rPr>
              <a:t>Android</a:t>
            </a:r>
            <a:r>
              <a:rPr lang="zh-CN" altLang="en-US" sz="1600" dirty="0">
                <a:latin typeface="+mn-ea"/>
              </a:rPr>
              <a:t>和</a:t>
            </a:r>
            <a:r>
              <a:rPr lang="en-US" altLang="zh-CN" sz="1600" dirty="0" err="1">
                <a:latin typeface="+mn-ea"/>
              </a:rPr>
              <a:t>iOS</a:t>
            </a:r>
            <a:r>
              <a:rPr lang="zh-CN" altLang="en-US" sz="1600" dirty="0">
                <a:latin typeface="+mn-ea"/>
              </a:rPr>
              <a:t>的电量。</a:t>
            </a:r>
          </a:p>
          <a:p>
            <a:pPr marL="0" indent="0">
              <a:lnSpc>
                <a:spcPct val="150000"/>
              </a:lnSpc>
              <a:spcBef>
                <a:spcPts val="0"/>
              </a:spcBef>
              <a:buNone/>
            </a:pPr>
            <a:r>
              <a:rPr lang="zh-CN" altLang="en-US" sz="1600" dirty="0">
                <a:latin typeface="+mn-ea"/>
              </a:rPr>
              <a:t>影响电量的因素</a:t>
            </a:r>
          </a:p>
          <a:p>
            <a:pPr marL="0" indent="0">
              <a:lnSpc>
                <a:spcPct val="150000"/>
              </a:lnSpc>
              <a:spcBef>
                <a:spcPts val="0"/>
              </a:spcBef>
              <a:buNone/>
            </a:pPr>
            <a:r>
              <a:rPr lang="zh-CN" altLang="en-US" sz="1600" dirty="0">
                <a:latin typeface="+mn-ea"/>
              </a:rPr>
              <a:t>几个典型的耗电场景如下：</a:t>
            </a:r>
          </a:p>
          <a:p>
            <a:pPr marL="0" indent="0">
              <a:lnSpc>
                <a:spcPct val="150000"/>
              </a:lnSpc>
              <a:spcBef>
                <a:spcPts val="0"/>
              </a:spcBef>
              <a:buNone/>
            </a:pPr>
            <a:r>
              <a:rPr lang="en-US" altLang="zh-CN" sz="1600" dirty="0">
                <a:latin typeface="+mn-ea"/>
              </a:rPr>
              <a:t>1) </a:t>
            </a:r>
            <a:r>
              <a:rPr lang="zh-CN" altLang="en-US" sz="1600" dirty="0">
                <a:latin typeface="+mn-ea"/>
              </a:rPr>
              <a:t>定位，尤其是调用</a:t>
            </a:r>
            <a:r>
              <a:rPr lang="en-US" altLang="zh-CN" sz="1600" dirty="0">
                <a:latin typeface="+mn-ea"/>
              </a:rPr>
              <a:t>GPS</a:t>
            </a:r>
            <a:r>
              <a:rPr lang="zh-CN" altLang="en-US" sz="1600" dirty="0">
                <a:latin typeface="+mn-ea"/>
              </a:rPr>
              <a:t>定位。</a:t>
            </a:r>
          </a:p>
          <a:p>
            <a:pPr marL="0" indent="0">
              <a:lnSpc>
                <a:spcPct val="150000"/>
              </a:lnSpc>
              <a:spcBef>
                <a:spcPts val="0"/>
              </a:spcBef>
              <a:buNone/>
            </a:pPr>
            <a:r>
              <a:rPr lang="en-US" altLang="zh-CN" sz="1600" dirty="0">
                <a:latin typeface="+mn-ea"/>
              </a:rPr>
              <a:t>2) </a:t>
            </a:r>
            <a:r>
              <a:rPr lang="zh-CN" altLang="en-US" sz="1600" dirty="0">
                <a:latin typeface="+mn-ea"/>
              </a:rPr>
              <a:t>网络传输，尤其是非</a:t>
            </a:r>
            <a:r>
              <a:rPr lang="en-US" altLang="zh-CN" sz="1600" dirty="0" err="1">
                <a:latin typeface="+mn-ea"/>
              </a:rPr>
              <a:t>Wifi</a:t>
            </a:r>
            <a:r>
              <a:rPr lang="zh-CN" altLang="en-US" sz="1600" dirty="0">
                <a:latin typeface="+mn-ea"/>
              </a:rPr>
              <a:t>环境。</a:t>
            </a:r>
          </a:p>
          <a:p>
            <a:pPr marL="0" indent="0">
              <a:lnSpc>
                <a:spcPct val="150000"/>
              </a:lnSpc>
              <a:spcBef>
                <a:spcPts val="0"/>
              </a:spcBef>
              <a:buNone/>
            </a:pPr>
            <a:r>
              <a:rPr lang="en-US" altLang="zh-CN" sz="1600" dirty="0">
                <a:latin typeface="+mn-ea"/>
              </a:rPr>
              <a:t>3) </a:t>
            </a:r>
            <a:r>
              <a:rPr lang="en-US" altLang="zh-CN" sz="1600" dirty="0" err="1">
                <a:latin typeface="+mn-ea"/>
              </a:rPr>
              <a:t>cpu</a:t>
            </a:r>
            <a:r>
              <a:rPr lang="zh-CN" altLang="en-US" sz="1600" dirty="0">
                <a:latin typeface="+mn-ea"/>
              </a:rPr>
              <a:t>频率</a:t>
            </a:r>
          </a:p>
          <a:p>
            <a:pPr marL="0" indent="0">
              <a:lnSpc>
                <a:spcPct val="150000"/>
              </a:lnSpc>
              <a:spcBef>
                <a:spcPts val="0"/>
              </a:spcBef>
              <a:buNone/>
            </a:pPr>
            <a:r>
              <a:rPr lang="en-US" altLang="zh-CN" sz="1600" dirty="0">
                <a:latin typeface="+mn-ea"/>
              </a:rPr>
              <a:t>4) </a:t>
            </a:r>
            <a:r>
              <a:rPr lang="zh-CN" altLang="en-US" sz="1600" dirty="0">
                <a:latin typeface="+mn-ea"/>
              </a:rPr>
              <a:t>内存调度频度</a:t>
            </a:r>
          </a:p>
          <a:p>
            <a:pPr marL="0" indent="0">
              <a:lnSpc>
                <a:spcPct val="150000"/>
              </a:lnSpc>
              <a:spcBef>
                <a:spcPts val="0"/>
              </a:spcBef>
              <a:buNone/>
            </a:pPr>
            <a:r>
              <a:rPr lang="en-US" altLang="zh-CN" sz="1600" dirty="0">
                <a:latin typeface="+mn-ea"/>
              </a:rPr>
              <a:t>5) </a:t>
            </a:r>
            <a:r>
              <a:rPr lang="en-US" altLang="zh-CN" sz="1600" dirty="0" err="1">
                <a:latin typeface="+mn-ea"/>
              </a:rPr>
              <a:t>wake_locker</a:t>
            </a:r>
            <a:r>
              <a:rPr lang="zh-CN" altLang="en-US" sz="1600" dirty="0">
                <a:latin typeface="+mn-ea"/>
              </a:rPr>
              <a:t>时间和</a:t>
            </a:r>
            <a:r>
              <a:rPr lang="zh-CN" altLang="en-US" sz="1600" dirty="0" smtClean="0">
                <a:latin typeface="+mn-ea"/>
              </a:rPr>
              <a:t>次数</a:t>
            </a:r>
            <a:endParaRPr lang="en-US" altLang="zh-CN" sz="1600" dirty="0" smtClean="0">
              <a:latin typeface="+mn-ea"/>
            </a:endParaRPr>
          </a:p>
          <a:p>
            <a:pPr marL="0" indent="0">
              <a:lnSpc>
                <a:spcPct val="150000"/>
              </a:lnSpc>
              <a:spcBef>
                <a:spcPts val="0"/>
              </a:spcBef>
              <a:buNone/>
            </a:pPr>
            <a:r>
              <a:rPr lang="en-US" altLang="zh-CN" sz="1600" dirty="0"/>
              <a:t>https://sq.163yun.com/blog/article/195983166612123648</a:t>
            </a:r>
            <a:endParaRPr lang="zh-CN" altLang="en-US" sz="1600" dirty="0"/>
          </a:p>
          <a:p>
            <a:pPr marL="0" indent="0">
              <a:lnSpc>
                <a:spcPct val="150000"/>
              </a:lnSpc>
              <a:spcBef>
                <a:spcPts val="0"/>
              </a:spcBef>
              <a:buNone/>
            </a:pPr>
            <a:endParaRPr lang="en-US" altLang="zh-CN" sz="1600" dirty="0">
              <a:latin typeface="+mn-ea"/>
            </a:endParaRPr>
          </a:p>
        </p:txBody>
      </p:sp>
      <p:sp>
        <p:nvSpPr>
          <p:cNvPr id="3" name="标题 2"/>
          <p:cNvSpPr>
            <a:spLocks noGrp="1"/>
          </p:cNvSpPr>
          <p:nvPr>
            <p:ph type="title"/>
          </p:nvPr>
        </p:nvSpPr>
        <p:spPr/>
        <p:txBody>
          <a:bodyPr>
            <a:normAutofit fontScale="90000"/>
          </a:bodyPr>
          <a:lstStyle/>
          <a:p>
            <a:r>
              <a:rPr lang="zh-CN" altLang="en-US" dirty="0"/>
              <a:t>电量</a:t>
            </a:r>
            <a:r>
              <a:rPr lang="zh-CN" altLang="en-US" dirty="0" smtClean="0"/>
              <a:t>测试</a:t>
            </a:r>
            <a:endParaRPr lang="zh-CN" altLang="en-US" dirty="0"/>
          </a:p>
        </p:txBody>
      </p:sp>
    </p:spTree>
    <p:extLst>
      <p:ext uri="{BB962C8B-B14F-4D97-AF65-F5344CB8AC3E}">
        <p14:creationId xmlns:p14="http://schemas.microsoft.com/office/powerpoint/2010/main" val="351129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a:latin typeface="+mn-ea"/>
              </a:rPr>
              <a:t>电量测试</a:t>
            </a:r>
            <a:endParaRPr lang="en-US" altLang="zh-CN" sz="2800" dirty="0">
              <a:latin typeface="+mn-ea"/>
            </a:endParaRPr>
          </a:p>
          <a:p>
            <a:pPr marL="0" indent="0">
              <a:lnSpc>
                <a:spcPct val="150000"/>
              </a:lnSpc>
              <a:spcBef>
                <a:spcPts val="0"/>
              </a:spcBef>
            </a:pPr>
            <a:r>
              <a:rPr lang="zh-CN" altLang="en-US" sz="2800" dirty="0">
                <a:solidFill>
                  <a:srgbClr val="FF0000"/>
                </a:solidFill>
                <a:latin typeface="+mn-ea"/>
              </a:rPr>
              <a:t>流量</a:t>
            </a:r>
            <a:r>
              <a:rPr lang="zh-CN" altLang="en-US" sz="2800" dirty="0" smtClean="0">
                <a:solidFill>
                  <a:srgbClr val="FF0000"/>
                </a:solidFill>
                <a:latin typeface="+mn-ea"/>
              </a:rPr>
              <a:t>测试</a:t>
            </a:r>
            <a:endParaRPr lang="en-US" altLang="zh-CN" sz="2800" dirty="0" smtClean="0">
              <a:solidFill>
                <a:srgbClr val="FF0000"/>
              </a:solidFill>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smtClean="0">
                <a:latin typeface="+mn-ea"/>
              </a:rPr>
              <a:t>Traceview</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3896158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915566"/>
            <a:ext cx="8229600" cy="4227934"/>
          </a:xfrm>
        </p:spPr>
        <p:txBody>
          <a:bodyPr>
            <a:normAutofit fontScale="70000" lnSpcReduction="20000"/>
          </a:bodyPr>
          <a:lstStyle/>
          <a:p>
            <a:pPr marL="0" indent="0">
              <a:lnSpc>
                <a:spcPct val="150000"/>
              </a:lnSpc>
              <a:spcBef>
                <a:spcPts val="0"/>
              </a:spcBef>
            </a:pPr>
            <a:r>
              <a:rPr lang="zh-CN" altLang="en-US" sz="2800" dirty="0" smtClean="0">
                <a:solidFill>
                  <a:srgbClr val="FF0000"/>
                </a:solidFill>
                <a:latin typeface="+mn-ea"/>
              </a:rPr>
              <a:t>移动</a:t>
            </a:r>
            <a:r>
              <a:rPr lang="zh-CN" altLang="en-US" sz="2800" dirty="0">
                <a:solidFill>
                  <a:srgbClr val="FF0000"/>
                </a:solidFill>
                <a:latin typeface="+mn-ea"/>
              </a:rPr>
              <a:t>应用的测试</a:t>
            </a:r>
            <a:r>
              <a:rPr lang="zh-CN" altLang="en-US" sz="2800" dirty="0" smtClean="0">
                <a:solidFill>
                  <a:srgbClr val="FF0000"/>
                </a:solidFill>
                <a:latin typeface="+mn-ea"/>
              </a:rPr>
              <a:t>范围</a:t>
            </a:r>
            <a:endParaRPr lang="en-US" altLang="zh-CN" sz="2800" dirty="0" smtClean="0">
              <a:solidFill>
                <a:srgbClr val="FF0000"/>
              </a:solidFill>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smtClean="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smtClean="0">
                <a:latin typeface="+mn-ea"/>
              </a:rPr>
              <a:t>电量测试</a:t>
            </a:r>
            <a:endParaRPr lang="en-US" altLang="zh-CN" sz="2800" dirty="0" smtClean="0">
              <a:latin typeface="+mn-ea"/>
            </a:endParaRPr>
          </a:p>
          <a:p>
            <a:pPr marL="0" indent="0">
              <a:lnSpc>
                <a:spcPct val="150000"/>
              </a:lnSpc>
              <a:spcBef>
                <a:spcPts val="0"/>
              </a:spcBef>
            </a:pPr>
            <a:r>
              <a:rPr lang="zh-CN" altLang="en-US" sz="2800" dirty="0">
                <a:latin typeface="+mn-ea"/>
              </a:rPr>
              <a:t>流量</a:t>
            </a:r>
            <a:r>
              <a:rPr lang="zh-CN" altLang="en-US" sz="2800" dirty="0" smtClean="0">
                <a:latin typeface="+mn-ea"/>
              </a:rPr>
              <a:t>测试</a:t>
            </a:r>
            <a:endParaRPr lang="en-US" altLang="zh-CN" sz="2800" dirty="0" smtClean="0">
              <a:latin typeface="+mn-ea"/>
            </a:endParaRPr>
          </a:p>
          <a:p>
            <a:pPr marL="0" indent="0">
              <a:lnSpc>
                <a:spcPct val="150000"/>
              </a:lnSpc>
              <a:spcBef>
                <a:spcPts val="0"/>
              </a:spcBef>
            </a:pPr>
            <a:r>
              <a:rPr lang="zh-CN" altLang="en-US" sz="2800" dirty="0" smtClean="0">
                <a:latin typeface="+mn-ea"/>
              </a:rPr>
              <a:t>静态扫描工具</a:t>
            </a:r>
            <a:endParaRPr lang="en-US" altLang="zh-CN" sz="2800" dirty="0">
              <a:latin typeface="+mn-ea"/>
            </a:endParaRPr>
          </a:p>
          <a:p>
            <a:pPr marL="0" indent="0">
              <a:lnSpc>
                <a:spcPct val="150000"/>
              </a:lnSpc>
              <a:spcBef>
                <a:spcPts val="0"/>
              </a:spcBef>
            </a:pPr>
            <a:r>
              <a:rPr lang="en-US" altLang="zh-CN" sz="2800" dirty="0" err="1" smtClean="0">
                <a:latin typeface="+mn-ea"/>
              </a:rPr>
              <a:t>Traceview</a:t>
            </a:r>
            <a:endParaRPr lang="en-US" altLang="zh-CN" sz="2800" dirty="0" smtClean="0">
              <a:latin typeface="+mn-ea"/>
            </a:endParaRPr>
          </a:p>
          <a:p>
            <a:pPr marL="0" indent="0">
              <a:lnSpc>
                <a:spcPct val="150000"/>
              </a:lnSpc>
              <a:spcBef>
                <a:spcPts val="0"/>
              </a:spcBef>
            </a:pPr>
            <a:r>
              <a:rPr lang="zh-CN" altLang="en-US" sz="2800" dirty="0" smtClean="0">
                <a:latin typeface="+mn-ea"/>
              </a:rPr>
              <a:t>内存测试</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65617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59582"/>
            <a:ext cx="8229600" cy="3394472"/>
          </a:xfrm>
        </p:spPr>
        <p:txBody>
          <a:bodyPr>
            <a:normAutofit fontScale="92500" lnSpcReduction="10000"/>
          </a:bodyPr>
          <a:lstStyle/>
          <a:p>
            <a:pPr marL="0" indent="0">
              <a:lnSpc>
                <a:spcPct val="150000"/>
              </a:lnSpc>
              <a:spcBef>
                <a:spcPts val="0"/>
              </a:spcBef>
              <a:buNone/>
            </a:pPr>
            <a:r>
              <a:rPr lang="zh-CN" altLang="en-US" sz="2400" dirty="0">
                <a:latin typeface="+mn-ea"/>
              </a:rPr>
              <a:t>    流量可以从用户使用的相关性角度分为两类，一类是用户的操作直接导致的流量消耗，另一类是后台，即在用户没有直接使用情况下的流量消耗。</a:t>
            </a:r>
            <a:endParaRPr lang="en-US" altLang="zh-CN" sz="2400" dirty="0">
              <a:latin typeface="+mn-ea"/>
            </a:endParaRPr>
          </a:p>
          <a:p>
            <a:pPr marL="0" indent="0">
              <a:lnSpc>
                <a:spcPct val="150000"/>
              </a:lnSpc>
              <a:spcBef>
                <a:spcPts val="0"/>
              </a:spcBef>
              <a:buNone/>
            </a:pPr>
            <a:r>
              <a:rPr lang="zh-CN" altLang="en-US" sz="2400" dirty="0">
                <a:latin typeface="+mn-ea"/>
              </a:rPr>
              <a:t>后一种情况更加容易出现</a:t>
            </a:r>
            <a:r>
              <a:rPr lang="zh-CN" altLang="en-US" sz="2400" dirty="0" smtClean="0">
                <a:latin typeface="+mn-ea"/>
              </a:rPr>
              <a:t>，因为</a:t>
            </a:r>
            <a:r>
              <a:rPr lang="en-US" altLang="zh-CN" sz="2400" dirty="0" smtClean="0">
                <a:latin typeface="+mn-ea"/>
              </a:rPr>
              <a:t>Android</a:t>
            </a:r>
            <a:r>
              <a:rPr lang="zh-CN" altLang="en-US" sz="2400" dirty="0" smtClean="0">
                <a:latin typeface="+mn-ea"/>
              </a:rPr>
              <a:t>的</a:t>
            </a:r>
            <a:r>
              <a:rPr lang="zh-CN" altLang="en-US" sz="2400" dirty="0" smtClean="0">
                <a:solidFill>
                  <a:srgbClr val="FF0000"/>
                </a:solidFill>
                <a:latin typeface="+mn-ea"/>
              </a:rPr>
              <a:t>消息推送机制</a:t>
            </a:r>
            <a:r>
              <a:rPr lang="zh-CN" altLang="en-US" sz="2400" dirty="0" smtClean="0">
                <a:latin typeface="+mn-ea"/>
              </a:rPr>
              <a:t>不是借助统一的管道，</a:t>
            </a:r>
            <a:r>
              <a:rPr lang="zh-CN" altLang="en-US" sz="2400" dirty="0"/>
              <a:t>而是各个</a:t>
            </a:r>
            <a:r>
              <a:rPr lang="en-US" altLang="zh-CN" sz="2400" dirty="0"/>
              <a:t>app</a:t>
            </a:r>
            <a:r>
              <a:rPr lang="zh-CN" altLang="en-US" sz="2400" dirty="0"/>
              <a:t>定时启动后台进程到自己的服务端去询问是否有新消息，有就拉去到客户端，而这个询问本身就会带来流量的消耗</a:t>
            </a:r>
            <a:r>
              <a:rPr lang="zh-CN" altLang="en-US" sz="2400" dirty="0" smtClean="0"/>
              <a:t>。</a:t>
            </a:r>
            <a:endParaRPr lang="zh-CN" altLang="en-US" sz="2400" dirty="0">
              <a:latin typeface="+mn-ea"/>
            </a:endParaRPr>
          </a:p>
        </p:txBody>
      </p:sp>
      <p:sp>
        <p:nvSpPr>
          <p:cNvPr id="3" name="标题 2"/>
          <p:cNvSpPr>
            <a:spLocks noGrp="1"/>
          </p:cNvSpPr>
          <p:nvPr>
            <p:ph type="title"/>
          </p:nvPr>
        </p:nvSpPr>
        <p:spPr/>
        <p:txBody>
          <a:bodyPr>
            <a:normAutofit fontScale="90000"/>
          </a:bodyPr>
          <a:lstStyle/>
          <a:p>
            <a:r>
              <a:rPr lang="zh-CN" altLang="en-US" dirty="0" smtClean="0"/>
              <a:t>流量测试</a:t>
            </a:r>
            <a:endParaRPr lang="zh-CN" altLang="en-US" dirty="0"/>
          </a:p>
        </p:txBody>
      </p:sp>
    </p:spTree>
    <p:extLst>
      <p:ext uri="{BB962C8B-B14F-4D97-AF65-F5344CB8AC3E}">
        <p14:creationId xmlns:p14="http://schemas.microsoft.com/office/powerpoint/2010/main" val="868095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59582"/>
            <a:ext cx="8229600" cy="3394472"/>
          </a:xfrm>
        </p:spPr>
        <p:txBody>
          <a:bodyPr>
            <a:normAutofit/>
          </a:bodyPr>
          <a:lstStyle/>
          <a:p>
            <a:pPr marL="0" indent="0">
              <a:lnSpc>
                <a:spcPct val="150000"/>
              </a:lnSpc>
              <a:spcBef>
                <a:spcPts val="0"/>
              </a:spcBef>
              <a:buNone/>
            </a:pPr>
            <a:r>
              <a:rPr lang="zh-CN" altLang="en-US" sz="2400" dirty="0">
                <a:latin typeface="+mn-ea"/>
              </a:rPr>
              <a:t>方法</a:t>
            </a:r>
            <a:r>
              <a:rPr lang="en-US" altLang="zh-CN" sz="2400" dirty="0">
                <a:latin typeface="+mn-ea"/>
              </a:rPr>
              <a:t>1</a:t>
            </a:r>
            <a:r>
              <a:rPr lang="zh-CN" altLang="en-US" sz="2400" dirty="0">
                <a:latin typeface="+mn-ea"/>
              </a:rPr>
              <a:t>：系统</a:t>
            </a:r>
            <a:r>
              <a:rPr lang="en-US" altLang="zh-CN" sz="2400" dirty="0" smtClean="0">
                <a:latin typeface="+mn-ea"/>
              </a:rPr>
              <a:t>API</a:t>
            </a:r>
            <a:r>
              <a:rPr lang="zh-CN" altLang="en-US" sz="2400" dirty="0" smtClean="0">
                <a:latin typeface="+mn-ea"/>
              </a:rPr>
              <a:t>的</a:t>
            </a:r>
            <a:r>
              <a:rPr lang="en-US" altLang="zh-CN" sz="2400" dirty="0" err="1">
                <a:latin typeface="+mn-ea"/>
              </a:rPr>
              <a:t>TrafficStats</a:t>
            </a:r>
            <a:r>
              <a:rPr lang="zh-CN" altLang="en-US" sz="2400" dirty="0" smtClean="0">
                <a:latin typeface="+mn-ea"/>
              </a:rPr>
              <a:t>类来</a:t>
            </a:r>
            <a:r>
              <a:rPr lang="zh-CN" altLang="en-US" sz="2400" dirty="0">
                <a:latin typeface="+mn-ea"/>
              </a:rPr>
              <a:t>获取基本的流量</a:t>
            </a:r>
            <a:r>
              <a:rPr lang="zh-CN" altLang="en-US" sz="2400" dirty="0" smtClean="0">
                <a:latin typeface="+mn-ea"/>
              </a:rPr>
              <a:t>数据</a:t>
            </a:r>
            <a:endParaRPr lang="en-US" altLang="zh-CN" sz="2400" dirty="0" smtClean="0">
              <a:latin typeface="+mn-ea"/>
            </a:endParaRPr>
          </a:p>
          <a:p>
            <a:pPr marL="0" indent="0">
              <a:lnSpc>
                <a:spcPct val="150000"/>
              </a:lnSpc>
              <a:spcBef>
                <a:spcPts val="0"/>
              </a:spcBef>
              <a:buNone/>
            </a:pPr>
            <a:r>
              <a:rPr lang="zh-CN" altLang="en-US" sz="2400" dirty="0" smtClean="0">
                <a:latin typeface="+mn-ea"/>
              </a:rPr>
              <a:t>方法</a:t>
            </a:r>
            <a:r>
              <a:rPr lang="en-US" altLang="zh-CN" sz="2400" dirty="0">
                <a:latin typeface="+mn-ea"/>
              </a:rPr>
              <a:t>2</a:t>
            </a:r>
            <a:r>
              <a:rPr lang="zh-CN" altLang="en-US" sz="2400" dirty="0">
                <a:latin typeface="+mn-ea"/>
              </a:rPr>
              <a:t>：手机抓</a:t>
            </a:r>
            <a:r>
              <a:rPr lang="zh-CN" altLang="en-US" sz="2400" dirty="0" smtClean="0">
                <a:latin typeface="+mn-ea"/>
              </a:rPr>
              <a:t>包</a:t>
            </a:r>
            <a:endParaRPr lang="en-US" altLang="zh-CN" sz="2400" dirty="0" smtClean="0">
              <a:latin typeface="+mn-ea"/>
            </a:endParaRPr>
          </a:p>
          <a:p>
            <a:pPr marL="0" indent="0">
              <a:lnSpc>
                <a:spcPct val="150000"/>
              </a:lnSpc>
              <a:spcBef>
                <a:spcPts val="0"/>
              </a:spcBef>
              <a:buNone/>
            </a:pPr>
            <a:r>
              <a:rPr lang="en-US" altLang="zh-CN" sz="2400" dirty="0" err="1">
                <a:latin typeface="+mn-ea"/>
              </a:rPr>
              <a:t>wireshark</a:t>
            </a:r>
            <a:r>
              <a:rPr lang="zh-CN" altLang="en-US" sz="2400" dirty="0">
                <a:latin typeface="+mn-ea"/>
              </a:rPr>
              <a:t>和</a:t>
            </a:r>
            <a:r>
              <a:rPr lang="en-US" altLang="zh-CN" sz="2400" dirty="0" err="1">
                <a:latin typeface="+mn-ea"/>
              </a:rPr>
              <a:t>liunx</a:t>
            </a:r>
            <a:r>
              <a:rPr lang="zh-CN" altLang="en-US" sz="2400" dirty="0">
                <a:latin typeface="+mn-ea"/>
              </a:rPr>
              <a:t>下的</a:t>
            </a:r>
            <a:r>
              <a:rPr lang="en-US" altLang="zh-CN" sz="2400" dirty="0" err="1">
                <a:latin typeface="+mn-ea"/>
              </a:rPr>
              <a:t>tcpdump</a:t>
            </a:r>
            <a:endParaRPr lang="en-US" altLang="zh-CN" sz="2400" dirty="0">
              <a:latin typeface="+mn-ea"/>
            </a:endParaRPr>
          </a:p>
          <a:p>
            <a:pPr marL="0" indent="0">
              <a:lnSpc>
                <a:spcPct val="150000"/>
              </a:lnSpc>
              <a:spcBef>
                <a:spcPts val="0"/>
              </a:spcBef>
              <a:buNone/>
            </a:pPr>
            <a:r>
              <a:rPr lang="zh-CN" altLang="en-US" sz="2400" dirty="0">
                <a:latin typeface="+mn-ea"/>
              </a:rPr>
              <a:t>方法</a:t>
            </a:r>
            <a:r>
              <a:rPr lang="en-US" altLang="zh-CN" sz="2400" dirty="0">
                <a:latin typeface="+mn-ea"/>
              </a:rPr>
              <a:t>3</a:t>
            </a:r>
            <a:r>
              <a:rPr lang="zh-CN" altLang="en-US" sz="2400" dirty="0" smtClean="0">
                <a:latin typeface="+mn-ea"/>
              </a:rPr>
              <a:t>：通过</a:t>
            </a:r>
            <a:r>
              <a:rPr lang="zh-CN" altLang="en-US" sz="2400" dirty="0">
                <a:latin typeface="+mn-ea"/>
              </a:rPr>
              <a:t>网络代理来</a:t>
            </a:r>
            <a:r>
              <a:rPr lang="zh-CN" altLang="en-US" sz="2400" dirty="0" smtClean="0">
                <a:latin typeface="+mn-ea"/>
              </a:rPr>
              <a:t>统计</a:t>
            </a:r>
            <a:endParaRPr lang="en-US" altLang="zh-CN" sz="2400" dirty="0" smtClean="0">
              <a:latin typeface="+mn-ea"/>
            </a:endParaRPr>
          </a:p>
          <a:p>
            <a:pPr marL="0" indent="0">
              <a:lnSpc>
                <a:spcPct val="150000"/>
              </a:lnSpc>
              <a:spcBef>
                <a:spcPts val="0"/>
              </a:spcBef>
              <a:buNone/>
            </a:pPr>
            <a:r>
              <a:rPr lang="en-US" altLang="zh-CN" sz="2400" dirty="0" smtClean="0">
                <a:latin typeface="+mn-ea"/>
              </a:rPr>
              <a:t>Windows</a:t>
            </a:r>
            <a:r>
              <a:rPr lang="zh-CN" altLang="en-US" sz="2400" dirty="0" smtClean="0">
                <a:latin typeface="+mn-ea"/>
              </a:rPr>
              <a:t>的</a:t>
            </a:r>
            <a:r>
              <a:rPr lang="en-US" altLang="zh-CN" sz="2400" dirty="0" smtClean="0">
                <a:latin typeface="+mn-ea"/>
              </a:rPr>
              <a:t>fiddler</a:t>
            </a:r>
            <a:r>
              <a:rPr lang="zh-CN" altLang="en-US" sz="2400" dirty="0">
                <a:latin typeface="+mn-ea"/>
              </a:rPr>
              <a:t>、</a:t>
            </a:r>
            <a:r>
              <a:rPr lang="en-US" altLang="zh-CN" sz="2400" dirty="0" err="1" smtClean="0">
                <a:latin typeface="+mn-ea"/>
              </a:rPr>
              <a:t>ios</a:t>
            </a:r>
            <a:r>
              <a:rPr lang="zh-CN" altLang="en-US" sz="2400" dirty="0" smtClean="0">
                <a:latin typeface="+mn-ea"/>
              </a:rPr>
              <a:t>的</a:t>
            </a:r>
            <a:r>
              <a:rPr lang="en-US" altLang="zh-CN" sz="2400" dirty="0" err="1">
                <a:latin typeface="+mn-ea"/>
              </a:rPr>
              <a:t>charles</a:t>
            </a:r>
            <a:endParaRPr lang="zh-CN" altLang="en-US" sz="2400" dirty="0">
              <a:latin typeface="+mn-ea"/>
            </a:endParaRPr>
          </a:p>
        </p:txBody>
      </p:sp>
      <p:sp>
        <p:nvSpPr>
          <p:cNvPr id="3" name="标题 2"/>
          <p:cNvSpPr>
            <a:spLocks noGrp="1"/>
          </p:cNvSpPr>
          <p:nvPr>
            <p:ph type="title"/>
          </p:nvPr>
        </p:nvSpPr>
        <p:spPr/>
        <p:txBody>
          <a:bodyPr>
            <a:normAutofit fontScale="90000"/>
          </a:bodyPr>
          <a:lstStyle/>
          <a:p>
            <a:r>
              <a:rPr lang="zh-CN" altLang="en-US" dirty="0" smtClean="0"/>
              <a:t>流量测试</a:t>
            </a:r>
            <a:endParaRPr lang="zh-CN" altLang="en-US" dirty="0"/>
          </a:p>
        </p:txBody>
      </p:sp>
    </p:spTree>
    <p:extLst>
      <p:ext uri="{BB962C8B-B14F-4D97-AF65-F5344CB8AC3E}">
        <p14:creationId xmlns:p14="http://schemas.microsoft.com/office/powerpoint/2010/main" val="1567847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a:latin typeface="+mn-ea"/>
              </a:rPr>
              <a:t>电量测试</a:t>
            </a:r>
            <a:endParaRPr lang="en-US" altLang="zh-CN" sz="2800" dirty="0">
              <a:latin typeface="+mn-ea"/>
            </a:endParaRPr>
          </a:p>
          <a:p>
            <a:pPr marL="0" indent="0">
              <a:lnSpc>
                <a:spcPct val="150000"/>
              </a:lnSpc>
              <a:spcBef>
                <a:spcPts val="0"/>
              </a:spcBef>
            </a:pPr>
            <a:r>
              <a:rPr lang="zh-CN" altLang="en-US" sz="2800" dirty="0">
                <a:latin typeface="+mn-ea"/>
              </a:rPr>
              <a:t>流量测试</a:t>
            </a:r>
            <a:endParaRPr lang="en-US" altLang="zh-CN" sz="2800" dirty="0">
              <a:latin typeface="+mn-ea"/>
            </a:endParaRPr>
          </a:p>
          <a:p>
            <a:pPr marL="0" indent="0">
              <a:lnSpc>
                <a:spcPct val="150000"/>
              </a:lnSpc>
              <a:spcBef>
                <a:spcPts val="0"/>
              </a:spcBef>
            </a:pPr>
            <a:r>
              <a:rPr lang="zh-CN" altLang="en-US" sz="2800" dirty="0">
                <a:solidFill>
                  <a:srgbClr val="FF0000"/>
                </a:solidFill>
                <a:latin typeface="+mn-ea"/>
              </a:rPr>
              <a:t>静态扫描工具</a:t>
            </a:r>
            <a:endParaRPr lang="en-US" altLang="zh-CN" sz="2800" dirty="0">
              <a:solidFill>
                <a:srgbClr val="FF0000"/>
              </a:solidFill>
              <a:latin typeface="+mn-ea"/>
            </a:endParaRPr>
          </a:p>
          <a:p>
            <a:pPr marL="0" indent="0">
              <a:lnSpc>
                <a:spcPct val="150000"/>
              </a:lnSpc>
              <a:spcBef>
                <a:spcPts val="0"/>
              </a:spcBef>
            </a:pPr>
            <a:r>
              <a:rPr lang="en-US" altLang="zh-CN" sz="2800" dirty="0" err="1" smtClean="0">
                <a:latin typeface="+mn-ea"/>
              </a:rPr>
              <a:t>Traceview</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250712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marL="0" indent="0">
              <a:lnSpc>
                <a:spcPct val="160000"/>
              </a:lnSpc>
              <a:spcBef>
                <a:spcPts val="0"/>
              </a:spcBef>
              <a:buNone/>
            </a:pPr>
            <a:r>
              <a:rPr lang="en-US" altLang="zh-CN" dirty="0" smtClean="0">
                <a:latin typeface="+mn-ea"/>
              </a:rPr>
              <a:t>      </a:t>
            </a:r>
            <a:r>
              <a:rPr lang="en-US" altLang="zh-CN" dirty="0" smtClean="0">
                <a:solidFill>
                  <a:srgbClr val="FF0000"/>
                </a:solidFill>
                <a:latin typeface="+mn-ea"/>
              </a:rPr>
              <a:t>Android </a:t>
            </a:r>
            <a:r>
              <a:rPr lang="en-US" altLang="zh-CN" dirty="0">
                <a:solidFill>
                  <a:srgbClr val="FF0000"/>
                </a:solidFill>
                <a:latin typeface="+mn-ea"/>
              </a:rPr>
              <a:t>Lint </a:t>
            </a:r>
            <a:r>
              <a:rPr lang="zh-CN" altLang="en-US" dirty="0">
                <a:latin typeface="+mn-ea"/>
              </a:rPr>
              <a:t>是 </a:t>
            </a:r>
            <a:r>
              <a:rPr lang="en-US" altLang="zh-CN" dirty="0">
                <a:latin typeface="+mn-ea"/>
              </a:rPr>
              <a:t>SDK Tools 16</a:t>
            </a:r>
            <a:r>
              <a:rPr lang="zh-CN" altLang="en-US" dirty="0">
                <a:latin typeface="+mn-ea"/>
              </a:rPr>
              <a:t>（</a:t>
            </a:r>
            <a:r>
              <a:rPr lang="en-US" altLang="zh-CN" dirty="0">
                <a:latin typeface="+mn-ea"/>
              </a:rPr>
              <a:t>ADT 16</a:t>
            </a:r>
            <a:r>
              <a:rPr lang="zh-CN" altLang="en-US" dirty="0">
                <a:latin typeface="+mn-ea"/>
              </a:rPr>
              <a:t>）开始引入的一个代码扫描工具，通过对代码进行静态分析，可以帮助开发者发现代码质量问题和提出一些改进建议。除了检查 </a:t>
            </a:r>
            <a:r>
              <a:rPr lang="en-US" altLang="zh-CN" dirty="0">
                <a:latin typeface="+mn-ea"/>
              </a:rPr>
              <a:t>Android </a:t>
            </a:r>
            <a:r>
              <a:rPr lang="zh-CN" altLang="en-US" dirty="0">
                <a:latin typeface="+mn-ea"/>
              </a:rPr>
              <a:t>项目源码中潜在的错误，对于代码的正确性、安全性、性能、易用性、便利性和国际化方面也会作出检查</a:t>
            </a:r>
            <a:r>
              <a:rPr lang="zh-CN" altLang="en-US" dirty="0" smtClean="0">
                <a:latin typeface="+mn-ea"/>
              </a:rPr>
              <a:t>。</a:t>
            </a:r>
            <a:endParaRPr lang="zh-CN" altLang="en-US" dirty="0">
              <a:latin typeface="+mn-ea"/>
            </a:endParaRPr>
          </a:p>
        </p:txBody>
      </p:sp>
      <p:sp>
        <p:nvSpPr>
          <p:cNvPr id="3" name="标题 2"/>
          <p:cNvSpPr>
            <a:spLocks noGrp="1"/>
          </p:cNvSpPr>
          <p:nvPr>
            <p:ph type="title"/>
          </p:nvPr>
        </p:nvSpPr>
        <p:spPr/>
        <p:txBody>
          <a:bodyPr>
            <a:normAutofit fontScale="90000"/>
          </a:bodyPr>
          <a:lstStyle/>
          <a:p>
            <a:r>
              <a:rPr lang="zh-CN" altLang="en-US" dirty="0"/>
              <a:t>代码静态扫描</a:t>
            </a:r>
          </a:p>
        </p:txBody>
      </p:sp>
    </p:spTree>
    <p:extLst>
      <p:ext uri="{BB962C8B-B14F-4D97-AF65-F5344CB8AC3E}">
        <p14:creationId xmlns:p14="http://schemas.microsoft.com/office/powerpoint/2010/main" val="3195851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771550"/>
            <a:ext cx="8229600" cy="4107903"/>
          </a:xfrm>
        </p:spPr>
        <p:txBody>
          <a:bodyPr>
            <a:normAutofit fontScale="55000" lnSpcReduction="20000"/>
          </a:bodyPr>
          <a:lstStyle/>
          <a:p>
            <a:pPr marL="0" indent="0">
              <a:lnSpc>
                <a:spcPct val="170000"/>
              </a:lnSpc>
              <a:spcBef>
                <a:spcPts val="0"/>
              </a:spcBef>
              <a:buNone/>
            </a:pPr>
            <a:r>
              <a:rPr lang="en-US" altLang="zh-CN" b="1" dirty="0" smtClean="0">
                <a:latin typeface="+mn-ea"/>
              </a:rPr>
              <a:t>Accessibility </a:t>
            </a:r>
            <a:r>
              <a:rPr lang="zh-CN" altLang="en-US" b="1" dirty="0">
                <a:latin typeface="+mn-ea"/>
              </a:rPr>
              <a:t>无障碍</a:t>
            </a:r>
            <a:r>
              <a:rPr lang="zh-CN" altLang="en-US" dirty="0">
                <a:latin typeface="+mn-ea"/>
              </a:rPr>
              <a:t>，例如 </a:t>
            </a:r>
            <a:r>
              <a:rPr lang="en-US" altLang="zh-CN" dirty="0" err="1">
                <a:latin typeface="+mn-ea"/>
              </a:rPr>
              <a:t>ImageView</a:t>
            </a:r>
            <a:r>
              <a:rPr lang="en-US" altLang="zh-CN" dirty="0">
                <a:latin typeface="+mn-ea"/>
              </a:rPr>
              <a:t> </a:t>
            </a:r>
            <a:r>
              <a:rPr lang="zh-CN" altLang="en-US" dirty="0">
                <a:latin typeface="+mn-ea"/>
              </a:rPr>
              <a:t>缺少</a:t>
            </a:r>
            <a:r>
              <a:rPr lang="en-US" altLang="zh-CN" dirty="0" err="1">
                <a:latin typeface="+mn-ea"/>
              </a:rPr>
              <a:t>contentDescription</a:t>
            </a:r>
            <a:r>
              <a:rPr lang="en-US" altLang="zh-CN" dirty="0">
                <a:latin typeface="+mn-ea"/>
              </a:rPr>
              <a:t> </a:t>
            </a:r>
            <a:r>
              <a:rPr lang="zh-CN" altLang="en-US" dirty="0">
                <a:latin typeface="+mn-ea"/>
              </a:rPr>
              <a:t>描述，</a:t>
            </a:r>
            <a:r>
              <a:rPr lang="en-US" altLang="zh-CN" dirty="0">
                <a:latin typeface="+mn-ea"/>
              </a:rPr>
              <a:t>String </a:t>
            </a:r>
            <a:r>
              <a:rPr lang="zh-CN" altLang="en-US" dirty="0">
                <a:latin typeface="+mn-ea"/>
              </a:rPr>
              <a:t>编码字符串等</a:t>
            </a:r>
            <a:r>
              <a:rPr lang="zh-CN" altLang="en-US" dirty="0" smtClean="0">
                <a:latin typeface="+mn-ea"/>
              </a:rPr>
              <a:t>问题</a:t>
            </a:r>
            <a:endParaRPr lang="en-US" altLang="zh-CN" dirty="0" smtClean="0">
              <a:latin typeface="+mn-ea"/>
            </a:endParaRPr>
          </a:p>
          <a:p>
            <a:pPr marL="0" indent="0">
              <a:lnSpc>
                <a:spcPct val="170000"/>
              </a:lnSpc>
              <a:spcBef>
                <a:spcPts val="0"/>
              </a:spcBef>
              <a:buNone/>
            </a:pPr>
            <a:r>
              <a:rPr lang="en-US" altLang="zh-CN" b="1" dirty="0" smtClean="0">
                <a:latin typeface="+mn-ea"/>
              </a:rPr>
              <a:t>Correctness </a:t>
            </a:r>
            <a:r>
              <a:rPr lang="zh-CN" altLang="en-US" b="1" dirty="0" smtClean="0">
                <a:latin typeface="+mn-ea"/>
              </a:rPr>
              <a:t>正确性</a:t>
            </a:r>
            <a:endParaRPr lang="en-US" altLang="zh-CN" b="1" dirty="0" smtClean="0">
              <a:latin typeface="+mn-ea"/>
            </a:endParaRPr>
          </a:p>
          <a:p>
            <a:pPr marL="0" indent="0">
              <a:lnSpc>
                <a:spcPct val="170000"/>
              </a:lnSpc>
              <a:spcBef>
                <a:spcPts val="0"/>
              </a:spcBef>
              <a:buNone/>
            </a:pPr>
            <a:r>
              <a:rPr lang="en-US" altLang="zh-CN" b="1" dirty="0" smtClean="0">
                <a:latin typeface="+mn-ea"/>
              </a:rPr>
              <a:t>Internationalization </a:t>
            </a:r>
            <a:r>
              <a:rPr lang="zh-CN" altLang="en-US" b="1" dirty="0">
                <a:latin typeface="+mn-ea"/>
              </a:rPr>
              <a:t>国际化</a:t>
            </a:r>
            <a:r>
              <a:rPr lang="zh-CN" altLang="en-US" dirty="0">
                <a:latin typeface="+mn-ea"/>
              </a:rPr>
              <a:t>，如字符缺少翻译等</a:t>
            </a:r>
            <a:r>
              <a:rPr lang="zh-CN" altLang="en-US" dirty="0" smtClean="0">
                <a:latin typeface="+mn-ea"/>
              </a:rPr>
              <a:t>问题 </a:t>
            </a:r>
            <a:r>
              <a:rPr lang="en-US" altLang="zh-CN" b="1" dirty="0">
                <a:latin typeface="+mn-ea"/>
              </a:rPr>
              <a:t>Performance </a:t>
            </a:r>
            <a:r>
              <a:rPr lang="zh-CN" altLang="en-US" b="1" dirty="0">
                <a:latin typeface="+mn-ea"/>
              </a:rPr>
              <a:t>性能</a:t>
            </a:r>
            <a:r>
              <a:rPr lang="zh-CN" altLang="en-US" dirty="0">
                <a:latin typeface="+mn-ea"/>
              </a:rPr>
              <a:t>，例如在 </a:t>
            </a:r>
            <a:r>
              <a:rPr lang="en-US" altLang="zh-CN" dirty="0" err="1">
                <a:latin typeface="+mn-ea"/>
              </a:rPr>
              <a:t>onMeasure</a:t>
            </a:r>
            <a:r>
              <a:rPr lang="zh-CN" altLang="en-US" dirty="0">
                <a:latin typeface="+mn-ea"/>
              </a:rPr>
              <a:t>、</a:t>
            </a:r>
            <a:r>
              <a:rPr lang="en-US" altLang="zh-CN" dirty="0" err="1">
                <a:latin typeface="+mn-ea"/>
              </a:rPr>
              <a:t>onDraw</a:t>
            </a:r>
            <a:r>
              <a:rPr lang="en-US" altLang="zh-CN" dirty="0">
                <a:latin typeface="+mn-ea"/>
              </a:rPr>
              <a:t> </a:t>
            </a:r>
            <a:r>
              <a:rPr lang="zh-CN" altLang="en-US" dirty="0">
                <a:latin typeface="+mn-ea"/>
              </a:rPr>
              <a:t>中执行 </a:t>
            </a:r>
            <a:r>
              <a:rPr lang="en-US" altLang="zh-CN" dirty="0">
                <a:latin typeface="+mn-ea"/>
              </a:rPr>
              <a:t>new</a:t>
            </a:r>
            <a:r>
              <a:rPr lang="zh-CN" altLang="en-US" dirty="0">
                <a:latin typeface="+mn-ea"/>
              </a:rPr>
              <a:t>，内存泄露，产生了冗余的资源，</a:t>
            </a:r>
            <a:r>
              <a:rPr lang="en-US" altLang="zh-CN" dirty="0">
                <a:latin typeface="+mn-ea"/>
              </a:rPr>
              <a:t>xml </a:t>
            </a:r>
            <a:r>
              <a:rPr lang="zh-CN" altLang="en-US" dirty="0">
                <a:latin typeface="+mn-ea"/>
              </a:rPr>
              <a:t>结构冗余等。 </a:t>
            </a:r>
            <a:endParaRPr lang="en-US" altLang="zh-CN" dirty="0" smtClean="0">
              <a:latin typeface="+mn-ea"/>
            </a:endParaRPr>
          </a:p>
          <a:p>
            <a:pPr marL="0" indent="0">
              <a:lnSpc>
                <a:spcPct val="170000"/>
              </a:lnSpc>
              <a:spcBef>
                <a:spcPts val="0"/>
              </a:spcBef>
              <a:buNone/>
            </a:pPr>
            <a:r>
              <a:rPr lang="en-US" altLang="zh-CN" b="1" dirty="0" smtClean="0">
                <a:latin typeface="+mn-ea"/>
              </a:rPr>
              <a:t>Security </a:t>
            </a:r>
            <a:r>
              <a:rPr lang="zh-CN" altLang="en-US" b="1" dirty="0">
                <a:latin typeface="+mn-ea"/>
              </a:rPr>
              <a:t>安全性</a:t>
            </a:r>
            <a:r>
              <a:rPr lang="zh-CN" altLang="en-US" dirty="0">
                <a:latin typeface="+mn-ea"/>
              </a:rPr>
              <a:t>，例如没有使用 </a:t>
            </a:r>
            <a:r>
              <a:rPr lang="en-US" altLang="zh-CN" dirty="0">
                <a:latin typeface="+mn-ea"/>
              </a:rPr>
              <a:t>HTTPS </a:t>
            </a:r>
            <a:r>
              <a:rPr lang="zh-CN" altLang="en-US" dirty="0">
                <a:latin typeface="+mn-ea"/>
              </a:rPr>
              <a:t>连接 </a:t>
            </a:r>
            <a:r>
              <a:rPr lang="en-US" altLang="zh-CN" dirty="0" err="1" smtClean="0">
                <a:latin typeface="+mn-ea"/>
              </a:rPr>
              <a:t>Gradle</a:t>
            </a:r>
            <a:r>
              <a:rPr lang="zh-CN" altLang="en-US" dirty="0" smtClean="0">
                <a:latin typeface="+mn-ea"/>
              </a:rPr>
              <a:t>，</a:t>
            </a:r>
            <a:r>
              <a:rPr lang="en-US" altLang="zh-CN" dirty="0" err="1" smtClean="0">
                <a:latin typeface="+mn-ea"/>
              </a:rPr>
              <a:t>AndroidManifest</a:t>
            </a:r>
            <a:r>
              <a:rPr lang="en-US" altLang="zh-CN" dirty="0" smtClean="0">
                <a:latin typeface="+mn-ea"/>
              </a:rPr>
              <a:t> </a:t>
            </a:r>
            <a:r>
              <a:rPr lang="zh-CN" altLang="en-US" dirty="0">
                <a:latin typeface="+mn-ea"/>
              </a:rPr>
              <a:t>中的权限问题</a:t>
            </a:r>
            <a:r>
              <a:rPr lang="zh-CN" altLang="en-US" dirty="0" smtClean="0">
                <a:latin typeface="+mn-ea"/>
              </a:rPr>
              <a:t>等</a:t>
            </a:r>
            <a:endParaRPr lang="en-US" altLang="zh-CN" dirty="0" smtClean="0">
              <a:latin typeface="+mn-ea"/>
            </a:endParaRPr>
          </a:p>
          <a:p>
            <a:pPr marL="0" indent="0">
              <a:lnSpc>
                <a:spcPct val="170000"/>
              </a:lnSpc>
              <a:spcBef>
                <a:spcPts val="0"/>
              </a:spcBef>
              <a:buNone/>
            </a:pPr>
            <a:r>
              <a:rPr lang="en-US" altLang="zh-CN" b="1" dirty="0" smtClean="0">
                <a:latin typeface="+mn-ea"/>
              </a:rPr>
              <a:t>Usability </a:t>
            </a:r>
            <a:r>
              <a:rPr lang="zh-CN" altLang="en-US" b="1" dirty="0">
                <a:latin typeface="+mn-ea"/>
              </a:rPr>
              <a:t>易用性</a:t>
            </a:r>
            <a:r>
              <a:rPr lang="zh-CN" altLang="en-US" dirty="0">
                <a:latin typeface="+mn-ea"/>
              </a:rPr>
              <a:t>，例如缺少某些倍数的切图，重复图标</a:t>
            </a:r>
            <a:r>
              <a:rPr lang="zh-CN" altLang="en-US" dirty="0" smtClean="0">
                <a:latin typeface="+mn-ea"/>
              </a:rPr>
              <a:t>等</a:t>
            </a:r>
            <a:endParaRPr lang="zh-CN" altLang="en-US" dirty="0">
              <a:latin typeface="+mn-ea"/>
            </a:endParaRPr>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zh-CN" altLang="en-US" dirty="0"/>
              <a:t>代码静态扫描</a:t>
            </a:r>
          </a:p>
        </p:txBody>
      </p:sp>
    </p:spTree>
    <p:extLst>
      <p:ext uri="{BB962C8B-B14F-4D97-AF65-F5344CB8AC3E}">
        <p14:creationId xmlns:p14="http://schemas.microsoft.com/office/powerpoint/2010/main" val="3506137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a:latin typeface="+mn-ea"/>
              </a:rPr>
              <a:t>电量测试</a:t>
            </a:r>
            <a:endParaRPr lang="en-US" altLang="zh-CN" sz="2800" dirty="0">
              <a:latin typeface="+mn-ea"/>
            </a:endParaRPr>
          </a:p>
          <a:p>
            <a:pPr marL="0" indent="0">
              <a:lnSpc>
                <a:spcPct val="150000"/>
              </a:lnSpc>
              <a:spcBef>
                <a:spcPts val="0"/>
              </a:spcBef>
            </a:pPr>
            <a:r>
              <a:rPr lang="zh-CN" altLang="en-US" sz="2800" dirty="0">
                <a:latin typeface="+mn-ea"/>
              </a:rPr>
              <a:t>流量测试</a:t>
            </a:r>
            <a:endParaRPr lang="en-US" altLang="zh-CN" sz="2800" dirty="0">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a:solidFill>
                  <a:srgbClr val="FF0000"/>
                </a:solidFill>
                <a:latin typeface="+mn-ea"/>
              </a:rPr>
              <a:t>Traceview</a:t>
            </a:r>
            <a:endParaRPr lang="en-US" altLang="zh-CN" sz="2800" dirty="0">
              <a:solidFill>
                <a:srgbClr val="FF0000"/>
              </a:solidFill>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1265400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spcBef>
                <a:spcPts val="0"/>
              </a:spcBef>
              <a:buNone/>
            </a:pPr>
            <a:r>
              <a:rPr lang="en-US" altLang="zh-CN" sz="2800" dirty="0" smtClean="0">
                <a:latin typeface="+mn-ea"/>
              </a:rPr>
              <a:t>    </a:t>
            </a:r>
            <a:r>
              <a:rPr lang="en-US" altLang="zh-CN" sz="2800" dirty="0" err="1" smtClean="0">
                <a:solidFill>
                  <a:srgbClr val="FF0000"/>
                </a:solidFill>
                <a:latin typeface="+mn-ea"/>
              </a:rPr>
              <a:t>Traceview</a:t>
            </a:r>
            <a:r>
              <a:rPr lang="zh-CN" altLang="en-US" sz="2800" dirty="0">
                <a:latin typeface="+mn-ea"/>
              </a:rPr>
              <a:t>是</a:t>
            </a:r>
            <a:r>
              <a:rPr lang="en-US" altLang="zh-CN" sz="2800" dirty="0">
                <a:latin typeface="+mn-ea"/>
              </a:rPr>
              <a:t>android</a:t>
            </a:r>
            <a:r>
              <a:rPr lang="zh-CN" altLang="en-US" sz="2800" dirty="0">
                <a:latin typeface="+mn-ea"/>
              </a:rPr>
              <a:t>平台配备的一个很好的性能分析工具。它可以通过图形界面的方式让我们了解我们要跟踪的程序的性能，并且能具体到</a:t>
            </a:r>
            <a:r>
              <a:rPr lang="en-US" altLang="zh-CN" sz="2800" dirty="0">
                <a:latin typeface="+mn-ea"/>
              </a:rPr>
              <a:t>method</a:t>
            </a:r>
            <a:r>
              <a:rPr lang="zh-CN" altLang="en-US" sz="2800" dirty="0">
                <a:latin typeface="+mn-ea"/>
              </a:rPr>
              <a:t>。</a:t>
            </a:r>
          </a:p>
        </p:txBody>
      </p:sp>
      <p:sp>
        <p:nvSpPr>
          <p:cNvPr id="2" name="标题 1"/>
          <p:cNvSpPr>
            <a:spLocks noGrp="1"/>
          </p:cNvSpPr>
          <p:nvPr>
            <p:ph type="title"/>
          </p:nvPr>
        </p:nvSpPr>
        <p:spPr/>
        <p:txBody>
          <a:bodyPr>
            <a:normAutofit fontScale="90000"/>
          </a:bodyPr>
          <a:lstStyle/>
          <a:p>
            <a:r>
              <a:rPr lang="en-US" altLang="zh-CN" b="1" dirty="0" err="1" smtClean="0">
                <a:latin typeface="华文楷体" panose="02010600040101010101" pitchFamily="2" charset="-122"/>
                <a:ea typeface="华文楷体" panose="02010600040101010101" pitchFamily="2" charset="-122"/>
              </a:rPr>
              <a:t>TraceView</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05690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35547"/>
            <a:ext cx="8229600" cy="3913082"/>
          </a:xfrm>
        </p:spPr>
        <p:txBody>
          <a:bodyPr>
            <a:normAutofit fontScale="47500" lnSpcReduction="20000"/>
          </a:bodyPr>
          <a:lstStyle/>
          <a:p>
            <a:pPr marL="0" indent="0">
              <a:lnSpc>
                <a:spcPct val="170000"/>
              </a:lnSpc>
              <a:spcBef>
                <a:spcPts val="0"/>
              </a:spcBef>
              <a:buNone/>
            </a:pPr>
            <a:r>
              <a:rPr lang="en-US" altLang="zh-CN" sz="3100" dirty="0">
                <a:latin typeface="+mn-ea"/>
              </a:rPr>
              <a:t>1.</a:t>
            </a:r>
            <a:r>
              <a:rPr lang="zh-CN" altLang="en-US" sz="3100" dirty="0">
                <a:latin typeface="+mn-ea"/>
              </a:rPr>
              <a:t>最简单的方式就是直接打开</a:t>
            </a:r>
            <a:r>
              <a:rPr lang="en-US" altLang="zh-CN" sz="3100" dirty="0" err="1">
                <a:latin typeface="+mn-ea"/>
              </a:rPr>
              <a:t>DDMS</a:t>
            </a:r>
            <a:r>
              <a:rPr lang="zh-CN" altLang="en-US" sz="3100" dirty="0">
                <a:latin typeface="+mn-ea"/>
              </a:rPr>
              <a:t>，选择一个进程，然后按上面的“</a:t>
            </a:r>
            <a:r>
              <a:rPr lang="en-US" altLang="zh-CN" sz="3100" dirty="0">
                <a:latin typeface="+mn-ea"/>
              </a:rPr>
              <a:t>Start Method Profiling”</a:t>
            </a:r>
            <a:r>
              <a:rPr lang="zh-CN" altLang="en-US" sz="3100" dirty="0">
                <a:latin typeface="+mn-ea"/>
              </a:rPr>
              <a:t>按钮，等红色小点变成黑色以后就表示</a:t>
            </a:r>
            <a:r>
              <a:rPr lang="en-US" altLang="zh-CN" sz="3100" dirty="0" err="1">
                <a:latin typeface="+mn-ea"/>
              </a:rPr>
              <a:t>TraceView</a:t>
            </a:r>
            <a:r>
              <a:rPr lang="zh-CN" altLang="en-US" sz="3100" dirty="0">
                <a:latin typeface="+mn-ea"/>
              </a:rPr>
              <a:t>已经开始工作了。然后可以滑动一下列表。操作最好不要超过</a:t>
            </a:r>
            <a:r>
              <a:rPr lang="en-US" altLang="zh-CN" sz="3100" dirty="0">
                <a:latin typeface="+mn-ea"/>
              </a:rPr>
              <a:t>5s</a:t>
            </a:r>
            <a:r>
              <a:rPr lang="zh-CN" altLang="en-US" sz="3100" dirty="0">
                <a:latin typeface="+mn-ea"/>
              </a:rPr>
              <a:t>，因为最好是进行小范围的性能测试。然后再按一下刚才按的按钮，等一会就会出现上面这幅图，然后就可以开始分析了。</a:t>
            </a:r>
            <a:endParaRPr lang="en-US" altLang="zh-CN" sz="3100" dirty="0">
              <a:latin typeface="+mn-ea"/>
            </a:endParaRPr>
          </a:p>
          <a:p>
            <a:pPr marL="0" indent="0">
              <a:lnSpc>
                <a:spcPct val="170000"/>
              </a:lnSpc>
              <a:spcBef>
                <a:spcPts val="0"/>
              </a:spcBef>
              <a:buNone/>
            </a:pPr>
            <a:r>
              <a:rPr lang="zh-CN" altLang="en-US" sz="3100" dirty="0">
                <a:latin typeface="+mn-ea"/>
              </a:rPr>
              <a:t>适合于</a:t>
            </a:r>
            <a:r>
              <a:rPr lang="zh-CN" altLang="en-US" sz="3100" dirty="0" smtClean="0">
                <a:latin typeface="+mn-ea"/>
              </a:rPr>
              <a:t>检测某</a:t>
            </a:r>
            <a:r>
              <a:rPr lang="zh-CN" altLang="en-US" sz="3100" dirty="0">
                <a:latin typeface="+mn-ea"/>
              </a:rPr>
              <a:t>一个</a:t>
            </a:r>
            <a:r>
              <a:rPr lang="zh-CN" altLang="en-US" sz="3100" dirty="0" smtClean="0">
                <a:latin typeface="+mn-ea"/>
              </a:rPr>
              <a:t>操作的性能</a:t>
            </a:r>
            <a:endParaRPr lang="zh-CN" altLang="en-US" sz="3100" dirty="0">
              <a:latin typeface="+mn-ea"/>
            </a:endParaRPr>
          </a:p>
          <a:p>
            <a:pPr marL="0" indent="0">
              <a:lnSpc>
                <a:spcPct val="170000"/>
              </a:lnSpc>
              <a:spcBef>
                <a:spcPts val="0"/>
              </a:spcBef>
              <a:buNone/>
            </a:pPr>
            <a:r>
              <a:rPr lang="en-US" altLang="zh-CN" sz="3100" dirty="0">
                <a:latin typeface="+mn-ea"/>
              </a:rPr>
              <a:t>2</a:t>
            </a:r>
            <a:r>
              <a:rPr lang="en-US" altLang="zh-CN" sz="3100" dirty="0" smtClean="0">
                <a:latin typeface="+mn-ea"/>
              </a:rPr>
              <a:t>.</a:t>
            </a:r>
            <a:r>
              <a:rPr lang="zh-CN" altLang="en-US" sz="3100" dirty="0" smtClean="0">
                <a:latin typeface="+mn-ea"/>
              </a:rPr>
              <a:t>开发人员在使用关键代码前使用</a:t>
            </a:r>
            <a:r>
              <a:rPr lang="en-US" altLang="zh-CN" sz="3100" dirty="0" err="1" smtClean="0">
                <a:latin typeface="+mn-ea"/>
              </a:rPr>
              <a:t>android.os.Debug.startMethodTracing</a:t>
            </a:r>
            <a:r>
              <a:rPr lang="en-US" altLang="zh-CN" sz="3100" dirty="0">
                <a:latin typeface="+mn-ea"/>
              </a:rPr>
              <a:t>();</a:t>
            </a:r>
            <a:r>
              <a:rPr lang="zh-CN" altLang="en-US" sz="3100" dirty="0">
                <a:latin typeface="+mn-ea"/>
              </a:rPr>
              <a:t>和</a:t>
            </a:r>
            <a:r>
              <a:rPr lang="en-US" altLang="zh-CN" sz="3100" dirty="0" err="1">
                <a:latin typeface="+mn-ea"/>
              </a:rPr>
              <a:t>android.os.Debug.stopMethodTracing</a:t>
            </a:r>
            <a:r>
              <a:rPr lang="en-US" altLang="zh-CN" sz="3100" dirty="0">
                <a:latin typeface="+mn-ea"/>
              </a:rPr>
              <a:t>();</a:t>
            </a:r>
            <a:r>
              <a:rPr lang="zh-CN" altLang="en-US" sz="3100" dirty="0">
                <a:latin typeface="+mn-ea"/>
              </a:rPr>
              <a:t>方法，当运行了这段代码的时候，就会有一个</a:t>
            </a:r>
            <a:r>
              <a:rPr lang="en-US" altLang="zh-CN" sz="3100" dirty="0">
                <a:latin typeface="+mn-ea"/>
              </a:rPr>
              <a:t>trace</a:t>
            </a:r>
            <a:r>
              <a:rPr lang="zh-CN" altLang="en-US" sz="3100" dirty="0">
                <a:latin typeface="+mn-ea"/>
              </a:rPr>
              <a:t>文件在</a:t>
            </a:r>
            <a:r>
              <a:rPr lang="en-US" altLang="zh-CN" sz="3100" dirty="0">
                <a:latin typeface="+mn-ea"/>
              </a:rPr>
              <a:t>/</a:t>
            </a:r>
            <a:r>
              <a:rPr lang="en-US" altLang="zh-CN" sz="3100" dirty="0" err="1">
                <a:latin typeface="+mn-ea"/>
              </a:rPr>
              <a:t>sdcard</a:t>
            </a:r>
            <a:r>
              <a:rPr lang="zh-CN" altLang="en-US" sz="3100" dirty="0">
                <a:latin typeface="+mn-ea"/>
              </a:rPr>
              <a:t>目录中生成，也可以调用</a:t>
            </a:r>
            <a:r>
              <a:rPr lang="en-US" altLang="zh-CN" sz="3100" dirty="0" err="1">
                <a:latin typeface="+mn-ea"/>
              </a:rPr>
              <a:t>startMethodTracing</a:t>
            </a:r>
            <a:r>
              <a:rPr lang="en-US" altLang="zh-CN" sz="3100" dirty="0">
                <a:latin typeface="+mn-ea"/>
              </a:rPr>
              <a:t>(String </a:t>
            </a:r>
            <a:r>
              <a:rPr lang="en-US" altLang="zh-CN" sz="3100" dirty="0" err="1">
                <a:latin typeface="+mn-ea"/>
              </a:rPr>
              <a:t>traceName</a:t>
            </a:r>
            <a:r>
              <a:rPr lang="en-US" altLang="zh-CN" sz="3100" dirty="0">
                <a:latin typeface="+mn-ea"/>
              </a:rPr>
              <a:t>) </a:t>
            </a:r>
            <a:r>
              <a:rPr lang="zh-CN" altLang="en-US" sz="3100" dirty="0">
                <a:latin typeface="+mn-ea"/>
              </a:rPr>
              <a:t>设置</a:t>
            </a:r>
            <a:r>
              <a:rPr lang="en-US" altLang="zh-CN" sz="3100" dirty="0">
                <a:latin typeface="+mn-ea"/>
              </a:rPr>
              <a:t>trace</a:t>
            </a:r>
            <a:r>
              <a:rPr lang="zh-CN" altLang="en-US" sz="3100" dirty="0">
                <a:latin typeface="+mn-ea"/>
              </a:rPr>
              <a:t>文件的文件名，最后你可以使用</a:t>
            </a:r>
            <a:r>
              <a:rPr lang="en-US" altLang="zh-CN" sz="3100" dirty="0" err="1">
                <a:latin typeface="+mn-ea"/>
              </a:rPr>
              <a:t>adb</a:t>
            </a:r>
            <a:r>
              <a:rPr lang="en-US" altLang="zh-CN" sz="3100" dirty="0">
                <a:latin typeface="+mn-ea"/>
              </a:rPr>
              <a:t> pull /</a:t>
            </a:r>
            <a:r>
              <a:rPr lang="en-US" altLang="zh-CN" sz="3100" dirty="0" err="1">
                <a:latin typeface="+mn-ea"/>
              </a:rPr>
              <a:t>sdcard</a:t>
            </a:r>
            <a:r>
              <a:rPr lang="en-US" altLang="zh-CN" sz="3100" dirty="0">
                <a:latin typeface="+mn-ea"/>
              </a:rPr>
              <a:t>/</a:t>
            </a:r>
            <a:r>
              <a:rPr lang="en-US" altLang="zh-CN" sz="3100" dirty="0" err="1">
                <a:latin typeface="+mn-ea"/>
              </a:rPr>
              <a:t>test.trace</a:t>
            </a:r>
            <a:r>
              <a:rPr lang="en-US" altLang="zh-CN" sz="3100" dirty="0">
                <a:latin typeface="+mn-ea"/>
              </a:rPr>
              <a:t> /</a:t>
            </a:r>
            <a:r>
              <a:rPr lang="en-US" altLang="zh-CN" sz="3100" dirty="0" err="1">
                <a:latin typeface="+mn-ea"/>
              </a:rPr>
              <a:t>tmp</a:t>
            </a:r>
            <a:r>
              <a:rPr lang="en-US" altLang="zh-CN" sz="3100" dirty="0">
                <a:latin typeface="+mn-ea"/>
              </a:rPr>
              <a:t> </a:t>
            </a:r>
            <a:r>
              <a:rPr lang="zh-CN" altLang="en-US" sz="3100" dirty="0">
                <a:latin typeface="+mn-ea"/>
              </a:rPr>
              <a:t>命令将</a:t>
            </a:r>
            <a:r>
              <a:rPr lang="en-US" altLang="zh-CN" sz="3100" dirty="0">
                <a:latin typeface="+mn-ea"/>
              </a:rPr>
              <a:t>trace</a:t>
            </a:r>
            <a:r>
              <a:rPr lang="zh-CN" altLang="en-US" sz="3100" dirty="0">
                <a:latin typeface="+mn-ea"/>
              </a:rPr>
              <a:t>文件复制到你的电脑中，然后用</a:t>
            </a:r>
            <a:r>
              <a:rPr lang="en-US" altLang="zh-CN" sz="3100" dirty="0" err="1">
                <a:latin typeface="+mn-ea"/>
              </a:rPr>
              <a:t>DDMS</a:t>
            </a:r>
            <a:r>
              <a:rPr lang="zh-CN" altLang="en-US" sz="3100" dirty="0">
                <a:latin typeface="+mn-ea"/>
              </a:rPr>
              <a:t>工具打开就会出现第一幅图了</a:t>
            </a:r>
            <a:endParaRPr lang="en-US" altLang="zh-CN" sz="3100" dirty="0">
              <a:latin typeface="+mn-ea"/>
            </a:endParaRPr>
          </a:p>
          <a:p>
            <a:pPr marL="0" indent="0">
              <a:lnSpc>
                <a:spcPct val="170000"/>
              </a:lnSpc>
              <a:spcBef>
                <a:spcPts val="0"/>
              </a:spcBef>
              <a:buNone/>
            </a:pPr>
            <a:r>
              <a:rPr lang="zh-CN" altLang="en-US" sz="3100" dirty="0">
                <a:latin typeface="+mn-ea"/>
              </a:rPr>
              <a:t>适合检测某一个方法的性能</a:t>
            </a:r>
          </a:p>
          <a:p>
            <a:endParaRPr lang="zh-CN" altLang="en-US" dirty="0"/>
          </a:p>
        </p:txBody>
      </p:sp>
      <p:sp>
        <p:nvSpPr>
          <p:cNvPr id="2" name="标题 1"/>
          <p:cNvSpPr>
            <a:spLocks noGrp="1"/>
          </p:cNvSpPr>
          <p:nvPr>
            <p:ph type="title"/>
          </p:nvPr>
        </p:nvSpPr>
        <p:spPr/>
        <p:txBody>
          <a:bodyPr>
            <a:normAutofit fontScale="90000"/>
          </a:bodyPr>
          <a:lstStyle/>
          <a:p>
            <a:r>
              <a:rPr lang="zh-CN" altLang="en-US" dirty="0"/>
              <a:t>使用</a:t>
            </a:r>
            <a:r>
              <a:rPr lang="en-US" altLang="zh-CN" dirty="0" err="1" smtClean="0"/>
              <a:t>TraceView</a:t>
            </a:r>
            <a:r>
              <a:rPr lang="zh-CN" altLang="en-US" dirty="0" smtClean="0"/>
              <a:t>的方法</a:t>
            </a:r>
            <a:endParaRPr lang="zh-CN" altLang="en-US" dirty="0"/>
          </a:p>
        </p:txBody>
      </p:sp>
    </p:spTree>
    <p:extLst>
      <p:ext uri="{BB962C8B-B14F-4D97-AF65-F5344CB8AC3E}">
        <p14:creationId xmlns:p14="http://schemas.microsoft.com/office/powerpoint/2010/main" val="31237584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805214"/>
            <a:ext cx="7961071" cy="2823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9513" y="3628986"/>
            <a:ext cx="8356336" cy="830997"/>
          </a:xfrm>
          <a:prstGeom prst="rect">
            <a:avLst/>
          </a:prstGeom>
        </p:spPr>
        <p:txBody>
          <a:bodyPr wrap="square">
            <a:spAutoFit/>
          </a:bodyPr>
          <a:lstStyle/>
          <a:p>
            <a:r>
              <a:rPr lang="zh-CN" altLang="en-US" sz="2400" dirty="0">
                <a:latin typeface="+mn-ea"/>
              </a:rPr>
              <a:t>上面</a:t>
            </a:r>
            <a:r>
              <a:rPr lang="zh-CN" altLang="en-US" sz="2400" dirty="0" smtClean="0">
                <a:latin typeface="+mn-ea"/>
              </a:rPr>
              <a:t>是测试</a:t>
            </a:r>
            <a:r>
              <a:rPr lang="zh-CN" altLang="en-US" sz="2400" dirty="0">
                <a:latin typeface="+mn-ea"/>
              </a:rPr>
              <a:t>的进程中每个线程的执行情况，每个线程占一行</a:t>
            </a:r>
            <a:r>
              <a:rPr lang="zh-CN" altLang="en-US" sz="2400" dirty="0" smtClean="0">
                <a:latin typeface="+mn-ea"/>
              </a:rPr>
              <a:t>；</a:t>
            </a:r>
            <a:endParaRPr lang="en-US" altLang="zh-CN" sz="2400" dirty="0" smtClean="0">
              <a:latin typeface="+mn-ea"/>
            </a:endParaRPr>
          </a:p>
          <a:p>
            <a:r>
              <a:rPr lang="zh-CN" altLang="en-US" sz="2400" dirty="0" smtClean="0">
                <a:latin typeface="+mn-ea"/>
              </a:rPr>
              <a:t>下面</a:t>
            </a:r>
            <a:r>
              <a:rPr lang="zh-CN" altLang="en-US" sz="2400" dirty="0">
                <a:latin typeface="+mn-ea"/>
              </a:rPr>
              <a:t>是每个方法执行的各个指标的值</a:t>
            </a:r>
          </a:p>
        </p:txBody>
      </p:sp>
    </p:spTree>
    <p:extLst>
      <p:ext uri="{BB962C8B-B14F-4D97-AF65-F5344CB8AC3E}">
        <p14:creationId xmlns:p14="http://schemas.microsoft.com/office/powerpoint/2010/main" val="32114249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395455646"/>
              </p:ext>
            </p:extLst>
          </p:nvPr>
        </p:nvGraphicFramePr>
        <p:xfrm>
          <a:off x="395536" y="951570"/>
          <a:ext cx="8229600" cy="4030980"/>
        </p:xfrm>
        <a:graphic>
          <a:graphicData uri="http://schemas.openxmlformats.org/drawingml/2006/table">
            <a:tbl>
              <a:tblPr firstRow="1" bandRow="1">
                <a:tableStyleId>{FABFCF23-3B69-468F-B69F-88F6DE6A72F2}</a:tableStyleId>
              </a:tblPr>
              <a:tblGrid>
                <a:gridCol w="4114800"/>
                <a:gridCol w="4114800"/>
              </a:tblGrid>
              <a:tr h="278130">
                <a:tc>
                  <a:txBody>
                    <a:bodyPr/>
                    <a:lstStyle/>
                    <a:p>
                      <a:r>
                        <a:rPr lang="zh-CN" altLang="en-US" sz="1400" dirty="0" smtClean="0"/>
                        <a:t>列名</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含义</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r>
                        <a:rPr lang="en-US" altLang="zh-CN" sz="1400" dirty="0" smtClean="0"/>
                        <a:t>Name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该线程运行过程中所调用的函数名称</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err="1" smtClean="0"/>
                        <a:t>Incl</a:t>
                      </a:r>
                      <a:r>
                        <a:rPr lang="en-US" altLang="zh-CN" sz="1400" b="1" dirty="0" smtClean="0"/>
                        <a:t> </a:t>
                      </a:r>
                      <a:r>
                        <a:rPr lang="en-US" altLang="zh-CN" sz="1400" b="1" dirty="0" err="1" smtClean="0"/>
                        <a:t>Cpu</a:t>
                      </a:r>
                      <a:r>
                        <a:rPr lang="en-US" altLang="zh-CN" sz="1400" b="1" dirty="0" smtClean="0"/>
                        <a:t> Time</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某函数所占用的</a:t>
                      </a:r>
                      <a:r>
                        <a:rPr lang="en-US" altLang="zh-CN" sz="1400" dirty="0" smtClean="0"/>
                        <a:t>CPU</a:t>
                      </a:r>
                      <a:r>
                        <a:rPr lang="zh-CN" altLang="en-US" sz="1400" dirty="0" smtClean="0"/>
                        <a:t>时间，包含内部调用其他函数所占用的时间</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err="1" smtClean="0"/>
                        <a:t>Excl</a:t>
                      </a:r>
                      <a:r>
                        <a:rPr lang="en-US" altLang="zh-CN" sz="1400" b="1" dirty="0" smtClean="0"/>
                        <a:t> </a:t>
                      </a:r>
                      <a:r>
                        <a:rPr lang="en-US" altLang="zh-CN" sz="1400" b="1" dirty="0" err="1" smtClean="0"/>
                        <a:t>Cpu</a:t>
                      </a:r>
                      <a:r>
                        <a:rPr lang="en-US" altLang="zh-CN" sz="1400" b="1" dirty="0" smtClean="0"/>
                        <a:t> Time</a:t>
                      </a:r>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某函数所占用的</a:t>
                      </a:r>
                      <a:r>
                        <a:rPr lang="en-US" altLang="zh-CN" sz="1400" dirty="0" smtClean="0"/>
                        <a:t>CPU</a:t>
                      </a:r>
                      <a:r>
                        <a:rPr lang="zh-CN" altLang="en-US" sz="1400" dirty="0" smtClean="0"/>
                        <a:t>时间，不包含内部调用其他函数所占用的时间</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err="1" smtClean="0"/>
                        <a:t>Incl</a:t>
                      </a:r>
                      <a:r>
                        <a:rPr lang="en-US" altLang="zh-CN" sz="1400" b="1" dirty="0" smtClean="0"/>
                        <a:t>  Real Time</a:t>
                      </a:r>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某函数运行的真实时间，包含内部调用其他函数所占用的真实时间（毫秒）</a:t>
                      </a:r>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err="1" smtClean="0"/>
                        <a:t>Excl</a:t>
                      </a:r>
                      <a:r>
                        <a:rPr lang="en-US" altLang="zh-CN" sz="1400" b="1" dirty="0" smtClean="0"/>
                        <a:t> </a:t>
                      </a:r>
                      <a:r>
                        <a:rPr lang="en-US" altLang="zh-CN" sz="1400" b="1" dirty="0" err="1" smtClean="0"/>
                        <a:t>RealTime</a:t>
                      </a:r>
                      <a:endParaRPr lang="en-US" altLang="zh-CN" sz="1400" b="1" dirty="0" smtClean="0"/>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某函数运行的真实时间，不包含内部调用其他函数所占用的真实时间</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t>Calls + Recur Calls / Total </a:t>
                      </a:r>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某函数被调用的次数以及递归调用次数的百分比</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dk1"/>
                          </a:solidFill>
                          <a:effectLst/>
                          <a:latin typeface="+mn-lt"/>
                          <a:ea typeface="+mn-ea"/>
                          <a:cs typeface="+mn-cs"/>
                        </a:rPr>
                        <a:t>Cpu</a:t>
                      </a:r>
                      <a:r>
                        <a:rPr lang="en-US" altLang="zh-CN" sz="1400" b="1" kern="1200" dirty="0" smtClean="0">
                          <a:solidFill>
                            <a:schemeClr val="dk1"/>
                          </a:solidFill>
                          <a:effectLst/>
                          <a:latin typeface="+mn-lt"/>
                          <a:ea typeface="+mn-ea"/>
                          <a:cs typeface="+mn-cs"/>
                        </a:rPr>
                        <a:t> Time / Call</a:t>
                      </a:r>
                      <a:endParaRPr lang="en-US" altLang="zh-CN" sz="1400" b="1" dirty="0" smtClean="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kern="1200" dirty="0" smtClean="0">
                          <a:solidFill>
                            <a:schemeClr val="dk1"/>
                          </a:solidFill>
                          <a:effectLst/>
                          <a:latin typeface="+mn-lt"/>
                          <a:ea typeface="+mn-ea"/>
                          <a:cs typeface="+mn-cs"/>
                        </a:rPr>
                        <a:t>某函数调用</a:t>
                      </a:r>
                      <a:r>
                        <a:rPr lang="en-US" altLang="zh-CN" sz="1400" dirty="0" smtClean="0"/>
                        <a:t>CPU</a:t>
                      </a:r>
                      <a:r>
                        <a:rPr lang="zh-CN" altLang="en-US" sz="1400" dirty="0" smtClean="0"/>
                        <a:t>时间与调用次数的比值，相当于该函数平均执行时间</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t>Real Time / Call </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kern="1200" dirty="0" smtClean="0">
                          <a:solidFill>
                            <a:schemeClr val="dk1"/>
                          </a:solidFill>
                          <a:effectLst/>
                          <a:latin typeface="+mn-lt"/>
                          <a:ea typeface="+mn-ea"/>
                          <a:cs typeface="+mn-cs"/>
                        </a:rPr>
                        <a:t>某函数</a:t>
                      </a:r>
                      <a:r>
                        <a:rPr lang="zh-CN" altLang="en-US" sz="1400" dirty="0" smtClean="0"/>
                        <a:t>实际运行时间</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90127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766502"/>
            <a:ext cx="8229600" cy="3394472"/>
          </a:xfrm>
        </p:spPr>
        <p:txBody>
          <a:bodyPr>
            <a:normAutofit/>
          </a:bodyPr>
          <a:lstStyle/>
          <a:p>
            <a:r>
              <a:rPr lang="zh-CN" altLang="en-US" sz="2800" dirty="0" smtClean="0">
                <a:latin typeface="+mn-ea"/>
              </a:rPr>
              <a:t>移动应用到底测试什么？</a:t>
            </a:r>
            <a:endParaRPr lang="en-US" altLang="zh-CN" sz="2800" dirty="0" smtClean="0">
              <a:latin typeface="+mn-ea"/>
            </a:endParaRPr>
          </a:p>
        </p:txBody>
      </p:sp>
      <p:sp>
        <p:nvSpPr>
          <p:cNvPr id="3" name="标题 2"/>
          <p:cNvSpPr>
            <a:spLocks noGrp="1"/>
          </p:cNvSpPr>
          <p:nvPr>
            <p:ph type="title"/>
          </p:nvPr>
        </p:nvSpPr>
        <p:spPr/>
        <p:txBody>
          <a:bodyPr>
            <a:normAutofit fontScale="90000"/>
          </a:bodyPr>
          <a:lstStyle/>
          <a:p>
            <a:r>
              <a:rPr lang="zh-CN" altLang="en-US" dirty="0" smtClean="0"/>
              <a:t>移动应用测试</a:t>
            </a:r>
            <a:endParaRPr lang="zh-CN" altLang="en-US" dirty="0"/>
          </a:p>
        </p:txBody>
      </p:sp>
      <p:sp>
        <p:nvSpPr>
          <p:cNvPr id="4" name="矩形 3"/>
          <p:cNvSpPr/>
          <p:nvPr/>
        </p:nvSpPr>
        <p:spPr>
          <a:xfrm>
            <a:off x="2627784" y="2283718"/>
            <a:ext cx="1152128" cy="194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788024" y="2270483"/>
            <a:ext cx="1152128" cy="194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手杖形箭头 6"/>
          <p:cNvSpPr/>
          <p:nvPr/>
        </p:nvSpPr>
        <p:spPr>
          <a:xfrm>
            <a:off x="2987824" y="1635646"/>
            <a:ext cx="2448272" cy="634837"/>
          </a:xfrm>
          <a:prstGeom prst="uturnArrow">
            <a:avLst>
              <a:gd name="adj1" fmla="val 25000"/>
              <a:gd name="adj2" fmla="val 25000"/>
              <a:gd name="adj3" fmla="val 25000"/>
              <a:gd name="adj4" fmla="val 43750"/>
              <a:gd name="adj5" fmla="val 10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手杖形箭头 7"/>
          <p:cNvSpPr/>
          <p:nvPr/>
        </p:nvSpPr>
        <p:spPr>
          <a:xfrm rot="10800000">
            <a:off x="3071154" y="4234560"/>
            <a:ext cx="2343757" cy="533434"/>
          </a:xfrm>
          <a:prstGeom prst="uturnArrow">
            <a:avLst>
              <a:gd name="adj1" fmla="val 25000"/>
              <a:gd name="adj2" fmla="val 25000"/>
              <a:gd name="adj3" fmla="val 25000"/>
              <a:gd name="adj4" fmla="val 43750"/>
              <a:gd name="adj5" fmla="val 10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8"/>
          <p:cNvSpPr txBox="1"/>
          <p:nvPr/>
        </p:nvSpPr>
        <p:spPr>
          <a:xfrm>
            <a:off x="2843809" y="2679762"/>
            <a:ext cx="543739" cy="1384995"/>
          </a:xfrm>
          <a:prstGeom prst="rect">
            <a:avLst/>
          </a:prstGeom>
          <a:noFill/>
        </p:spPr>
        <p:txBody>
          <a:bodyPr wrap="none" rtlCol="0">
            <a:spAutoFit/>
          </a:bodyPr>
          <a:lstStyle/>
          <a:p>
            <a:r>
              <a:rPr lang="zh-CN" altLang="en-US" sz="2800" dirty="0" smtClean="0"/>
              <a:t>客</a:t>
            </a:r>
            <a:endParaRPr lang="en-US" altLang="zh-CN" sz="2800" dirty="0" smtClean="0"/>
          </a:p>
          <a:p>
            <a:r>
              <a:rPr lang="zh-CN" altLang="en-US" sz="2800" dirty="0" smtClean="0"/>
              <a:t>户</a:t>
            </a:r>
            <a:endParaRPr lang="en-US" altLang="zh-CN" sz="2800" dirty="0" smtClean="0"/>
          </a:p>
          <a:p>
            <a:r>
              <a:rPr lang="zh-CN" altLang="en-US" sz="2800" dirty="0" smtClean="0"/>
              <a:t>端</a:t>
            </a:r>
            <a:endParaRPr lang="zh-CN" altLang="en-US" sz="2800" dirty="0"/>
          </a:p>
        </p:txBody>
      </p:sp>
      <p:sp>
        <p:nvSpPr>
          <p:cNvPr id="10" name="TextBox 9"/>
          <p:cNvSpPr txBox="1"/>
          <p:nvPr/>
        </p:nvSpPr>
        <p:spPr>
          <a:xfrm>
            <a:off x="5164227" y="2391730"/>
            <a:ext cx="543739" cy="1815882"/>
          </a:xfrm>
          <a:prstGeom prst="rect">
            <a:avLst/>
          </a:prstGeom>
          <a:noFill/>
        </p:spPr>
        <p:txBody>
          <a:bodyPr wrap="none" rtlCol="0">
            <a:spAutoFit/>
          </a:bodyPr>
          <a:lstStyle/>
          <a:p>
            <a:r>
              <a:rPr lang="zh-CN" altLang="en-US" sz="2800" dirty="0" smtClean="0"/>
              <a:t>服</a:t>
            </a:r>
            <a:endParaRPr lang="en-US" altLang="zh-CN" sz="2800" dirty="0" smtClean="0"/>
          </a:p>
          <a:p>
            <a:r>
              <a:rPr lang="zh-CN" altLang="en-US" sz="2800" dirty="0" smtClean="0"/>
              <a:t>务</a:t>
            </a:r>
            <a:endParaRPr lang="en-US" altLang="zh-CN" sz="2800" dirty="0" smtClean="0"/>
          </a:p>
          <a:p>
            <a:r>
              <a:rPr lang="zh-CN" altLang="en-US" sz="2800" dirty="0" smtClean="0"/>
              <a:t>器</a:t>
            </a:r>
            <a:endParaRPr lang="en-US" altLang="zh-CN" sz="2800" dirty="0" smtClean="0"/>
          </a:p>
          <a:p>
            <a:r>
              <a:rPr lang="zh-CN" altLang="en-US" sz="2800" dirty="0" smtClean="0"/>
              <a:t>端</a:t>
            </a:r>
            <a:endParaRPr lang="zh-CN" altLang="en-US" sz="2800" dirty="0"/>
          </a:p>
        </p:txBody>
      </p:sp>
    </p:spTree>
    <p:extLst>
      <p:ext uri="{BB962C8B-B14F-4D97-AF65-F5344CB8AC3E}">
        <p14:creationId xmlns:p14="http://schemas.microsoft.com/office/powerpoint/2010/main" val="39151268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059582"/>
            <a:ext cx="7848872" cy="1350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11560" y="2812639"/>
            <a:ext cx="2723823" cy="369332"/>
          </a:xfrm>
          <a:prstGeom prst="rect">
            <a:avLst/>
          </a:prstGeom>
        </p:spPr>
        <p:txBody>
          <a:bodyPr wrap="none">
            <a:spAutoFit/>
          </a:bodyPr>
          <a:lstStyle/>
          <a:p>
            <a:r>
              <a:rPr lang="zh-CN" altLang="en-US" dirty="0" smtClean="0"/>
              <a:t>可以找出重复调用的问题</a:t>
            </a:r>
            <a:endParaRPr lang="zh-CN" altLang="en-US" dirty="0"/>
          </a:p>
        </p:txBody>
      </p:sp>
    </p:spTree>
    <p:extLst>
      <p:ext uri="{BB962C8B-B14F-4D97-AF65-F5344CB8AC3E}">
        <p14:creationId xmlns:p14="http://schemas.microsoft.com/office/powerpoint/2010/main" val="23388817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a:latin typeface="+mn-ea"/>
              </a:rPr>
              <a:t>电量测试</a:t>
            </a:r>
            <a:endParaRPr lang="en-US" altLang="zh-CN" sz="2800" dirty="0">
              <a:latin typeface="+mn-ea"/>
            </a:endParaRPr>
          </a:p>
          <a:p>
            <a:pPr marL="0" indent="0">
              <a:lnSpc>
                <a:spcPct val="150000"/>
              </a:lnSpc>
              <a:spcBef>
                <a:spcPts val="0"/>
              </a:spcBef>
            </a:pPr>
            <a:r>
              <a:rPr lang="zh-CN" altLang="en-US" sz="2800" dirty="0">
                <a:latin typeface="+mn-ea"/>
              </a:rPr>
              <a:t>流量测试</a:t>
            </a:r>
            <a:endParaRPr lang="en-US" altLang="zh-CN" sz="2800" dirty="0">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a:latin typeface="+mn-ea"/>
              </a:rPr>
              <a:t>Traceview</a:t>
            </a:r>
            <a:endParaRPr lang="en-US" altLang="zh-CN" sz="2800" dirty="0">
              <a:latin typeface="+mn-ea"/>
            </a:endParaRPr>
          </a:p>
          <a:p>
            <a:pPr marL="0" indent="0">
              <a:lnSpc>
                <a:spcPct val="150000"/>
              </a:lnSpc>
              <a:spcBef>
                <a:spcPts val="0"/>
              </a:spcBef>
            </a:pPr>
            <a:r>
              <a:rPr lang="zh-CN" altLang="en-US" sz="2800" dirty="0">
                <a:solidFill>
                  <a:srgbClr val="FF0000"/>
                </a:solidFill>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23630592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843558"/>
            <a:ext cx="8507288" cy="3394472"/>
          </a:xfrm>
        </p:spPr>
        <p:txBody>
          <a:bodyPr>
            <a:noAutofit/>
          </a:bodyPr>
          <a:lstStyle/>
          <a:p>
            <a:pPr marL="0" indent="0">
              <a:lnSpc>
                <a:spcPts val="3500"/>
              </a:lnSpc>
              <a:spcBef>
                <a:spcPts val="0"/>
              </a:spcBef>
              <a:buNone/>
            </a:pPr>
            <a:r>
              <a:rPr lang="en-US" altLang="zh-CN" sz="2800" dirty="0" smtClean="0">
                <a:latin typeface="+mn-ea"/>
              </a:rPr>
              <a:t>    </a:t>
            </a:r>
            <a:r>
              <a:rPr lang="en-US" altLang="zh-CN" sz="2800" dirty="0" err="1" smtClean="0">
                <a:latin typeface="+mn-ea"/>
              </a:rPr>
              <a:t>Emmagee</a:t>
            </a:r>
            <a:r>
              <a:rPr lang="zh-CN" altLang="en-US" sz="2800" dirty="0">
                <a:latin typeface="+mn-ea"/>
              </a:rPr>
              <a:t>是网易杭州研究院</a:t>
            </a:r>
            <a:r>
              <a:rPr lang="en-US" altLang="zh-CN" sz="2800" dirty="0">
                <a:latin typeface="+mn-ea"/>
              </a:rPr>
              <a:t>QA</a:t>
            </a:r>
            <a:r>
              <a:rPr lang="zh-CN" altLang="en-US" sz="2800" dirty="0">
                <a:latin typeface="+mn-ea"/>
              </a:rPr>
              <a:t>团队开发的一个简单易上手的</a:t>
            </a:r>
            <a:r>
              <a:rPr lang="en-US" altLang="zh-CN" sz="2800" dirty="0">
                <a:latin typeface="+mn-ea"/>
              </a:rPr>
              <a:t>Android</a:t>
            </a:r>
            <a:r>
              <a:rPr lang="zh-CN" altLang="en-US" sz="2800" dirty="0">
                <a:latin typeface="+mn-ea"/>
              </a:rPr>
              <a:t>性能监测小工具，主要用于监控单个</a:t>
            </a:r>
            <a:r>
              <a:rPr lang="en-US" altLang="zh-CN" sz="2800" dirty="0">
                <a:latin typeface="+mn-ea"/>
              </a:rPr>
              <a:t>App</a:t>
            </a:r>
            <a:r>
              <a:rPr lang="zh-CN" altLang="en-US" sz="2800" dirty="0">
                <a:latin typeface="+mn-ea"/>
              </a:rPr>
              <a:t>的</a:t>
            </a:r>
            <a:r>
              <a:rPr lang="en-US" altLang="zh-CN" sz="2800" dirty="0">
                <a:latin typeface="+mn-ea"/>
              </a:rPr>
              <a:t>CPU</a:t>
            </a:r>
            <a:r>
              <a:rPr lang="zh-CN" altLang="en-US" sz="2800" dirty="0">
                <a:latin typeface="+mn-ea"/>
              </a:rPr>
              <a:t>，内存，流量，启动耗时，电量，电流等性能状态的变化，且用户可自定义配置监控的频率以及性能的实时显示，并最终生成</a:t>
            </a:r>
            <a:r>
              <a:rPr lang="zh-CN" altLang="en-US" sz="2800" dirty="0" smtClean="0">
                <a:latin typeface="+mn-ea"/>
              </a:rPr>
              <a:t>一份</a:t>
            </a:r>
            <a:r>
              <a:rPr lang="zh-CN" altLang="en-US" sz="2800" dirty="0">
                <a:latin typeface="+mn-ea"/>
              </a:rPr>
              <a:t>性能统计文件。</a:t>
            </a:r>
            <a:endParaRPr lang="en-US" altLang="zh-CN" sz="2800" dirty="0" smtClean="0">
              <a:latin typeface="+mn-ea"/>
            </a:endParaRPr>
          </a:p>
          <a:p>
            <a:pPr marL="0" indent="0">
              <a:lnSpc>
                <a:spcPts val="3500"/>
              </a:lnSpc>
              <a:spcBef>
                <a:spcPts val="0"/>
              </a:spcBef>
              <a:buNone/>
            </a:pPr>
            <a:r>
              <a:rPr lang="en-US" altLang="zh-CN" sz="2800" dirty="0">
                <a:latin typeface="+mn-ea"/>
              </a:rPr>
              <a:t>https://</a:t>
            </a:r>
            <a:r>
              <a:rPr lang="en-US" altLang="zh-CN" sz="2800" dirty="0" smtClean="0">
                <a:latin typeface="+mn-ea"/>
              </a:rPr>
              <a:t>github.com/NetEase/Emmagee/releases</a:t>
            </a:r>
            <a:endParaRPr lang="zh-CN" altLang="en-US" sz="2800" dirty="0">
              <a:latin typeface="+mn-ea"/>
            </a:endParaRPr>
          </a:p>
        </p:txBody>
      </p:sp>
      <p:sp>
        <p:nvSpPr>
          <p:cNvPr id="3" name="标题 2"/>
          <p:cNvSpPr>
            <a:spLocks noGrp="1"/>
          </p:cNvSpPr>
          <p:nvPr>
            <p:ph type="title"/>
          </p:nvPr>
        </p:nvSpPr>
        <p:spPr>
          <a:xfrm>
            <a:off x="539552" y="-164554"/>
            <a:ext cx="8229600" cy="857250"/>
          </a:xfrm>
        </p:spPr>
        <p:txBody>
          <a:bodyPr/>
          <a:lstStyle/>
          <a:p>
            <a:r>
              <a:rPr lang="en-US" altLang="zh-CN" dirty="0" err="1"/>
              <a:t>Emmagee</a:t>
            </a:r>
            <a:r>
              <a:rPr lang="en-US" altLang="zh-CN" dirty="0"/>
              <a:t> </a:t>
            </a:r>
            <a:endParaRPr lang="zh-CN" altLang="en-US" dirty="0"/>
          </a:p>
        </p:txBody>
      </p:sp>
    </p:spTree>
    <p:extLst>
      <p:ext uri="{BB962C8B-B14F-4D97-AF65-F5344CB8AC3E}">
        <p14:creationId xmlns:p14="http://schemas.microsoft.com/office/powerpoint/2010/main" val="23783680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43558"/>
            <a:ext cx="8229600" cy="3394472"/>
          </a:xfrm>
        </p:spPr>
        <p:txBody>
          <a:bodyPr>
            <a:normAutofit fontScale="62500" lnSpcReduction="20000"/>
          </a:bodyPr>
          <a:lstStyle/>
          <a:p>
            <a:pPr marL="0" indent="0">
              <a:lnSpc>
                <a:spcPts val="3500"/>
              </a:lnSpc>
              <a:spcBef>
                <a:spcPts val="0"/>
              </a:spcBef>
              <a:buNone/>
            </a:pPr>
            <a:r>
              <a:rPr lang="en-US" altLang="zh-CN" sz="2800" dirty="0" smtClean="0">
                <a:latin typeface="华文楷体" panose="02010600040101010101" pitchFamily="2" charset="-122"/>
                <a:ea typeface="华文楷体" panose="02010600040101010101" pitchFamily="2" charset="-122"/>
              </a:rPr>
              <a:t>      </a:t>
            </a:r>
            <a:r>
              <a:rPr lang="en-US" altLang="zh-CN" sz="3000" dirty="0">
                <a:latin typeface="+mn-ea"/>
              </a:rPr>
              <a:t>GT</a:t>
            </a:r>
            <a:r>
              <a:rPr lang="zh-CN" altLang="en-US" sz="3000" dirty="0">
                <a:latin typeface="+mn-ea"/>
              </a:rPr>
              <a:t>（随身调）是</a:t>
            </a:r>
            <a:r>
              <a:rPr lang="en-US" altLang="zh-CN" sz="3000" dirty="0">
                <a:latin typeface="+mn-ea"/>
              </a:rPr>
              <a:t>APP</a:t>
            </a:r>
            <a:r>
              <a:rPr lang="zh-CN" altLang="en-US" sz="3000" dirty="0">
                <a:latin typeface="+mn-ea"/>
              </a:rPr>
              <a:t>的随身调测平台，它是直接运行在手机上的“集成调测环境”</a:t>
            </a:r>
            <a:r>
              <a:rPr lang="en-US" altLang="zh-CN" sz="3000" dirty="0">
                <a:latin typeface="+mn-ea"/>
              </a:rPr>
              <a:t>(</a:t>
            </a:r>
            <a:r>
              <a:rPr lang="en-US" altLang="zh-CN" sz="3000" dirty="0" err="1">
                <a:latin typeface="+mn-ea"/>
              </a:rPr>
              <a:t>IDTE</a:t>
            </a:r>
            <a:r>
              <a:rPr lang="en-US" altLang="zh-CN" sz="3000" dirty="0">
                <a:latin typeface="+mn-ea"/>
              </a:rPr>
              <a:t>, Integrated Debug Environment)</a:t>
            </a:r>
            <a:r>
              <a:rPr lang="zh-CN" altLang="en-US" sz="3000" dirty="0">
                <a:latin typeface="+mn-ea"/>
              </a:rPr>
              <a:t>。利用</a:t>
            </a:r>
            <a:r>
              <a:rPr lang="en-US" altLang="zh-CN" sz="3000" dirty="0">
                <a:latin typeface="+mn-ea"/>
              </a:rPr>
              <a:t>GT</a:t>
            </a:r>
            <a:r>
              <a:rPr lang="zh-CN" altLang="en-US" sz="3000" dirty="0">
                <a:latin typeface="+mn-ea"/>
              </a:rPr>
              <a:t>，仅凭一部手机，无需连接电脑</a:t>
            </a:r>
            <a:r>
              <a:rPr lang="zh-CN" altLang="en-US" sz="3000" dirty="0" smtClean="0">
                <a:latin typeface="+mn-ea"/>
              </a:rPr>
              <a:t>，即</a:t>
            </a:r>
            <a:r>
              <a:rPr lang="zh-CN" altLang="en-US" sz="3000" dirty="0">
                <a:latin typeface="+mn-ea"/>
              </a:rPr>
              <a:t>可对</a:t>
            </a:r>
            <a:r>
              <a:rPr lang="en-US" altLang="zh-CN" sz="3000" dirty="0">
                <a:latin typeface="+mn-ea"/>
              </a:rPr>
              <a:t>APP</a:t>
            </a:r>
            <a:r>
              <a:rPr lang="zh-CN" altLang="en-US" sz="3000" dirty="0">
                <a:latin typeface="+mn-ea"/>
              </a:rPr>
              <a:t>进行快速的性能测试</a:t>
            </a:r>
            <a:r>
              <a:rPr lang="en-US" altLang="zh-CN" sz="3000" dirty="0">
                <a:latin typeface="+mn-ea"/>
              </a:rPr>
              <a:t>(CPU</a:t>
            </a:r>
            <a:r>
              <a:rPr lang="zh-CN" altLang="en-US" sz="3000" dirty="0">
                <a:latin typeface="+mn-ea"/>
              </a:rPr>
              <a:t>、内存、流量、电量、帧率</a:t>
            </a:r>
            <a:r>
              <a:rPr lang="en-US" altLang="zh-CN" sz="3000" dirty="0">
                <a:latin typeface="+mn-ea"/>
              </a:rPr>
              <a:t>/</a:t>
            </a:r>
            <a:r>
              <a:rPr lang="zh-CN" altLang="en-US" sz="3000" dirty="0">
                <a:latin typeface="+mn-ea"/>
              </a:rPr>
              <a:t>流畅度等等</a:t>
            </a:r>
            <a:r>
              <a:rPr lang="en-US" altLang="zh-CN" sz="3000" dirty="0">
                <a:latin typeface="+mn-ea"/>
              </a:rPr>
              <a:t>)</a:t>
            </a:r>
            <a:r>
              <a:rPr lang="zh-CN" altLang="en-US" sz="3000" dirty="0">
                <a:latin typeface="+mn-ea"/>
              </a:rPr>
              <a:t>、 开发日志的查看、</a:t>
            </a:r>
            <a:r>
              <a:rPr lang="en-US" altLang="zh-CN" sz="3000" dirty="0">
                <a:latin typeface="+mn-ea"/>
              </a:rPr>
              <a:t>Crash</a:t>
            </a:r>
            <a:r>
              <a:rPr lang="zh-CN" altLang="en-US" sz="3000" dirty="0">
                <a:latin typeface="+mn-ea"/>
              </a:rPr>
              <a:t>日志查看、网络数据包的抓取、</a:t>
            </a:r>
            <a:r>
              <a:rPr lang="en-US" altLang="zh-CN" sz="3000" dirty="0">
                <a:latin typeface="+mn-ea"/>
              </a:rPr>
              <a:t>APP</a:t>
            </a:r>
            <a:r>
              <a:rPr lang="zh-CN" altLang="en-US" sz="3000" dirty="0">
                <a:latin typeface="+mn-ea"/>
              </a:rPr>
              <a:t>内部参数的调试、真机代码耗时</a:t>
            </a:r>
            <a:r>
              <a:rPr lang="zh-CN" altLang="en-US" sz="3000" dirty="0" smtClean="0">
                <a:latin typeface="+mn-ea"/>
              </a:rPr>
              <a:t>统计。</a:t>
            </a:r>
            <a:endParaRPr lang="en-US" altLang="zh-CN" sz="3000" dirty="0">
              <a:latin typeface="+mn-ea"/>
            </a:endParaRPr>
          </a:p>
          <a:p>
            <a:pPr marL="0" indent="0">
              <a:lnSpc>
                <a:spcPts val="3500"/>
              </a:lnSpc>
              <a:spcBef>
                <a:spcPts val="0"/>
              </a:spcBef>
              <a:buNone/>
            </a:pPr>
            <a:r>
              <a:rPr lang="en-US" altLang="zh-CN" sz="3000" dirty="0">
                <a:latin typeface="+mn-ea"/>
                <a:hlinkClick r:id="rId2"/>
              </a:rPr>
              <a:t>https://github.com/Tencent/GT</a:t>
            </a:r>
            <a:endParaRPr lang="en-US" altLang="zh-CN" sz="3000" dirty="0">
              <a:latin typeface="+mn-ea"/>
            </a:endParaRPr>
          </a:p>
          <a:p>
            <a:pPr marL="0" indent="0">
              <a:lnSpc>
                <a:spcPts val="3500"/>
              </a:lnSpc>
              <a:spcBef>
                <a:spcPts val="0"/>
              </a:spcBef>
              <a:buNone/>
            </a:pPr>
            <a:r>
              <a:rPr lang="en-US" altLang="zh-CN" sz="3000" dirty="0">
                <a:latin typeface="+mn-ea"/>
              </a:rPr>
              <a:t>https://gt.qq.com/</a:t>
            </a:r>
            <a:endParaRPr lang="zh-CN" altLang="en-US" sz="3000" dirty="0">
              <a:latin typeface="+mn-ea"/>
            </a:endParaRPr>
          </a:p>
        </p:txBody>
      </p:sp>
      <p:sp>
        <p:nvSpPr>
          <p:cNvPr id="2" name="标题 1"/>
          <p:cNvSpPr>
            <a:spLocks noGrp="1"/>
          </p:cNvSpPr>
          <p:nvPr>
            <p:ph type="title"/>
          </p:nvPr>
        </p:nvSpPr>
        <p:spPr/>
        <p:txBody>
          <a:bodyPr>
            <a:normAutofit fontScale="90000"/>
          </a:bodyPr>
          <a:lstStyle/>
          <a:p>
            <a:r>
              <a:rPr lang="en-US" altLang="zh-CN" dirty="0"/>
              <a:t>GT</a:t>
            </a:r>
            <a:endParaRPr lang="zh-CN" altLang="en-US" dirty="0"/>
          </a:p>
        </p:txBody>
      </p:sp>
    </p:spTree>
    <p:extLst>
      <p:ext uri="{BB962C8B-B14F-4D97-AF65-F5344CB8AC3E}">
        <p14:creationId xmlns:p14="http://schemas.microsoft.com/office/powerpoint/2010/main" val="2966962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87574"/>
            <a:ext cx="8229600" cy="3394472"/>
          </a:xfrm>
        </p:spPr>
        <p:txBody>
          <a:bodyPr>
            <a:normAutofit fontScale="92500" lnSpcReduction="20000"/>
          </a:bodyPr>
          <a:lstStyle/>
          <a:p>
            <a:pPr marL="0" indent="0">
              <a:lnSpc>
                <a:spcPct val="150000"/>
              </a:lnSpc>
              <a:buNone/>
            </a:pPr>
            <a:r>
              <a:rPr lang="en-US" altLang="zh-CN" dirty="0" smtClean="0">
                <a:latin typeface="华文楷体" panose="02010600040101010101" pitchFamily="2" charset="-122"/>
                <a:ea typeface="华文楷体" panose="02010600040101010101" pitchFamily="2" charset="-122"/>
              </a:rPr>
              <a:t>	</a:t>
            </a:r>
            <a:r>
              <a:rPr lang="zh-CN" altLang="en-US" sz="2800" dirty="0" smtClean="0">
                <a:latin typeface="+mn-ea"/>
              </a:rPr>
              <a:t>在</a:t>
            </a:r>
            <a:r>
              <a:rPr lang="en-US" altLang="zh-CN" sz="2800" dirty="0" smtClean="0">
                <a:latin typeface="+mn-ea"/>
              </a:rPr>
              <a:t>java</a:t>
            </a:r>
            <a:r>
              <a:rPr lang="zh-CN" altLang="en-US" sz="2800" dirty="0" smtClean="0">
                <a:latin typeface="+mn-ea"/>
              </a:rPr>
              <a:t>开发过程中，是通过</a:t>
            </a:r>
            <a:r>
              <a:rPr lang="en-US" altLang="zh-CN" sz="2800" dirty="0" smtClean="0">
                <a:latin typeface="+mn-ea"/>
              </a:rPr>
              <a:t>new </a:t>
            </a:r>
            <a:r>
              <a:rPr lang="zh-CN" altLang="en-US" sz="2800" dirty="0" smtClean="0">
                <a:latin typeface="+mn-ea"/>
              </a:rPr>
              <a:t>来为对象分配内存，而内存的释放是由垃圾收集器</a:t>
            </a:r>
            <a:r>
              <a:rPr lang="en-US" altLang="zh-CN" sz="2800" dirty="0" smtClean="0">
                <a:latin typeface="+mn-ea"/>
              </a:rPr>
              <a:t>GC</a:t>
            </a:r>
            <a:r>
              <a:rPr lang="zh-CN" altLang="en-US" sz="2800" dirty="0" smtClean="0">
                <a:latin typeface="+mn-ea"/>
              </a:rPr>
              <a:t>来回收的，在开发过程中，不需要显示的去管理内存，</a:t>
            </a:r>
            <a:r>
              <a:rPr lang="en-US" altLang="zh-CN" sz="2800" dirty="0">
                <a:latin typeface="+mn-ea"/>
              </a:rPr>
              <a:t> </a:t>
            </a:r>
            <a:r>
              <a:rPr lang="en-US" altLang="zh-CN" sz="2800" dirty="0" err="1" smtClean="0">
                <a:latin typeface="+mn-ea"/>
              </a:rPr>
              <a:t>jvm</a:t>
            </a:r>
            <a:r>
              <a:rPr lang="zh-CN" altLang="en-US" sz="2800" dirty="0" smtClean="0">
                <a:latin typeface="+mn-ea"/>
              </a:rPr>
              <a:t>会帮助我们回收内存。但是这样有可能在不知不觉中浪费了很多内存，最终导致</a:t>
            </a:r>
            <a:r>
              <a:rPr lang="en-US" altLang="zh-CN" sz="2800" dirty="0" err="1" smtClean="0">
                <a:latin typeface="+mn-ea"/>
              </a:rPr>
              <a:t>jvm</a:t>
            </a:r>
            <a:r>
              <a:rPr lang="zh-CN" altLang="en-US" sz="2800" dirty="0" smtClean="0">
                <a:latin typeface="+mn-ea"/>
              </a:rPr>
              <a:t>花费很多时间去进行垃圾回收，更严重的是造成</a:t>
            </a:r>
            <a:r>
              <a:rPr lang="en-US" altLang="zh-CN" sz="2800" dirty="0" err="1" smtClean="0">
                <a:latin typeface="+mn-ea"/>
              </a:rPr>
              <a:t>OOM</a:t>
            </a:r>
            <a:r>
              <a:rPr lang="zh-CN" altLang="en-US" sz="2800" dirty="0" smtClean="0">
                <a:latin typeface="+mn-ea"/>
              </a:rPr>
              <a:t>。</a:t>
            </a:r>
            <a:endParaRPr lang="zh-CN" altLang="en-US" sz="2800" dirty="0">
              <a:latin typeface="+mn-ea"/>
            </a:endParaRPr>
          </a:p>
        </p:txBody>
      </p:sp>
      <p:sp>
        <p:nvSpPr>
          <p:cNvPr id="3" name="标题 2"/>
          <p:cNvSpPr>
            <a:spLocks noGrp="1"/>
          </p:cNvSpPr>
          <p:nvPr>
            <p:ph type="title"/>
          </p:nvPr>
        </p:nvSpPr>
        <p:spPr/>
        <p:txBody>
          <a:bodyPr>
            <a:normAutofit fontScale="90000"/>
          </a:bodyPr>
          <a:lstStyle/>
          <a:p>
            <a:r>
              <a:rPr lang="zh-CN" altLang="en-US" dirty="0" smtClean="0">
                <a:latin typeface="+mn-ea"/>
                <a:ea typeface="+mn-ea"/>
              </a:rPr>
              <a:t>内存机制简介</a:t>
            </a:r>
            <a:endParaRPr lang="zh-CN" altLang="en-US" dirty="0">
              <a:latin typeface="+mn-ea"/>
              <a:ea typeface="+mn-ea"/>
            </a:endParaRPr>
          </a:p>
        </p:txBody>
      </p:sp>
    </p:spTree>
    <p:extLst>
      <p:ext uri="{BB962C8B-B14F-4D97-AF65-F5344CB8AC3E}">
        <p14:creationId xmlns:p14="http://schemas.microsoft.com/office/powerpoint/2010/main" val="646218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809773"/>
            <a:ext cx="8229600" cy="3394472"/>
          </a:xfrm>
        </p:spPr>
        <p:txBody>
          <a:bodyPr/>
          <a:lstStyle/>
          <a:p>
            <a:r>
              <a:rPr lang="zh-CN" altLang="en-US" dirty="0" smtClean="0">
                <a:latin typeface="华文楷体" panose="02010600040101010101" pitchFamily="2" charset="-122"/>
                <a:ea typeface="华文楷体" panose="02010600040101010101" pitchFamily="2" charset="-122"/>
              </a:rPr>
              <a:t>显示当前时刻的的内存：</a:t>
            </a:r>
            <a:r>
              <a:rPr lang="en-US" altLang="zh-CN" dirty="0" err="1" smtClean="0">
                <a:latin typeface="华文楷体" panose="02010600040101010101" pitchFamily="2" charset="-122"/>
                <a:ea typeface="华文楷体" panose="02010600040101010101" pitchFamily="2" charset="-122"/>
              </a:rPr>
              <a:t>adb</a:t>
            </a:r>
            <a:r>
              <a:rPr lang="en-US" altLang="zh-CN" dirty="0" smtClean="0">
                <a:latin typeface="华文楷体" panose="02010600040101010101" pitchFamily="2" charset="-122"/>
                <a:ea typeface="华文楷体" panose="02010600040101010101" pitchFamily="2" charset="-122"/>
              </a:rPr>
              <a:t> shell </a:t>
            </a:r>
            <a:r>
              <a:rPr lang="en-US" altLang="zh-CN" dirty="0" err="1" smtClean="0">
                <a:latin typeface="华文楷体" panose="02010600040101010101" pitchFamily="2" charset="-122"/>
                <a:ea typeface="华文楷体" panose="02010600040101010101" pitchFamily="2" charset="-122"/>
              </a:rPr>
              <a:t>dumpsys</a:t>
            </a: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meminfo</a:t>
            </a: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pakagename</a:t>
            </a:r>
            <a:r>
              <a:rPr lang="zh-CN" altLang="en-US" dirty="0" smtClean="0">
                <a:latin typeface="华文楷体" panose="02010600040101010101" pitchFamily="2" charset="-122"/>
                <a:ea typeface="华文楷体" panose="02010600040101010101" pitchFamily="2" charset="-122"/>
              </a:rPr>
              <a:t>，重点关注两个指标</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t>DDMS</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如何查看占用的内存情况</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170161"/>
            <a:ext cx="4724797" cy="243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842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843558"/>
            <a:ext cx="8229600" cy="3394472"/>
          </a:xfrm>
        </p:spPr>
        <p:txBody>
          <a:bodyPr/>
          <a:lstStyle/>
          <a:p>
            <a:pPr marL="0" indent="0">
              <a:lnSpc>
                <a:spcPct val="150000"/>
              </a:lnSpc>
              <a:buNone/>
            </a:pPr>
            <a:r>
              <a:rPr lang="zh-CN" altLang="en-US" sz="2800" dirty="0">
                <a:latin typeface="+mn-ea"/>
              </a:rPr>
              <a:t>调试</a:t>
            </a:r>
            <a:r>
              <a:rPr lang="en-US" altLang="zh-CN" sz="2800" dirty="0">
                <a:latin typeface="+mn-ea"/>
              </a:rPr>
              <a:t>App</a:t>
            </a:r>
            <a:r>
              <a:rPr lang="zh-CN" altLang="en-US" sz="2800" dirty="0">
                <a:latin typeface="+mn-ea"/>
              </a:rPr>
              <a:t>相关的</a:t>
            </a:r>
            <a:r>
              <a:rPr lang="en-US" altLang="zh-CN" sz="2800" dirty="0">
                <a:latin typeface="+mn-ea"/>
              </a:rPr>
              <a:t>bug</a:t>
            </a:r>
            <a:r>
              <a:rPr lang="zh-CN" altLang="en-US" sz="2800" dirty="0">
                <a:latin typeface="+mn-ea"/>
              </a:rPr>
              <a:t>常用哪些工具？</a:t>
            </a:r>
            <a:endParaRPr lang="en-US" altLang="zh-CN" sz="2800" dirty="0">
              <a:latin typeface="+mn-ea"/>
            </a:endParaRPr>
          </a:p>
          <a:p>
            <a:pPr marL="514350" indent="-514350">
              <a:lnSpc>
                <a:spcPct val="150000"/>
              </a:lnSpc>
              <a:buFont typeface="+mj-lt"/>
              <a:buAutoNum type="arabicPeriod"/>
            </a:pPr>
            <a:r>
              <a:rPr lang="zh-CN" altLang="en-US" sz="2800" dirty="0">
                <a:latin typeface="+mn-ea"/>
              </a:rPr>
              <a:t>网络相关工具：</a:t>
            </a:r>
            <a:r>
              <a:rPr lang="en-US" altLang="zh-CN" sz="2800" dirty="0">
                <a:latin typeface="+mn-ea"/>
              </a:rPr>
              <a:t>fiddler</a:t>
            </a:r>
            <a:r>
              <a:rPr lang="zh-CN" altLang="en-US" sz="2800" dirty="0">
                <a:latin typeface="+mn-ea"/>
              </a:rPr>
              <a:t>、</a:t>
            </a:r>
            <a:r>
              <a:rPr lang="en-US" altLang="zh-CN" sz="2800" dirty="0" err="1">
                <a:latin typeface="+mn-ea"/>
              </a:rPr>
              <a:t>wareshark</a:t>
            </a:r>
            <a:r>
              <a:rPr lang="zh-CN" altLang="en-US" sz="2800" dirty="0">
                <a:latin typeface="+mn-ea"/>
              </a:rPr>
              <a:t>、</a:t>
            </a:r>
            <a:r>
              <a:rPr lang="en-US" altLang="zh-CN" sz="2800" dirty="0">
                <a:latin typeface="+mn-ea"/>
              </a:rPr>
              <a:t>Charles</a:t>
            </a:r>
          </a:p>
          <a:p>
            <a:pPr marL="514350" indent="-514350">
              <a:lnSpc>
                <a:spcPct val="150000"/>
              </a:lnSpc>
              <a:buFont typeface="+mj-lt"/>
              <a:buAutoNum type="arabicPeriod"/>
            </a:pPr>
            <a:r>
              <a:rPr lang="en-US" altLang="zh-CN" sz="2800" dirty="0" err="1">
                <a:latin typeface="+mn-ea"/>
              </a:rPr>
              <a:t>adb</a:t>
            </a:r>
            <a:r>
              <a:rPr lang="zh-CN" altLang="en-US" sz="2800" dirty="0">
                <a:latin typeface="+mn-ea"/>
              </a:rPr>
              <a:t>、</a:t>
            </a:r>
            <a:r>
              <a:rPr lang="en-US" altLang="zh-CN" sz="2800" dirty="0">
                <a:latin typeface="+mn-ea"/>
              </a:rPr>
              <a:t>am</a:t>
            </a:r>
            <a:r>
              <a:rPr lang="zh-CN" altLang="en-US" sz="2800" dirty="0">
                <a:latin typeface="+mn-ea"/>
              </a:rPr>
              <a:t>、</a:t>
            </a:r>
            <a:r>
              <a:rPr lang="en-US" altLang="zh-CN" sz="2800" dirty="0" err="1">
                <a:latin typeface="+mn-ea"/>
              </a:rPr>
              <a:t>logcat</a:t>
            </a:r>
            <a:r>
              <a:rPr lang="zh-CN" altLang="en-US" sz="2800" dirty="0">
                <a:latin typeface="+mn-ea"/>
              </a:rPr>
              <a:t>等</a:t>
            </a:r>
            <a:endParaRPr lang="en-US" altLang="zh-CN" sz="2800" dirty="0">
              <a:latin typeface="+mn-ea"/>
            </a:endParaRPr>
          </a:p>
          <a:p>
            <a:pPr marL="514350" indent="-514350">
              <a:lnSpc>
                <a:spcPct val="150000"/>
              </a:lnSpc>
              <a:buFont typeface="+mj-lt"/>
              <a:buAutoNum type="arabicPeriod"/>
            </a:pPr>
            <a:r>
              <a:rPr lang="zh-CN" altLang="en-US" sz="2800" dirty="0">
                <a:latin typeface="+mn-ea"/>
              </a:rPr>
              <a:t>云平台、</a:t>
            </a:r>
            <a:r>
              <a:rPr lang="en-US" altLang="zh-CN" sz="2800" dirty="0">
                <a:latin typeface="+mn-ea"/>
              </a:rPr>
              <a:t>bug</a:t>
            </a:r>
            <a:r>
              <a:rPr lang="zh-CN" altLang="en-US" sz="2800" dirty="0">
                <a:latin typeface="+mn-ea"/>
              </a:rPr>
              <a:t>复现</a:t>
            </a:r>
            <a:endParaRPr lang="en-US" altLang="zh-CN" sz="2800" dirty="0">
              <a:latin typeface="+mn-ea"/>
            </a:endParaRPr>
          </a:p>
          <a:p>
            <a:pPr marL="514350" indent="-514350">
              <a:lnSpc>
                <a:spcPct val="150000"/>
              </a:lnSpc>
              <a:buFont typeface="+mj-lt"/>
              <a:buAutoNum type="arabicPeriod"/>
            </a:pPr>
            <a:endParaRPr lang="zh-CN" altLang="en-US" sz="2800" dirty="0">
              <a:latin typeface="+mn-ea"/>
            </a:endParaRPr>
          </a:p>
        </p:txBody>
      </p:sp>
      <p:sp>
        <p:nvSpPr>
          <p:cNvPr id="3" name="标题 2"/>
          <p:cNvSpPr>
            <a:spLocks noGrp="1"/>
          </p:cNvSpPr>
          <p:nvPr>
            <p:ph type="title"/>
          </p:nvPr>
        </p:nvSpPr>
        <p:spPr/>
        <p:txBody>
          <a:bodyPr>
            <a:normAutofit fontScale="90000"/>
          </a:bodyPr>
          <a:lstStyle/>
          <a:p>
            <a:r>
              <a:rPr lang="en-US" altLang="zh-CN" dirty="0" smtClean="0"/>
              <a:t>App</a:t>
            </a:r>
            <a:r>
              <a:rPr lang="zh-CN" altLang="en-US" dirty="0" smtClean="0"/>
              <a:t>的调试</a:t>
            </a:r>
            <a:endParaRPr lang="zh-CN" altLang="en-US" dirty="0"/>
          </a:p>
        </p:txBody>
      </p:sp>
    </p:spTree>
    <p:extLst>
      <p:ext uri="{BB962C8B-B14F-4D97-AF65-F5344CB8AC3E}">
        <p14:creationId xmlns:p14="http://schemas.microsoft.com/office/powerpoint/2010/main" val="50715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solidFill>
                  <a:srgbClr val="FF0000"/>
                </a:solidFill>
                <a:latin typeface="+mn-ea"/>
              </a:rPr>
              <a:t>服务端性能测试</a:t>
            </a:r>
            <a:endParaRPr lang="en-US" altLang="zh-CN" sz="2800" dirty="0">
              <a:solidFill>
                <a:srgbClr val="FF0000"/>
              </a:solidFill>
              <a:latin typeface="+mn-ea"/>
            </a:endParaRPr>
          </a:p>
          <a:p>
            <a:pPr marL="0" indent="0">
              <a:lnSpc>
                <a:spcPct val="150000"/>
              </a:lnSpc>
              <a:spcBef>
                <a:spcPts val="0"/>
              </a:spcBef>
            </a:pPr>
            <a:r>
              <a:rPr lang="en-US" altLang="zh-CN" sz="2800" dirty="0" smtClean="0">
                <a:latin typeface="+mn-ea"/>
              </a:rPr>
              <a:t>APP</a:t>
            </a:r>
            <a:r>
              <a:rPr lang="zh-CN" altLang="en-US" sz="2800" dirty="0">
                <a:latin typeface="+mn-ea"/>
              </a:rPr>
              <a:t>的启动时间</a:t>
            </a:r>
            <a:endParaRPr lang="en-US" altLang="zh-CN" sz="2800" dirty="0">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smtClean="0">
                <a:latin typeface="+mn-ea"/>
              </a:rPr>
              <a:t>电量测试</a:t>
            </a:r>
            <a:endParaRPr lang="en-US" altLang="zh-CN" sz="2800" dirty="0" smtClean="0">
              <a:latin typeface="+mn-ea"/>
            </a:endParaRPr>
          </a:p>
          <a:p>
            <a:pPr marL="0" indent="0">
              <a:lnSpc>
                <a:spcPct val="150000"/>
              </a:lnSpc>
              <a:spcBef>
                <a:spcPts val="0"/>
              </a:spcBef>
            </a:pPr>
            <a:r>
              <a:rPr lang="zh-CN" altLang="en-US" sz="2800" dirty="0">
                <a:latin typeface="+mn-ea"/>
              </a:rPr>
              <a:t>流量</a:t>
            </a:r>
            <a:r>
              <a:rPr lang="zh-CN" altLang="en-US" sz="2800" dirty="0" smtClean="0">
                <a:latin typeface="+mn-ea"/>
              </a:rPr>
              <a:t>测试</a:t>
            </a:r>
            <a:endParaRPr lang="en-US" altLang="zh-CN" sz="2800" dirty="0" smtClean="0">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smtClean="0">
                <a:latin typeface="+mn-ea"/>
              </a:rPr>
              <a:t>Traceview</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1556049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74055"/>
            <a:ext cx="8229600" cy="3394472"/>
          </a:xfrm>
        </p:spPr>
        <p:txBody>
          <a:bodyPr>
            <a:normAutofit/>
          </a:bodyPr>
          <a:lstStyle/>
          <a:p>
            <a:pPr marL="0" indent="0">
              <a:lnSpc>
                <a:spcPct val="150000"/>
              </a:lnSpc>
              <a:buNone/>
            </a:pPr>
            <a:r>
              <a:rPr lang="zh-CN" altLang="en-US" sz="2800" dirty="0" smtClean="0">
                <a:latin typeface="+mn-ea"/>
              </a:rPr>
              <a:t>服务端性能测试的工具：</a:t>
            </a:r>
            <a:endParaRPr lang="en-US" altLang="zh-CN" sz="2800" dirty="0" smtClean="0">
              <a:latin typeface="+mn-ea"/>
            </a:endParaRPr>
          </a:p>
          <a:p>
            <a:pPr>
              <a:lnSpc>
                <a:spcPct val="150000"/>
              </a:lnSpc>
              <a:buFont typeface="Wingdings" panose="05000000000000000000" pitchFamily="2" charset="2"/>
              <a:buChar char="Ø"/>
            </a:pPr>
            <a:r>
              <a:rPr lang="en-US" altLang="zh-CN" sz="2800" dirty="0" err="1" smtClean="0">
                <a:latin typeface="+mn-ea"/>
              </a:rPr>
              <a:t>LoadRunner</a:t>
            </a:r>
            <a:endParaRPr lang="en-US" altLang="zh-CN" sz="2800" dirty="0" smtClean="0">
              <a:latin typeface="+mn-ea"/>
            </a:endParaRPr>
          </a:p>
          <a:p>
            <a:pPr>
              <a:lnSpc>
                <a:spcPct val="150000"/>
              </a:lnSpc>
              <a:buFont typeface="Wingdings" panose="05000000000000000000" pitchFamily="2" charset="2"/>
              <a:buChar char="Ø"/>
            </a:pPr>
            <a:r>
              <a:rPr lang="en-US" altLang="zh-CN" sz="2800" dirty="0" err="1" smtClean="0">
                <a:latin typeface="+mn-ea"/>
              </a:rPr>
              <a:t>JMeter</a:t>
            </a:r>
            <a:endParaRPr lang="en-US" altLang="zh-CN" sz="2800" dirty="0">
              <a:latin typeface="+mn-ea"/>
            </a:endParaRPr>
          </a:p>
          <a:p>
            <a:pPr>
              <a:lnSpc>
                <a:spcPct val="150000"/>
              </a:lnSpc>
              <a:buFont typeface="Wingdings" panose="05000000000000000000" pitchFamily="2" charset="2"/>
              <a:buChar char="Ø"/>
            </a:pPr>
            <a:r>
              <a:rPr lang="zh-CN" altLang="en-US" sz="2800" dirty="0" smtClean="0">
                <a:latin typeface="+mn-ea"/>
              </a:rPr>
              <a:t>自主研发的工具</a:t>
            </a:r>
            <a:endParaRPr lang="zh-CN" altLang="en-US" sz="2800" dirty="0">
              <a:latin typeface="+mn-ea"/>
            </a:endParaRPr>
          </a:p>
        </p:txBody>
      </p:sp>
      <p:sp>
        <p:nvSpPr>
          <p:cNvPr id="3" name="标题 2"/>
          <p:cNvSpPr>
            <a:spLocks noGrp="1"/>
          </p:cNvSpPr>
          <p:nvPr>
            <p:ph type="title"/>
          </p:nvPr>
        </p:nvSpPr>
        <p:spPr/>
        <p:txBody>
          <a:bodyPr>
            <a:normAutofit fontScale="90000"/>
          </a:bodyPr>
          <a:lstStyle/>
          <a:p>
            <a:r>
              <a:rPr lang="zh-CN" altLang="en-US" dirty="0" smtClean="0"/>
              <a:t>服务端性能测试</a:t>
            </a:r>
            <a:endParaRPr lang="zh-CN" altLang="en-US" dirty="0"/>
          </a:p>
        </p:txBody>
      </p:sp>
    </p:spTree>
    <p:extLst>
      <p:ext uri="{BB962C8B-B14F-4D97-AF65-F5344CB8AC3E}">
        <p14:creationId xmlns:p14="http://schemas.microsoft.com/office/powerpoint/2010/main" val="399460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74055"/>
            <a:ext cx="8229600" cy="3394472"/>
          </a:xfrm>
        </p:spPr>
        <p:txBody>
          <a:bodyPr>
            <a:normAutofit/>
          </a:bodyPr>
          <a:lstStyle/>
          <a:p>
            <a:pPr marL="0" indent="0">
              <a:lnSpc>
                <a:spcPct val="150000"/>
              </a:lnSpc>
              <a:buNone/>
            </a:pPr>
            <a:r>
              <a:rPr lang="zh-CN" altLang="en-US" sz="2800" dirty="0" smtClean="0">
                <a:latin typeface="+mn-ea"/>
              </a:rPr>
              <a:t>服务端性能测试的指标</a:t>
            </a:r>
            <a:endParaRPr lang="en-US" altLang="zh-CN" sz="2800" dirty="0" smtClean="0">
              <a:latin typeface="+mn-ea"/>
            </a:endParaRPr>
          </a:p>
          <a:p>
            <a:pPr>
              <a:lnSpc>
                <a:spcPct val="150000"/>
              </a:lnSpc>
              <a:buFont typeface="Wingdings" panose="05000000000000000000" pitchFamily="2" charset="2"/>
              <a:buChar char="Ø"/>
            </a:pPr>
            <a:r>
              <a:rPr lang="en-US" altLang="zh-CN" sz="2800" dirty="0" smtClean="0">
                <a:latin typeface="+mn-ea"/>
              </a:rPr>
              <a:t>CPU</a:t>
            </a:r>
          </a:p>
          <a:p>
            <a:pPr>
              <a:lnSpc>
                <a:spcPct val="150000"/>
              </a:lnSpc>
              <a:buFont typeface="Wingdings" panose="05000000000000000000" pitchFamily="2" charset="2"/>
              <a:buChar char="Ø"/>
            </a:pPr>
            <a:r>
              <a:rPr lang="zh-CN" altLang="en-US" sz="2800" dirty="0" smtClean="0">
                <a:latin typeface="+mn-ea"/>
              </a:rPr>
              <a:t>内存（虚存、实存）</a:t>
            </a:r>
            <a:endParaRPr lang="en-US" altLang="zh-CN" sz="2800" dirty="0">
              <a:latin typeface="+mn-ea"/>
            </a:endParaRPr>
          </a:p>
          <a:p>
            <a:pPr>
              <a:lnSpc>
                <a:spcPct val="150000"/>
              </a:lnSpc>
              <a:buFont typeface="Wingdings" panose="05000000000000000000" pitchFamily="2" charset="2"/>
              <a:buChar char="Ø"/>
            </a:pPr>
            <a:r>
              <a:rPr lang="en-US" altLang="zh-CN" sz="2800" dirty="0" err="1" smtClean="0">
                <a:latin typeface="+mn-ea"/>
              </a:rPr>
              <a:t>QPS</a:t>
            </a:r>
            <a:r>
              <a:rPr lang="zh-CN" altLang="en-US" sz="2800" dirty="0" smtClean="0">
                <a:latin typeface="+mn-ea"/>
              </a:rPr>
              <a:t>、平均响应时间</a:t>
            </a:r>
            <a:endParaRPr lang="zh-CN" altLang="en-US" sz="2800" dirty="0">
              <a:latin typeface="+mn-ea"/>
            </a:endParaRPr>
          </a:p>
        </p:txBody>
      </p:sp>
      <p:sp>
        <p:nvSpPr>
          <p:cNvPr id="3" name="标题 2"/>
          <p:cNvSpPr>
            <a:spLocks noGrp="1"/>
          </p:cNvSpPr>
          <p:nvPr>
            <p:ph type="title"/>
          </p:nvPr>
        </p:nvSpPr>
        <p:spPr/>
        <p:txBody>
          <a:bodyPr>
            <a:normAutofit fontScale="90000"/>
          </a:bodyPr>
          <a:lstStyle/>
          <a:p>
            <a:r>
              <a:rPr lang="zh-CN" altLang="en-US" dirty="0" smtClean="0"/>
              <a:t>服务端性能测试</a:t>
            </a:r>
            <a:endParaRPr lang="zh-CN" altLang="en-US" dirty="0"/>
          </a:p>
        </p:txBody>
      </p:sp>
    </p:spTree>
    <p:extLst>
      <p:ext uri="{BB962C8B-B14F-4D97-AF65-F5344CB8AC3E}">
        <p14:creationId xmlns:p14="http://schemas.microsoft.com/office/powerpoint/2010/main" val="168429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74055"/>
            <a:ext cx="8229600" cy="3394472"/>
          </a:xfrm>
        </p:spPr>
        <p:txBody>
          <a:bodyPr>
            <a:noAutofit/>
          </a:bodyPr>
          <a:lstStyle/>
          <a:p>
            <a:pPr marL="0" indent="0">
              <a:lnSpc>
                <a:spcPct val="150000"/>
              </a:lnSpc>
              <a:buNone/>
            </a:pPr>
            <a:r>
              <a:rPr lang="zh-CN" altLang="en-US" sz="2800" dirty="0" smtClean="0">
                <a:latin typeface="+mn-ea"/>
              </a:rPr>
              <a:t>服务端性能测试的方法</a:t>
            </a:r>
            <a:endParaRPr lang="en-US" altLang="zh-CN" sz="2800" dirty="0" smtClean="0">
              <a:latin typeface="+mn-ea"/>
            </a:endParaRPr>
          </a:p>
          <a:p>
            <a:pPr marL="514350" indent="-514350">
              <a:lnSpc>
                <a:spcPct val="150000"/>
              </a:lnSpc>
              <a:buFont typeface="+mj-lt"/>
              <a:buAutoNum type="arabicPeriod"/>
            </a:pPr>
            <a:r>
              <a:rPr lang="zh-CN" altLang="en-US" sz="2800" dirty="0" smtClean="0">
                <a:latin typeface="+mn-ea"/>
              </a:rPr>
              <a:t>搭建服务器模块，启动服务</a:t>
            </a:r>
            <a:endParaRPr lang="en-US" altLang="zh-CN" sz="2800" dirty="0" smtClean="0">
              <a:latin typeface="+mn-ea"/>
            </a:endParaRPr>
          </a:p>
          <a:p>
            <a:pPr marL="514350" indent="-514350">
              <a:lnSpc>
                <a:spcPct val="150000"/>
              </a:lnSpc>
              <a:buFont typeface="+mj-lt"/>
              <a:buAutoNum type="arabicPeriod"/>
            </a:pPr>
            <a:r>
              <a:rPr lang="zh-CN" altLang="en-US" sz="2800" dirty="0" smtClean="0">
                <a:latin typeface="+mn-ea"/>
              </a:rPr>
              <a:t>监控进程相关指标，</a:t>
            </a:r>
            <a:r>
              <a:rPr lang="en-US" altLang="zh-CN" sz="2800" dirty="0" smtClean="0">
                <a:latin typeface="+mn-ea"/>
              </a:rPr>
              <a:t>CPU</a:t>
            </a:r>
            <a:r>
              <a:rPr lang="zh-CN" altLang="en-US" sz="2800" dirty="0" smtClean="0">
                <a:latin typeface="+mn-ea"/>
              </a:rPr>
              <a:t>、内存</a:t>
            </a:r>
            <a:endParaRPr lang="en-US" altLang="zh-CN" sz="2800" dirty="0" smtClean="0">
              <a:latin typeface="+mn-ea"/>
            </a:endParaRPr>
          </a:p>
          <a:p>
            <a:pPr marL="514350" indent="-514350">
              <a:lnSpc>
                <a:spcPct val="150000"/>
              </a:lnSpc>
              <a:buFont typeface="+mj-lt"/>
              <a:buAutoNum type="arabicPeriod"/>
            </a:pPr>
            <a:r>
              <a:rPr lang="zh-CN" altLang="en-US" sz="2800" dirty="0" smtClean="0">
                <a:latin typeface="+mn-ea"/>
              </a:rPr>
              <a:t>监控模块的执行情况，</a:t>
            </a:r>
            <a:r>
              <a:rPr lang="en-US" altLang="zh-CN" sz="2800" dirty="0" err="1" smtClean="0">
                <a:latin typeface="+mn-ea"/>
              </a:rPr>
              <a:t>QPS</a:t>
            </a:r>
            <a:r>
              <a:rPr lang="zh-CN" altLang="en-US" sz="2800" dirty="0" smtClean="0">
                <a:latin typeface="+mn-ea"/>
              </a:rPr>
              <a:t>、平均响应时间</a:t>
            </a:r>
            <a:endParaRPr lang="en-US" altLang="zh-CN" sz="2800" dirty="0" smtClean="0">
              <a:latin typeface="+mn-ea"/>
            </a:endParaRPr>
          </a:p>
          <a:p>
            <a:pPr marL="514350" indent="-514350">
              <a:lnSpc>
                <a:spcPct val="150000"/>
              </a:lnSpc>
              <a:buFont typeface="+mj-lt"/>
              <a:buAutoNum type="arabicPeriod"/>
            </a:pPr>
            <a:r>
              <a:rPr lang="zh-CN" altLang="en-US" sz="2800" dirty="0" smtClean="0">
                <a:latin typeface="+mn-ea"/>
              </a:rPr>
              <a:t>收集数据并进行分析，生成曲线图</a:t>
            </a:r>
            <a:endParaRPr lang="en-US" altLang="zh-CN" sz="2800" dirty="0" smtClean="0">
              <a:latin typeface="+mn-ea"/>
            </a:endParaRPr>
          </a:p>
          <a:p>
            <a:pPr marL="514350" indent="-514350">
              <a:lnSpc>
                <a:spcPct val="150000"/>
              </a:lnSpc>
              <a:buFont typeface="+mj-lt"/>
              <a:buAutoNum type="arabicPeriod"/>
            </a:pPr>
            <a:r>
              <a:rPr lang="zh-CN" altLang="en-US" sz="2800" dirty="0" smtClean="0">
                <a:latin typeface="+mn-ea"/>
              </a:rPr>
              <a:t>根据分析结果，得出测试结论</a:t>
            </a:r>
            <a:endParaRPr lang="zh-CN" altLang="en-US" sz="2800" dirty="0">
              <a:latin typeface="+mn-ea"/>
            </a:endParaRPr>
          </a:p>
        </p:txBody>
      </p:sp>
      <p:sp>
        <p:nvSpPr>
          <p:cNvPr id="3" name="标题 2"/>
          <p:cNvSpPr>
            <a:spLocks noGrp="1"/>
          </p:cNvSpPr>
          <p:nvPr>
            <p:ph type="title"/>
          </p:nvPr>
        </p:nvSpPr>
        <p:spPr/>
        <p:txBody>
          <a:bodyPr>
            <a:normAutofit fontScale="90000"/>
          </a:bodyPr>
          <a:lstStyle/>
          <a:p>
            <a:r>
              <a:rPr lang="zh-CN" altLang="en-US" dirty="0" smtClean="0"/>
              <a:t>服务端性能测试</a:t>
            </a:r>
            <a:endParaRPr lang="zh-CN" altLang="en-US" dirty="0"/>
          </a:p>
        </p:txBody>
      </p:sp>
    </p:spTree>
    <p:extLst>
      <p:ext uri="{BB962C8B-B14F-4D97-AF65-F5344CB8AC3E}">
        <p14:creationId xmlns:p14="http://schemas.microsoft.com/office/powerpoint/2010/main" val="178308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699542"/>
            <a:ext cx="8229600" cy="4227934"/>
          </a:xfrm>
        </p:spPr>
        <p:txBody>
          <a:bodyPr>
            <a:normAutofit fontScale="77500" lnSpcReduction="20000"/>
          </a:bodyPr>
          <a:lstStyle/>
          <a:p>
            <a:pPr marL="0" indent="0">
              <a:lnSpc>
                <a:spcPct val="150000"/>
              </a:lnSpc>
              <a:spcBef>
                <a:spcPts val="0"/>
              </a:spcBef>
            </a:pPr>
            <a:r>
              <a:rPr lang="zh-CN" altLang="en-US" sz="2800" dirty="0" smtClean="0">
                <a:latin typeface="+mn-ea"/>
              </a:rPr>
              <a:t>移动</a:t>
            </a:r>
            <a:r>
              <a:rPr lang="zh-CN" altLang="en-US" sz="2800" dirty="0">
                <a:latin typeface="+mn-ea"/>
              </a:rPr>
              <a:t>应用的测试</a:t>
            </a:r>
            <a:r>
              <a:rPr lang="zh-CN" altLang="en-US" sz="2800" dirty="0" smtClean="0">
                <a:latin typeface="+mn-ea"/>
              </a:rPr>
              <a:t>范围</a:t>
            </a:r>
            <a:endParaRPr lang="en-US" altLang="zh-CN" sz="2800" dirty="0" smtClean="0">
              <a:latin typeface="+mn-ea"/>
            </a:endParaRPr>
          </a:p>
          <a:p>
            <a:pPr marL="0" indent="0">
              <a:lnSpc>
                <a:spcPct val="150000"/>
              </a:lnSpc>
              <a:spcBef>
                <a:spcPts val="0"/>
              </a:spcBef>
            </a:pPr>
            <a:r>
              <a:rPr lang="zh-CN" altLang="en-US" sz="2800" dirty="0">
                <a:latin typeface="+mn-ea"/>
              </a:rPr>
              <a:t>服务端性能测试</a:t>
            </a:r>
            <a:endParaRPr lang="en-US" altLang="zh-CN" sz="2800" dirty="0">
              <a:latin typeface="+mn-ea"/>
            </a:endParaRPr>
          </a:p>
          <a:p>
            <a:pPr marL="0" indent="0">
              <a:lnSpc>
                <a:spcPct val="150000"/>
              </a:lnSpc>
              <a:spcBef>
                <a:spcPts val="0"/>
              </a:spcBef>
            </a:pPr>
            <a:r>
              <a:rPr lang="en-US" altLang="zh-CN" sz="2800" dirty="0" smtClean="0">
                <a:solidFill>
                  <a:srgbClr val="FF0000"/>
                </a:solidFill>
                <a:latin typeface="+mn-ea"/>
              </a:rPr>
              <a:t>APP</a:t>
            </a:r>
            <a:r>
              <a:rPr lang="zh-CN" altLang="en-US" sz="2800" dirty="0">
                <a:solidFill>
                  <a:srgbClr val="FF0000"/>
                </a:solidFill>
                <a:latin typeface="+mn-ea"/>
              </a:rPr>
              <a:t>的启动时间</a:t>
            </a:r>
            <a:endParaRPr lang="en-US" altLang="zh-CN" sz="2800" dirty="0">
              <a:solidFill>
                <a:srgbClr val="FF0000"/>
              </a:solidFill>
              <a:latin typeface="+mn-ea"/>
            </a:endParaRPr>
          </a:p>
          <a:p>
            <a:pPr marL="0" indent="0">
              <a:lnSpc>
                <a:spcPct val="150000"/>
              </a:lnSpc>
              <a:spcBef>
                <a:spcPts val="0"/>
              </a:spcBef>
            </a:pPr>
            <a:r>
              <a:rPr lang="en-US" altLang="zh-CN" sz="2800" dirty="0">
                <a:latin typeface="+mn-ea"/>
              </a:rPr>
              <a:t>CPU</a:t>
            </a:r>
            <a:r>
              <a:rPr lang="zh-CN" altLang="en-US" sz="2800" dirty="0">
                <a:latin typeface="+mn-ea"/>
              </a:rPr>
              <a:t>测试</a:t>
            </a:r>
            <a:endParaRPr lang="en-US" altLang="zh-CN" sz="2800" dirty="0">
              <a:latin typeface="+mn-ea"/>
            </a:endParaRPr>
          </a:p>
          <a:p>
            <a:pPr marL="0" indent="0">
              <a:lnSpc>
                <a:spcPct val="150000"/>
              </a:lnSpc>
              <a:spcBef>
                <a:spcPts val="0"/>
              </a:spcBef>
            </a:pPr>
            <a:r>
              <a:rPr lang="zh-CN" altLang="en-US" sz="2800" dirty="0" smtClean="0">
                <a:latin typeface="+mn-ea"/>
              </a:rPr>
              <a:t>电量测试</a:t>
            </a:r>
            <a:endParaRPr lang="en-US" altLang="zh-CN" sz="2800" dirty="0" smtClean="0">
              <a:latin typeface="+mn-ea"/>
            </a:endParaRPr>
          </a:p>
          <a:p>
            <a:pPr marL="0" indent="0">
              <a:lnSpc>
                <a:spcPct val="150000"/>
              </a:lnSpc>
              <a:spcBef>
                <a:spcPts val="0"/>
              </a:spcBef>
            </a:pPr>
            <a:r>
              <a:rPr lang="zh-CN" altLang="en-US" sz="2800" dirty="0">
                <a:latin typeface="+mn-ea"/>
              </a:rPr>
              <a:t>流量</a:t>
            </a:r>
            <a:r>
              <a:rPr lang="zh-CN" altLang="en-US" sz="2800" dirty="0" smtClean="0">
                <a:latin typeface="+mn-ea"/>
              </a:rPr>
              <a:t>测试</a:t>
            </a:r>
            <a:endParaRPr lang="en-US" altLang="zh-CN" sz="2800" dirty="0" smtClean="0">
              <a:latin typeface="+mn-ea"/>
            </a:endParaRPr>
          </a:p>
          <a:p>
            <a:pPr marL="0" indent="0">
              <a:lnSpc>
                <a:spcPct val="150000"/>
              </a:lnSpc>
              <a:spcBef>
                <a:spcPts val="0"/>
              </a:spcBef>
            </a:pPr>
            <a:r>
              <a:rPr lang="zh-CN" altLang="en-US" sz="2800" dirty="0">
                <a:latin typeface="+mn-ea"/>
              </a:rPr>
              <a:t>静态扫描工具</a:t>
            </a:r>
            <a:endParaRPr lang="en-US" altLang="zh-CN" sz="2800" dirty="0">
              <a:latin typeface="+mn-ea"/>
            </a:endParaRPr>
          </a:p>
          <a:p>
            <a:pPr marL="0" indent="0">
              <a:lnSpc>
                <a:spcPct val="150000"/>
              </a:lnSpc>
              <a:spcBef>
                <a:spcPts val="0"/>
              </a:spcBef>
            </a:pPr>
            <a:r>
              <a:rPr lang="en-US" altLang="zh-CN" sz="2800" dirty="0" err="1" smtClean="0">
                <a:latin typeface="+mn-ea"/>
              </a:rPr>
              <a:t>Traceview</a:t>
            </a:r>
            <a:endParaRPr lang="en-US" altLang="zh-CN" sz="2800" dirty="0">
              <a:latin typeface="+mn-ea"/>
            </a:endParaRPr>
          </a:p>
          <a:p>
            <a:pPr marL="0" indent="0">
              <a:lnSpc>
                <a:spcPct val="150000"/>
              </a:lnSpc>
              <a:spcBef>
                <a:spcPts val="0"/>
              </a:spcBef>
            </a:pPr>
            <a:r>
              <a:rPr lang="zh-CN" altLang="en-US" sz="2800" dirty="0">
                <a:latin typeface="+mn-ea"/>
              </a:rPr>
              <a:t>其他工具</a:t>
            </a:r>
          </a:p>
        </p:txBody>
      </p:sp>
      <p:sp>
        <p:nvSpPr>
          <p:cNvPr id="3" name="标题 2"/>
          <p:cNvSpPr>
            <a:spLocks noGrp="1"/>
          </p:cNvSpPr>
          <p:nvPr>
            <p:ph type="title"/>
          </p:nvPr>
        </p:nvSpPr>
        <p:spPr>
          <a:xfrm>
            <a:off x="0" y="0"/>
            <a:ext cx="8229600"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3161426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7574"/>
            <a:ext cx="8795320" cy="3394472"/>
          </a:xfrm>
        </p:spPr>
        <p:txBody>
          <a:bodyPr>
            <a:normAutofit/>
          </a:bodyPr>
          <a:lstStyle/>
          <a:p>
            <a:pPr marL="0" indent="0">
              <a:lnSpc>
                <a:spcPts val="3200"/>
              </a:lnSpc>
              <a:spcBef>
                <a:spcPts val="0"/>
              </a:spcBef>
              <a:buNone/>
            </a:pPr>
            <a:r>
              <a:rPr lang="en-US" altLang="zh-CN" sz="2400" dirty="0">
                <a:latin typeface="+mn-ea"/>
              </a:rPr>
              <a:t>Android</a:t>
            </a:r>
            <a:r>
              <a:rPr lang="zh-CN" altLang="en-US" sz="2400" dirty="0">
                <a:latin typeface="+mn-ea"/>
              </a:rPr>
              <a:t>中</a:t>
            </a:r>
            <a:r>
              <a:rPr lang="en-US" altLang="zh-CN" sz="2400" dirty="0">
                <a:latin typeface="+mn-ea"/>
              </a:rPr>
              <a:t>APP</a:t>
            </a:r>
            <a:r>
              <a:rPr lang="zh-CN" altLang="en-US" sz="2400" dirty="0">
                <a:latin typeface="+mn-ea"/>
              </a:rPr>
              <a:t>的启动方式有两种状态，主要分为</a:t>
            </a:r>
            <a:r>
              <a:rPr lang="zh-CN" altLang="en-US" sz="2400" dirty="0">
                <a:solidFill>
                  <a:srgbClr val="FF0000"/>
                </a:solidFill>
                <a:latin typeface="+mn-ea"/>
              </a:rPr>
              <a:t>冷启动</a:t>
            </a:r>
            <a:r>
              <a:rPr lang="zh-CN" altLang="en-US" sz="2400" dirty="0">
                <a:latin typeface="+mn-ea"/>
              </a:rPr>
              <a:t>和</a:t>
            </a:r>
            <a:r>
              <a:rPr lang="zh-CN" altLang="en-US" sz="2400" dirty="0">
                <a:solidFill>
                  <a:srgbClr val="FF0000"/>
                </a:solidFill>
                <a:latin typeface="+mn-ea"/>
              </a:rPr>
              <a:t>热启动</a:t>
            </a:r>
            <a:r>
              <a:rPr lang="zh-CN" altLang="en-US" sz="2400" dirty="0">
                <a:latin typeface="+mn-ea"/>
              </a:rPr>
              <a:t>。</a:t>
            </a:r>
          </a:p>
          <a:p>
            <a:pPr marL="0" indent="0">
              <a:lnSpc>
                <a:spcPts val="3200"/>
              </a:lnSpc>
              <a:spcBef>
                <a:spcPts val="0"/>
              </a:spcBef>
              <a:buNone/>
            </a:pPr>
            <a:endParaRPr lang="en-US" altLang="zh-CN" sz="2400" dirty="0" smtClean="0">
              <a:latin typeface="+mn-ea"/>
            </a:endParaRPr>
          </a:p>
          <a:p>
            <a:pPr marL="0" indent="0">
              <a:lnSpc>
                <a:spcPts val="3200"/>
              </a:lnSpc>
              <a:spcBef>
                <a:spcPts val="0"/>
              </a:spcBef>
              <a:buNone/>
            </a:pPr>
            <a:r>
              <a:rPr lang="zh-CN" altLang="en-US" sz="2400" dirty="0" smtClean="0">
                <a:latin typeface="+mn-ea"/>
              </a:rPr>
              <a:t>冷启动</a:t>
            </a:r>
            <a:r>
              <a:rPr lang="zh-CN" altLang="en-US" sz="2400" dirty="0">
                <a:latin typeface="+mn-ea"/>
              </a:rPr>
              <a:t>：当启动应用时，后台没有该应用的进程，这时系统会重新创建一个新的进程分配给该应用，这个启动方式就是冷启动。冷启动因为系统会重新创建一个新的进程分配给它，所以会先创建和初始化</a:t>
            </a:r>
            <a:r>
              <a:rPr lang="en-US" altLang="zh-CN" sz="2400" dirty="0">
                <a:latin typeface="+mn-ea"/>
              </a:rPr>
              <a:t>Application</a:t>
            </a:r>
            <a:r>
              <a:rPr lang="zh-CN" altLang="en-US" sz="2400" dirty="0">
                <a:latin typeface="+mn-ea"/>
              </a:rPr>
              <a:t>类，再创建和初始化</a:t>
            </a:r>
            <a:r>
              <a:rPr lang="en-US" altLang="zh-CN" sz="2400" dirty="0">
                <a:latin typeface="+mn-ea"/>
              </a:rPr>
              <a:t>MainActivity</a:t>
            </a:r>
            <a:r>
              <a:rPr lang="zh-CN" altLang="en-US" sz="2400" dirty="0">
                <a:latin typeface="+mn-ea"/>
              </a:rPr>
              <a:t>类（包括一系列的测量、布局、绘制），最后显示在界面上。</a:t>
            </a:r>
          </a:p>
        </p:txBody>
      </p:sp>
      <p:sp>
        <p:nvSpPr>
          <p:cNvPr id="3" name="标题 2"/>
          <p:cNvSpPr>
            <a:spLocks noGrp="1"/>
          </p:cNvSpPr>
          <p:nvPr>
            <p:ph type="title"/>
          </p:nvPr>
        </p:nvSpPr>
        <p:spPr/>
        <p:txBody>
          <a:bodyPr>
            <a:normAutofit fontScale="90000"/>
          </a:bodyPr>
          <a:lstStyle/>
          <a:p>
            <a:r>
              <a:rPr lang="en-US" altLang="zh-CN" dirty="0"/>
              <a:t>APP</a:t>
            </a:r>
            <a:r>
              <a:rPr lang="zh-CN" altLang="en-US" dirty="0"/>
              <a:t>启动时间</a:t>
            </a:r>
            <a:r>
              <a:rPr lang="zh-CN" altLang="en-US" dirty="0" smtClean="0"/>
              <a:t>测试的方法</a:t>
            </a:r>
            <a:endParaRPr lang="zh-CN" altLang="en-US" dirty="0"/>
          </a:p>
        </p:txBody>
      </p:sp>
    </p:spTree>
    <p:extLst>
      <p:ext uri="{BB962C8B-B14F-4D97-AF65-F5344CB8AC3E}">
        <p14:creationId xmlns:p14="http://schemas.microsoft.com/office/powerpoint/2010/main" val="3994496229"/>
      </p:ext>
    </p:extLst>
  </p:cSld>
  <p:clrMapOvr>
    <a:masterClrMapping/>
  </p:clrMapOvr>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2060</TotalTime>
  <Words>2373</Words>
  <Application>Microsoft Office PowerPoint</Application>
  <PresentationFormat>全屏显示(16:9)</PresentationFormat>
  <Paragraphs>264</Paragraphs>
  <Slides>36</Slides>
  <Notes>12</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moban</vt:lpstr>
      <vt:lpstr>专项测试</vt:lpstr>
      <vt:lpstr>本章大纲</vt:lpstr>
      <vt:lpstr>移动应用测试</vt:lpstr>
      <vt:lpstr>本章大纲</vt:lpstr>
      <vt:lpstr>服务端性能测试</vt:lpstr>
      <vt:lpstr>服务端性能测试</vt:lpstr>
      <vt:lpstr>服务端性能测试</vt:lpstr>
      <vt:lpstr>本章大纲</vt:lpstr>
      <vt:lpstr>APP启动时间测试的方法</vt:lpstr>
      <vt:lpstr>APP启动时间测试的方法</vt:lpstr>
      <vt:lpstr>APP启动时间测试的方法</vt:lpstr>
      <vt:lpstr>APP启动时间测试的方法</vt:lpstr>
      <vt:lpstr>本章大纲</vt:lpstr>
      <vt:lpstr>CPU测试</vt:lpstr>
      <vt:lpstr>本章大纲</vt:lpstr>
      <vt:lpstr>电量测试</vt:lpstr>
      <vt:lpstr>电量测试</vt:lpstr>
      <vt:lpstr>电量测试</vt:lpstr>
      <vt:lpstr>本章大纲</vt:lpstr>
      <vt:lpstr>流量测试</vt:lpstr>
      <vt:lpstr>流量测试</vt:lpstr>
      <vt:lpstr>本章大纲</vt:lpstr>
      <vt:lpstr>代码静态扫描</vt:lpstr>
      <vt:lpstr>代码静态扫描</vt:lpstr>
      <vt:lpstr>本章大纲</vt:lpstr>
      <vt:lpstr>TraceView</vt:lpstr>
      <vt:lpstr>使用TraceView的方法</vt:lpstr>
      <vt:lpstr>PowerPoint 演示文稿</vt:lpstr>
      <vt:lpstr>PowerPoint 演示文稿</vt:lpstr>
      <vt:lpstr>PowerPoint 演示文稿</vt:lpstr>
      <vt:lpstr>本章大纲</vt:lpstr>
      <vt:lpstr>Emmagee </vt:lpstr>
      <vt:lpstr>GT</vt:lpstr>
      <vt:lpstr>内存机制简介</vt:lpstr>
      <vt:lpstr>如何查看占用的内存情况</vt:lpstr>
      <vt:lpstr>App的调试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导入样例项目</dc:title>
  <dc:creator>admin</dc:creator>
  <cp:lastModifiedBy>admin</cp:lastModifiedBy>
  <cp:revision>287</cp:revision>
  <dcterms:created xsi:type="dcterms:W3CDTF">2016-07-11T09:30:46Z</dcterms:created>
  <dcterms:modified xsi:type="dcterms:W3CDTF">2019-04-27T23:56:46Z</dcterms:modified>
</cp:coreProperties>
</file>