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04" r:id="rId3"/>
    <p:sldId id="701" r:id="rId4"/>
    <p:sldId id="702" r:id="rId5"/>
    <p:sldId id="334" r:id="rId6"/>
    <p:sldId id="703" r:id="rId7"/>
    <p:sldId id="723" r:id="rId8"/>
    <p:sldId id="292" r:id="rId9"/>
    <p:sldId id="705" r:id="rId10"/>
    <p:sldId id="706" r:id="rId11"/>
    <p:sldId id="724" r:id="rId12"/>
    <p:sldId id="704" r:id="rId13"/>
    <p:sldId id="707" r:id="rId14"/>
    <p:sldId id="294" r:id="rId15"/>
    <p:sldId id="308" r:id="rId16"/>
    <p:sldId id="725" r:id="rId17"/>
    <p:sldId id="677" r:id="rId18"/>
    <p:sldId id="678" r:id="rId19"/>
    <p:sldId id="679" r:id="rId20"/>
    <p:sldId id="680" r:id="rId21"/>
    <p:sldId id="727" r:id="rId22"/>
    <p:sldId id="713" r:id="rId23"/>
    <p:sldId id="714" r:id="rId24"/>
    <p:sldId id="717" r:id="rId25"/>
    <p:sldId id="718" r:id="rId26"/>
    <p:sldId id="719" r:id="rId27"/>
    <p:sldId id="722" r:id="rId28"/>
    <p:sldId id="672" r:id="rId29"/>
    <p:sldId id="716" r:id="rId30"/>
    <p:sldId id="673" r:id="rId31"/>
    <p:sldId id="712" r:id="rId32"/>
    <p:sldId id="675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 autoAdjust="0"/>
    <p:restoredTop sz="90777" autoAdjust="0"/>
  </p:normalViewPr>
  <p:slideViewPr>
    <p:cSldViewPr>
      <p:cViewPr varScale="1">
        <p:scale>
          <a:sx n="82" d="100"/>
          <a:sy n="82" d="100"/>
        </p:scale>
        <p:origin x="816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0EA16-9076-4FE5-8A1E-5E3165543917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1DD4-9E55-4662-8770-743E8CF9A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9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6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https://developer.android.google.cn/guide/components/services?hl=en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3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IntentService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91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onDestroy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3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服务只会被创建一次，除非被停止。可以通过外部</a:t>
            </a:r>
            <a:r>
              <a:rPr lang="en-US" altLang="zh-CN" dirty="0" err="1">
                <a:effectLst/>
              </a:rPr>
              <a:t>stopService</a:t>
            </a:r>
            <a:r>
              <a:rPr lang="zh-CN" altLang="en-US" dirty="0">
                <a:effectLst/>
              </a:rPr>
              <a:t>来终止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执行一个已经启动的服务，会直接调用</a:t>
            </a:r>
            <a:r>
              <a:rPr lang="en-US" altLang="zh-CN" dirty="0" err="1">
                <a:effectLst/>
              </a:rPr>
              <a:t>onStartCommand</a:t>
            </a:r>
            <a:r>
              <a:rPr lang="zh-CN" altLang="en-US" dirty="0">
                <a:effectLst/>
              </a:rPr>
              <a:t>来执行业务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29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4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79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38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75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3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https://developer.android.google.cn/guide/components/services?hl=en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95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7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44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onServiceConnected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89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5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76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09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71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6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https://developer.android.google.cn/guide/components/services?hl=en</a:t>
            </a:r>
          </a:p>
          <a:p>
            <a:r>
              <a:rPr lang="zh-CN" altLang="en-US" dirty="0">
                <a:latin typeface="+mn-ea"/>
                <a:ea typeface="+mn-ea"/>
              </a:rPr>
              <a:t> 例如：一个音乐播放器。用户可以再设备上一边播放音乐一边进行别的操作。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9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0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2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9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7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startService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F1DD4-9E55-4662-8770-743E8CF9A43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3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85997"/>
            <a:ext cx="1845146" cy="265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Service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43B767-D9AE-42AA-933C-7AD02503980D}"/>
              </a:ext>
            </a:extLst>
          </p:cNvPr>
          <p:cNvSpPr txBox="1"/>
          <p:nvPr/>
        </p:nvSpPr>
        <p:spPr>
          <a:xfrm>
            <a:off x="685800" y="3795886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https://developer.android.google.cn/guide/components/services?hl=en</a:t>
            </a:r>
          </a:p>
        </p:txBody>
      </p:sp>
    </p:spTree>
    <p:extLst>
      <p:ext uri="{BB962C8B-B14F-4D97-AF65-F5344CB8AC3E}">
        <p14:creationId xmlns:p14="http://schemas.microsoft.com/office/powerpoint/2010/main" val="212421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Service </a:t>
            </a:r>
            <a:r>
              <a:rPr lang="zh-CN" altLang="en-US" sz="3200" dirty="0">
                <a:latin typeface="+mn-ea"/>
                <a:ea typeface="+mn-ea"/>
              </a:rPr>
              <a:t>生命周期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"/>
          <a:stretch/>
        </p:blipFill>
        <p:spPr bwMode="auto">
          <a:xfrm>
            <a:off x="5016737" y="771550"/>
            <a:ext cx="4127263" cy="40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624340-7BB7-4EE2-BBB9-83DCEE557733}"/>
              </a:ext>
            </a:extLst>
          </p:cNvPr>
          <p:cNvSpPr txBox="1"/>
          <p:nvPr/>
        </p:nvSpPr>
        <p:spPr>
          <a:xfrm>
            <a:off x="395536" y="788627"/>
            <a:ext cx="432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Service</a:t>
            </a:r>
            <a:r>
              <a:rPr lang="zh-CN" altLang="en-US" sz="2000" dirty="0">
                <a:latin typeface="+mn-ea"/>
              </a:rPr>
              <a:t>实现中，需要重写一些处理服务生命周期关键特征的回调方法。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onBind()</a:t>
            </a:r>
            <a:r>
              <a:rPr lang="zh-CN" altLang="en-US" sz="2000" dirty="0">
                <a:latin typeface="+mn-ea"/>
              </a:rPr>
              <a:t>：当一个组件通过调用</a:t>
            </a:r>
            <a:r>
              <a:rPr lang="en-US" altLang="zh-CN" sz="2000" dirty="0">
                <a:latin typeface="+mn-ea"/>
              </a:rPr>
              <a:t>bindService()</a:t>
            </a:r>
            <a:r>
              <a:rPr lang="zh-CN" altLang="en-US" sz="2000" dirty="0">
                <a:latin typeface="+mn-ea"/>
              </a:rPr>
              <a:t>方法跟这个服务绑定时，系统会调用这个方法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93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概述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生命周期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  <a:ea typeface="+mn-ea"/>
              </a:rPr>
              <a:t>startService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IntentService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bindService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5447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0B4B6B-0C03-4368-BCA5-A32F00AB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Service</a:t>
            </a:r>
            <a:r>
              <a:rPr lang="zh-CN" altLang="en-US" sz="3600" dirty="0">
                <a:latin typeface="+mn-ea"/>
                <a:ea typeface="+mn-ea"/>
              </a:rPr>
              <a:t>启动方式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7C0FC4C-8C27-4A62-95BF-57D56C59E734}"/>
              </a:ext>
            </a:extLst>
          </p:cNvPr>
          <p:cNvSpPr txBox="1">
            <a:spLocks/>
          </p:cNvSpPr>
          <p:nvPr/>
        </p:nvSpPr>
        <p:spPr>
          <a:xfrm>
            <a:off x="233772" y="1059582"/>
            <a:ext cx="8676456" cy="3639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通过</a:t>
            </a:r>
            <a:r>
              <a:rPr lang="en-US" altLang="zh-CN" sz="2400" dirty="0">
                <a:latin typeface="+mn-ea"/>
                <a:ea typeface="+mn-ea"/>
              </a:rPr>
              <a:t>startService()</a:t>
            </a:r>
            <a:r>
              <a:rPr lang="zh-CN" altLang="en-US" sz="2400" dirty="0">
                <a:latin typeface="+mn-ea"/>
                <a:ea typeface="+mn-ea"/>
              </a:rPr>
              <a:t>方法创建一个启动类型的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，并调用服务的</a:t>
            </a:r>
            <a:r>
              <a:rPr lang="en-US" altLang="zh-CN" sz="2400" dirty="0" err="1">
                <a:latin typeface="+mn-ea"/>
                <a:ea typeface="+mn-ea"/>
              </a:rPr>
              <a:t>onStartCommand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方法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启动服务，需要通过</a:t>
            </a:r>
            <a:r>
              <a:rPr lang="en-US" altLang="zh-CN" sz="2400" dirty="0">
                <a:latin typeface="+mn-ea"/>
                <a:ea typeface="+mn-ea"/>
              </a:rPr>
              <a:t>intent</a:t>
            </a:r>
            <a:r>
              <a:rPr lang="zh-CN" altLang="en-US" sz="2400" dirty="0">
                <a:latin typeface="+mn-ea"/>
                <a:ea typeface="+mn-ea"/>
              </a:rPr>
              <a:t>显示或隐示启动，</a:t>
            </a:r>
            <a:r>
              <a:rPr lang="en-US" altLang="zh-CN" sz="2400" dirty="0">
                <a:latin typeface="+mn-ea"/>
                <a:ea typeface="+mn-ea"/>
              </a:rPr>
              <a:t>intent</a:t>
            </a:r>
            <a:r>
              <a:rPr lang="zh-CN" altLang="en-US" sz="2400" dirty="0">
                <a:latin typeface="+mn-ea"/>
                <a:ea typeface="+mn-ea"/>
              </a:rPr>
              <a:t>可以携带数据，在</a:t>
            </a:r>
            <a:r>
              <a:rPr lang="en-US" altLang="zh-CN" sz="2400" dirty="0" err="1">
                <a:latin typeface="+mn-ea"/>
                <a:ea typeface="+mn-ea"/>
              </a:rPr>
              <a:t>onStartCommand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方法可以使用数据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默认启动的服务存在与主线程中，会导致主线程阻塞，所以通常采用子线程模式启动服务，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继承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继承</a:t>
            </a:r>
            <a:r>
              <a:rPr lang="en-US" altLang="zh-CN" sz="2400" dirty="0" err="1">
                <a:latin typeface="+mn-ea"/>
                <a:ea typeface="+mn-ea"/>
              </a:rPr>
              <a:t>IntentService</a:t>
            </a:r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11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555526"/>
            <a:ext cx="8892480" cy="3639852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的使用步骤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lnSpc>
                <a:spcPts val="2600"/>
              </a:lnSpc>
              <a:spcBef>
                <a:spcPts val="135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自定义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子类，创建成功后，会在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AndroidManifest.xml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进行注册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lnSpc>
                <a:spcPts val="2600"/>
              </a:lnSpc>
              <a:spcBef>
                <a:spcPts val="135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重写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onStartCommand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onCreate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onDestroy</a:t>
            </a:r>
            <a:r>
              <a:rPr lang="en-US" altLang="zh-CN" sz="2000" dirty="0">
                <a:latin typeface="+mn-ea"/>
                <a:ea typeface="+mn-ea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lnSpc>
                <a:spcPts val="2600"/>
              </a:lnSpc>
              <a:spcBef>
                <a:spcPts val="135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中定义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（可携带数据），并启动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StartService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0882450-0E23-4224-B828-57E33524B7EE}"/>
              </a:ext>
            </a:extLst>
          </p:cNvPr>
          <p:cNvSpPr txBox="1"/>
          <p:nvPr/>
        </p:nvSpPr>
        <p:spPr>
          <a:xfrm>
            <a:off x="683568" y="2914700"/>
            <a:ext cx="7938882" cy="1836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dirty="0"/>
              <a:t>public void startService(View view) {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    // </a:t>
            </a:r>
            <a:r>
              <a:rPr lang="zh-CN" altLang="en-US" sz="1800" b="0" dirty="0">
                <a:solidFill>
                  <a:srgbClr val="00B050"/>
                </a:solidFill>
              </a:rPr>
              <a:t>创建</a:t>
            </a:r>
            <a:r>
              <a:rPr lang="en-US" altLang="zh-CN" sz="1800" b="0" dirty="0">
                <a:solidFill>
                  <a:srgbClr val="00B050"/>
                </a:solidFill>
              </a:rPr>
              <a:t>Intent</a:t>
            </a:r>
          </a:p>
          <a:p>
            <a:r>
              <a:rPr lang="en-US" altLang="zh-CN" sz="1800" dirty="0"/>
              <a:t>    Intent </a:t>
            </a:r>
            <a:r>
              <a:rPr lang="en-US" altLang="zh-CN" sz="1800" dirty="0" err="1"/>
              <a:t>intent</a:t>
            </a:r>
            <a:r>
              <a:rPr lang="en-US" altLang="zh-CN" sz="1800" dirty="0"/>
              <a:t> = new Intent(this, MyService1.class);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    // </a:t>
            </a:r>
            <a:r>
              <a:rPr lang="zh-CN" altLang="en-US" sz="1800" b="0" dirty="0">
                <a:solidFill>
                  <a:srgbClr val="00B050"/>
                </a:solidFill>
              </a:rPr>
              <a:t>启动</a:t>
            </a:r>
            <a:r>
              <a:rPr lang="en-US" altLang="zh-CN" sz="1800" b="0" dirty="0">
                <a:solidFill>
                  <a:srgbClr val="00B050"/>
                </a:solidFill>
              </a:rPr>
              <a:t>Service</a:t>
            </a:r>
          </a:p>
          <a:p>
            <a:r>
              <a:rPr lang="en-US" altLang="zh-CN" sz="1800" dirty="0"/>
              <a:t>    startService(intent);</a:t>
            </a:r>
          </a:p>
          <a:p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21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StartService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4" y="951570"/>
            <a:ext cx="6543157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31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StartService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7594"/>
            <a:ext cx="8388424" cy="320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1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概述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生命周期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startService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  <a:ea typeface="+mn-ea"/>
              </a:rPr>
              <a:t>IntentService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bindService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03715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3568" y="843558"/>
            <a:ext cx="8136904" cy="39964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存在问题：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和所在应用位于同一个线程中。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不是新线程，不能直接处理耗时的任务。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1350"/>
              </a:spcBef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是继承自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并处理异步请求的一个类，使用队列管理请求的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worker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线程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同一时刻只处理一个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请求，不会阻塞主线程，可自己处理耗时任务。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err="1">
                <a:latin typeface="+mn-ea"/>
                <a:ea typeface="+mn-ea"/>
              </a:rPr>
              <a:t>IntentService</a:t>
            </a:r>
            <a:endParaRPr lang="zh-CN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73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2559" y="751824"/>
            <a:ext cx="7938882" cy="3639852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特征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135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创建单独的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worker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线程处理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请求。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135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创建单独的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worker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线程处理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onHandleIntent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方法，无需考虑多线程问题。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135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所以请求完成后，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自动停止。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spcBef>
                <a:spcPts val="135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需重写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onHandleIntent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方法，无需重写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onBind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onStartCommand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+mn-ea"/>
                <a:ea typeface="+mn-ea"/>
              </a:rPr>
              <a:t>IntentService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44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751824"/>
            <a:ext cx="7652192" cy="3639852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的使用步骤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135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自定义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子类，继承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类。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135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重写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onHandleIntent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135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中定义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并启动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startService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方法）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IntentService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B9F3B3D-99DF-4FE7-8EAE-BEAB38CE5FB8}"/>
              </a:ext>
            </a:extLst>
          </p:cNvPr>
          <p:cNvSpPr txBox="1"/>
          <p:nvPr/>
        </p:nvSpPr>
        <p:spPr>
          <a:xfrm>
            <a:off x="737574" y="3219822"/>
            <a:ext cx="7938882" cy="1836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dirty="0"/>
              <a:t>public void startService(View view) {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    // </a:t>
            </a:r>
            <a:r>
              <a:rPr lang="zh-CN" altLang="en-US" sz="1800" b="0" dirty="0">
                <a:solidFill>
                  <a:srgbClr val="00B050"/>
                </a:solidFill>
              </a:rPr>
              <a:t>创建</a:t>
            </a:r>
            <a:r>
              <a:rPr lang="en-US" altLang="zh-CN" sz="1800" b="0" dirty="0">
                <a:solidFill>
                  <a:srgbClr val="00B050"/>
                </a:solidFill>
              </a:rPr>
              <a:t>Intent</a:t>
            </a:r>
          </a:p>
          <a:p>
            <a:r>
              <a:rPr lang="en-US" altLang="zh-CN" sz="1800" dirty="0"/>
              <a:t>    Intent </a:t>
            </a:r>
            <a:r>
              <a:rPr lang="en-US" altLang="zh-CN" sz="1800" dirty="0" err="1"/>
              <a:t>intent</a:t>
            </a:r>
            <a:r>
              <a:rPr lang="en-US" altLang="zh-CN" sz="1800" dirty="0"/>
              <a:t> = new Intent(this, MyIntentService1.class);</a:t>
            </a:r>
          </a:p>
          <a:p>
            <a:r>
              <a:rPr lang="en-US" altLang="zh-CN" sz="1800" dirty="0">
                <a:solidFill>
                  <a:srgbClr val="00B050"/>
                </a:solidFill>
              </a:rPr>
              <a:t>    // </a:t>
            </a:r>
            <a:r>
              <a:rPr lang="zh-CN" altLang="en-US" sz="1800" b="0" dirty="0">
                <a:solidFill>
                  <a:srgbClr val="00B050"/>
                </a:solidFill>
              </a:rPr>
              <a:t>启动</a:t>
            </a:r>
            <a:r>
              <a:rPr lang="en-US" altLang="zh-CN" sz="1800" b="0" dirty="0">
                <a:solidFill>
                  <a:srgbClr val="00B050"/>
                </a:solidFill>
              </a:rPr>
              <a:t>Service</a:t>
            </a:r>
          </a:p>
          <a:p>
            <a:r>
              <a:rPr lang="en-US" altLang="zh-CN" sz="1800" dirty="0"/>
              <a:t>    startService(intent);</a:t>
            </a:r>
          </a:p>
          <a:p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85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Service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概述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生命周期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startService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IntentService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bindService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232475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IntentService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9552" y="843558"/>
            <a:ext cx="7938882" cy="3942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500" dirty="0"/>
              <a:t>public class </a:t>
            </a:r>
            <a:r>
              <a:rPr lang="en-US" altLang="zh-CN" sz="1500" dirty="0" err="1"/>
              <a:t>MyIntentService</a:t>
            </a:r>
            <a:r>
              <a:rPr lang="en-US" altLang="zh-CN" sz="1500" dirty="0"/>
              <a:t> extends </a:t>
            </a:r>
            <a:r>
              <a:rPr lang="en-US" altLang="zh-CN" sz="1500" dirty="0" err="1"/>
              <a:t>IntentService</a:t>
            </a:r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</a:t>
            </a:r>
            <a:r>
              <a:rPr lang="en-US" altLang="zh-CN" sz="1500" dirty="0">
                <a:solidFill>
                  <a:srgbClr val="00B050"/>
                </a:solidFill>
              </a:rPr>
              <a:t>// </a:t>
            </a:r>
            <a:r>
              <a:rPr lang="en-US" altLang="zh-CN" sz="1500" b="0" dirty="0" err="1">
                <a:solidFill>
                  <a:srgbClr val="00B050"/>
                </a:solidFill>
              </a:rPr>
              <a:t>IntentService</a:t>
            </a:r>
            <a:r>
              <a:rPr lang="zh-CN" altLang="en-US" sz="1500" b="0" dirty="0">
                <a:solidFill>
                  <a:srgbClr val="00B050"/>
                </a:solidFill>
              </a:rPr>
              <a:t>会使用单独的线程来执行该方法的代码</a:t>
            </a:r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@Override</a:t>
            </a:r>
          </a:p>
          <a:p>
            <a:r>
              <a:rPr lang="en-US" altLang="zh-CN" sz="1500" dirty="0"/>
              <a:t>    protected void </a:t>
            </a:r>
            <a:r>
              <a:rPr lang="en-US" altLang="zh-CN" sz="1500" dirty="0" err="1"/>
              <a:t>onHandleIntent</a:t>
            </a:r>
            <a:r>
              <a:rPr lang="en-US" altLang="zh-CN" sz="1500" dirty="0"/>
              <a:t>(Intent intent) {</a:t>
            </a:r>
          </a:p>
          <a:p>
            <a:r>
              <a:rPr lang="en-US" altLang="zh-CN" sz="1500" dirty="0"/>
              <a:t>        </a:t>
            </a:r>
            <a:r>
              <a:rPr lang="en-US" altLang="zh-CN" sz="1500" dirty="0">
                <a:solidFill>
                  <a:srgbClr val="00B050"/>
                </a:solidFill>
              </a:rPr>
              <a:t>// </a:t>
            </a:r>
            <a:r>
              <a:rPr lang="zh-CN" altLang="en-US" sz="1500" b="0" dirty="0">
                <a:solidFill>
                  <a:srgbClr val="00B050"/>
                </a:solidFill>
              </a:rPr>
              <a:t>该方法内可以执行任何耗时任务，比如下载文件等，此处只是让线程暂停</a:t>
            </a:r>
            <a:r>
              <a:rPr lang="en-US" altLang="zh-CN" sz="1500" b="0" dirty="0">
                <a:solidFill>
                  <a:srgbClr val="00B050"/>
                </a:solidFill>
              </a:rPr>
              <a:t>10</a:t>
            </a:r>
            <a:r>
              <a:rPr lang="zh-CN" altLang="en-US" sz="1500" b="0" dirty="0">
                <a:solidFill>
                  <a:srgbClr val="00B050"/>
                </a:solidFill>
              </a:rPr>
              <a:t>秒</a:t>
            </a:r>
          </a:p>
          <a:p>
            <a:r>
              <a:rPr lang="zh-CN" altLang="en-US" sz="1500" dirty="0"/>
              <a:t>        </a:t>
            </a:r>
            <a:r>
              <a:rPr lang="en-US" altLang="zh-CN" sz="1600" dirty="0" err="1"/>
              <a:t>Log.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"MyIntentService1"</a:t>
            </a:r>
            <a:r>
              <a:rPr lang="en-US" altLang="zh-CN" sz="1600" dirty="0"/>
              <a:t>,intent.getStringExtra(</a:t>
            </a:r>
            <a:r>
              <a:rPr lang="en-US" altLang="zh-CN" sz="1600" dirty="0">
                <a:solidFill>
                  <a:schemeClr val="tx1"/>
                </a:solidFill>
              </a:rPr>
              <a:t>"info2"</a:t>
            </a:r>
            <a:r>
              <a:rPr lang="en-US" altLang="zh-CN" sz="1600" dirty="0"/>
              <a:t>));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for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>
                <a:solidFill>
                  <a:schemeClr val="tx1"/>
                </a:solidFill>
              </a:rPr>
              <a:t>20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  <a:br>
              <a:rPr lang="en-US" altLang="zh-CN" sz="1600" dirty="0"/>
            </a:br>
            <a:r>
              <a:rPr lang="en-US" altLang="zh-CN" sz="1600" dirty="0"/>
              <a:t>   	 </a:t>
            </a:r>
            <a:r>
              <a:rPr lang="en-US" altLang="zh-CN" sz="1600" dirty="0" err="1"/>
              <a:t>Log.</a:t>
            </a:r>
            <a:r>
              <a:rPr lang="en-US" altLang="zh-CN" sz="1600" i="1" dirty="0" err="1"/>
              <a:t>i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"MyIntentService1"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Thread.</a:t>
            </a:r>
            <a:r>
              <a:rPr lang="en-US" altLang="zh-CN" sz="1600" i="1" dirty="0" err="1"/>
              <a:t>currentThread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getName</a:t>
            </a:r>
            <a:r>
              <a:rPr lang="en-US" altLang="zh-CN" sz="1600" dirty="0"/>
              <a:t>());</a:t>
            </a:r>
            <a:br>
              <a:rPr lang="en-US" altLang="zh-CN" sz="1600" dirty="0"/>
            </a:br>
            <a:r>
              <a:rPr lang="en-US" altLang="zh-CN" sz="1600" dirty="0"/>
              <a:t>   	 </a:t>
            </a:r>
            <a:r>
              <a:rPr lang="en-US" altLang="zh-CN" sz="1600" dirty="0">
                <a:solidFill>
                  <a:schemeClr val="tx1"/>
                </a:solidFill>
              </a:rPr>
              <a:t>try </a:t>
            </a:r>
            <a:r>
              <a:rPr lang="en-US" altLang="zh-CN" sz="1600" dirty="0"/>
              <a:t>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Thread.</a:t>
            </a:r>
            <a:r>
              <a:rPr lang="en-US" altLang="zh-CN" sz="1600" i="1" dirty="0" err="1"/>
              <a:t>sleep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r>
              <a:rPr lang="en-US" altLang="zh-CN" sz="1600" dirty="0"/>
              <a:t>);</a:t>
            </a:r>
            <a:br>
              <a:rPr lang="en-US" altLang="zh-CN" sz="1600" dirty="0"/>
            </a:br>
            <a:r>
              <a:rPr lang="en-US" altLang="zh-CN" sz="1600" dirty="0"/>
              <a:t>   	 } </a:t>
            </a:r>
            <a:r>
              <a:rPr lang="en-US" altLang="zh-CN" sz="1600" dirty="0">
                <a:solidFill>
                  <a:schemeClr val="tx1"/>
                </a:solidFill>
              </a:rPr>
              <a:t>catch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InterruptedException</a:t>
            </a:r>
            <a:r>
              <a:rPr lang="en-US" altLang="zh-CN" sz="1600" dirty="0"/>
              <a:t> e) {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 err="1"/>
              <a:t>e.printStackTrace</a:t>
            </a:r>
            <a:r>
              <a:rPr lang="en-US" altLang="zh-CN" sz="1600" dirty="0"/>
              <a:t>();</a:t>
            </a:r>
            <a:br>
              <a:rPr lang="en-US" altLang="zh-CN" sz="1600" dirty="0"/>
            </a:br>
            <a:r>
              <a:rPr lang="en-US" altLang="zh-CN" sz="1600" dirty="0"/>
              <a:t>    	}</a:t>
            </a:r>
            <a:endParaRPr lang="en-US" altLang="zh-CN" sz="1500" dirty="0"/>
          </a:p>
          <a:p>
            <a:r>
              <a:rPr lang="en-US" altLang="zh-CN" sz="1500" dirty="0">
                <a:solidFill>
                  <a:srgbClr val="00B050"/>
                </a:solidFill>
              </a:rPr>
              <a:t>        // </a:t>
            </a:r>
            <a:r>
              <a:rPr lang="zh-CN" altLang="en-US" sz="1500" b="0" dirty="0">
                <a:solidFill>
                  <a:srgbClr val="00B050"/>
                </a:solidFill>
              </a:rPr>
              <a:t>耗时任务执行完成</a:t>
            </a:r>
            <a:endParaRPr lang="en-US" altLang="zh-CN" sz="1500" b="0" dirty="0">
              <a:solidFill>
                <a:srgbClr val="00B050"/>
              </a:solidFill>
            </a:endParaRP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510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概述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生命周期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startService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IntentService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  <a:ea typeface="+mn-ea"/>
              </a:rPr>
              <a:t>bindService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05416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963D7C-404F-45A9-952D-0CFE639C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BindService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允许组件（如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绑定服务器），实现发送请求、接收响应以及执行进程间的通信。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一个典型的绑定类型的服务只跟它所绑定的应用程序组件同时存在，并且不在后台无限期的运行。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53B9B7-4383-40E6-AFCA-20E3735F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BindService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56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D1851E-3673-4DB1-88D3-B48DDE8E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BindService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3ADFF215-B6A1-4A6E-8D29-C1EBC7DF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8291"/>
            <a:ext cx="8229600" cy="4104456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应用组件（客户端）通过调用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bindService()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绑定到服务，绑定是异步的，系统随后调用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onBind()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方法，该方法返回用于服务交互的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要接收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，客户端必须提供一个实例用于监控与服务的连接，并将其传递给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bindService()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当系统创建了客户端与服务之间的连接时，会回调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ServiceConnection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onServiceConnected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方法，向客户端传递用来与服务通信的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BD40C14-F16F-4F5B-9CC0-3217A2A4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535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6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4A08F7-DC95-4098-AD88-B7D57D8F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15566"/>
            <a:ext cx="8229600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多个客户端可同时连接到一个服务。第一个客户端绑定时，系统会调用服务的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onBind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方法来检索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。系统随后无需再次调用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onBind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，便可将同一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IBinder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传递至其他绑定的客户端。当所有客户端取消了与服务的绑定后，系统会将服务销毁。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只有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Activity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服务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内容提供者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可以绑定到服务，无法从广播接收器绑定到服务。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7118C9F-9817-4AFE-B451-E967695F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BindService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89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F09518-457A-4747-86D4-316F91D6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定义服务的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接口的方式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继承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Binder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Messager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AIDL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B85B2F-854B-4AA0-AF82-3CC0BA36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+mn-ea"/>
              </a:rPr>
              <a:t>BindService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8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7EC193-8695-4912-A29B-64151D08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7854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  <a:ea typeface="+mn-ea"/>
              </a:rPr>
              <a:t>继承</a:t>
            </a:r>
            <a:r>
              <a:rPr lang="en-US" altLang="zh-CN" sz="2400" dirty="0">
                <a:latin typeface="+mn-ea"/>
                <a:ea typeface="+mn-ea"/>
              </a:rPr>
              <a:t>Binder</a:t>
            </a:r>
            <a:r>
              <a:rPr lang="zh-CN" altLang="en-US" sz="2400" dirty="0">
                <a:latin typeface="+mn-ea"/>
                <a:ea typeface="+mn-ea"/>
              </a:rPr>
              <a:t>类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  <a:ea typeface="+mn-ea"/>
              </a:rPr>
              <a:t>如果只在应用程序的局部使用服务，并且不需要跨进程工作，程序员可以实现自己的</a:t>
            </a:r>
            <a:r>
              <a:rPr lang="en-US" altLang="zh-CN" sz="2400" dirty="0">
                <a:latin typeface="+mn-ea"/>
                <a:ea typeface="+mn-ea"/>
              </a:rPr>
              <a:t>Binder</a:t>
            </a:r>
            <a:r>
              <a:rPr lang="zh-CN" altLang="en-US" sz="2400" dirty="0">
                <a:latin typeface="+mn-ea"/>
                <a:ea typeface="+mn-ea"/>
              </a:rPr>
              <a:t>类，用它直接为客户端提供访问服务。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  <a:ea typeface="+mn-ea"/>
              </a:rPr>
              <a:t>使用继承</a:t>
            </a:r>
            <a:r>
              <a:rPr lang="en-US" altLang="zh-CN" sz="2400" dirty="0">
                <a:latin typeface="+mn-ea"/>
                <a:ea typeface="+mn-ea"/>
              </a:rPr>
              <a:t>Binder</a:t>
            </a:r>
            <a:r>
              <a:rPr lang="zh-CN" altLang="en-US" sz="2400" dirty="0">
                <a:latin typeface="+mn-ea"/>
                <a:ea typeface="+mn-ea"/>
              </a:rPr>
              <a:t>类来定义服务的</a:t>
            </a:r>
            <a:r>
              <a:rPr lang="en-US" altLang="zh-CN" sz="2400" dirty="0" err="1">
                <a:latin typeface="+mn-ea"/>
                <a:ea typeface="+mn-ea"/>
              </a:rPr>
              <a:t>IBinder</a:t>
            </a:r>
            <a:r>
              <a:rPr lang="zh-CN" altLang="en-US" sz="2400" dirty="0">
                <a:latin typeface="+mn-ea"/>
                <a:ea typeface="+mn-ea"/>
              </a:rPr>
              <a:t>接口的步骤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）在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中创建一个</a:t>
            </a:r>
            <a:r>
              <a:rPr lang="en-US" altLang="zh-CN" sz="2400" dirty="0">
                <a:latin typeface="+mn-ea"/>
                <a:ea typeface="+mn-ea"/>
              </a:rPr>
              <a:t>Binder</a:t>
            </a:r>
            <a:r>
              <a:rPr lang="zh-CN" altLang="en-US" sz="2400" dirty="0">
                <a:latin typeface="+mn-ea"/>
                <a:ea typeface="+mn-ea"/>
              </a:rPr>
              <a:t>实例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）在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 err="1">
                <a:latin typeface="+mn-ea"/>
                <a:ea typeface="+mn-ea"/>
              </a:rPr>
              <a:t>onBind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方法中返回这个</a:t>
            </a:r>
            <a:r>
              <a:rPr lang="en-US" altLang="zh-CN" sz="2400" dirty="0">
                <a:latin typeface="+mn-ea"/>
                <a:ea typeface="+mn-ea"/>
              </a:rPr>
              <a:t>Binder</a:t>
            </a:r>
            <a:r>
              <a:rPr lang="zh-CN" altLang="en-US" sz="2400" dirty="0">
                <a:latin typeface="+mn-ea"/>
                <a:ea typeface="+mn-ea"/>
              </a:rPr>
              <a:t>实例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）在客户端的</a:t>
            </a:r>
            <a:r>
              <a:rPr lang="en-US" altLang="zh-CN" sz="2400" dirty="0" err="1">
                <a:latin typeface="+mn-ea"/>
                <a:ea typeface="+mn-ea"/>
              </a:rPr>
              <a:t>onServiceConnected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获得</a:t>
            </a:r>
            <a:r>
              <a:rPr lang="en-US" altLang="zh-CN" sz="2400" dirty="0">
                <a:latin typeface="+mn-ea"/>
                <a:ea typeface="+mn-ea"/>
              </a:rPr>
              <a:t>Binder</a:t>
            </a:r>
            <a:r>
              <a:rPr lang="zh-CN" altLang="en-US" sz="2400" dirty="0">
                <a:latin typeface="+mn-ea"/>
                <a:ea typeface="+mn-ea"/>
              </a:rPr>
              <a:t>实例，通过它调用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public</a:t>
            </a:r>
            <a:r>
              <a:rPr lang="zh-CN" altLang="en-US" sz="2400" dirty="0">
                <a:latin typeface="+mn-ea"/>
                <a:ea typeface="+mn-ea"/>
              </a:rPr>
              <a:t>方法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487D1E-1DD0-44F7-A584-788E1790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+mn-ea"/>
              </a:rPr>
              <a:t>BindService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33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7EC193-8695-4912-A29B-64151D08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7854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  <a:ea typeface="+mn-ea"/>
              </a:rPr>
              <a:t>本地通信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  <a:ea typeface="+mn-ea"/>
              </a:rPr>
              <a:t>如果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和访问者之间需要进行通信，调用</a:t>
            </a:r>
            <a:r>
              <a:rPr lang="en-US" altLang="zh-CN" sz="2400" dirty="0" err="1">
                <a:latin typeface="+mn-ea"/>
                <a:ea typeface="+mn-ea"/>
              </a:rPr>
              <a:t>bindService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绑定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与访问者，通信结束之后，再调用</a:t>
            </a:r>
            <a:r>
              <a:rPr lang="en-US" altLang="zh-CN" sz="2400" dirty="0" err="1">
                <a:latin typeface="+mn-ea"/>
                <a:ea typeface="+mn-ea"/>
              </a:rPr>
              <a:t>unbindService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解除绑定。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  <a:ea typeface="+mn-ea"/>
              </a:rPr>
              <a:t>绑定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之后，</a:t>
            </a:r>
            <a:r>
              <a:rPr lang="en-US" altLang="zh-CN" sz="2400" dirty="0">
                <a:latin typeface="+mn-ea"/>
                <a:ea typeface="+mn-ea"/>
              </a:rPr>
              <a:t> Service</a:t>
            </a:r>
            <a:r>
              <a:rPr lang="zh-CN" altLang="en-US" sz="2400" dirty="0">
                <a:latin typeface="+mn-ea"/>
                <a:ea typeface="+mn-ea"/>
              </a:rPr>
              <a:t>中的</a:t>
            </a:r>
            <a:r>
              <a:rPr lang="en-US" altLang="zh-CN" sz="2400" dirty="0" err="1">
                <a:latin typeface="+mn-ea"/>
                <a:ea typeface="+mn-ea"/>
              </a:rPr>
              <a:t>onBind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方法的返回值，将传递给在访问者类中声明</a:t>
            </a:r>
            <a:r>
              <a:rPr lang="en-US" altLang="zh-CN" sz="2400" dirty="0" err="1">
                <a:latin typeface="+mn-ea"/>
                <a:ea typeface="+mn-ea"/>
              </a:rPr>
              <a:t>ServiceConnection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onServiceConnected</a:t>
            </a:r>
            <a:r>
              <a:rPr lang="en-US" altLang="zh-CN" sz="2400" dirty="0">
                <a:latin typeface="+mn-ea"/>
                <a:ea typeface="+mn-ea"/>
              </a:rPr>
              <a:t>()</a:t>
            </a:r>
            <a:r>
              <a:rPr lang="zh-CN" altLang="en-US" sz="2400" dirty="0">
                <a:latin typeface="+mn-ea"/>
                <a:ea typeface="+mn-ea"/>
              </a:rPr>
              <a:t>方法作为参数。这样，访问者就可以通过</a:t>
            </a:r>
            <a:r>
              <a:rPr lang="en-US" altLang="zh-CN" sz="2400" dirty="0" err="1">
                <a:latin typeface="+mn-ea"/>
                <a:ea typeface="+mn-ea"/>
              </a:rPr>
              <a:t>IBinder</a:t>
            </a:r>
            <a:r>
              <a:rPr lang="zh-CN" altLang="en-US" sz="2400" dirty="0">
                <a:latin typeface="+mn-ea"/>
                <a:ea typeface="+mn-ea"/>
              </a:rPr>
              <a:t>对象，实现与</a:t>
            </a:r>
            <a:r>
              <a:rPr lang="en-US" altLang="zh-CN" sz="2400" dirty="0">
                <a:latin typeface="+mn-ea"/>
                <a:ea typeface="+mn-ea"/>
              </a:rPr>
              <a:t>Service</a:t>
            </a:r>
            <a:r>
              <a:rPr lang="zh-CN" altLang="en-US" sz="2400" dirty="0">
                <a:latin typeface="+mn-ea"/>
                <a:ea typeface="+mn-ea"/>
              </a:rPr>
              <a:t>之间的通信。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487D1E-1DD0-44F7-A584-788E1790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+mn-ea"/>
              </a:rPr>
              <a:t>BindService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222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9562" y="915566"/>
            <a:ext cx="7884876" cy="385587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应用程序组件通过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bindService</a:t>
            </a:r>
            <a:r>
              <a:rPr lang="en-US" altLang="zh-CN" sz="2400" dirty="0">
                <a:latin typeface="+mn-ea"/>
              </a:rPr>
              <a:t> 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方法绑定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service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：通过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intent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启动的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conn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ServiceConnection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对象，通过一系列的回调函数来监听访问者和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的连接情况。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zh-CN" sz="2100" dirty="0">
                <a:solidFill>
                  <a:srgbClr val="C00000"/>
                </a:solidFill>
                <a:latin typeface="+mn-ea"/>
                <a:ea typeface="+mn-ea"/>
              </a:rPr>
              <a:t>flags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：绑定时是否自动创建</a:t>
            </a:r>
            <a:r>
              <a:rPr lang="en-US" altLang="zh-CN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1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访问者通过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ServiceConnection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对象的，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onServiceConnected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对象来实现与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的交互。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</a:rPr>
              <a:t>BindService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782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D0DB10-03CA-479B-BDC6-1B2D0472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9582"/>
            <a:ext cx="8229600" cy="3394472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BindService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的使用步骤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135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自定义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子类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135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绑定服务并获得服务对象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728663" lvl="1" indent="-385763">
              <a:spcBef>
                <a:spcPts val="1350"/>
              </a:spcBef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使用服务方法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28D4C8-5DED-463D-BEF6-1CA4448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BindService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3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80528" y="915566"/>
            <a:ext cx="9144000" cy="3394472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+mn-ea"/>
                <a:ea typeface="+mn-ea"/>
              </a:rPr>
              <a:t>	Service</a:t>
            </a:r>
            <a:r>
              <a:rPr lang="zh-CN" altLang="en-US" dirty="0">
                <a:latin typeface="+mn-ea"/>
                <a:ea typeface="+mn-ea"/>
              </a:rPr>
              <a:t>是一个应用程序组件，它可以在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后台执行</a:t>
            </a:r>
            <a:r>
              <a:rPr lang="zh-CN" altLang="en-US" dirty="0">
                <a:latin typeface="+mn-ea"/>
                <a:ea typeface="+mn-ea"/>
              </a:rPr>
              <a:t>长时间运行的操作，并且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不提供用户界面</a:t>
            </a:r>
            <a:r>
              <a:rPr lang="zh-CN" altLang="en-US" dirty="0">
                <a:latin typeface="+mn-ea"/>
                <a:ea typeface="+mn-ea"/>
              </a:rPr>
              <a:t>。另一个应用程序组件可以启动一个服务，即使用户切换到另一个应用程序，它也会在后台继续运行。此外，组件可以绑定到服务来与之交互，甚至可以执行进程间通信</a:t>
            </a:r>
            <a:r>
              <a:rPr lang="en-US" altLang="zh-CN" dirty="0">
                <a:latin typeface="+mn-ea"/>
                <a:ea typeface="+mn-ea"/>
              </a:rPr>
              <a:t>(IPC)</a:t>
            </a:r>
            <a:r>
              <a:rPr lang="zh-CN" altLang="en-US" dirty="0">
                <a:latin typeface="+mn-ea"/>
                <a:ea typeface="+mn-ea"/>
              </a:rPr>
              <a:t>。例如，服务可以在后台处理网络事务、播放音乐、执行文件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或与内容提供者交互。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Service </a:t>
            </a:r>
            <a:r>
              <a:rPr lang="zh-CN" altLang="en-US" dirty="0">
                <a:latin typeface="+mn-ea"/>
                <a:ea typeface="+mn-ea"/>
              </a:rPr>
              <a:t>介绍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475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763437"/>
            <a:ext cx="7776864" cy="56151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通过绑定方式连接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BindService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755576" y="1324947"/>
            <a:ext cx="7776864" cy="3546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50" dirty="0"/>
              <a:t>@Override</a:t>
            </a:r>
          </a:p>
          <a:p>
            <a:r>
              <a:rPr lang="en-US" altLang="zh-CN" sz="1650" dirty="0"/>
              <a:t>public </a:t>
            </a:r>
            <a:r>
              <a:rPr lang="en-US" altLang="zh-CN" sz="1650" dirty="0" err="1"/>
              <a:t>IBinder</a:t>
            </a:r>
            <a:r>
              <a:rPr lang="en-US" altLang="zh-CN" sz="1650" dirty="0"/>
              <a:t> </a:t>
            </a:r>
            <a:r>
              <a:rPr lang="en-US" altLang="zh-CN" sz="1650" dirty="0" err="1"/>
              <a:t>onBind</a:t>
            </a:r>
            <a:r>
              <a:rPr lang="en-US" altLang="zh-CN" sz="1650" dirty="0"/>
              <a:t>(Intent intent) {</a:t>
            </a:r>
          </a:p>
          <a:p>
            <a:r>
              <a:rPr lang="en-US" altLang="zh-CN" sz="1650" dirty="0">
                <a:solidFill>
                  <a:srgbClr val="00B050"/>
                </a:solidFill>
              </a:rPr>
              <a:t>    // </a:t>
            </a:r>
            <a:r>
              <a:rPr lang="zh-CN" altLang="en-US" sz="1650" b="0" dirty="0">
                <a:solidFill>
                  <a:srgbClr val="00B050"/>
                </a:solidFill>
              </a:rPr>
              <a:t>返回</a:t>
            </a:r>
            <a:r>
              <a:rPr lang="en-US" altLang="zh-CN" sz="1650" b="0" dirty="0" err="1">
                <a:solidFill>
                  <a:srgbClr val="00B050"/>
                </a:solidFill>
              </a:rPr>
              <a:t>IBinder</a:t>
            </a:r>
            <a:r>
              <a:rPr lang="zh-CN" altLang="en-US" sz="1650" b="0" dirty="0">
                <a:solidFill>
                  <a:srgbClr val="00B050"/>
                </a:solidFill>
              </a:rPr>
              <a:t>对象</a:t>
            </a:r>
          </a:p>
          <a:p>
            <a:r>
              <a:rPr lang="zh-CN" altLang="en-US" sz="1650" dirty="0"/>
              <a:t>    </a:t>
            </a:r>
            <a:r>
              <a:rPr lang="en-US" altLang="zh-CN" sz="1650" dirty="0">
                <a:solidFill>
                  <a:srgbClr val="C00000"/>
                </a:solidFill>
              </a:rPr>
              <a:t>return binder;</a:t>
            </a:r>
          </a:p>
          <a:p>
            <a:r>
              <a:rPr lang="en-US" altLang="zh-CN" sz="1650" dirty="0"/>
              <a:t>}</a:t>
            </a:r>
          </a:p>
          <a:p>
            <a:r>
              <a:rPr lang="en-US" altLang="zh-CN" sz="1650" dirty="0"/>
              <a:t>private </a:t>
            </a:r>
            <a:r>
              <a:rPr lang="en-US" altLang="zh-CN" sz="1650" dirty="0" err="1"/>
              <a:t>ServiceConnection</a:t>
            </a:r>
            <a:r>
              <a:rPr lang="en-US" altLang="zh-CN" sz="1650" dirty="0"/>
              <a:t> conn = new </a:t>
            </a:r>
            <a:r>
              <a:rPr lang="en-US" altLang="zh-CN" sz="1650" dirty="0" err="1"/>
              <a:t>ServiceConnection</a:t>
            </a:r>
            <a:r>
              <a:rPr lang="en-US" altLang="zh-CN" sz="1650" dirty="0"/>
              <a:t>(){</a:t>
            </a:r>
          </a:p>
          <a:p>
            <a:r>
              <a:rPr lang="en-US" altLang="zh-CN" sz="1650" dirty="0">
                <a:solidFill>
                  <a:srgbClr val="00B050"/>
                </a:solidFill>
              </a:rPr>
              <a:t>    // </a:t>
            </a:r>
            <a:r>
              <a:rPr lang="zh-CN" altLang="en-US" sz="1650" b="0" dirty="0">
                <a:solidFill>
                  <a:srgbClr val="00B050"/>
                </a:solidFill>
              </a:rPr>
              <a:t>当该</a:t>
            </a:r>
            <a:r>
              <a:rPr lang="en-US" altLang="zh-CN" sz="1650" b="0" dirty="0">
                <a:solidFill>
                  <a:srgbClr val="00B050"/>
                </a:solidFill>
              </a:rPr>
              <a:t>Activity</a:t>
            </a:r>
            <a:r>
              <a:rPr lang="zh-CN" altLang="en-US" sz="1650" b="0" dirty="0">
                <a:solidFill>
                  <a:srgbClr val="00B050"/>
                </a:solidFill>
              </a:rPr>
              <a:t>与</a:t>
            </a:r>
            <a:r>
              <a:rPr lang="en-US" altLang="zh-CN" sz="1650" b="0" dirty="0">
                <a:solidFill>
                  <a:srgbClr val="00B050"/>
                </a:solidFill>
              </a:rPr>
              <a:t>Service</a:t>
            </a:r>
            <a:r>
              <a:rPr lang="zh-CN" altLang="en-US" sz="1650" b="0" dirty="0">
                <a:solidFill>
                  <a:srgbClr val="00B050"/>
                </a:solidFill>
              </a:rPr>
              <a:t>连接成功时回调该方法</a:t>
            </a:r>
          </a:p>
          <a:p>
            <a:r>
              <a:rPr lang="zh-CN" altLang="en-US" sz="1650" dirty="0"/>
              <a:t>    </a:t>
            </a:r>
            <a:r>
              <a:rPr lang="en-US" altLang="zh-CN" sz="1650" dirty="0"/>
              <a:t>@Override</a:t>
            </a:r>
          </a:p>
          <a:p>
            <a:r>
              <a:rPr lang="en-US" altLang="zh-CN" sz="1650" dirty="0"/>
              <a:t>    public void </a:t>
            </a:r>
            <a:r>
              <a:rPr lang="en-US" altLang="zh-CN" sz="1650" dirty="0" err="1"/>
              <a:t>onServiceConnected</a:t>
            </a:r>
            <a:r>
              <a:rPr lang="en-US" altLang="zh-CN" sz="1650" dirty="0"/>
              <a:t>(</a:t>
            </a:r>
            <a:r>
              <a:rPr lang="en-US" altLang="zh-CN" sz="1650" dirty="0" err="1"/>
              <a:t>ComponentName</a:t>
            </a:r>
            <a:r>
              <a:rPr lang="en-US" altLang="zh-CN" sz="1650" dirty="0"/>
              <a:t> name, </a:t>
            </a:r>
          </a:p>
          <a:p>
            <a:r>
              <a:rPr lang="en-US" altLang="zh-CN" sz="1650" dirty="0"/>
              <a:t>                                   </a:t>
            </a:r>
            <a:r>
              <a:rPr lang="en-US" altLang="zh-CN" sz="1650" dirty="0" err="1"/>
              <a:t>IBinder</a:t>
            </a:r>
            <a:r>
              <a:rPr lang="en-US" altLang="zh-CN" sz="1650" dirty="0"/>
              <a:t> service) {</a:t>
            </a:r>
          </a:p>
          <a:p>
            <a:r>
              <a:rPr lang="en-US" altLang="zh-CN" sz="1650" dirty="0">
                <a:solidFill>
                  <a:srgbClr val="00B050"/>
                </a:solidFill>
              </a:rPr>
              <a:t>        // </a:t>
            </a:r>
            <a:r>
              <a:rPr lang="zh-CN" altLang="en-US" sz="1650" b="0" dirty="0">
                <a:solidFill>
                  <a:srgbClr val="00B050"/>
                </a:solidFill>
              </a:rPr>
              <a:t>获取</a:t>
            </a:r>
            <a:r>
              <a:rPr lang="en-US" altLang="zh-CN" sz="1650" b="0" dirty="0">
                <a:solidFill>
                  <a:srgbClr val="00B050"/>
                </a:solidFill>
              </a:rPr>
              <a:t>Service</a:t>
            </a:r>
            <a:r>
              <a:rPr lang="zh-CN" altLang="en-US" sz="1650" b="0" dirty="0">
                <a:solidFill>
                  <a:srgbClr val="00B050"/>
                </a:solidFill>
              </a:rPr>
              <a:t>的</a:t>
            </a:r>
            <a:r>
              <a:rPr lang="en-US" altLang="zh-CN" sz="1650" b="0" dirty="0" err="1">
                <a:solidFill>
                  <a:srgbClr val="00B050"/>
                </a:solidFill>
              </a:rPr>
              <a:t>onBind</a:t>
            </a:r>
            <a:r>
              <a:rPr lang="zh-CN" altLang="en-US" sz="1650" b="0" dirty="0">
                <a:solidFill>
                  <a:srgbClr val="00B050"/>
                </a:solidFill>
              </a:rPr>
              <a:t>方法所返回的</a:t>
            </a:r>
            <a:r>
              <a:rPr lang="en-US" altLang="zh-CN" sz="1650" b="0" dirty="0" err="1">
                <a:solidFill>
                  <a:srgbClr val="00B050"/>
                </a:solidFill>
              </a:rPr>
              <a:t>MyBinder</a:t>
            </a:r>
            <a:r>
              <a:rPr lang="zh-CN" altLang="en-US" sz="1650" b="0" dirty="0">
                <a:solidFill>
                  <a:srgbClr val="00B050"/>
                </a:solidFill>
              </a:rPr>
              <a:t>对象</a:t>
            </a:r>
          </a:p>
          <a:p>
            <a:r>
              <a:rPr lang="zh-CN" altLang="en-US" sz="1650" dirty="0"/>
              <a:t>        </a:t>
            </a:r>
            <a:r>
              <a:rPr lang="en-US" altLang="zh-CN" sz="1650" dirty="0">
                <a:solidFill>
                  <a:srgbClr val="C00000"/>
                </a:solidFill>
              </a:rPr>
              <a:t>binder = (</a:t>
            </a:r>
            <a:r>
              <a:rPr lang="en-US" altLang="zh-CN" sz="1650" dirty="0" err="1">
                <a:solidFill>
                  <a:srgbClr val="C00000"/>
                </a:solidFill>
              </a:rPr>
              <a:t>BindService.MyBinder</a:t>
            </a:r>
            <a:r>
              <a:rPr lang="en-US" altLang="zh-CN" sz="1650" dirty="0">
                <a:solidFill>
                  <a:srgbClr val="C00000"/>
                </a:solidFill>
              </a:rPr>
              <a:t>) service;</a:t>
            </a:r>
            <a:r>
              <a:rPr lang="en-US" altLang="zh-CN" sz="1650" dirty="0"/>
              <a:t> </a:t>
            </a:r>
          </a:p>
          <a:p>
            <a:r>
              <a:rPr lang="en-US" altLang="zh-CN" sz="1650" dirty="0"/>
              <a:t>    }</a:t>
            </a:r>
          </a:p>
          <a:p>
            <a:r>
              <a:rPr lang="en-US" altLang="zh-CN" sz="165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282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9562" y="822110"/>
            <a:ext cx="7776864" cy="56151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通过绑定方式连接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BindService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413538" y="1383620"/>
            <a:ext cx="7992888" cy="2520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50" dirty="0" err="1"/>
              <a:t>getServiceStatus.setOnClickListener</a:t>
            </a:r>
            <a:r>
              <a:rPr lang="en-US" altLang="zh-CN" sz="1650" dirty="0"/>
              <a:t>(new </a:t>
            </a:r>
            <a:r>
              <a:rPr lang="en-US" altLang="zh-CN" sz="1650" dirty="0" err="1"/>
              <a:t>OnClickListener</a:t>
            </a:r>
            <a:r>
              <a:rPr lang="en-US" altLang="zh-CN" sz="1650" dirty="0"/>
              <a:t>() {</a:t>
            </a:r>
          </a:p>
          <a:p>
            <a:r>
              <a:rPr lang="en-US" altLang="zh-CN" sz="1650" dirty="0"/>
              <a:t>    @Override</a:t>
            </a:r>
          </a:p>
          <a:p>
            <a:r>
              <a:rPr lang="en-US" altLang="zh-CN" sz="1650" dirty="0"/>
              <a:t>    public void </a:t>
            </a:r>
            <a:r>
              <a:rPr lang="en-US" altLang="zh-CN" sz="1650" dirty="0" err="1"/>
              <a:t>onClick</a:t>
            </a:r>
            <a:r>
              <a:rPr lang="en-US" altLang="zh-CN" sz="1650" dirty="0"/>
              <a:t>(View source) {</a:t>
            </a:r>
          </a:p>
          <a:p>
            <a:r>
              <a:rPr lang="en-US" altLang="zh-CN" sz="1650" dirty="0"/>
              <a:t>        </a:t>
            </a:r>
            <a:r>
              <a:rPr lang="en-US" altLang="zh-CN" sz="1650" dirty="0">
                <a:solidFill>
                  <a:srgbClr val="00B050"/>
                </a:solidFill>
              </a:rPr>
              <a:t>// </a:t>
            </a:r>
            <a:r>
              <a:rPr lang="zh-CN" altLang="en-US" sz="1650" b="0" dirty="0">
                <a:solidFill>
                  <a:srgbClr val="00B050"/>
                </a:solidFill>
              </a:rPr>
              <a:t>获取、并显示</a:t>
            </a:r>
            <a:r>
              <a:rPr lang="en-US" altLang="zh-CN" sz="1650" b="0" dirty="0">
                <a:solidFill>
                  <a:srgbClr val="00B050"/>
                </a:solidFill>
              </a:rPr>
              <a:t>Service</a:t>
            </a:r>
            <a:r>
              <a:rPr lang="zh-CN" altLang="en-US" sz="1650" b="0" dirty="0">
                <a:solidFill>
                  <a:srgbClr val="00B050"/>
                </a:solidFill>
              </a:rPr>
              <a:t>的</a:t>
            </a:r>
            <a:r>
              <a:rPr lang="en-US" altLang="zh-CN" sz="1650" b="0" dirty="0">
                <a:solidFill>
                  <a:srgbClr val="00B050"/>
                </a:solidFill>
              </a:rPr>
              <a:t>count</a:t>
            </a:r>
            <a:r>
              <a:rPr lang="zh-CN" altLang="en-US" sz="1650" b="0" dirty="0">
                <a:solidFill>
                  <a:srgbClr val="00B050"/>
                </a:solidFill>
              </a:rPr>
              <a:t>值</a:t>
            </a:r>
          </a:p>
          <a:p>
            <a:r>
              <a:rPr lang="zh-CN" altLang="en-US" sz="1650" dirty="0"/>
              <a:t>        </a:t>
            </a:r>
            <a:r>
              <a:rPr lang="en-US" altLang="zh-CN" sz="1650" dirty="0" err="1"/>
              <a:t>Toast.makeText</a:t>
            </a:r>
            <a:r>
              <a:rPr lang="en-US" altLang="zh-CN" sz="1650" dirty="0"/>
              <a:t>(</a:t>
            </a:r>
            <a:r>
              <a:rPr lang="en-US" altLang="zh-CN" sz="1650" dirty="0" err="1"/>
              <a:t>MainActivity.this</a:t>
            </a:r>
            <a:r>
              <a:rPr lang="en-US" altLang="zh-CN" sz="1650" dirty="0"/>
              <a:t>,</a:t>
            </a:r>
          </a:p>
          <a:p>
            <a:r>
              <a:rPr lang="en-US" altLang="zh-CN" sz="1650" dirty="0"/>
              <a:t>            "Service</a:t>
            </a:r>
            <a:r>
              <a:rPr lang="zh-CN" altLang="en-US" sz="1650" dirty="0"/>
              <a:t>的</a:t>
            </a:r>
            <a:r>
              <a:rPr lang="en-US" altLang="zh-CN" sz="1650" dirty="0"/>
              <a:t>count</a:t>
            </a:r>
            <a:r>
              <a:rPr lang="zh-CN" altLang="en-US" sz="1650" dirty="0"/>
              <a:t>值为：</a:t>
            </a:r>
            <a:r>
              <a:rPr lang="en-US" altLang="zh-CN" sz="1650" dirty="0"/>
              <a:t>" + </a:t>
            </a:r>
            <a:r>
              <a:rPr lang="en-US" altLang="zh-CN" sz="1650" dirty="0">
                <a:solidFill>
                  <a:srgbClr val="C00000"/>
                </a:solidFill>
              </a:rPr>
              <a:t>binder.</a:t>
            </a:r>
            <a:r>
              <a:rPr lang="zh-CN" altLang="zh-CN" sz="1650" dirty="0">
                <a:solidFill>
                  <a:srgbClr val="C00000"/>
                </a:solidFill>
              </a:rPr>
              <a:t>getRandomNumber</a:t>
            </a:r>
            <a:r>
              <a:rPr lang="en-US" altLang="zh-CN" sz="1650" dirty="0">
                <a:solidFill>
                  <a:srgbClr val="C00000"/>
                </a:solidFill>
              </a:rPr>
              <a:t>()</a:t>
            </a:r>
            <a:r>
              <a:rPr lang="en-US" altLang="zh-CN" sz="1650" dirty="0"/>
              <a:t>, </a:t>
            </a:r>
          </a:p>
          <a:p>
            <a:r>
              <a:rPr lang="en-US" altLang="zh-CN" sz="1650" dirty="0"/>
              <a:t>            </a:t>
            </a:r>
            <a:r>
              <a:rPr lang="en-US" altLang="zh-CN" sz="1650" dirty="0" err="1"/>
              <a:t>Toast.LENGTH_SHORT</a:t>
            </a:r>
            <a:r>
              <a:rPr lang="en-US" altLang="zh-CN" sz="1650" dirty="0"/>
              <a:t>).show();  </a:t>
            </a:r>
          </a:p>
          <a:p>
            <a:r>
              <a:rPr lang="en-US" altLang="zh-CN" sz="1650" dirty="0"/>
              <a:t>    }</a:t>
            </a:r>
          </a:p>
          <a:p>
            <a:r>
              <a:rPr lang="en-US" altLang="zh-CN" sz="1650" dirty="0"/>
              <a:t>}); </a:t>
            </a: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629562" y="4065916"/>
            <a:ext cx="7916226" cy="10261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onBind()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方法所返回的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对象来说，它可被当成该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组件所返回的代理对象，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允许客户端通过该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IBinder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对象来访问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内部的数据，这样既可实现客户端与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之间的通信。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7768B4-0869-4D29-8636-CEE11E82D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18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843558"/>
            <a:ext cx="7992888" cy="3315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当程序调用</a:t>
            </a:r>
            <a:r>
              <a:rPr lang="en-US" altLang="zh-CN" sz="2400" dirty="0" err="1"/>
              <a:t>unbindService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方法接受对于某个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的绑定时，系统会先回调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onUnbind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方法，然后回调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onDestroy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注意：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多次调用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startService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不会再调用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onCreat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方法。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多次调用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bindService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对同一个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service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绑定一次。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</a:rPr>
              <a:t>BindService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57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AA9B337-C82B-4499-9DED-775F4A76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55526"/>
            <a:ext cx="8229600" cy="339447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7600" dirty="0">
                <a:latin typeface="+mn-ea"/>
                <a:ea typeface="+mn-ea"/>
              </a:rPr>
              <a:t>三种不同类型的服务</a:t>
            </a:r>
            <a:r>
              <a:rPr lang="en-US" altLang="zh-CN" sz="7600" dirty="0">
                <a:latin typeface="+mn-ea"/>
                <a:ea typeface="+mn-ea"/>
              </a:rPr>
              <a:t>: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400" dirty="0">
                <a:latin typeface="+mn-ea"/>
                <a:ea typeface="+mn-ea"/>
              </a:rPr>
              <a:t>前台服务</a:t>
            </a:r>
            <a:r>
              <a:rPr lang="en-US" altLang="zh-CN" sz="7400" dirty="0">
                <a:latin typeface="+mn-ea"/>
                <a:ea typeface="+mn-ea"/>
              </a:rPr>
              <a:t>-Foreground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7400" dirty="0">
                <a:latin typeface="+mn-ea"/>
                <a:ea typeface="+mn-ea"/>
              </a:rPr>
              <a:t>前台服务执行一些用户可以注意到的操作。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400" dirty="0">
                <a:latin typeface="+mn-ea"/>
                <a:ea typeface="+mn-ea"/>
              </a:rPr>
              <a:t>后台服务</a:t>
            </a:r>
            <a:r>
              <a:rPr lang="en-US" altLang="zh-CN" sz="7400" dirty="0">
                <a:latin typeface="+mn-ea"/>
                <a:ea typeface="+mn-ea"/>
              </a:rPr>
              <a:t>-Background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7400" dirty="0">
                <a:latin typeface="+mn-ea"/>
                <a:ea typeface="+mn-ea"/>
              </a:rPr>
              <a:t>后台服务执行用户不会直接注意到的操作。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400" dirty="0">
                <a:latin typeface="+mn-ea"/>
                <a:ea typeface="+mn-ea"/>
              </a:rPr>
              <a:t>绑定服务</a:t>
            </a:r>
            <a:r>
              <a:rPr lang="en-US" altLang="zh-CN" sz="7400" dirty="0">
                <a:latin typeface="+mn-ea"/>
                <a:ea typeface="+mn-ea"/>
              </a:rPr>
              <a:t>-Bound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7400" dirty="0">
                <a:latin typeface="+mn-ea"/>
                <a:ea typeface="+mn-ea"/>
              </a:rPr>
              <a:t>当应用程序组件通过调用</a:t>
            </a:r>
            <a:r>
              <a:rPr lang="en-US" altLang="zh-CN" sz="7400" dirty="0">
                <a:latin typeface="+mn-ea"/>
                <a:ea typeface="+mn-ea"/>
              </a:rPr>
              <a:t>bindService()</a:t>
            </a:r>
            <a:r>
              <a:rPr lang="zh-CN" altLang="en-US" sz="7400" dirty="0">
                <a:latin typeface="+mn-ea"/>
                <a:ea typeface="+mn-ea"/>
              </a:rPr>
              <a:t>绑定到服务时，服务将被绑定。绑定服务提供一个客户机</a:t>
            </a:r>
            <a:r>
              <a:rPr lang="en-US" altLang="zh-CN" sz="7400" dirty="0">
                <a:latin typeface="+mn-ea"/>
                <a:ea typeface="+mn-ea"/>
              </a:rPr>
              <a:t>-</a:t>
            </a:r>
            <a:r>
              <a:rPr lang="zh-CN" altLang="en-US" sz="7400" dirty="0">
                <a:latin typeface="+mn-ea"/>
                <a:ea typeface="+mn-ea"/>
              </a:rPr>
              <a:t>服务器接口，该接口允许组件与服务交互、发送请求、接收结果，甚至通过进程间通信</a:t>
            </a:r>
            <a:r>
              <a:rPr lang="en-US" altLang="zh-CN" sz="7400" dirty="0">
                <a:latin typeface="+mn-ea"/>
                <a:ea typeface="+mn-ea"/>
              </a:rPr>
              <a:t>(IPC)</a:t>
            </a:r>
            <a:r>
              <a:rPr lang="zh-CN" altLang="en-US" sz="7400" dirty="0">
                <a:latin typeface="+mn-ea"/>
                <a:ea typeface="+mn-ea"/>
              </a:rPr>
              <a:t>跨进程进行交互。绑定服务仅在另一个应用程序组件绑定到它时才运行。多个组件可以同时绑定到服务，但是当所有组件都解除绑定时，服务将被销毁。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87E208-D20E-4536-86EA-7A0D913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Service </a:t>
            </a:r>
            <a:r>
              <a:rPr lang="zh-CN" altLang="en-US" sz="3600" dirty="0">
                <a:latin typeface="+mn-ea"/>
                <a:ea typeface="+mn-ea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37190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453583" y="915566"/>
            <a:ext cx="5010996" cy="4104456"/>
            <a:chOff x="2279576" y="1727838"/>
            <a:chExt cx="7108517" cy="4723828"/>
          </a:xfrm>
        </p:grpSpPr>
        <p:sp>
          <p:nvSpPr>
            <p:cNvPr id="5" name="任意多边形 4"/>
            <p:cNvSpPr/>
            <p:nvPr/>
          </p:nvSpPr>
          <p:spPr>
            <a:xfrm>
              <a:off x="2279576" y="1727838"/>
              <a:ext cx="2988000" cy="860770"/>
            </a:xfrm>
            <a:custGeom>
              <a:avLst/>
              <a:gdLst>
                <a:gd name="connsiteX0" fmla="*/ 0 w 2060297"/>
                <a:gd name="connsiteY0" fmla="*/ 103015 h 1030148"/>
                <a:gd name="connsiteX1" fmla="*/ 103015 w 2060297"/>
                <a:gd name="connsiteY1" fmla="*/ 0 h 1030148"/>
                <a:gd name="connsiteX2" fmla="*/ 1957282 w 2060297"/>
                <a:gd name="connsiteY2" fmla="*/ 0 h 1030148"/>
                <a:gd name="connsiteX3" fmla="*/ 2060297 w 2060297"/>
                <a:gd name="connsiteY3" fmla="*/ 103015 h 1030148"/>
                <a:gd name="connsiteX4" fmla="*/ 2060297 w 2060297"/>
                <a:gd name="connsiteY4" fmla="*/ 927133 h 1030148"/>
                <a:gd name="connsiteX5" fmla="*/ 1957282 w 2060297"/>
                <a:gd name="connsiteY5" fmla="*/ 1030148 h 1030148"/>
                <a:gd name="connsiteX6" fmla="*/ 103015 w 2060297"/>
                <a:gd name="connsiteY6" fmla="*/ 1030148 h 1030148"/>
                <a:gd name="connsiteX7" fmla="*/ 0 w 2060297"/>
                <a:gd name="connsiteY7" fmla="*/ 927133 h 1030148"/>
                <a:gd name="connsiteX8" fmla="*/ 0 w 2060297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297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957282" y="0"/>
                  </a:lnTo>
                  <a:cubicBezTo>
                    <a:pt x="2014176" y="0"/>
                    <a:pt x="2060297" y="46121"/>
                    <a:pt x="2060297" y="103015"/>
                  </a:cubicBezTo>
                  <a:lnTo>
                    <a:pt x="2060297" y="927133"/>
                  </a:lnTo>
                  <a:cubicBezTo>
                    <a:pt x="2060297" y="984027"/>
                    <a:pt x="2014176" y="1030148"/>
                    <a:pt x="1957282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07" tIns="89862" rIns="119707" bIns="89862" numCol="1" spcCol="1270" anchor="ctr" anchorCtr="0">
              <a:noAutofit/>
            </a:bodyPr>
            <a:lstStyle/>
            <a:p>
              <a:pPr algn="ctr" defTabSz="685800">
                <a:spcBef>
                  <a:spcPct val="0"/>
                </a:spcBef>
                <a:defRPr/>
              </a:pPr>
              <a:r>
                <a:rPr lang="en-US" altLang="zh-CN" sz="2400" dirty="0">
                  <a:latin typeface="+mn-ea"/>
                </a:rPr>
                <a:t>Activity</a:t>
              </a:r>
              <a:endParaRPr lang="zh-CN" altLang="en-US" sz="3600" dirty="0">
                <a:latin typeface="+mn-ea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485607" y="2588609"/>
              <a:ext cx="206029" cy="772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2611"/>
                  </a:lnTo>
                  <a:lnTo>
                    <a:pt x="206029" y="772611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2691638" y="3136699"/>
              <a:ext cx="2592001" cy="739595"/>
            </a:xfrm>
            <a:custGeom>
              <a:avLst/>
              <a:gdLst>
                <a:gd name="connsiteX0" fmla="*/ 0 w 1740951"/>
                <a:gd name="connsiteY0" fmla="*/ 103015 h 1030148"/>
                <a:gd name="connsiteX1" fmla="*/ 103015 w 1740951"/>
                <a:gd name="connsiteY1" fmla="*/ 0 h 1030148"/>
                <a:gd name="connsiteX2" fmla="*/ 1637936 w 1740951"/>
                <a:gd name="connsiteY2" fmla="*/ 0 h 1030148"/>
                <a:gd name="connsiteX3" fmla="*/ 1740951 w 1740951"/>
                <a:gd name="connsiteY3" fmla="*/ 103015 h 1030148"/>
                <a:gd name="connsiteX4" fmla="*/ 1740951 w 1740951"/>
                <a:gd name="connsiteY4" fmla="*/ 927133 h 1030148"/>
                <a:gd name="connsiteX5" fmla="*/ 1637936 w 1740951"/>
                <a:gd name="connsiteY5" fmla="*/ 1030148 h 1030148"/>
                <a:gd name="connsiteX6" fmla="*/ 103015 w 1740951"/>
                <a:gd name="connsiteY6" fmla="*/ 1030148 h 1030148"/>
                <a:gd name="connsiteX7" fmla="*/ 0 w 1740951"/>
                <a:gd name="connsiteY7" fmla="*/ 927133 h 1030148"/>
                <a:gd name="connsiteX8" fmla="*/ 0 w 1740951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0951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637936" y="0"/>
                  </a:lnTo>
                  <a:cubicBezTo>
                    <a:pt x="1694830" y="0"/>
                    <a:pt x="1740951" y="46121"/>
                    <a:pt x="1740951" y="103015"/>
                  </a:cubicBezTo>
                  <a:lnTo>
                    <a:pt x="1740951" y="927133"/>
                  </a:lnTo>
                  <a:cubicBezTo>
                    <a:pt x="1740951" y="984027"/>
                    <a:pt x="1694830" y="1030148"/>
                    <a:pt x="1637936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前台运行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485607" y="2588609"/>
              <a:ext cx="206029" cy="20602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60297"/>
                  </a:lnTo>
                  <a:lnTo>
                    <a:pt x="206029" y="2060297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任意多边形 9"/>
            <p:cNvSpPr/>
            <p:nvPr/>
          </p:nvSpPr>
          <p:spPr>
            <a:xfrm>
              <a:off x="2691638" y="4505445"/>
              <a:ext cx="2592001" cy="787302"/>
            </a:xfrm>
            <a:custGeom>
              <a:avLst/>
              <a:gdLst>
                <a:gd name="connsiteX0" fmla="*/ 0 w 1802743"/>
                <a:gd name="connsiteY0" fmla="*/ 103015 h 1030148"/>
                <a:gd name="connsiteX1" fmla="*/ 103015 w 1802743"/>
                <a:gd name="connsiteY1" fmla="*/ 0 h 1030148"/>
                <a:gd name="connsiteX2" fmla="*/ 1699728 w 1802743"/>
                <a:gd name="connsiteY2" fmla="*/ 0 h 1030148"/>
                <a:gd name="connsiteX3" fmla="*/ 1802743 w 1802743"/>
                <a:gd name="connsiteY3" fmla="*/ 103015 h 1030148"/>
                <a:gd name="connsiteX4" fmla="*/ 1802743 w 1802743"/>
                <a:gd name="connsiteY4" fmla="*/ 927133 h 1030148"/>
                <a:gd name="connsiteX5" fmla="*/ 1699728 w 1802743"/>
                <a:gd name="connsiteY5" fmla="*/ 1030148 h 1030148"/>
                <a:gd name="connsiteX6" fmla="*/ 103015 w 1802743"/>
                <a:gd name="connsiteY6" fmla="*/ 1030148 h 1030148"/>
                <a:gd name="connsiteX7" fmla="*/ 0 w 1802743"/>
                <a:gd name="connsiteY7" fmla="*/ 927133 h 1030148"/>
                <a:gd name="connsiteX8" fmla="*/ 0 w 1802743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43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699728" y="0"/>
                  </a:lnTo>
                  <a:cubicBezTo>
                    <a:pt x="1756622" y="0"/>
                    <a:pt x="1802743" y="46121"/>
                    <a:pt x="1802743" y="103015"/>
                  </a:cubicBezTo>
                  <a:lnTo>
                    <a:pt x="1802743" y="927133"/>
                  </a:lnTo>
                  <a:cubicBezTo>
                    <a:pt x="1802743" y="984027"/>
                    <a:pt x="1756622" y="1030148"/>
                    <a:pt x="1699728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936304"/>
                <a:satOff val="-1168"/>
                <a:lumOff val="27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具有生命周期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485607" y="2588609"/>
              <a:ext cx="206029" cy="33479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47983"/>
                  </a:lnTo>
                  <a:lnTo>
                    <a:pt x="206029" y="3347983"/>
                  </a:lnTo>
                </a:path>
              </a:pathLst>
            </a:custGeom>
            <a:noFill/>
            <a:ln w="38100">
              <a:solidFill>
                <a:srgbClr val="C0504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2691638" y="5788673"/>
              <a:ext cx="2592001" cy="662993"/>
            </a:xfrm>
            <a:custGeom>
              <a:avLst/>
              <a:gdLst>
                <a:gd name="connsiteX0" fmla="*/ 0 w 1917922"/>
                <a:gd name="connsiteY0" fmla="*/ 103015 h 1030148"/>
                <a:gd name="connsiteX1" fmla="*/ 103015 w 1917922"/>
                <a:gd name="connsiteY1" fmla="*/ 0 h 1030148"/>
                <a:gd name="connsiteX2" fmla="*/ 1814907 w 1917922"/>
                <a:gd name="connsiteY2" fmla="*/ 0 h 1030148"/>
                <a:gd name="connsiteX3" fmla="*/ 1917922 w 1917922"/>
                <a:gd name="connsiteY3" fmla="*/ 103015 h 1030148"/>
                <a:gd name="connsiteX4" fmla="*/ 1917922 w 1917922"/>
                <a:gd name="connsiteY4" fmla="*/ 927133 h 1030148"/>
                <a:gd name="connsiteX5" fmla="*/ 1814907 w 1917922"/>
                <a:gd name="connsiteY5" fmla="*/ 1030148 h 1030148"/>
                <a:gd name="connsiteX6" fmla="*/ 103015 w 1917922"/>
                <a:gd name="connsiteY6" fmla="*/ 1030148 h 1030148"/>
                <a:gd name="connsiteX7" fmla="*/ 0 w 1917922"/>
                <a:gd name="connsiteY7" fmla="*/ 927133 h 1030148"/>
                <a:gd name="connsiteX8" fmla="*/ 0 w 1917922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7922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14907" y="0"/>
                  </a:lnTo>
                  <a:cubicBezTo>
                    <a:pt x="1871801" y="0"/>
                    <a:pt x="1917922" y="46121"/>
                    <a:pt x="1917922" y="103015"/>
                  </a:cubicBezTo>
                  <a:lnTo>
                    <a:pt x="1917922" y="927133"/>
                  </a:lnTo>
                  <a:cubicBezTo>
                    <a:pt x="1917922" y="984027"/>
                    <a:pt x="1871801" y="1030148"/>
                    <a:pt x="1814907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1872608"/>
                <a:satOff val="-2336"/>
                <a:lumOff val="54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具有界面</a:t>
              </a: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384032" y="1727838"/>
              <a:ext cx="2988000" cy="860770"/>
            </a:xfrm>
            <a:custGeom>
              <a:avLst/>
              <a:gdLst>
                <a:gd name="connsiteX0" fmla="*/ 0 w 2060297"/>
                <a:gd name="connsiteY0" fmla="*/ 103015 h 1030148"/>
                <a:gd name="connsiteX1" fmla="*/ 103015 w 2060297"/>
                <a:gd name="connsiteY1" fmla="*/ 0 h 1030148"/>
                <a:gd name="connsiteX2" fmla="*/ 1957282 w 2060297"/>
                <a:gd name="connsiteY2" fmla="*/ 0 h 1030148"/>
                <a:gd name="connsiteX3" fmla="*/ 2060297 w 2060297"/>
                <a:gd name="connsiteY3" fmla="*/ 103015 h 1030148"/>
                <a:gd name="connsiteX4" fmla="*/ 2060297 w 2060297"/>
                <a:gd name="connsiteY4" fmla="*/ 927133 h 1030148"/>
                <a:gd name="connsiteX5" fmla="*/ 1957282 w 2060297"/>
                <a:gd name="connsiteY5" fmla="*/ 1030148 h 1030148"/>
                <a:gd name="connsiteX6" fmla="*/ 103015 w 2060297"/>
                <a:gd name="connsiteY6" fmla="*/ 1030148 h 1030148"/>
                <a:gd name="connsiteX7" fmla="*/ 0 w 2060297"/>
                <a:gd name="connsiteY7" fmla="*/ 927133 h 1030148"/>
                <a:gd name="connsiteX8" fmla="*/ 0 w 2060297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0297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957282" y="0"/>
                  </a:lnTo>
                  <a:cubicBezTo>
                    <a:pt x="2014176" y="0"/>
                    <a:pt x="2060297" y="46121"/>
                    <a:pt x="2060297" y="103015"/>
                  </a:cubicBezTo>
                  <a:lnTo>
                    <a:pt x="2060297" y="927133"/>
                  </a:lnTo>
                  <a:cubicBezTo>
                    <a:pt x="2060297" y="984027"/>
                    <a:pt x="2014176" y="1030148"/>
                    <a:pt x="1957282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707" tIns="89862" rIns="119707" bIns="89862" numCol="1" spcCol="1270" anchor="ctr" anchorCtr="0">
              <a:noAutofit/>
            </a:bodyPr>
            <a:lstStyle/>
            <a:p>
              <a:pPr algn="ctr" defTabSz="156686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>
                  <a:latin typeface="+mn-ea"/>
                </a:rPr>
                <a:t>Service</a:t>
              </a:r>
              <a:endParaRPr lang="zh-CN" altLang="en-US" sz="2400" dirty="0">
                <a:latin typeface="+mn-ea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590063" y="2588609"/>
              <a:ext cx="206029" cy="77261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72611"/>
                  </a:lnTo>
                  <a:lnTo>
                    <a:pt x="206029" y="772611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6796092" y="3136699"/>
              <a:ext cx="2592001" cy="739595"/>
            </a:xfrm>
            <a:custGeom>
              <a:avLst/>
              <a:gdLst>
                <a:gd name="connsiteX0" fmla="*/ 0 w 1913818"/>
                <a:gd name="connsiteY0" fmla="*/ 103015 h 1030148"/>
                <a:gd name="connsiteX1" fmla="*/ 103015 w 1913818"/>
                <a:gd name="connsiteY1" fmla="*/ 0 h 1030148"/>
                <a:gd name="connsiteX2" fmla="*/ 1810803 w 1913818"/>
                <a:gd name="connsiteY2" fmla="*/ 0 h 1030148"/>
                <a:gd name="connsiteX3" fmla="*/ 1913818 w 1913818"/>
                <a:gd name="connsiteY3" fmla="*/ 103015 h 1030148"/>
                <a:gd name="connsiteX4" fmla="*/ 1913818 w 1913818"/>
                <a:gd name="connsiteY4" fmla="*/ 927133 h 1030148"/>
                <a:gd name="connsiteX5" fmla="*/ 1810803 w 1913818"/>
                <a:gd name="connsiteY5" fmla="*/ 1030148 h 1030148"/>
                <a:gd name="connsiteX6" fmla="*/ 103015 w 1913818"/>
                <a:gd name="connsiteY6" fmla="*/ 1030148 h 1030148"/>
                <a:gd name="connsiteX7" fmla="*/ 0 w 1913818"/>
                <a:gd name="connsiteY7" fmla="*/ 927133 h 1030148"/>
                <a:gd name="connsiteX8" fmla="*/ 0 w 1913818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3818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10803" y="0"/>
                  </a:lnTo>
                  <a:cubicBezTo>
                    <a:pt x="1867697" y="0"/>
                    <a:pt x="1913818" y="46121"/>
                    <a:pt x="1913818" y="103015"/>
                  </a:cubicBezTo>
                  <a:lnTo>
                    <a:pt x="1913818" y="927133"/>
                  </a:lnTo>
                  <a:cubicBezTo>
                    <a:pt x="1913818" y="984027"/>
                    <a:pt x="1867697" y="1030148"/>
                    <a:pt x="1810803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2808911"/>
                <a:satOff val="-3503"/>
                <a:lumOff val="82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后台运行</a:t>
              </a: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590063" y="2588609"/>
              <a:ext cx="206029" cy="206029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60297"/>
                  </a:lnTo>
                  <a:lnTo>
                    <a:pt x="206029" y="2060297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>
              <a:off x="6796092" y="4548203"/>
              <a:ext cx="2592001" cy="743225"/>
            </a:xfrm>
            <a:custGeom>
              <a:avLst/>
              <a:gdLst>
                <a:gd name="connsiteX0" fmla="*/ 0 w 1912236"/>
                <a:gd name="connsiteY0" fmla="*/ 103015 h 1030148"/>
                <a:gd name="connsiteX1" fmla="*/ 103015 w 1912236"/>
                <a:gd name="connsiteY1" fmla="*/ 0 h 1030148"/>
                <a:gd name="connsiteX2" fmla="*/ 1809221 w 1912236"/>
                <a:gd name="connsiteY2" fmla="*/ 0 h 1030148"/>
                <a:gd name="connsiteX3" fmla="*/ 1912236 w 1912236"/>
                <a:gd name="connsiteY3" fmla="*/ 103015 h 1030148"/>
                <a:gd name="connsiteX4" fmla="*/ 1912236 w 1912236"/>
                <a:gd name="connsiteY4" fmla="*/ 927133 h 1030148"/>
                <a:gd name="connsiteX5" fmla="*/ 1809221 w 1912236"/>
                <a:gd name="connsiteY5" fmla="*/ 1030148 h 1030148"/>
                <a:gd name="connsiteX6" fmla="*/ 103015 w 1912236"/>
                <a:gd name="connsiteY6" fmla="*/ 1030148 h 1030148"/>
                <a:gd name="connsiteX7" fmla="*/ 0 w 1912236"/>
                <a:gd name="connsiteY7" fmla="*/ 927133 h 1030148"/>
                <a:gd name="connsiteX8" fmla="*/ 0 w 1912236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236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09221" y="0"/>
                  </a:lnTo>
                  <a:cubicBezTo>
                    <a:pt x="1866115" y="0"/>
                    <a:pt x="1912236" y="46121"/>
                    <a:pt x="1912236" y="103015"/>
                  </a:cubicBezTo>
                  <a:lnTo>
                    <a:pt x="1912236" y="927133"/>
                  </a:lnTo>
                  <a:cubicBezTo>
                    <a:pt x="1912236" y="984027"/>
                    <a:pt x="1866115" y="1030148"/>
                    <a:pt x="1809221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3745215"/>
                <a:satOff val="-4671"/>
                <a:lumOff val="109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具有生命周期</a:t>
              </a: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590063" y="2588609"/>
              <a:ext cx="206029" cy="33479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347983"/>
                  </a:lnTo>
                  <a:lnTo>
                    <a:pt x="206029" y="3347983"/>
                  </a:lnTo>
                </a:path>
              </a:pathLst>
            </a:custGeom>
            <a:noFill/>
            <a:ln w="381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任意多边形 18"/>
            <p:cNvSpPr/>
            <p:nvPr/>
          </p:nvSpPr>
          <p:spPr>
            <a:xfrm>
              <a:off x="6796092" y="5788673"/>
              <a:ext cx="2592001" cy="662993"/>
            </a:xfrm>
            <a:custGeom>
              <a:avLst/>
              <a:gdLst>
                <a:gd name="connsiteX0" fmla="*/ 0 w 1939926"/>
                <a:gd name="connsiteY0" fmla="*/ 103015 h 1030148"/>
                <a:gd name="connsiteX1" fmla="*/ 103015 w 1939926"/>
                <a:gd name="connsiteY1" fmla="*/ 0 h 1030148"/>
                <a:gd name="connsiteX2" fmla="*/ 1836911 w 1939926"/>
                <a:gd name="connsiteY2" fmla="*/ 0 h 1030148"/>
                <a:gd name="connsiteX3" fmla="*/ 1939926 w 1939926"/>
                <a:gd name="connsiteY3" fmla="*/ 103015 h 1030148"/>
                <a:gd name="connsiteX4" fmla="*/ 1939926 w 1939926"/>
                <a:gd name="connsiteY4" fmla="*/ 927133 h 1030148"/>
                <a:gd name="connsiteX5" fmla="*/ 1836911 w 1939926"/>
                <a:gd name="connsiteY5" fmla="*/ 1030148 h 1030148"/>
                <a:gd name="connsiteX6" fmla="*/ 103015 w 1939926"/>
                <a:gd name="connsiteY6" fmla="*/ 1030148 h 1030148"/>
                <a:gd name="connsiteX7" fmla="*/ 0 w 1939926"/>
                <a:gd name="connsiteY7" fmla="*/ 927133 h 1030148"/>
                <a:gd name="connsiteX8" fmla="*/ 0 w 1939926"/>
                <a:gd name="connsiteY8" fmla="*/ 103015 h 103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9926" h="1030148">
                  <a:moveTo>
                    <a:pt x="0" y="103015"/>
                  </a:moveTo>
                  <a:cubicBezTo>
                    <a:pt x="0" y="46121"/>
                    <a:pt x="46121" y="0"/>
                    <a:pt x="103015" y="0"/>
                  </a:cubicBezTo>
                  <a:lnTo>
                    <a:pt x="1836911" y="0"/>
                  </a:lnTo>
                  <a:cubicBezTo>
                    <a:pt x="1893805" y="0"/>
                    <a:pt x="1939926" y="46121"/>
                    <a:pt x="1939926" y="103015"/>
                  </a:cubicBezTo>
                  <a:lnTo>
                    <a:pt x="1939926" y="927133"/>
                  </a:lnTo>
                  <a:cubicBezTo>
                    <a:pt x="1939926" y="984027"/>
                    <a:pt x="1893805" y="1030148"/>
                    <a:pt x="1836911" y="1030148"/>
                  </a:cubicBezTo>
                  <a:lnTo>
                    <a:pt x="103015" y="1030148"/>
                  </a:lnTo>
                  <a:cubicBezTo>
                    <a:pt x="46121" y="1030148"/>
                    <a:pt x="0" y="984027"/>
                    <a:pt x="0" y="927133"/>
                  </a:cubicBezTo>
                  <a:lnTo>
                    <a:pt x="0" y="10301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9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322" tIns="68272" rIns="87322" bIns="68272" numCol="1" spcCol="1270" anchor="ctr" anchorCtr="0">
              <a:noAutofit/>
            </a:bodyPr>
            <a:lstStyle/>
            <a:p>
              <a:pPr algn="ctr"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没有界面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Service VS Activity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491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555526"/>
            <a:ext cx="8784976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  <a:ea typeface="+mn-ea"/>
              </a:rPr>
              <a:t>Service</a:t>
            </a:r>
            <a:r>
              <a:rPr lang="zh-CN" altLang="en-US" sz="2600" dirty="0">
                <a:latin typeface="+mn-ea"/>
                <a:ea typeface="+mn-ea"/>
              </a:rPr>
              <a:t>两种启动方式的区别</a:t>
            </a:r>
            <a:endParaRPr lang="en-US" altLang="zh-CN" sz="2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latin typeface="+mn-ea"/>
                <a:ea typeface="+mn-ea"/>
              </a:rPr>
              <a:t>启动方式：</a:t>
            </a:r>
            <a:r>
              <a:rPr lang="en-US" altLang="zh-CN" sz="2600" dirty="0">
                <a:latin typeface="+mn-ea"/>
                <a:ea typeface="+mn-ea"/>
              </a:rPr>
              <a:t> startService()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  <a:ea typeface="+mn-ea"/>
              </a:rPr>
              <a:t>    </a:t>
            </a:r>
            <a:r>
              <a:rPr lang="zh-CN" altLang="en-US" sz="2600" dirty="0">
                <a:latin typeface="+mn-ea"/>
                <a:ea typeface="+mn-ea"/>
              </a:rPr>
              <a:t>默认启动的服务存在与主线程中，会导致主线程阻塞，所以通常采用子线程模式启动服务，服务只会被创建一次。一旦服务开启跟调用者就没有任何关系了。（开启者退出了，服务还在后台长期的运行。）</a:t>
            </a:r>
            <a:br>
              <a:rPr lang="zh-CN" altLang="en-US" sz="2600" dirty="0">
                <a:latin typeface="+mn-ea"/>
                <a:ea typeface="+mn-ea"/>
              </a:rPr>
            </a:br>
            <a:r>
              <a:rPr lang="zh-CN" altLang="en-US" sz="2600" dirty="0">
                <a:latin typeface="+mn-ea"/>
                <a:ea typeface="+mn-ea"/>
              </a:rPr>
              <a:t>开启者不能调用服务里面的方法。</a:t>
            </a:r>
            <a:endParaRPr lang="en-US" altLang="zh-CN" sz="2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+mn-ea"/>
                <a:ea typeface="+mn-ea"/>
              </a:rPr>
              <a:t>绑定方式：</a:t>
            </a:r>
            <a:r>
              <a:rPr lang="en-US" altLang="zh-CN" sz="2600" dirty="0">
                <a:latin typeface="+mn-ea"/>
                <a:ea typeface="+mn-ea"/>
              </a:rPr>
              <a:t> bindService()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>
                <a:latin typeface="+mn-ea"/>
                <a:ea typeface="+mn-ea"/>
              </a:rPr>
              <a:t>    访问者与</a:t>
            </a:r>
            <a:r>
              <a:rPr lang="en-US" altLang="zh-CN" sz="2600" dirty="0">
                <a:latin typeface="+mn-ea"/>
                <a:ea typeface="+mn-ea"/>
              </a:rPr>
              <a:t>Service</a:t>
            </a:r>
            <a:r>
              <a:rPr lang="zh-CN" altLang="en-US" sz="2600" dirty="0">
                <a:latin typeface="+mn-ea"/>
                <a:ea typeface="+mn-ea"/>
              </a:rPr>
              <a:t>绑定在一起，访问者退出，</a:t>
            </a:r>
            <a:r>
              <a:rPr lang="en-US" altLang="zh-CN" sz="2600" dirty="0">
                <a:latin typeface="+mn-ea"/>
                <a:ea typeface="+mn-ea"/>
              </a:rPr>
              <a:t>Service</a:t>
            </a:r>
            <a:r>
              <a:rPr lang="zh-CN" altLang="en-US" sz="2600" dirty="0">
                <a:latin typeface="+mn-ea"/>
                <a:ea typeface="+mn-ea"/>
              </a:rPr>
              <a:t>也就停止。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访问者可以调用服务里面的方法。</a:t>
            </a:r>
          </a:p>
          <a:p>
            <a:pPr marL="0" indent="0">
              <a:lnSpc>
                <a:spcPts val="2900"/>
              </a:lnSpc>
              <a:spcBef>
                <a:spcPts val="0"/>
              </a:spcBef>
              <a:buNone/>
            </a:pPr>
            <a:endParaRPr lang="zh-CN" altLang="en-US" sz="4000" b="1" dirty="0">
              <a:latin typeface="+mn-ea"/>
              <a:ea typeface="+mn-ea"/>
            </a:endParaRPr>
          </a:p>
          <a:p>
            <a:pPr marL="0" indent="0">
              <a:lnSpc>
                <a:spcPts val="2900"/>
              </a:lnSpc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Service</a:t>
            </a:r>
            <a:r>
              <a:rPr lang="zh-CN" altLang="en-US" sz="3600" dirty="0">
                <a:latin typeface="+mn-ea"/>
                <a:ea typeface="+mn-ea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85866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7574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+mn-ea"/>
                <a:ea typeface="+mn-ea"/>
              </a:rPr>
              <a:t>Service</a:t>
            </a:r>
            <a:r>
              <a:rPr lang="zh-CN" altLang="en-US" sz="2800" dirty="0">
                <a:latin typeface="+mn-ea"/>
                <a:ea typeface="+mn-ea"/>
              </a:rPr>
              <a:t>概述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Service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生命周期</a:t>
            </a:r>
            <a:endParaRPr lang="en-US" altLang="zh-CN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startService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IntentService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>
                <a:latin typeface="+mn-ea"/>
                <a:ea typeface="+mn-ea"/>
              </a:rPr>
              <a:t>bindService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94681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Service </a:t>
            </a:r>
            <a:r>
              <a:rPr lang="zh-CN" altLang="en-US" sz="3200" dirty="0">
                <a:latin typeface="+mn-ea"/>
                <a:ea typeface="+mn-ea"/>
              </a:rPr>
              <a:t>生命周期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"/>
          <a:stretch/>
        </p:blipFill>
        <p:spPr bwMode="auto">
          <a:xfrm>
            <a:off x="5016737" y="771550"/>
            <a:ext cx="4127263" cy="40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624340-7BB7-4EE2-BBB9-83DCEE557733}"/>
              </a:ext>
            </a:extLst>
          </p:cNvPr>
          <p:cNvSpPr txBox="1"/>
          <p:nvPr/>
        </p:nvSpPr>
        <p:spPr>
          <a:xfrm>
            <a:off x="395536" y="788627"/>
            <a:ext cx="43204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Service</a:t>
            </a:r>
            <a:r>
              <a:rPr lang="zh-CN" altLang="en-US" sz="2000" dirty="0">
                <a:latin typeface="+mn-ea"/>
              </a:rPr>
              <a:t>实现中，需要重写一些处理服务生命周期关键特征的回调方法。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onCreate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：当服务被第一次创建时，系统会调用这个方法来执行一次安装过程。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onDestroy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：当服务不再使用或正在销毁时，系统会调用这个方法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11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  <a:ea typeface="+mn-ea"/>
              </a:rPr>
              <a:t>Service </a:t>
            </a:r>
            <a:r>
              <a:rPr lang="zh-CN" altLang="en-US" sz="3200" dirty="0">
                <a:latin typeface="+mn-ea"/>
                <a:ea typeface="+mn-ea"/>
              </a:rPr>
              <a:t>生命周期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"/>
          <a:stretch/>
        </p:blipFill>
        <p:spPr bwMode="auto">
          <a:xfrm>
            <a:off x="5016737" y="771550"/>
            <a:ext cx="4127263" cy="40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624340-7BB7-4EE2-BBB9-83DCEE557733}"/>
              </a:ext>
            </a:extLst>
          </p:cNvPr>
          <p:cNvSpPr txBox="1"/>
          <p:nvPr/>
        </p:nvSpPr>
        <p:spPr>
          <a:xfrm>
            <a:off x="395536" y="78862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Service</a:t>
            </a:r>
            <a:r>
              <a:rPr lang="zh-CN" altLang="en-US" sz="2000" dirty="0">
                <a:latin typeface="+mn-ea"/>
              </a:rPr>
              <a:t>实现中，需要重写一些处理服务生命周期关键特征的回调方法。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</a:rPr>
              <a:t>onStartCommand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：当一个组件通过调用</a:t>
            </a:r>
            <a:r>
              <a:rPr lang="en-US" altLang="zh-CN" sz="2000" dirty="0">
                <a:latin typeface="+mn-ea"/>
              </a:rPr>
              <a:t>startService()</a:t>
            </a:r>
            <a:r>
              <a:rPr lang="zh-CN" altLang="en-US" sz="2000" dirty="0">
                <a:latin typeface="+mn-ea"/>
              </a:rPr>
              <a:t>方法请求启动一个服务时，系统会调用其</a:t>
            </a:r>
            <a:r>
              <a:rPr lang="en-US" altLang="zh-CN" sz="2000" dirty="0" err="1">
                <a:latin typeface="+mn-ea"/>
              </a:rPr>
              <a:t>onStartCommand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365919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5146</TotalTime>
  <Words>1977</Words>
  <Application>Microsoft Office PowerPoint</Application>
  <PresentationFormat>全屏显示(16:9)</PresentationFormat>
  <Paragraphs>227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华文楷体</vt:lpstr>
      <vt:lpstr>宋体</vt:lpstr>
      <vt:lpstr>Arial</vt:lpstr>
      <vt:lpstr>Calibri</vt:lpstr>
      <vt:lpstr>Consolas</vt:lpstr>
      <vt:lpstr>moban</vt:lpstr>
      <vt:lpstr>Service</vt:lpstr>
      <vt:lpstr>本章大纲</vt:lpstr>
      <vt:lpstr>Service 介绍</vt:lpstr>
      <vt:lpstr>Service 介绍</vt:lpstr>
      <vt:lpstr>Service VS Activity</vt:lpstr>
      <vt:lpstr>Service使用</vt:lpstr>
      <vt:lpstr>本章大纲</vt:lpstr>
      <vt:lpstr>Service 生命周期</vt:lpstr>
      <vt:lpstr>Service 生命周期</vt:lpstr>
      <vt:lpstr>Service 生命周期</vt:lpstr>
      <vt:lpstr>本章大纲</vt:lpstr>
      <vt:lpstr>Service启动方式</vt:lpstr>
      <vt:lpstr>StartService</vt:lpstr>
      <vt:lpstr>StartService</vt:lpstr>
      <vt:lpstr>StartService</vt:lpstr>
      <vt:lpstr>本章大纲</vt:lpstr>
      <vt:lpstr>IntentService</vt:lpstr>
      <vt:lpstr>IntentService</vt:lpstr>
      <vt:lpstr>IntentService</vt:lpstr>
      <vt:lpstr>IntentService</vt:lpstr>
      <vt:lpstr>本章大纲</vt:lpstr>
      <vt:lpstr>BindService</vt:lpstr>
      <vt:lpstr>BindService</vt:lpstr>
      <vt:lpstr>BindService</vt:lpstr>
      <vt:lpstr>BindService</vt:lpstr>
      <vt:lpstr>BindService</vt:lpstr>
      <vt:lpstr>BindService</vt:lpstr>
      <vt:lpstr>BindService</vt:lpstr>
      <vt:lpstr>BindService</vt:lpstr>
      <vt:lpstr>BindService</vt:lpstr>
      <vt:lpstr>BindService</vt:lpstr>
      <vt:lpstr>BindService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第一个Robotium实例</dc:title>
  <dc:creator>admin</dc:creator>
  <cp:lastModifiedBy>Administrator</cp:lastModifiedBy>
  <cp:revision>360</cp:revision>
  <dcterms:created xsi:type="dcterms:W3CDTF">2017-02-07T01:40:07Z</dcterms:created>
  <dcterms:modified xsi:type="dcterms:W3CDTF">2020-10-22T07:51:32Z</dcterms:modified>
</cp:coreProperties>
</file>