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9" r:id="rId2"/>
    <p:sldId id="258" r:id="rId3"/>
    <p:sldId id="279" r:id="rId4"/>
    <p:sldId id="261" r:id="rId5"/>
    <p:sldId id="325" r:id="rId6"/>
    <p:sldId id="31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11" r:id="rId16"/>
    <p:sldId id="347" r:id="rId17"/>
    <p:sldId id="336" r:id="rId18"/>
    <p:sldId id="337" r:id="rId19"/>
    <p:sldId id="338" r:id="rId20"/>
    <p:sldId id="339" r:id="rId21"/>
    <p:sldId id="403" r:id="rId22"/>
    <p:sldId id="404" r:id="rId23"/>
    <p:sldId id="405" r:id="rId24"/>
    <p:sldId id="335" r:id="rId25"/>
    <p:sldId id="318" r:id="rId26"/>
    <p:sldId id="312" r:id="rId27"/>
    <p:sldId id="341" r:id="rId28"/>
    <p:sldId id="346" r:id="rId29"/>
    <p:sldId id="342" r:id="rId30"/>
    <p:sldId id="344" r:id="rId31"/>
    <p:sldId id="345" r:id="rId32"/>
    <p:sldId id="429" r:id="rId33"/>
    <p:sldId id="343" r:id="rId34"/>
    <p:sldId id="422" r:id="rId35"/>
    <p:sldId id="340" r:id="rId36"/>
    <p:sldId id="423" r:id="rId37"/>
    <p:sldId id="424" r:id="rId38"/>
    <p:sldId id="428" r:id="rId39"/>
    <p:sldId id="408" r:id="rId40"/>
    <p:sldId id="414" r:id="rId41"/>
    <p:sldId id="418" r:id="rId42"/>
    <p:sldId id="419" r:id="rId43"/>
    <p:sldId id="421" r:id="rId44"/>
    <p:sldId id="301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03" autoAdjust="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8EFF-297C-4482-8F45-8BA53450A94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D4F4-CE33-4E3B-8155-1DAA29A2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级别的框架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5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JAVA_HOME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11 R </a:t>
            </a:r>
            <a:r>
              <a:rPr lang="zh-CN" altLang="en-US" dirty="0"/>
              <a:t>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Gradle</a:t>
            </a:r>
            <a:r>
              <a:rPr lang="zh-CN" altLang="en-US" dirty="0"/>
              <a:t>最新版本</a:t>
            </a:r>
            <a:r>
              <a:rPr lang="en-US" altLang="zh-CN" dirty="0"/>
              <a:t>4.10   </a:t>
            </a:r>
            <a:r>
              <a:rPr lang="zh-CN" altLang="en-US" dirty="0"/>
              <a:t>（截止到</a:t>
            </a:r>
            <a:r>
              <a:rPr lang="en-US" altLang="zh-CN" dirty="0"/>
              <a:t>2018-9-5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Ant</a:t>
            </a:r>
            <a:r>
              <a:rPr lang="zh-CN" altLang="en-US" dirty="0"/>
              <a:t>配置项目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更新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国外的服务器，需要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googlez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7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0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WARN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，任何消息都会输出，这里的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啰嗦的意思，平时使用就是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Log.v("","");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调试的意思，但他会输出上层的信息，过滤起来可以通过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标签来选择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，一般提示性的消息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，它不会输出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的信息，但会显示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，可以看作为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警告，一般需要我们注意优化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代码，同时选择它后还会输出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，可以想到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错误，这里仅显示红色的错误信息，这些错误就需要我们认真的分析，查看栈的信息了。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智能家居、智能设备、眼镜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颜色、图片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6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最下边，内核部分，距离硬件最近的，相应的驱动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r>
              <a:rPr lang="zh-CN" altLang="en-US" baseline="0" dirty="0"/>
              <a:t>类库：开源多媒体 部分 </a:t>
            </a:r>
            <a:r>
              <a:rPr lang="en-US" altLang="zh-CN" baseline="0" dirty="0"/>
              <a:t>C </a:t>
            </a:r>
            <a:r>
              <a:rPr lang="en-US" altLang="zh-CN" baseline="0" dirty="0" err="1"/>
              <a:t>C</a:t>
            </a:r>
            <a:r>
              <a:rPr lang="en-US" altLang="zh-CN" baseline="0" dirty="0"/>
              <a:t>++</a:t>
            </a:r>
            <a:endParaRPr lang="en-US" altLang="zh-CN" dirty="0"/>
          </a:p>
          <a:p>
            <a:r>
              <a:rPr lang="zh-CN" altLang="en-US" dirty="0"/>
              <a:t>屏幕管理，声音管理，浏览器，数据库 第三方开源 的类库。从上向下调用关系</a:t>
            </a:r>
            <a:endParaRPr lang="en-US" altLang="zh-CN" dirty="0"/>
          </a:p>
          <a:p>
            <a:r>
              <a:rPr lang="zh-CN" altLang="en-US" dirty="0"/>
              <a:t>屏幕管理，多媒体音视频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r>
              <a:rPr lang="en-US" altLang="zh-CN" dirty="0"/>
              <a:t>Surface Manager</a:t>
            </a:r>
            <a:r>
              <a:rPr lang="zh-CN" altLang="en-US" dirty="0">
                <a:latin typeface="+mn-ea"/>
              </a:rPr>
              <a:t>，支持显示子系统的访问，提供应用程序与</a:t>
            </a:r>
            <a:r>
              <a:rPr lang="en-US" altLang="zh-CN" dirty="0">
                <a:latin typeface="+mn-ea"/>
              </a:rPr>
              <a:t>2D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图像层的平滑连接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Media Framework</a:t>
            </a:r>
            <a:r>
              <a:rPr lang="zh-CN" altLang="en-US" dirty="0">
                <a:latin typeface="+mn-ea"/>
              </a:rPr>
              <a:t>，实现音视频的播放和录制功能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SQLite</a:t>
            </a:r>
            <a:r>
              <a:rPr lang="zh-CN" altLang="en-US" dirty="0">
                <a:latin typeface="+mn-ea"/>
              </a:rPr>
              <a:t>，轻量级的关系数据库引擎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OpenGL ES</a:t>
            </a:r>
            <a:r>
              <a:rPr lang="zh-CN" altLang="en-US" dirty="0">
                <a:latin typeface="+mn-ea"/>
              </a:rPr>
              <a:t>，基于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图像加速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FreeType</a:t>
            </a:r>
            <a:r>
              <a:rPr lang="zh-CN" altLang="en-US" dirty="0">
                <a:latin typeface="+mn-ea"/>
              </a:rPr>
              <a:t>，位图与矢量字体渲染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WebKit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/>
              <a:t>Web</a:t>
            </a:r>
            <a:r>
              <a:rPr lang="zh-CN" altLang="en-US" dirty="0">
                <a:latin typeface="+mn-ea"/>
              </a:rPr>
              <a:t>浏览器引擎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SG</a:t>
            </a:r>
            <a:r>
              <a:rPr lang="en-US" altLang="zh-CN" dirty="0">
                <a:latin typeface="+mn-ea"/>
              </a:rPr>
              <a:t>L,2D</a:t>
            </a:r>
            <a:r>
              <a:rPr lang="zh-CN" altLang="en-US" dirty="0">
                <a:latin typeface="+mn-ea"/>
              </a:rPr>
              <a:t>图像引擎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SSL</a:t>
            </a:r>
            <a:r>
              <a:rPr lang="zh-CN" altLang="en-US" dirty="0">
                <a:latin typeface="+mn-ea"/>
              </a:rPr>
              <a:t>，数据加密与安全传输的函数库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Libc</a:t>
            </a:r>
            <a:r>
              <a:rPr lang="zh-CN" altLang="en-US" dirty="0">
                <a:latin typeface="+mn-ea"/>
              </a:rPr>
              <a:t>，标准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运行库，</a:t>
            </a:r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系统中底层应用程序开发接口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+mn-ea"/>
              </a:rPr>
              <a:t>内核层是硬件驱动，</a:t>
            </a:r>
            <a:r>
              <a:rPr lang="en-US" altLang="zh-CN" dirty="0">
                <a:latin typeface="+mn-ea"/>
              </a:rPr>
              <a:t>Libraries</a:t>
            </a:r>
            <a:r>
              <a:rPr lang="zh-CN" altLang="en-US" dirty="0">
                <a:latin typeface="+mn-ea"/>
              </a:rPr>
              <a:t>是对内核层的封装，用</a:t>
            </a:r>
            <a:r>
              <a:rPr lang="en-US" altLang="zh-CN" dirty="0">
                <a:latin typeface="+mn-ea"/>
              </a:rPr>
              <a:t>c/</a:t>
            </a:r>
            <a:r>
              <a:rPr lang="en-US" altLang="zh-CN" dirty="0" err="1">
                <a:latin typeface="+mn-ea"/>
              </a:rPr>
              <a:t>c++</a:t>
            </a:r>
            <a:r>
              <a:rPr lang="zh-CN" altLang="en-US" dirty="0">
                <a:latin typeface="+mn-ea"/>
              </a:rPr>
              <a:t>实现，应用框架层用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https://blog.csdn.net/evan_man/article/details/52414390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0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effectLst/>
              </a:rPr>
              <a:t>Android Runtime</a:t>
            </a:r>
          </a:p>
          <a:p>
            <a:pPr algn="l"/>
            <a:r>
              <a:rPr lang="zh-CN" altLang="en-US" dirty="0">
                <a:effectLst/>
              </a:rPr>
              <a:t>运行时环境是应用程序的运行环境，</a:t>
            </a:r>
            <a:r>
              <a:rPr lang="en-US" altLang="zh-CN" dirty="0">
                <a:effectLst/>
              </a:rPr>
              <a:t>5.0</a:t>
            </a:r>
            <a:r>
              <a:rPr lang="zh-CN" altLang="en-US" dirty="0">
                <a:effectLst/>
              </a:rPr>
              <a:t>之前运行</a:t>
            </a:r>
            <a:r>
              <a:rPr lang="en-US" altLang="zh-CN" dirty="0">
                <a:effectLst/>
              </a:rPr>
              <a:t>Dalvik</a:t>
            </a:r>
            <a:r>
              <a:rPr lang="zh-CN" altLang="en-US" dirty="0">
                <a:effectLst/>
              </a:rPr>
              <a:t>虚拟机（与</a:t>
            </a:r>
            <a:r>
              <a:rPr lang="en-US" altLang="zh-CN" dirty="0" err="1">
                <a:effectLst/>
              </a:rPr>
              <a:t>jvm</a:t>
            </a:r>
            <a:r>
              <a:rPr lang="zh-CN" altLang="en-US" dirty="0">
                <a:effectLst/>
              </a:rPr>
              <a:t>很像），之后使用了</a:t>
            </a:r>
            <a:r>
              <a:rPr lang="en-US" altLang="zh-CN" dirty="0">
                <a:effectLst/>
              </a:rPr>
              <a:t>ART</a:t>
            </a:r>
            <a:r>
              <a:rPr lang="zh-CN" altLang="en-US" dirty="0">
                <a:effectLst/>
              </a:rPr>
              <a:t>，使得运行更顺畅，更快</a:t>
            </a:r>
          </a:p>
          <a:p>
            <a:pPr algn="l"/>
            <a:r>
              <a:rPr lang="en-US" altLang="zh-CN" dirty="0">
                <a:effectLst/>
              </a:rPr>
              <a:t>Core Libraries Java</a:t>
            </a:r>
            <a:r>
              <a:rPr lang="zh-CN" altLang="en-US" dirty="0">
                <a:effectLst/>
              </a:rPr>
              <a:t>语言编写的函数库</a:t>
            </a:r>
          </a:p>
          <a:p>
            <a:pPr algn="l"/>
            <a:r>
              <a:rPr lang="zh-CN" altLang="en-US" dirty="0">
                <a:effectLst/>
              </a:rPr>
              <a:t> 第三层 </a:t>
            </a:r>
            <a:r>
              <a:rPr lang="en-US" altLang="zh-CN" dirty="0" err="1">
                <a:effectLst/>
              </a:rPr>
              <a:t>Appicaltion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FrameWork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应用程序框架层</a:t>
            </a:r>
          </a:p>
          <a:p>
            <a:pPr algn="l"/>
            <a:r>
              <a:rPr lang="zh-CN" altLang="en-US" dirty="0">
                <a:effectLst/>
              </a:rPr>
              <a:t>完全使用</a:t>
            </a:r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语言去开发的，为开发上层应用提供了组件和框架，开发人员最经常使用的</a:t>
            </a:r>
          </a:p>
          <a:p>
            <a:pPr algn="l"/>
            <a:r>
              <a:rPr lang="en-US" altLang="zh-CN" dirty="0">
                <a:effectLst/>
              </a:rPr>
              <a:t>android</a:t>
            </a:r>
            <a:r>
              <a:rPr lang="zh-CN" altLang="en-US" dirty="0">
                <a:effectLst/>
              </a:rPr>
              <a:t>提供的一些</a:t>
            </a:r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类库，调用下一层的东西</a:t>
            </a:r>
          </a:p>
          <a:p>
            <a:pPr algn="l"/>
            <a:r>
              <a:rPr lang="en-US" altLang="zh-CN" dirty="0">
                <a:effectLst/>
              </a:rPr>
              <a:t>Content Provider</a:t>
            </a:r>
            <a:r>
              <a:rPr lang="zh-CN" altLang="en-US" dirty="0">
                <a:effectLst/>
              </a:rPr>
              <a:t>：跨应用程序，联系人，短信可以访问的到，两个应用程序的共享数据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8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内存受限的智能设备，需要分配内存，</a:t>
            </a:r>
            <a:r>
              <a:rPr lang="en-US" altLang="zh-CN" dirty="0"/>
              <a:t>new</a:t>
            </a:r>
            <a:r>
              <a:rPr lang="zh-CN" altLang="en-US" dirty="0"/>
              <a:t>，显示图片，限制</a:t>
            </a:r>
            <a:r>
              <a:rPr lang="en-US" altLang="zh-CN" dirty="0"/>
              <a:t>app</a:t>
            </a:r>
            <a:r>
              <a:rPr lang="zh-CN" altLang="en-US" dirty="0"/>
              <a:t>去分配内存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的安全机制是基于</a:t>
            </a:r>
            <a:r>
              <a:rPr lang="en-US" altLang="zh-CN" dirty="0"/>
              <a:t>UID</a:t>
            </a:r>
            <a:r>
              <a:rPr lang="zh-CN" altLang="en-US" dirty="0"/>
              <a:t>和</a:t>
            </a:r>
            <a:r>
              <a:rPr lang="en-US" altLang="zh-CN" dirty="0"/>
              <a:t>GID</a:t>
            </a:r>
            <a:r>
              <a:rPr lang="zh-CN" altLang="en-US" dirty="0"/>
              <a:t>来实现的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8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系统常用的图形图像库，</a:t>
            </a:r>
            <a:r>
              <a:rPr lang="en-US" altLang="zh-CN" dirty="0"/>
              <a:t>ES</a:t>
            </a:r>
            <a:r>
              <a:rPr lang="zh-CN" altLang="en-US" dirty="0"/>
              <a:t>是针对手机系统的简化版本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应用程序的运行环境，</a:t>
            </a:r>
            <a:r>
              <a:rPr lang="en-US" altLang="zh-CN" dirty="0">
                <a:effectLst/>
              </a:rPr>
              <a:t>5.0</a:t>
            </a:r>
            <a:r>
              <a:rPr lang="zh-CN" altLang="en-US" dirty="0">
                <a:effectLst/>
              </a:rPr>
              <a:t>之前运行</a:t>
            </a:r>
            <a:r>
              <a:rPr lang="en-US" altLang="zh-CN" dirty="0">
                <a:effectLst/>
              </a:rPr>
              <a:t>Dalvik</a:t>
            </a:r>
            <a:r>
              <a:rPr lang="zh-CN" altLang="en-US" dirty="0">
                <a:effectLst/>
              </a:rPr>
              <a:t>虚拟机（与</a:t>
            </a:r>
            <a:r>
              <a:rPr lang="en-US" altLang="zh-CN" dirty="0" err="1">
                <a:effectLst/>
              </a:rPr>
              <a:t>jvm</a:t>
            </a:r>
            <a:r>
              <a:rPr lang="zh-CN" altLang="en-US" dirty="0">
                <a:effectLst/>
              </a:rPr>
              <a:t>很像），之后使用了</a:t>
            </a:r>
            <a:r>
              <a:rPr lang="en-US" altLang="zh-CN" dirty="0">
                <a:effectLst/>
              </a:rPr>
              <a:t>ART</a:t>
            </a:r>
            <a:r>
              <a:rPr lang="zh-CN" altLang="en-US" dirty="0">
                <a:effectLst/>
              </a:rPr>
              <a:t>，使得运行更顺畅，更快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ART </a:t>
            </a:r>
            <a:r>
              <a:rPr lang="zh-CN" altLang="en-US" dirty="0"/>
              <a:t>的机制与 </a:t>
            </a:r>
            <a:r>
              <a:rPr lang="en-US" altLang="zh-CN" dirty="0"/>
              <a:t>Dalvik </a:t>
            </a:r>
            <a:r>
              <a:rPr lang="zh-CN" altLang="en-US" dirty="0"/>
              <a:t>不同。在</a:t>
            </a:r>
            <a:r>
              <a:rPr lang="en-US" altLang="zh-CN" dirty="0"/>
              <a:t>Dalvik</a:t>
            </a:r>
            <a:r>
              <a:rPr lang="zh-CN" altLang="en-US" dirty="0"/>
              <a:t>下，应用每次运行的时候，字节码都需要通过即时编译器（</a:t>
            </a:r>
            <a:r>
              <a:rPr lang="en-US" altLang="zh-CN" dirty="0"/>
              <a:t>just in time </a:t>
            </a:r>
            <a:r>
              <a:rPr lang="zh-CN" altLang="en-US" dirty="0"/>
              <a:t>，</a:t>
            </a:r>
            <a:r>
              <a:rPr lang="en-US" altLang="zh-CN" dirty="0"/>
              <a:t>JIT</a:t>
            </a:r>
            <a:r>
              <a:rPr lang="zh-CN" altLang="en-US" dirty="0"/>
              <a:t>）转换为机器码，这会拖慢应用的运行效率，而在</a:t>
            </a:r>
            <a:r>
              <a:rPr lang="en-US" altLang="zh-CN" dirty="0"/>
              <a:t>ART </a:t>
            </a:r>
            <a:r>
              <a:rPr lang="zh-CN" altLang="en-US" dirty="0"/>
              <a:t>环境中，应用在第一次安装的时候，字节码就会预先编译成机器码，使其成为真正的本地应用。这个过程叫做预编译（</a:t>
            </a:r>
            <a:r>
              <a:rPr lang="en-US" altLang="zh-CN" dirty="0" err="1"/>
              <a:t>AOT,Ahead</a:t>
            </a:r>
            <a:r>
              <a:rPr lang="en-US" altLang="zh-CN" dirty="0"/>
              <a:t>-Of-Time</a:t>
            </a:r>
            <a:r>
              <a:rPr lang="zh-CN" altLang="en-US" dirty="0"/>
              <a:t>）。这样的话，应用的启动</a:t>
            </a:r>
            <a:r>
              <a:rPr lang="en-US" altLang="zh-CN" dirty="0"/>
              <a:t>(</a:t>
            </a:r>
            <a:r>
              <a:rPr lang="zh-CN" altLang="en-US" dirty="0"/>
              <a:t>首次</a:t>
            </a:r>
            <a:r>
              <a:rPr lang="en-US" altLang="zh-CN" dirty="0"/>
              <a:t>)</a:t>
            </a:r>
            <a:r>
              <a:rPr lang="zh-CN" altLang="en-US" dirty="0"/>
              <a:t>和执行都会变得更加快速。</a:t>
            </a:r>
          </a:p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作者：</a:t>
            </a:r>
            <a:r>
              <a:rPr lang="en-US" altLang="zh-CN" dirty="0"/>
              <a:t>Anderson</a:t>
            </a:r>
            <a:r>
              <a:rPr lang="zh-CN" altLang="en-US" dirty="0"/>
              <a:t>大码渣</a:t>
            </a:r>
            <a:br>
              <a:rPr lang="zh-CN" altLang="en-US" dirty="0"/>
            </a:br>
            <a:r>
              <a:rPr lang="zh-CN" altLang="en-US" dirty="0"/>
              <a:t>链接：</a:t>
            </a:r>
            <a:r>
              <a:rPr lang="en-US" altLang="zh-CN" dirty="0"/>
              <a:t>https://www.jianshu.com/p/98051b5bc1dc</a:t>
            </a:r>
            <a:br>
              <a:rPr lang="en-US" altLang="zh-CN" dirty="0"/>
            </a:br>
            <a:r>
              <a:rPr lang="zh-CN" altLang="en-US" dirty="0"/>
              <a:t>来源：简书</a:t>
            </a:r>
            <a:br>
              <a:rPr lang="zh-CN" altLang="en-US" dirty="0"/>
            </a:br>
            <a:r>
              <a:rPr lang="zh-CN" altLang="en-US" dirty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dk/api_diff/23/changes.html" TargetMode="External"/><Relationship Id="rId13" Type="http://schemas.openxmlformats.org/officeDocument/2006/relationships/hyperlink" Target="https://developer.android.com/about/versions/android-4.4.html" TargetMode="External"/><Relationship Id="rId18" Type="http://schemas.openxmlformats.org/officeDocument/2006/relationships/hyperlink" Target="https://developer.android.com/sdk/api_diff/17/changes.html" TargetMode="External"/><Relationship Id="rId3" Type="http://schemas.openxmlformats.org/officeDocument/2006/relationships/hyperlink" Target="https://developer.android.com/about/versions/oreo/index.html" TargetMode="External"/><Relationship Id="rId21" Type="http://schemas.openxmlformats.org/officeDocument/2006/relationships/hyperlink" Target="https://developer.android.com/about/versions/android-4.0.3.html" TargetMode="External"/><Relationship Id="rId7" Type="http://schemas.openxmlformats.org/officeDocument/2006/relationships/hyperlink" Target="https://developer.android.com/about/versions/marshmallow/android-6.0.html" TargetMode="External"/><Relationship Id="rId12" Type="http://schemas.openxmlformats.org/officeDocument/2006/relationships/hyperlink" Target="https://developer.android.com/sdk/api_diff/21/changes.html" TargetMode="External"/><Relationship Id="rId17" Type="http://schemas.openxmlformats.org/officeDocument/2006/relationships/hyperlink" Target="https://developer.android.com/about/versions/android-4.2.html" TargetMode="External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developer.android.com/sdk/api_diff/18/changes.html" TargetMode="External"/><Relationship Id="rId20" Type="http://schemas.openxmlformats.org/officeDocument/2006/relationships/hyperlink" Target="https://developer.android.com/sdk/api_diff/16/chang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dk/api_diff/24/changes.html" TargetMode="External"/><Relationship Id="rId11" Type="http://schemas.openxmlformats.org/officeDocument/2006/relationships/hyperlink" Target="https://developer.android.com/about/versions/android-5.0.html" TargetMode="External"/><Relationship Id="rId24" Type="http://schemas.openxmlformats.org/officeDocument/2006/relationships/hyperlink" Target="https://developer.android.com/sdk/api_diff/14/changes.html" TargetMode="External"/><Relationship Id="rId5" Type="http://schemas.openxmlformats.org/officeDocument/2006/relationships/hyperlink" Target="https://developer.android.com/about/versions/nougat/android-7.0.html" TargetMode="External"/><Relationship Id="rId15" Type="http://schemas.openxmlformats.org/officeDocument/2006/relationships/hyperlink" Target="https://developer.android.com/about/versions/android-4.3.html" TargetMode="External"/><Relationship Id="rId23" Type="http://schemas.openxmlformats.org/officeDocument/2006/relationships/hyperlink" Target="https://developer.android.com/about/versions/android-4.0.html" TargetMode="External"/><Relationship Id="rId10" Type="http://schemas.openxmlformats.org/officeDocument/2006/relationships/hyperlink" Target="https://developer.android.com/sdk/api_diff/22/changes.html" TargetMode="External"/><Relationship Id="rId19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sdk/api_diff/27/changes.html" TargetMode="External"/><Relationship Id="rId9" Type="http://schemas.openxmlformats.org/officeDocument/2006/relationships/hyperlink" Target="https://developer.android.com/about/versions/android-5.1.html" TargetMode="External"/><Relationship Id="rId14" Type="http://schemas.openxmlformats.org/officeDocument/2006/relationships/hyperlink" Target="https://developer.android.com/sdk/api_diff/19/changes.html" TargetMode="External"/><Relationship Id="rId22" Type="http://schemas.openxmlformats.org/officeDocument/2006/relationships/hyperlink" Target="https://developer.android.com/sdk/api_diff/15/chang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radle.org/distribution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ignox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010189"/>
            <a:ext cx="5904656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 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ndroid系统基础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05727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15566"/>
            <a:ext cx="8229600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由核心运行库和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运行时环境构成函数库，主要提供一组基于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C/C++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的函数库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45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Surface Manager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，提供应用程序的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图像层的平滑连接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 Framework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，实现音视频的播放和录制功能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，轻量级的关系数据库引擎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OpenGL ES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，基于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图像加速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FreeType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，位图与矢量字体渲染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浏览器引擎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SSL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，数据加密与安全传输的函数库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，标准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运行库，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系统中底层应用程序开发接口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9405" y="796617"/>
            <a:ext cx="8229600" cy="19116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运行时环境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核心库，提供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系统特有函数功能和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语言函数功能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虚拟机，实现基于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内核的线程管理和内存管理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Android5.0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开始，</a:t>
            </a:r>
            <a:r>
              <a:rPr lang="en-US" altLang="zh-CN" sz="2000" dirty="0">
                <a:solidFill>
                  <a:srgbClr val="FF0000"/>
                </a:solidFill>
              </a:rPr>
              <a:t>ART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取代了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4824" y="3220120"/>
            <a:ext cx="6858762" cy="1619882"/>
            <a:chOff x="1559496" y="3933453"/>
            <a:chExt cx="8897154" cy="1541678"/>
          </a:xfrm>
        </p:grpSpPr>
        <p:sp>
          <p:nvSpPr>
            <p:cNvPr id="6" name="矩形 5"/>
            <p:cNvSpPr/>
            <p:nvPr/>
          </p:nvSpPr>
          <p:spPr>
            <a:xfrm>
              <a:off x="1559496" y="3933453"/>
              <a:ext cx="8897154" cy="15416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4278791"/>
              <a:ext cx="2118684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Surface 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06640" y="4704291"/>
              <a:ext cx="2137111" cy="32107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OpenGL|ES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802914" y="5102063"/>
              <a:ext cx="2140838" cy="3273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SGL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27204" y="4278791"/>
              <a:ext cx="222428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Media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7204" y="4691164"/>
              <a:ext cx="2224288" cy="334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FreeType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027204" y="5102063"/>
              <a:ext cx="2224288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SSL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8668" y="4278791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SQLite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398668" y="469116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Webkit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03249" y="509513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Libc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20456" y="4055957"/>
              <a:ext cx="2306670" cy="13734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/>
                <a:t>Android Runtime</a:t>
              </a:r>
              <a:endParaRPr lang="zh-CN" altLang="en-US" sz="15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48794" y="4401634"/>
              <a:ext cx="2049993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ART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48793" y="4928014"/>
              <a:ext cx="2049993" cy="34681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Core 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36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平台基本的管理功能和组件重用机制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，管理应用程序的生命周期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，启动应用程序的窗体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Provider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，共享私有数据，实现跨进程的数据访问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，管理安装在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系统内的应用程序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Telephony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，管理与拨打和接听电话的相关功能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4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43558"/>
            <a:ext cx="8057238" cy="153361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，允许应用程序使用非代码资源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，管理与地图相关的服务功能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，允许应用程序在状态栏中显示提示信息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2994" y="3157260"/>
            <a:ext cx="7033372" cy="1574730"/>
            <a:chOff x="1110659" y="3705624"/>
            <a:chExt cx="8897154" cy="1541678"/>
          </a:xfrm>
        </p:grpSpPr>
        <p:sp>
          <p:nvSpPr>
            <p:cNvPr id="5" name="矩形 4"/>
            <p:cNvSpPr/>
            <p:nvPr/>
          </p:nvSpPr>
          <p:spPr>
            <a:xfrm>
              <a:off x="1110659" y="3705624"/>
              <a:ext cx="8897154" cy="15416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66323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Activity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66323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Package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6325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Window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6325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Telephony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43946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Content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43946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Resource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91567" y="403891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1567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10271" y="403891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Notification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10271" y="466459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XMPP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22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29600" cy="137159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应用程序层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提供一系列的核心应用程序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包括电子邮件客户端、浏览器、通讯录和日历等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1580" y="2787774"/>
            <a:ext cx="7074786" cy="864096"/>
            <a:chOff x="1559496" y="1521871"/>
            <a:chExt cx="8897154" cy="869117"/>
          </a:xfrm>
        </p:grpSpPr>
        <p:sp>
          <p:nvSpPr>
            <p:cNvPr id="5" name="矩形 4"/>
            <p:cNvSpPr/>
            <p:nvPr/>
          </p:nvSpPr>
          <p:spPr>
            <a:xfrm>
              <a:off x="1559496" y="1521871"/>
              <a:ext cx="8897154" cy="8691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06639" y="1923039"/>
              <a:ext cx="115333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Home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07117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Contacts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65355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Phone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749503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Browser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59108" y="1912192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…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6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6242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Studio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程序结构分析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73554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38409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，配置基本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Studio3.5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简介及配置</a:t>
            </a:r>
          </a:p>
        </p:txBody>
      </p:sp>
    </p:spTree>
    <p:extLst>
      <p:ext uri="{BB962C8B-B14F-4D97-AF65-F5344CB8AC3E}">
        <p14:creationId xmlns:p14="http://schemas.microsoft.com/office/powerpoint/2010/main" val="215383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SDK</a:t>
            </a:r>
            <a:r>
              <a:rPr lang="zh-CN" altLang="en-US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74514"/>
            <a:ext cx="8003232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的目录结构如下：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add-ons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：附件的包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格式的离线文档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：工具</a:t>
            </a:r>
          </a:p>
        </p:txBody>
      </p:sp>
    </p:spTree>
    <p:extLst>
      <p:ext uri="{BB962C8B-B14F-4D97-AF65-F5344CB8AC3E}">
        <p14:creationId xmlns:p14="http://schemas.microsoft.com/office/powerpoint/2010/main" val="340653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Android</a:t>
            </a:r>
            <a:r>
              <a:rPr lang="zh-CN" altLang="en-US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156" y="843558"/>
            <a:ext cx="8057238" cy="1512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系统的版本有很多，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级别来标识具体的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程序采用应用程序的</a:t>
            </a:r>
            <a:r>
              <a:rPr lang="zh-CN" altLang="en-US" sz="2400" dirty="0">
                <a:solidFill>
                  <a:srgbClr val="FF0000"/>
                </a:solidFill>
              </a:rPr>
              <a:t>向后兼容性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49397" y="2391449"/>
            <a:ext cx="4960647" cy="2218571"/>
            <a:chOff x="1065980" y="3358275"/>
            <a:chExt cx="6614196" cy="2958094"/>
          </a:xfrm>
        </p:grpSpPr>
        <p:sp>
          <p:nvSpPr>
            <p:cNvPr id="6" name="矩形 5"/>
            <p:cNvSpPr/>
            <p:nvPr/>
          </p:nvSpPr>
          <p:spPr>
            <a:xfrm rot="5400000">
              <a:off x="86054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065980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阿童木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Beta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86054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1065980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发条机器人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Android1.1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86054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1065980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纸杯蛋糕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1.5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3010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1065980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甜甜圈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1.6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49532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2722164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松饼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2.0/2.1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249532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722164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冻酸奶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2.2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249532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 19"/>
            <p:cNvSpPr/>
            <p:nvPr/>
          </p:nvSpPr>
          <p:spPr>
            <a:xfrm>
              <a:off x="2722164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姜饼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733454" y="3767635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多边形 21"/>
            <p:cNvSpPr/>
            <p:nvPr/>
          </p:nvSpPr>
          <p:spPr>
            <a:xfrm>
              <a:off x="2722164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蜂巢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3.0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17291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4402932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冰激凌三明治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417291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4402932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果冻豆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417291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4402932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奇巧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4.4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13898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4402932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棒棒糖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5.0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16200000">
              <a:off x="590110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6146075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棉花糖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6.0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90110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6146075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牛轧糖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7.0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590110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 35"/>
            <p:cNvSpPr/>
            <p:nvPr/>
          </p:nvSpPr>
          <p:spPr>
            <a:xfrm>
              <a:off x="6146075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奥利奥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8.0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146075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开心果冰淇淋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9.0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6899"/>
              </p:ext>
            </p:extLst>
          </p:nvPr>
        </p:nvGraphicFramePr>
        <p:xfrm>
          <a:off x="6362627" y="1280304"/>
          <a:ext cx="2507940" cy="36157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3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平台版本</a:t>
                      </a: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</a:t>
                      </a:r>
                      <a:r>
                        <a:rPr lang="zh-CN" alt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10.0</a:t>
                      </a:r>
                      <a:endParaRPr lang="en-US" altLang="zh-CN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3597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8.0</a:t>
                      </a:r>
                      <a:endParaRPr 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26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Android 7.0</a:t>
                      </a:r>
                      <a:endParaRPr 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tooltip="Diff Report"/>
                        </a:rPr>
                        <a:t>24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Android 6.0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tooltip="Diff Report"/>
                        </a:rPr>
                        <a:t>23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/>
                        </a:rPr>
                        <a:t>Android 5.1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0" tooltip="Diff Report"/>
                        </a:rPr>
                        <a:t>22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1"/>
                        </a:rPr>
                        <a:t>Android 5.0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2" tooltip="Diff Report"/>
                        </a:rPr>
                        <a:t>21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3"/>
                        </a:rPr>
                        <a:t>Android 4.4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4" tooltip="Diff Report"/>
                        </a:rPr>
                        <a:t>19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5"/>
                        </a:rPr>
                        <a:t>Android 4.3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6" tooltip="Diff Report"/>
                        </a:rPr>
                        <a:t>18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7"/>
                        </a:rPr>
                        <a:t>Android 4.2、4.2.2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8" tooltip="Diff Report"/>
                        </a:rPr>
                        <a:t>17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9"/>
                        </a:rPr>
                        <a:t>Android 4.1、4.1.1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0" tooltip="Diff Report"/>
                        </a:rPr>
                        <a:t>16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1"/>
                        </a:rPr>
                        <a:t>Android 4.0.3、4.0.4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2" tooltip="Diff Report"/>
                        </a:rPr>
                        <a:t>15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3"/>
                        </a:rPr>
                        <a:t>Android 4.0、4.0.1、4.0.2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4" tooltip="Diff Report"/>
                        </a:rPr>
                        <a:t>14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6663DD7-E8DC-4EAA-8E94-20315519438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07340" y="2319574"/>
            <a:ext cx="895396" cy="5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4514"/>
            <a:ext cx="8057238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Ant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Maven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概念的项目</a:t>
            </a:r>
            <a:r>
              <a:rPr lang="zh-CN" altLang="en-US" sz="2400" dirty="0">
                <a:solidFill>
                  <a:srgbClr val="FF0000"/>
                </a:solidFill>
              </a:rPr>
              <a:t>自动化建构工具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。它使用一种基于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Groovy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的特定领域语言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(DSL)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来声明项目设置，抛弃了基于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的各种繁琐配置。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个版本下载地址：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https://services.gradle.org/distributions/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3277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Andoid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平台发展史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Studio</a:t>
            </a:r>
            <a:r>
              <a:rPr lang="zh-CN" altLang="en-US" sz="3200" dirty="0">
                <a:latin typeface="+mn-ea"/>
              </a:rPr>
              <a:t>环境搭建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第一个</a:t>
            </a:r>
            <a:r>
              <a:rPr lang="en-US" altLang="zh-CN" sz="3200" dirty="0">
                <a:latin typeface="+mn-ea"/>
              </a:rPr>
              <a:t>Android</a:t>
            </a:r>
            <a:r>
              <a:rPr lang="zh-CN" altLang="en-US" sz="3200" dirty="0">
                <a:latin typeface="+mn-ea"/>
              </a:rPr>
              <a:t>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0353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5075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0" y="1970755"/>
            <a:ext cx="699006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16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5075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0" y="1970755"/>
            <a:ext cx="699006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1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84" y="919396"/>
            <a:ext cx="8003232" cy="5615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0B571-FD7A-4EFB-AC90-C8C5E5B3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2" y="1480905"/>
            <a:ext cx="7740352" cy="31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84" y="919396"/>
            <a:ext cx="8003232" cy="5615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C8660-7C61-4FAB-8FDA-1FF5F29C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51" y="1635646"/>
            <a:ext cx="8118416" cy="27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程序调试环境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057238" cy="3394472"/>
          </a:xfrm>
        </p:spPr>
        <p:txBody>
          <a:bodyPr>
            <a:noAutofit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真机调试，真实</a:t>
            </a:r>
            <a:r>
              <a:rPr lang="en-US" altLang="zh-CN" sz="2400" dirty="0">
                <a:solidFill>
                  <a:srgbClr val="FF0000"/>
                </a:solidFill>
              </a:rPr>
              <a:t>Android</a:t>
            </a:r>
            <a:r>
              <a:rPr lang="zh-CN" altLang="en-US" sz="2400" dirty="0">
                <a:solidFill>
                  <a:srgbClr val="FF0000"/>
                </a:solidFill>
              </a:rPr>
              <a:t>设备，打开</a:t>
            </a:r>
            <a:r>
              <a:rPr lang="en-US" altLang="zh-CN" sz="2400" dirty="0" err="1">
                <a:solidFill>
                  <a:srgbClr val="FF0000"/>
                </a:solidFill>
              </a:rPr>
              <a:t>usb</a:t>
            </a:r>
            <a:r>
              <a:rPr lang="zh-CN" altLang="en-US" sz="2400" dirty="0">
                <a:solidFill>
                  <a:srgbClr val="FF0000"/>
                </a:solidFill>
              </a:rPr>
              <a:t>调试选项进行调试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Google</a:t>
            </a:r>
            <a:r>
              <a:rPr lang="zh-CN" altLang="en-US" sz="2400" dirty="0">
                <a:solidFill>
                  <a:srgbClr val="FF0000"/>
                </a:solidFill>
              </a:rPr>
              <a:t>原生模拟器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虚拟机安装配置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不支持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结构的应用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夜神模拟器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天天模拟器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3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1"/>
            <a:ext cx="8229600" cy="339447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https://www.bignox.com/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nox_adb.exe connect  127.0.0.1:62001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夜神模拟器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25" y="1203598"/>
            <a:ext cx="274647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4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987574"/>
            <a:ext cx="6264696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Studio</a:t>
            </a:r>
            <a:r>
              <a:rPr lang="zh-CN" altLang="en-US" sz="3200" dirty="0">
                <a:latin typeface="+mn-ea"/>
              </a:rPr>
              <a:t>环境搭建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第一个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6321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04376"/>
            <a:ext cx="4968552" cy="394243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</a:t>
            </a:r>
            <a:r>
              <a:rPr lang="zh-CN" altLang="en-US" sz="2400" dirty="0">
                <a:solidFill>
                  <a:srgbClr val="C00000"/>
                </a:solidFill>
              </a:rPr>
              <a:t>视图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列出一个工程的常用文件夹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文件单独列出，方便修改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推荐使用此视图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为根目录列出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一般的工程常用的是一个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可看到工程中所有文件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以包为单位列出所有的源代码及资源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91" y="1221600"/>
            <a:ext cx="3503614" cy="3510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71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19872" y="998884"/>
            <a:ext cx="5487087" cy="1296143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是源代码目录，所有的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文件都保存在此目录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13021"/>
              </p:ext>
            </p:extLst>
          </p:nvPr>
        </p:nvGraphicFramePr>
        <p:xfrm>
          <a:off x="3491880" y="2679762"/>
          <a:ext cx="5487087" cy="2133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8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2228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HelloAndroid extends </a:t>
                      </a: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 </a:t>
                      </a: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/** Called when the activity is first created. */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endParaRPr lang="en-US" alt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protected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setContentView(R.layout.activity_main);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1275606"/>
            <a:ext cx="2957690" cy="24302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2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kern="0" dirty="0">
                <a:latin typeface="Times New Roman" pitchFamily="18" charset="0"/>
                <a:ea typeface="宋体"/>
                <a:cs typeface="Times New Roman" pitchFamily="18" charset="0"/>
              </a:rPr>
              <a:t>Activity VS </a:t>
            </a:r>
            <a:r>
              <a:rPr lang="en-US" altLang="zh-CN" kern="0" dirty="0" err="1">
                <a:latin typeface="Times New Roman" pitchFamily="18" charset="0"/>
                <a:ea typeface="宋体"/>
                <a:cs typeface="Times New Roman" pitchFamily="18" charset="0"/>
              </a:rPr>
              <a:t>AppCompatActivity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987574"/>
            <a:ext cx="7668852" cy="17405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在早期的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环境中，默认继承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在最新的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 &gt;19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时，默认继承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APPCompatActivity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165"/>
              </p:ext>
            </p:extLst>
          </p:nvPr>
        </p:nvGraphicFramePr>
        <p:xfrm>
          <a:off x="35496" y="2879201"/>
          <a:ext cx="4428492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/** 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public 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47302"/>
              </p:ext>
            </p:extLst>
          </p:nvPr>
        </p:nvGraphicFramePr>
        <p:xfrm>
          <a:off x="4517994" y="2879201"/>
          <a:ext cx="4572000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/** 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546"/>
            <a:ext cx="925252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43558"/>
            <a:ext cx="8686800" cy="3394472"/>
          </a:xfrm>
        </p:spPr>
        <p:txBody>
          <a:bodyPr>
            <a:noAutofit/>
          </a:bodyPr>
          <a:lstStyle/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是</a:t>
            </a:r>
            <a:r>
              <a:rPr lang="en-US" altLang="zh-CN" sz="2400" dirty="0"/>
              <a:t>Google</a:t>
            </a:r>
            <a:r>
              <a:rPr lang="zh-CN" altLang="en-US" sz="2400" dirty="0"/>
              <a:t>开发的基于</a:t>
            </a:r>
            <a:r>
              <a:rPr lang="en-US" altLang="zh-CN" sz="2400" dirty="0">
                <a:solidFill>
                  <a:srgbClr val="FF0000"/>
                </a:solidFill>
              </a:rPr>
              <a:t>Linux</a:t>
            </a:r>
            <a:r>
              <a:rPr lang="zh-CN" altLang="en-US" sz="2400" dirty="0"/>
              <a:t>平台的、开源的、智能手机操作系统。</a:t>
            </a:r>
            <a:r>
              <a:rPr lang="en-US" altLang="zh-CN" sz="2400" dirty="0"/>
              <a:t>Android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F0000"/>
                </a:solidFill>
              </a:rPr>
              <a:t>操作系统、中间件、应用程序框架和应用程序</a:t>
            </a:r>
            <a:r>
              <a:rPr lang="zh-CN" altLang="en-US" sz="2400" dirty="0"/>
              <a:t>，由于源代码开放，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系统可被移植到不同的硬件平台上。</a:t>
            </a:r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 </a:t>
            </a:r>
            <a:r>
              <a:rPr lang="zh-CN" altLang="en-US" sz="2400" dirty="0"/>
              <a:t>一词最早出现于法国作家利尔亚当在</a:t>
            </a:r>
            <a:r>
              <a:rPr lang="en-US" altLang="zh-CN" sz="2400" dirty="0"/>
              <a:t>1886</a:t>
            </a:r>
            <a:r>
              <a:rPr lang="zh-CN" altLang="en-US" sz="2400" dirty="0"/>
              <a:t>年发表的科幻小说</a:t>
            </a:r>
            <a:r>
              <a:rPr lang="en-US" altLang="zh-CN" sz="2400" dirty="0"/>
              <a:t>《</a:t>
            </a:r>
            <a:r>
              <a:rPr lang="zh-CN" altLang="en-US" sz="2400" dirty="0"/>
              <a:t>未来夏娃</a:t>
            </a:r>
            <a:r>
              <a:rPr lang="en-US" altLang="zh-CN" sz="2400" dirty="0"/>
              <a:t>》</a:t>
            </a:r>
            <a:r>
              <a:rPr lang="zh-CN" altLang="en-US" sz="2400" dirty="0"/>
              <a:t>中。他将外表像人的机器起名为“安德罗丁”</a:t>
            </a:r>
            <a:r>
              <a:rPr lang="en-US" altLang="zh-CN" sz="2400" dirty="0"/>
              <a:t>(android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之父：</a:t>
            </a:r>
            <a:r>
              <a:rPr lang="en-US" altLang="zh-CN" sz="2400" dirty="0">
                <a:solidFill>
                  <a:srgbClr val="FF0000"/>
                </a:solidFill>
              </a:rPr>
              <a:t>Andy </a:t>
            </a:r>
            <a:r>
              <a:rPr lang="en-US" altLang="zh-CN" sz="2400" dirty="0" err="1">
                <a:solidFill>
                  <a:srgbClr val="FF0000"/>
                </a:solidFill>
              </a:rPr>
              <a:t>Rubby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59417"/>
            <a:ext cx="8057238" cy="33944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build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用来保存编译后</a:t>
            </a:r>
            <a:r>
              <a:rPr lang="zh-CN" altLang="en-US" sz="2400" dirty="0">
                <a:solidFill>
                  <a:srgbClr val="C00000"/>
                </a:solidFill>
              </a:rPr>
              <a:t>自动生成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的文件，例如：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文件是自动生成的文件，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包含对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目录内的资源的引用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程序能够直接通过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类引用目录中的资源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文件不能手工修改，如果资源目录中增加了资源文件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后会自动添加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文件在</a:t>
            </a:r>
            <a:r>
              <a:rPr lang="en-US" altLang="zh-CN" sz="2100" dirty="0">
                <a:solidFill>
                  <a:srgbClr val="C00000"/>
                </a:solidFill>
              </a:rPr>
              <a:t>AS</a:t>
            </a:r>
            <a:r>
              <a:rPr lang="zh-CN" altLang="en-US" sz="2100" dirty="0">
                <a:solidFill>
                  <a:srgbClr val="C00000"/>
                </a:solidFill>
              </a:rPr>
              <a:t>中默认不可见</a:t>
            </a:r>
            <a:endParaRPr lang="en-US" altLang="zh-CN" sz="21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CC57AE-D168-4512-B0D8-03BAD360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90908"/>
            <a:ext cx="6703521" cy="26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9582"/>
            <a:ext cx="4968552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：目录中存储工程的所有资源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：布局资源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：常量配置资源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：颜色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dimems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：距离，长度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：字符常量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sytles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：主题，样式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164006"/>
            <a:ext cx="2916324" cy="31856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073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strings.xml</a:t>
            </a:r>
            <a:r>
              <a:rPr lang="zh-CN" altLang="en-US" sz="2400" dirty="0"/>
              <a:t>文件的代码</a:t>
            </a:r>
            <a:endParaRPr lang="en-US" altLang="zh-CN" sz="24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lvl="1">
              <a:spcBef>
                <a:spcPts val="900"/>
              </a:spcBef>
            </a:pPr>
            <a:r>
              <a:rPr lang="zh-CN" altLang="en-US" sz="2100" dirty="0"/>
              <a:t>定义项目中用到的字符串常量</a:t>
            </a:r>
            <a:endParaRPr lang="en-US" altLang="zh-CN" sz="21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1653648"/>
          <a:ext cx="7020781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02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5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5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&lt;string name="app_name"&gt;My Application&lt;/string&gt;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5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&lt;/resources&gt;</a:t>
                      </a:r>
                      <a:endParaRPr lang="zh-CN" sz="15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07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4755461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程序声明文件，包含了运行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程序的重要信息，这些信息包含</a:t>
            </a:r>
            <a:r>
              <a:rPr lang="zh-CN" altLang="en-US" sz="2400" dirty="0">
                <a:solidFill>
                  <a:srgbClr val="FF0000"/>
                </a:solidFill>
              </a:rPr>
              <a:t>应用程序名称、图标、包名称、模块组成、授权和</a:t>
            </a:r>
            <a:r>
              <a:rPr lang="en-US" altLang="zh-CN" sz="2400" dirty="0">
                <a:solidFill>
                  <a:srgbClr val="FF0000"/>
                </a:solidFill>
              </a:rPr>
              <a:t>SDK</a:t>
            </a:r>
            <a:r>
              <a:rPr lang="zh-CN" altLang="en-US" sz="2400" dirty="0">
                <a:solidFill>
                  <a:srgbClr val="FF0000"/>
                </a:solidFill>
              </a:rPr>
              <a:t>最低版本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程序必须包含一个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4743451" y="2169535"/>
            <a:ext cx="3399235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70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"</a:t>
            </a:r>
            <a:endParaRPr lang="en-US" altLang="zh-CN" sz="6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14" y="1275607"/>
            <a:ext cx="3418870" cy="27117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760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11560" y="734085"/>
            <a:ext cx="7020780" cy="5861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3693"/>
              </p:ext>
            </p:extLst>
          </p:nvPr>
        </p:nvGraphicFramePr>
        <p:xfrm>
          <a:off x="899592" y="1203598"/>
          <a:ext cx="7452828" cy="4053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45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2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&lt;?xml version="1.0" encoding="utf-8"?&gt;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&lt;manifest xmlns:android="http://schemas.android.com/apk/res/android"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package="net.onest.myapplication"&gt;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&lt;application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android:allowBackup="true"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android:icon="@mipmap/ic_launcher"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android:label="@string/app_name"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android:roundIcon="@mipmap/ic_launcher_round"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android:supportsRtl="true"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android:theme="@style/AppTheme"&gt;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&lt;activity android:name=".MainActivity"&gt;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&lt;intent-filter&gt;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    &lt;action android:name="android.intent.action.MAIN"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    &lt;category android:name="android.intent.category.LAUNCHER"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&lt;/intent-filter&gt;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&lt;/activity&gt;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&lt;/application&gt;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&lt;/manifest&gt;</a:t>
                      </a:r>
                      <a:endParaRPr lang="zh-CN" altLang="en-US" sz="1400" b="1" kern="100" dirty="0">
                        <a:latin typeface="Consolas" panose="020B0609020204030204" pitchFamily="49" charset="0"/>
                        <a:ea typeface="宋体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2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23528" y="987574"/>
            <a:ext cx="8057238" cy="37478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文件的根元素是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，子属性包括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xmlns:android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android:versionCode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android:versionName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xmlns:android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的命名空间，值为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http://schemas.android.com/apk/res/android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定义了应用程序的包名称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android:versionCode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定义了应用程序的版本号，是一个整数值，数值越大说明版本越新，但仅在程序内部使用，并不提供给应用程序的使用者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定义了应用程序的版本名称，是一个字符串，仅限于为用户提供一个版本标识</a:t>
            </a:r>
          </a:p>
        </p:txBody>
      </p:sp>
    </p:spTree>
    <p:extLst>
      <p:ext uri="{BB962C8B-B14F-4D97-AF65-F5344CB8AC3E}">
        <p14:creationId xmlns:p14="http://schemas.microsoft.com/office/powerpoint/2010/main" val="177496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元素仅能包含一个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元素中能够声明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程序中最重要的四个组成部分，包括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，所定义的属性将影响所有组成部分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android:icon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应用程序的图标，其中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@mipmap/ic_launcher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是一种资源引用方式，表示资源类型是图像，资源名称为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ic_launcher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，对应的资源文件为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res/mipmap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ic_launcher.png</a:t>
            </a: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android:label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应用程序的标签名称</a:t>
            </a:r>
          </a:p>
        </p:txBody>
      </p:sp>
    </p:spTree>
    <p:extLst>
      <p:ext uri="{BB962C8B-B14F-4D97-AF65-F5344CB8AC3E}">
        <p14:creationId xmlns:p14="http://schemas.microsoft.com/office/powerpoint/2010/main" val="341588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43381" y="874514"/>
            <a:ext cx="8057238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元素是对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子类的声明，必须在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文件中声明的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才能在用户界面中显示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定义了实现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类的名称，可以是完整的类名称，也可以是简化后的类名称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android:label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的标签名称，标签名称将在用户界面的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上部显示，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@string/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app_name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属于资源引用，表示资源类型是字符串，资源名称为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app_name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，资源保存在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res/values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strings.xml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29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中声明了两个子元素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使程序在启动时，将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作为默认启动模块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7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737575" y="1200151"/>
            <a:ext cx="4671921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相关文件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Project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</a:rPr>
              <a:t>build.gradle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Moudle1</a:t>
            </a:r>
            <a:r>
              <a:rPr lang="zh-CN" altLang="en-US" sz="2100" dirty="0">
                <a:solidFill>
                  <a:srgbClr val="C00000"/>
                </a:solidFill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</a:rPr>
              <a:t>build.gradle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Moudle2</a:t>
            </a:r>
            <a:r>
              <a:rPr lang="zh-CN" altLang="en-US" sz="2100" dirty="0">
                <a:solidFill>
                  <a:srgbClr val="C00000"/>
                </a:solidFill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</a:rPr>
              <a:t>build.gradle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Moudle3</a:t>
            </a:r>
            <a:r>
              <a:rPr lang="zh-CN" altLang="en-US" sz="2100" dirty="0">
                <a:solidFill>
                  <a:srgbClr val="C00000"/>
                </a:solidFill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</a:rPr>
              <a:t>build.gradle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…</a:t>
            </a:r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13" y="1437624"/>
            <a:ext cx="2578304" cy="23437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2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1541"/>
            <a:ext cx="91440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2008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月，谷歌正式发布了</a:t>
            </a:r>
            <a:r>
              <a:rPr lang="en-US" altLang="zh-CN" sz="2000" dirty="0">
                <a:solidFill>
                  <a:srgbClr val="FF0000"/>
                </a:solidFill>
              </a:rPr>
              <a:t>Android1.0</a:t>
            </a:r>
            <a:r>
              <a:rPr lang="zh-CN" altLang="en-US" sz="2000" dirty="0"/>
              <a:t>系统，全球第一台</a:t>
            </a:r>
            <a:r>
              <a:rPr lang="en-US" altLang="zh-CN" sz="2000" dirty="0"/>
              <a:t>Android</a:t>
            </a:r>
            <a:r>
              <a:rPr lang="zh-CN" altLang="en-US" sz="2000" dirty="0"/>
              <a:t>设备（</a:t>
            </a:r>
            <a:r>
              <a:rPr lang="en-US" altLang="zh-CN" sz="2000" dirty="0"/>
              <a:t>G1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月，谷歌发布了</a:t>
            </a:r>
            <a:r>
              <a:rPr lang="en-US" altLang="zh-CN" sz="2000" dirty="0"/>
              <a:t>Android2.3</a:t>
            </a:r>
          </a:p>
          <a:p>
            <a:pPr marL="0" indent="0">
              <a:buNone/>
            </a:pPr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/>
              <a:t>2</a:t>
            </a:r>
            <a:r>
              <a:rPr lang="zh-CN" altLang="en-US" sz="2000" dirty="0"/>
              <a:t>月，</a:t>
            </a:r>
            <a:r>
              <a:rPr lang="en-US" altLang="zh-CN" sz="2000" dirty="0"/>
              <a:t>Android</a:t>
            </a:r>
            <a:r>
              <a:rPr lang="zh-CN" altLang="en-US" sz="2000" dirty="0"/>
              <a:t>设备用户总数达到</a:t>
            </a:r>
            <a:r>
              <a:rPr lang="en-US" altLang="zh-CN" sz="2000" dirty="0"/>
              <a:t>1.35</a:t>
            </a:r>
            <a:r>
              <a:rPr lang="zh-CN" altLang="en-US" sz="2000" dirty="0"/>
              <a:t>亿，发布</a:t>
            </a:r>
            <a:r>
              <a:rPr lang="en-US" altLang="zh-CN" sz="2000" dirty="0"/>
              <a:t>Android3.0</a:t>
            </a:r>
          </a:p>
          <a:p>
            <a:pPr marL="0" indent="0">
              <a:buNone/>
            </a:pPr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</a:t>
            </a:r>
            <a:r>
              <a:rPr lang="en-US" altLang="zh-CN" sz="2000" dirty="0"/>
              <a:t>Android</a:t>
            </a:r>
            <a:r>
              <a:rPr lang="zh-CN" altLang="en-US" sz="2000" dirty="0"/>
              <a:t>手机占全球智能手机市场</a:t>
            </a:r>
            <a:r>
              <a:rPr lang="en-US" altLang="zh-CN" sz="2000" dirty="0"/>
              <a:t>48%</a:t>
            </a:r>
            <a:r>
              <a:rPr lang="zh-CN" altLang="en-US" sz="2000" dirty="0"/>
              <a:t>的份额，跃居全球第一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16</a:t>
            </a:r>
            <a:r>
              <a:rPr lang="zh-CN" altLang="en-US" sz="2000" dirty="0"/>
              <a:t>日，在</a:t>
            </a:r>
            <a:r>
              <a:rPr lang="en-US" altLang="zh-CN" sz="2000" dirty="0"/>
              <a:t>I/O</a:t>
            </a:r>
            <a:r>
              <a:rPr lang="zh-CN" altLang="en-US" sz="2000" dirty="0"/>
              <a:t>大会上，谷歌推出新的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开发环境</a:t>
            </a:r>
            <a:r>
              <a:rPr lang="en-US" altLang="zh-CN" sz="2000" dirty="0">
                <a:solidFill>
                  <a:srgbClr val="FF0000"/>
                </a:solidFill>
              </a:rPr>
              <a:t>Android Studio</a:t>
            </a:r>
          </a:p>
          <a:p>
            <a:pPr marL="0" indent="0">
              <a:buNone/>
            </a:pP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15</a:t>
            </a:r>
            <a:r>
              <a:rPr lang="zh-CN" altLang="en-US" sz="2000" dirty="0"/>
              <a:t>日，发布</a:t>
            </a:r>
            <a:r>
              <a:rPr lang="en-US" altLang="zh-CN" sz="2000" dirty="0"/>
              <a:t>Android5.0</a:t>
            </a:r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/>
              <a:t>日，“</a:t>
            </a:r>
            <a:r>
              <a:rPr lang="en-US" altLang="zh-CN" sz="2000" dirty="0"/>
              <a:t>Marshmallow</a:t>
            </a:r>
            <a:r>
              <a:rPr lang="zh-CN" altLang="en-US" sz="2000" dirty="0"/>
              <a:t>（棉花糖）”的安卓</a:t>
            </a:r>
            <a:r>
              <a:rPr lang="en-US" altLang="zh-CN" sz="2000" dirty="0"/>
              <a:t>6.0</a:t>
            </a:r>
            <a:r>
              <a:rPr lang="zh-CN" altLang="en-US" sz="2000" dirty="0"/>
              <a:t>系统正式推出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日，发布了</a:t>
            </a:r>
            <a:r>
              <a:rPr lang="en-US" altLang="zh-CN" sz="2000" dirty="0"/>
              <a:t>Android 8.0</a:t>
            </a:r>
            <a:r>
              <a:rPr lang="zh-CN" altLang="en-US" sz="2000" dirty="0"/>
              <a:t>的正式版，正式名称为：</a:t>
            </a:r>
            <a:r>
              <a:rPr lang="en-US" altLang="zh-CN" sz="2000" dirty="0"/>
              <a:t>Android Oreo</a:t>
            </a:r>
            <a:r>
              <a:rPr lang="zh-CN" altLang="en-US" sz="2000" dirty="0"/>
              <a:t>（奥利奥）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2018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8</a:t>
            </a:r>
            <a:r>
              <a:rPr lang="zh-CN" altLang="en-US" sz="2000" dirty="0"/>
              <a:t>日，安卓</a:t>
            </a:r>
            <a:r>
              <a:rPr lang="en-US" altLang="zh-CN" sz="2000" dirty="0"/>
              <a:t>9.0</a:t>
            </a:r>
            <a:r>
              <a:rPr lang="zh-CN" altLang="en-US" sz="2000" dirty="0"/>
              <a:t>已经于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7</a:t>
            </a:r>
            <a:r>
              <a:rPr lang="zh-CN" altLang="en-US" sz="2000" dirty="0"/>
              <a:t>日正式发布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2019</a:t>
            </a:r>
            <a:r>
              <a:rPr lang="zh-CN" altLang="en-US" sz="2000" dirty="0"/>
              <a:t>年，安卓</a:t>
            </a:r>
            <a:r>
              <a:rPr lang="en-US" altLang="zh-CN" sz="2000" dirty="0"/>
              <a:t>10.0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7698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平台发展史</a:t>
            </a:r>
          </a:p>
        </p:txBody>
      </p:sp>
    </p:spTree>
    <p:extLst>
      <p:ext uri="{BB962C8B-B14F-4D97-AF65-F5344CB8AC3E}">
        <p14:creationId xmlns:p14="http://schemas.microsoft.com/office/powerpoint/2010/main" val="2404467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1209581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工具是查看系统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信息的工具，可以获得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系统运行时打印的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57" y="2625756"/>
            <a:ext cx="6021288" cy="17509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70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47107" name="内容占位符 4"/>
          <p:cNvSpPr>
            <a:spLocks noGrp="1"/>
          </p:cNvSpPr>
          <p:nvPr>
            <p:ph idx="1"/>
          </p:nvPr>
        </p:nvSpPr>
        <p:spPr>
          <a:xfrm>
            <a:off x="413538" y="874514"/>
            <a:ext cx="8316924" cy="3394472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的右上方的五个字母表示五种不同类型的日志信息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，他们的级别依次增高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[V]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：详细（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Verbose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[D]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：调试（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Debug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[I]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：通告（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 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[W]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：警告（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Warn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 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[E]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：错误（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219822"/>
            <a:ext cx="4590510" cy="151533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950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46233"/>
            <a:ext cx="8057238" cy="1479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中，用户可以通过五个字母图标选择显示的信息类型，级别高于所选类型的信息也会在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中显示，但级别低于所选类型的信息则不会被显示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17656"/>
            <a:ext cx="4058560" cy="234941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17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8208912" cy="374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程序调试步骤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引入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android.util.Log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Log.v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Log.d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Log.i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Log.w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Log.e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五个函数在程序中设置“日志点”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当程序运行到“日志点”时，应用程序的日志信息便被发送到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判断“日志点”信息与预期的内容是否一致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进而判断程序是否存在错误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Log.v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用来记录详细信息，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用来记录调试信息，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用来记录通告信息，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Log.w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用来记录警告信息，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用来记录通错误信息</a:t>
            </a:r>
          </a:p>
          <a:p>
            <a:pPr lvl="3">
              <a:defRPr/>
            </a:pP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6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</a:t>
            </a:r>
            <a:r>
              <a:rPr lang="en-US" altLang="zh-CN" dirty="0"/>
              <a:t>-</a:t>
            </a:r>
            <a:r>
              <a:rPr lang="zh-CN" altLang="en-US" dirty="0"/>
              <a:t>加法器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2228"/>
            <a:ext cx="8028384" cy="377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开发体系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5556" y="1275606"/>
            <a:ext cx="3746749" cy="3456384"/>
            <a:chOff x="767408" y="1700808"/>
            <a:chExt cx="4995665" cy="4608512"/>
          </a:xfrm>
        </p:grpSpPr>
        <p:sp>
          <p:nvSpPr>
            <p:cNvPr id="3" name="矩形 2"/>
            <p:cNvSpPr/>
            <p:nvPr/>
          </p:nvSpPr>
          <p:spPr>
            <a:xfrm>
              <a:off x="767408" y="1700808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72153" y="198884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59985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572153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84321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面向对象基础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985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面向对象高级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72153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84321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985" y="510861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常见类库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0012" y="1271285"/>
            <a:ext cx="3746749" cy="3456384"/>
            <a:chOff x="6240016" y="1695046"/>
            <a:chExt cx="4995665" cy="4608512"/>
          </a:xfrm>
        </p:grpSpPr>
        <p:sp>
          <p:nvSpPr>
            <p:cNvPr id="15" name="矩形 14"/>
            <p:cNvSpPr/>
            <p:nvPr/>
          </p:nvSpPr>
          <p:spPr>
            <a:xfrm>
              <a:off x="6240016" y="1695046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99866" y="1983078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7698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基础入门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9866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512034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基础组件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487698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999866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512034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数据解析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487698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多媒体应用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999866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互联网应用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512034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31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915566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平台架构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Studio</a:t>
            </a:r>
            <a:r>
              <a:rPr lang="zh-CN" altLang="en-US" sz="3200" dirty="0">
                <a:latin typeface="+mn-ea"/>
              </a:rPr>
              <a:t>环境搭建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第一个</a:t>
            </a:r>
            <a:r>
              <a:rPr lang="en-US" altLang="zh-CN" sz="3200" dirty="0">
                <a:latin typeface="+mn-ea"/>
              </a:rPr>
              <a:t>Android</a:t>
            </a:r>
            <a:r>
              <a:rPr lang="zh-CN" altLang="en-US" sz="3200" dirty="0">
                <a:latin typeface="+mn-ea"/>
              </a:rPr>
              <a:t>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21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169622" y="942471"/>
            <a:ext cx="6672866" cy="3914624"/>
            <a:chOff x="-2905000" y="1589144"/>
            <a:chExt cx="7776864" cy="6339076"/>
          </a:xfrm>
        </p:grpSpPr>
        <p:grpSp>
          <p:nvGrpSpPr>
            <p:cNvPr id="64" name="组合 63"/>
            <p:cNvGrpSpPr/>
            <p:nvPr/>
          </p:nvGrpSpPr>
          <p:grpSpPr>
            <a:xfrm>
              <a:off x="-2905000" y="1589144"/>
              <a:ext cx="7776864" cy="6339076"/>
              <a:chOff x="5375920" y="1410404"/>
              <a:chExt cx="7776864" cy="63390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375920" y="1410404"/>
                <a:ext cx="7776864" cy="6339076"/>
                <a:chOff x="-2760984" y="1119578"/>
                <a:chExt cx="7776864" cy="562179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-2760984" y="1119578"/>
                  <a:ext cx="7776864" cy="5607981"/>
                  <a:chOff x="-2760984" y="1119578"/>
                  <a:chExt cx="7776864" cy="5607981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2760984" y="1119578"/>
                    <a:ext cx="7776864" cy="5607981"/>
                    <a:chOff x="7755440" y="879569"/>
                    <a:chExt cx="7776864" cy="5607981"/>
                  </a:xfrm>
                </p:grpSpPr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7755440" y="879569"/>
                      <a:ext cx="7776864" cy="5607981"/>
                      <a:chOff x="-3265040" y="1119577"/>
                      <a:chExt cx="7776864" cy="5607981"/>
                    </a:xfrm>
                  </p:grpSpPr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-3265040" y="1119577"/>
                        <a:ext cx="7776864" cy="5607981"/>
                        <a:chOff x="-3265040" y="1119577"/>
                        <a:chExt cx="7776864" cy="5607981"/>
                      </a:xfrm>
                    </p:grpSpPr>
                    <p:grpSp>
                      <p:nvGrpSpPr>
                        <p:cNvPr id="30" name="组合 29"/>
                        <p:cNvGrpSpPr/>
                        <p:nvPr/>
                      </p:nvGrpSpPr>
                      <p:grpSpPr>
                        <a:xfrm>
                          <a:off x="-3265040" y="1119577"/>
                          <a:ext cx="7776864" cy="5607981"/>
                          <a:chOff x="-283597" y="1252371"/>
                          <a:chExt cx="7776864" cy="5607981"/>
                        </a:xfrm>
                      </p:grpSpPr>
                      <p:grpSp>
                        <p:nvGrpSpPr>
                          <p:cNvPr id="23" name="组合 22"/>
                          <p:cNvGrpSpPr/>
                          <p:nvPr/>
                        </p:nvGrpSpPr>
                        <p:grpSpPr>
                          <a:xfrm>
                            <a:off x="-283597" y="1252371"/>
                            <a:ext cx="7776864" cy="5607981"/>
                            <a:chOff x="-2977008" y="1268759"/>
                            <a:chExt cx="7776864" cy="5607981"/>
                          </a:xfrm>
                        </p:grpSpPr>
                        <p:grpSp>
                          <p:nvGrpSpPr>
                            <p:cNvPr id="20" name="组合 19"/>
                            <p:cNvGrpSpPr/>
                            <p:nvPr/>
                          </p:nvGrpSpPr>
                          <p:grpSpPr>
                            <a:xfrm>
                              <a:off x="-2977008" y="1268759"/>
                              <a:ext cx="7776864" cy="5607981"/>
                              <a:chOff x="-2977008" y="1268759"/>
                              <a:chExt cx="7776864" cy="5607981"/>
                            </a:xfrm>
                          </p:grpSpPr>
                          <p:sp>
                            <p:nvSpPr>
                              <p:cNvPr id="6" name="矩形 5"/>
                              <p:cNvSpPr/>
                              <p:nvPr/>
                            </p:nvSpPr>
                            <p:spPr>
                              <a:xfrm>
                                <a:off x="-2977008" y="1268759"/>
                                <a:ext cx="7776864" cy="560798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200"/>
                              </a:p>
                            </p:txBody>
                          </p:sp>
                          <p:sp>
                            <p:nvSpPr>
                              <p:cNvPr id="14" name="矩形 13"/>
                              <p:cNvSpPr/>
                              <p:nvPr/>
                            </p:nvSpPr>
                            <p:spPr>
                              <a:xfrm>
                                <a:off x="-2977008" y="1268761"/>
                                <a:ext cx="7776864" cy="93610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t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Application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圆角矩形 14"/>
                              <p:cNvSpPr/>
                              <p:nvPr/>
                            </p:nvSpPr>
                            <p:spPr>
                              <a:xfrm>
                                <a:off x="-2760984" y="1700848"/>
                                <a:ext cx="1008112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Home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圆角矩形 15"/>
                              <p:cNvSpPr/>
                              <p:nvPr/>
                            </p:nvSpPr>
                            <p:spPr>
                              <a:xfrm>
                                <a:off x="-1536848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Contacts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圆角矩形 16"/>
                              <p:cNvSpPr/>
                              <p:nvPr/>
                            </p:nvSpPr>
                            <p:spPr>
                              <a:xfrm>
                                <a:off x="0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Phone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圆角矩形 17"/>
                              <p:cNvSpPr/>
                              <p:nvPr/>
                            </p:nvSpPr>
                            <p:spPr>
                              <a:xfrm>
                                <a:off x="1559496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Browser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圆角矩形 18"/>
                              <p:cNvSpPr/>
                              <p:nvPr/>
                            </p:nvSpPr>
                            <p:spPr>
                              <a:xfrm>
                                <a:off x="3053836" y="1689165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…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矩形 20"/>
                            <p:cNvSpPr/>
                            <p:nvPr/>
                          </p:nvSpPr>
                          <p:spPr>
                            <a:xfrm>
                              <a:off x="-2977008" y="2204863"/>
                              <a:ext cx="7776864" cy="166050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/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</a:rPr>
                                <a:t>Application Framework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-60125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Activity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" name="圆角矩形 24"/>
                          <p:cNvSpPr/>
                          <p:nvPr/>
                        </p:nvSpPr>
                        <p:spPr>
                          <a:xfrm>
                            <a:off x="-60125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Package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" name="圆角矩形 25"/>
                          <p:cNvSpPr/>
                          <p:nvPr/>
                        </p:nvSpPr>
                        <p:spPr>
                          <a:xfrm>
                            <a:off x="145204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Window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圆角矩形 26"/>
                          <p:cNvSpPr/>
                          <p:nvPr/>
                        </p:nvSpPr>
                        <p:spPr>
                          <a:xfrm>
                            <a:off x="145204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Telephony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圆角矩形 27"/>
                          <p:cNvSpPr/>
                          <p:nvPr/>
                        </p:nvSpPr>
                        <p:spPr>
                          <a:xfrm>
                            <a:off x="289220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Content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289220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Resource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1350920" y="2414662"/>
                          <a:ext cx="2872872" cy="1194308"/>
                          <a:chOff x="1350920" y="2414662"/>
                          <a:chExt cx="2872872" cy="1194308"/>
                        </a:xfrm>
                      </p:grpSpPr>
                      <p:sp>
                        <p:nvSpPr>
                          <p:cNvPr id="31" name="圆角矩形 30"/>
                          <p:cNvSpPr/>
                          <p:nvPr/>
                        </p:nvSpPr>
                        <p:spPr>
                          <a:xfrm>
                            <a:off x="1350920" y="2414662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View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System</a:t>
                            </a:r>
                          </a:p>
                        </p:txBody>
                      </p:sp>
                      <p:sp>
                        <p:nvSpPr>
                          <p:cNvPr id="32" name="圆角矩形 31"/>
                          <p:cNvSpPr/>
                          <p:nvPr/>
                        </p:nvSpPr>
                        <p:spPr>
                          <a:xfrm>
                            <a:off x="1350920" y="308856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Location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</a:p>
                        </p:txBody>
                      </p:sp>
                      <p:sp>
                        <p:nvSpPr>
                          <p:cNvPr id="33" name="圆角矩形 32"/>
                          <p:cNvSpPr/>
                          <p:nvPr/>
                        </p:nvSpPr>
                        <p:spPr>
                          <a:xfrm>
                            <a:off x="2765804" y="2414662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Notification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34" name="圆角矩形 33"/>
                          <p:cNvSpPr/>
                          <p:nvPr/>
                        </p:nvSpPr>
                        <p:spPr>
                          <a:xfrm>
                            <a:off x="2765804" y="3088566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XMPP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Service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-3265040" y="3717032"/>
                        <a:ext cx="7776864" cy="166050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Libraries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7968208" y="3848979"/>
                      <a:ext cx="3888433" cy="1246726"/>
                      <a:chOff x="7968208" y="3848979"/>
                      <a:chExt cx="3888433" cy="1246726"/>
                    </a:xfrm>
                  </p:grpSpPr>
                  <p:sp>
                    <p:nvSpPr>
                      <p:cNvPr id="39" name="圆角矩形 38"/>
                      <p:cNvSpPr/>
                      <p:nvPr/>
                    </p:nvSpPr>
                    <p:spPr>
                      <a:xfrm>
                        <a:off x="7987571" y="3848979"/>
                        <a:ext cx="1851909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Surface Manager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圆角矩形 39"/>
                      <p:cNvSpPr/>
                      <p:nvPr/>
                    </p:nvSpPr>
                    <p:spPr>
                      <a:xfrm>
                        <a:off x="7971465" y="4307274"/>
                        <a:ext cx="1868016" cy="34582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OpenGL|ES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7968208" y="4735705"/>
                        <a:ext cx="1871273" cy="35253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SGL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2" name="圆角矩形 41"/>
                      <p:cNvSpPr/>
                      <p:nvPr/>
                    </p:nvSpPr>
                    <p:spPr>
                      <a:xfrm>
                        <a:off x="9912425" y="3848979"/>
                        <a:ext cx="1944215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Media Framework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圆角矩形 42"/>
                      <p:cNvSpPr/>
                      <p:nvPr/>
                    </p:nvSpPr>
                    <p:spPr>
                      <a:xfrm>
                        <a:off x="9912425" y="4293136"/>
                        <a:ext cx="1944216" cy="359959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FreeType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" name="圆角矩形 43"/>
                      <p:cNvSpPr/>
                      <p:nvPr/>
                    </p:nvSpPr>
                    <p:spPr>
                      <a:xfrm>
                        <a:off x="9912425" y="4735705"/>
                        <a:ext cx="1944216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SSL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1468861" y="4088988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SQLite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468861" y="4533145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Webkit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472865" y="4968251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libc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711624" y="3848979"/>
                    <a:ext cx="2016224" cy="147927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200" dirty="0"/>
                      <a:t>Android Runtime</a:t>
                    </a:r>
                    <a:endParaRPr lang="zh-CN" altLang="en-US" sz="1200" dirty="0"/>
                  </a:p>
                </p:txBody>
              </p:sp>
              <p:sp>
                <p:nvSpPr>
                  <p:cNvPr id="52" name="圆角矩形 51"/>
                  <p:cNvSpPr/>
                  <p:nvPr/>
                </p:nvSpPr>
                <p:spPr>
                  <a:xfrm>
                    <a:off x="2823802" y="4221299"/>
                    <a:ext cx="1791867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ART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2823801" y="4788250"/>
                    <a:ext cx="1791867" cy="37354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Core Libraries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矩形 55"/>
                <p:cNvSpPr/>
                <p:nvPr/>
              </p:nvSpPr>
              <p:spPr>
                <a:xfrm>
                  <a:off x="-2760984" y="5377536"/>
                  <a:ext cx="7776864" cy="13638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Linux Kernel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-2528853" y="5661248"/>
                  <a:ext cx="1216688" cy="52040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Display</a:t>
                  </a:r>
                </a:p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Driver</a:t>
                  </a:r>
                </a:p>
              </p:txBody>
            </p:sp>
          </p:grpSp>
          <p:sp>
            <p:nvSpPr>
              <p:cNvPr id="59" name="圆角矩形 58"/>
              <p:cNvSpPr/>
              <p:nvPr/>
            </p:nvSpPr>
            <p:spPr>
              <a:xfrm>
                <a:off x="5608051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USB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960096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Keypad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977139" y="656474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Camera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126784" y="674348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94422" y="735215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WiFi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523024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87488" y="7345883"/>
              <a:ext cx="1458804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Aduio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143672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143672" y="7345883"/>
              <a:ext cx="1593361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2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的软件结构的几个层次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内核层相关驱动，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核心类库（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Libaries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）和运行时环境（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Runtime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C\C++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应用程序框架（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 Framework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570" y="987574"/>
            <a:ext cx="8229600" cy="20196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硬件和其他软件堆层之间的一个抽象隔离层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提供安全机制、内存管理、进程管理、网络协议堆栈和驱动程序等核心系统服务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3974" y="3167047"/>
            <a:ext cx="7128792" cy="1458162"/>
            <a:chOff x="1559496" y="4293096"/>
            <a:chExt cx="8897154" cy="1266237"/>
          </a:xfrm>
        </p:grpSpPr>
        <p:sp>
          <p:nvSpPr>
            <p:cNvPr id="5" name="矩形 4"/>
            <p:cNvSpPr/>
            <p:nvPr/>
          </p:nvSpPr>
          <p:spPr>
            <a:xfrm>
              <a:off x="1559496" y="4293096"/>
              <a:ext cx="8897154" cy="12662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Linux Kernel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25066" y="455650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USB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71879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Keypad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91377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028021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90997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WiFi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62539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84740" y="5079846"/>
              <a:ext cx="166895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Aduio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7950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79505" y="5079846"/>
              <a:ext cx="182289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28518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4899</TotalTime>
  <Words>3362</Words>
  <Application>Microsoft Office PowerPoint</Application>
  <PresentationFormat>全屏显示(16:9)</PresentationFormat>
  <Paragraphs>524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 Unicode MS</vt:lpstr>
      <vt:lpstr>华文楷体</vt:lpstr>
      <vt:lpstr>楷体_GB2312</vt:lpstr>
      <vt:lpstr>宋体</vt:lpstr>
      <vt:lpstr>微软雅黑</vt:lpstr>
      <vt:lpstr>Arial</vt:lpstr>
      <vt:lpstr>Calibri</vt:lpstr>
      <vt:lpstr>Consolas</vt:lpstr>
      <vt:lpstr>Times New Roman</vt:lpstr>
      <vt:lpstr>moban</vt:lpstr>
      <vt:lpstr>PowerPoint 演示文稿</vt:lpstr>
      <vt:lpstr>本章大纲</vt:lpstr>
      <vt:lpstr>Android是什么？</vt:lpstr>
      <vt:lpstr>Android平台发展史</vt:lpstr>
      <vt:lpstr>Android开发体系</vt:lpstr>
      <vt:lpstr>本章大纲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本章大纲</vt:lpstr>
      <vt:lpstr>Android Studio环境配置</vt:lpstr>
      <vt:lpstr>Android SDK的目录结构</vt:lpstr>
      <vt:lpstr>Android的版本</vt:lpstr>
      <vt:lpstr>Gradle环境配置</vt:lpstr>
      <vt:lpstr>Gradle环境配置</vt:lpstr>
      <vt:lpstr>Gradle环境配置</vt:lpstr>
      <vt:lpstr>Gradle环境配置</vt:lpstr>
      <vt:lpstr>Gradle环境配置</vt:lpstr>
      <vt:lpstr>Android程序调试环境</vt:lpstr>
      <vt:lpstr>夜神模拟器</vt:lpstr>
      <vt:lpstr>本章大纲</vt:lpstr>
      <vt:lpstr>Android Studio视图</vt:lpstr>
      <vt:lpstr>Android程序结构</vt:lpstr>
      <vt:lpstr>Activity VS AppCompatActivity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LogCat的使用</vt:lpstr>
      <vt:lpstr>LogCat的使用</vt:lpstr>
      <vt:lpstr>LogCat的使用</vt:lpstr>
      <vt:lpstr>LogCat的使用</vt:lpstr>
      <vt:lpstr>实例-加法器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338</cp:revision>
  <dcterms:created xsi:type="dcterms:W3CDTF">2016-05-26T06:13:23Z</dcterms:created>
  <dcterms:modified xsi:type="dcterms:W3CDTF">2020-10-12T05:18:43Z</dcterms:modified>
</cp:coreProperties>
</file>