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3" r:id="rId2"/>
    <p:sldId id="265" r:id="rId3"/>
    <p:sldId id="258" r:id="rId4"/>
    <p:sldId id="274" r:id="rId5"/>
    <p:sldId id="276" r:id="rId6"/>
    <p:sldId id="264" r:id="rId7"/>
    <p:sldId id="259" r:id="rId8"/>
    <p:sldId id="299" r:id="rId9"/>
    <p:sldId id="312" r:id="rId10"/>
    <p:sldId id="313" r:id="rId11"/>
    <p:sldId id="303" r:id="rId12"/>
    <p:sldId id="314" r:id="rId13"/>
    <p:sldId id="317" r:id="rId14"/>
    <p:sldId id="288" r:id="rId15"/>
    <p:sldId id="300" r:id="rId16"/>
    <p:sldId id="305" r:id="rId17"/>
    <p:sldId id="269" r:id="rId18"/>
    <p:sldId id="282" r:id="rId19"/>
    <p:sldId id="272" r:id="rId20"/>
    <p:sldId id="307" r:id="rId21"/>
    <p:sldId id="270" r:id="rId22"/>
    <p:sldId id="315" r:id="rId23"/>
    <p:sldId id="302" r:id="rId24"/>
    <p:sldId id="294" r:id="rId25"/>
    <p:sldId id="306" r:id="rId26"/>
    <p:sldId id="320" r:id="rId27"/>
    <p:sldId id="271" r:id="rId28"/>
    <p:sldId id="318" r:id="rId29"/>
    <p:sldId id="319" r:id="rId30"/>
    <p:sldId id="293" r:id="rId31"/>
    <p:sldId id="308" r:id="rId32"/>
    <p:sldId id="296" r:id="rId33"/>
    <p:sldId id="322" r:id="rId34"/>
    <p:sldId id="321" r:id="rId35"/>
    <p:sldId id="323" r:id="rId36"/>
    <p:sldId id="325" r:id="rId37"/>
    <p:sldId id="309" r:id="rId38"/>
    <p:sldId id="310" r:id="rId39"/>
    <p:sldId id="297" r:id="rId40"/>
    <p:sldId id="311" r:id="rId41"/>
    <p:sldId id="279" r:id="rId42"/>
    <p:sldId id="304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DBEEF4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0777" autoAdjust="0"/>
  </p:normalViewPr>
  <p:slideViewPr>
    <p:cSldViewPr>
      <p:cViewPr varScale="1">
        <p:scale>
          <a:sx n="88" d="100"/>
          <a:sy n="88" d="100"/>
        </p:scale>
        <p:origin x="1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8D94-C63E-40F9-BD07-79B02F8F0B28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3503-1517-4F25-BC3A-6D0F30087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dirty="0" err="1"/>
              <a:t>startUp</a:t>
            </a:r>
            <a:r>
              <a:rPr lang="en-US" altLang="zh-CN" dirty="0"/>
              <a:t>()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 </a:t>
            </a:r>
            <a:r>
              <a:rPr lang="en-US" altLang="zh-CN" dirty="0" err="1"/>
              <a:t>RemoteException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 </a:t>
            </a:r>
            <a:r>
              <a:rPr lang="en-US" altLang="zh-CN" dirty="0"/>
              <a:t>= </a:t>
            </a:r>
            <a:r>
              <a:rPr lang="en-US" altLang="zh-CN" dirty="0" err="1"/>
              <a:t>InstrumentationRegistry.</a:t>
            </a:r>
            <a:r>
              <a:rPr lang="en-US" altLang="zh-CN" i="1" dirty="0" err="1">
                <a:effectLst/>
              </a:rPr>
              <a:t>getInstrumentation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mDevice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UiDevice.</a:t>
            </a:r>
            <a:r>
              <a:rPr lang="en-US" altLang="zh-CN" i="1" dirty="0" err="1">
                <a:effectLst/>
              </a:rPr>
              <a:t>getInstance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8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UiObject2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8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2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1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1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6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https://developer.android.com/reference/android/support/test/uiautomator/package-summary.html?hl=zh-cn</a:t>
            </a:r>
          </a:p>
          <a:p>
            <a:r>
              <a:rPr lang="en-US" altLang="zh-CN" dirty="0"/>
              <a:t>monkey</a:t>
            </a:r>
            <a:r>
              <a:rPr lang="en-US" altLang="zh-CN" baseline="0" dirty="0"/>
              <a:t> </a:t>
            </a:r>
            <a:r>
              <a:rPr lang="zh-CN" altLang="en-US" baseline="0" dirty="0"/>
              <a:t>稳定性测试 </a:t>
            </a:r>
            <a:r>
              <a:rPr lang="en-US" altLang="zh-CN" baseline="0" dirty="0" err="1"/>
              <a:t>monkeyRunner</a:t>
            </a:r>
            <a:r>
              <a:rPr lang="zh-CN" altLang="en-US" baseline="0" dirty="0"/>
              <a:t>基于坐标的，当然也有</a:t>
            </a:r>
            <a:r>
              <a:rPr lang="en-US" altLang="zh-CN" baseline="0" dirty="0" err="1"/>
              <a:t>easymonkeyDevice</a:t>
            </a:r>
            <a:r>
              <a:rPr lang="zh-CN" altLang="en-US" baseline="0" dirty="0"/>
              <a:t>基于控件的模块，并没有正式推荐，功能弱</a:t>
            </a:r>
            <a:endParaRPr lang="en-US" altLang="zh-CN" baseline="0" dirty="0"/>
          </a:p>
          <a:p>
            <a:r>
              <a:rPr lang="en-US" altLang="zh-CN" baseline="0" dirty="0"/>
              <a:t>Instrumentation</a:t>
            </a:r>
            <a:r>
              <a:rPr lang="zh-CN" altLang="en-US" baseline="0" dirty="0"/>
              <a:t>被测应用在一个进程中，测试场景需要跨应用，打电话，发短信，处理通知栏。为单元测试而设计的，</a:t>
            </a:r>
            <a:r>
              <a:rPr lang="en-US" altLang="zh-CN" baseline="0" dirty="0"/>
              <a:t>API</a:t>
            </a:r>
            <a:r>
              <a:rPr lang="zh-CN" altLang="en-US" baseline="0" dirty="0"/>
              <a:t>层面设计的，跨应用不支持。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1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0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zh-CN" altLang="en-US" dirty="0"/>
              <a:t>接口丰富、易用，可以支持所有的</a:t>
            </a:r>
            <a:r>
              <a:rPr lang="en-US" altLang="zh-CN" dirty="0"/>
              <a:t>android</a:t>
            </a:r>
            <a:r>
              <a:rPr lang="zh-CN" altLang="en-US" dirty="0"/>
              <a:t>事件操作，支持测试脚本的执行，通过断言和截图验证正确性。非常适合于做</a:t>
            </a:r>
            <a:r>
              <a:rPr lang="en-US" altLang="zh-CN" dirty="0"/>
              <a:t>UI</a:t>
            </a:r>
            <a:r>
              <a:rPr lang="zh-CN" altLang="en-US" dirty="0"/>
              <a:t>测试。</a:t>
            </a:r>
            <a:endParaRPr lang="en-US" altLang="zh-CN" dirty="0"/>
          </a:p>
          <a:p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en-US" altLang="zh-CN" dirty="0"/>
              <a:t> Viewer</a:t>
            </a:r>
            <a:r>
              <a:rPr lang="zh-CN" altLang="en-US" dirty="0"/>
              <a:t>可以轻松地获取手机应用的相应控件信息，再通过</a:t>
            </a:r>
            <a:r>
              <a:rPr lang="en-US" altLang="zh-CN" dirty="0"/>
              <a:t>UI </a:t>
            </a:r>
            <a:r>
              <a:rPr lang="en-US" altLang="zh-CN" dirty="0" err="1"/>
              <a:t>Automato</a:t>
            </a:r>
            <a:r>
              <a:rPr lang="zh-CN" altLang="en-US" dirty="0"/>
              <a:t>对界面进行调用、操作。</a:t>
            </a:r>
            <a:endParaRPr lang="en-US" altLang="zh-CN" dirty="0"/>
          </a:p>
          <a:p>
            <a:r>
              <a:rPr lang="en-US" altLang="zh-CN" dirty="0"/>
              <a:t>4.3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以上使用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</a:t>
            </a:r>
            <a:r>
              <a:rPr lang="en-US" altLang="zh-CN" dirty="0"/>
              <a:t>Android API</a:t>
            </a:r>
            <a:r>
              <a:rPr lang="zh-CN" altLang="en-US" dirty="0"/>
              <a:t>不能使用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7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3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2918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62577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485336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14300"/>
            <a:ext cx="6096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14300"/>
            <a:ext cx="609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474"/>
            <a:ext cx="9144000" cy="424365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7" y="-1"/>
            <a:ext cx="2646243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9" y="1113235"/>
            <a:ext cx="766603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523875"/>
            <a:ext cx="6226175" cy="30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training/testing/ui-automator?hl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android.google.cn/reference/androidx/test/uiautomator/package-summa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51720" y="1923678"/>
            <a:ext cx="4102224" cy="1102519"/>
          </a:xfrm>
        </p:spPr>
        <p:txBody>
          <a:bodyPr/>
          <a:lstStyle/>
          <a:p>
            <a:r>
              <a:rPr lang="en-US" altLang="zh-CN" sz="54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Automator</a:t>
            </a:r>
            <a:endParaRPr lang="zh-CN" altLang="en-US" sz="5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93FC99-2AE2-446B-90E0-BA2F02D75901}"/>
              </a:ext>
            </a:extLst>
          </p:cNvPr>
          <p:cNvSpPr/>
          <p:nvPr/>
        </p:nvSpPr>
        <p:spPr>
          <a:xfrm>
            <a:off x="102568" y="3031907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https://developer.android.google.cn/training/testing/ui-automator?hl=en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https://developer.android.google.cn/reference/androidx/test/uiautomator/package-summary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6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F723-6E1F-465C-90AA-FCE003FC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AC852-362B-4FD5-90A8-93BBA8C1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22648"/>
            <a:ext cx="8019231" cy="30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3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演示实例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8" y="681540"/>
            <a:ext cx="7666037" cy="3481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Ui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Automator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Viewer</a:t>
            </a:r>
            <a:r>
              <a:rPr lang="zh-CN" altLang="en-US" dirty="0"/>
              <a:t>工具介绍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AndroidSDK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\tools\bin   uiautomatorviewer.bat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834993" cy="27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8FEDB73-3E6E-4E80-A404-FAB5D0F6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13"/>
            <a:ext cx="9144000" cy="423862"/>
          </a:xfrm>
        </p:spPr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演示实例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D5008DD-2F49-491D-9E71-93B78BDAC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50804"/>
              </p:ext>
            </p:extLst>
          </p:nvPr>
        </p:nvGraphicFramePr>
        <p:xfrm>
          <a:off x="899592" y="1007110"/>
          <a:ext cx="7632848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3202631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4041186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9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resource-id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资源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，核心组件都会有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文本属性，显示在组件的文字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07419"/>
                  </a:ext>
                </a:extLst>
              </a:tr>
              <a:tr h="22473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content-desc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描述，常用于提示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2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checked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选择属性，常见开关、单选、复选的开与关状态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focused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焦点属性，如输入框光标在闪动，说明焦点在输入框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23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10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D13B-87D3-4141-9630-E5317888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练习使用</a:t>
            </a:r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zh-CN" altLang="en-US" sz="3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C9D890-B33C-47F5-AE98-3B9EFC6FB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28794"/>
              </p:ext>
            </p:extLst>
          </p:nvPr>
        </p:nvGraphicFramePr>
        <p:xfrm>
          <a:off x="738982" y="1059582"/>
          <a:ext cx="7666036" cy="312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6674">
                  <a:extLst>
                    <a:ext uri="{9D8B030D-6E8A-4147-A177-3AD203B41FA5}">
                      <a16:colId xmlns:a16="http://schemas.microsoft.com/office/drawing/2014/main" val="416874706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32026310"/>
                    </a:ext>
                  </a:extLst>
                </a:gridCol>
                <a:gridCol w="1916509">
                  <a:extLst>
                    <a:ext uri="{9D8B030D-6E8A-4147-A177-3AD203B41FA5}">
                      <a16:colId xmlns:a16="http://schemas.microsoft.com/office/drawing/2014/main" val="4041186296"/>
                    </a:ext>
                  </a:extLst>
                </a:gridCol>
                <a:gridCol w="1916509">
                  <a:extLst>
                    <a:ext uri="{9D8B030D-6E8A-4147-A177-3AD203B41FA5}">
                      <a16:colId xmlns:a16="http://schemas.microsoft.com/office/drawing/2014/main" val="1305655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详细步骤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9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初始化主屏幕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todolist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坐标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Todolist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07419"/>
                  </a:ext>
                </a:extLst>
              </a:tr>
              <a:tr h="1332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输入用户名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，密码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，点击“登入”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文本框、按钮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输入、点击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2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输入代办事项“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abcd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”，</a:t>
                      </a:r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点击保存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文本框，按钮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输入、点击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2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点击退出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菜单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89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4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第一个实例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2B3E35F-19C8-40BB-A6E9-420B1827BA05}"/>
              </a:ext>
            </a:extLst>
          </p:cNvPr>
          <p:cNvSpPr txBox="1"/>
          <p:nvPr/>
        </p:nvSpPr>
        <p:spPr>
          <a:xfrm>
            <a:off x="899592" y="843558"/>
            <a:ext cx="8064896" cy="388843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UiDevice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Instrumentation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@Before</a:t>
            </a:r>
            <a:b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throws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RemoteException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instrumentation 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InstrumentationRegistry.</a:t>
            </a:r>
            <a:r>
              <a:rPr lang="en-US" altLang="zh-CN" sz="2000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getInstrumentation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UiDevice.</a:t>
            </a:r>
            <a:r>
              <a:rPr lang="en-US" altLang="zh-CN" sz="2000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getInstance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instrumentation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.pressRecentApps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.pressKeyCode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(KeyEvent.</a:t>
            </a:r>
            <a:r>
              <a:rPr lang="en-US" altLang="zh-CN" sz="20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KEYCODE_1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.waitForIdle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mDevice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.pressHome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b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主要的对象类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46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主要的对象类</a:t>
            </a:r>
            <a:b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UiDevice</a:t>
            </a:r>
            <a:r>
              <a:rPr lang="en-US" altLang="zh-CN" dirty="0"/>
              <a:t>:</a:t>
            </a:r>
            <a:r>
              <a:rPr lang="zh-CN" altLang="en-US" dirty="0"/>
              <a:t>与设备相关的，物理按键，坐标点击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UiSelecter</a:t>
            </a:r>
            <a:r>
              <a:rPr lang="zh-CN" altLang="en-US" dirty="0"/>
              <a:t>：定位控件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UiObject</a:t>
            </a:r>
            <a:r>
              <a:rPr lang="zh-CN" altLang="en-US" dirty="0"/>
              <a:t>：具体的界面控件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UiCollection</a:t>
            </a:r>
            <a:r>
              <a:rPr lang="zh-CN" altLang="en-US" dirty="0"/>
              <a:t>：一组控件的集合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UiScrollable</a:t>
            </a:r>
            <a:r>
              <a:rPr lang="zh-CN" altLang="en-US" dirty="0"/>
              <a:t>：可以滚动的控件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0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03" y="735546"/>
            <a:ext cx="9073008" cy="348138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设备</a:t>
            </a:r>
            <a:r>
              <a:rPr lang="zh-CN" altLang="en-US" dirty="0"/>
              <a:t>不同的状态，屏幕尺寸，进行设备的操作，点击菜单键，</a:t>
            </a:r>
            <a:r>
              <a:rPr lang="en-US" altLang="zh-CN" dirty="0"/>
              <a:t>Home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/>
              <a:t>device.pressHome();</a:t>
            </a:r>
            <a:r>
              <a:rPr lang="zh-CN" altLang="en-US" dirty="0"/>
              <a:t>按</a:t>
            </a:r>
            <a:r>
              <a:rPr lang="en-US" altLang="zh-CN" dirty="0"/>
              <a:t>Home</a:t>
            </a:r>
            <a:br>
              <a:rPr lang="en-US" altLang="zh-CN" dirty="0"/>
            </a:br>
            <a:r>
              <a:rPr lang="en-US" altLang="zh-CN" dirty="0" err="1"/>
              <a:t>device.pressDelete</a:t>
            </a:r>
            <a:r>
              <a:rPr lang="en-US" altLang="zh-CN" dirty="0"/>
              <a:t>();</a:t>
            </a:r>
            <a:r>
              <a:rPr lang="zh-CN" altLang="en-US" dirty="0"/>
              <a:t>按</a:t>
            </a:r>
            <a:r>
              <a:rPr lang="en-US" altLang="zh-CN" dirty="0"/>
              <a:t>Delete</a:t>
            </a:r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 err="1"/>
              <a:t>device.pressMenu</a:t>
            </a:r>
            <a:r>
              <a:rPr lang="en-US" altLang="zh-CN" dirty="0"/>
              <a:t> ();</a:t>
            </a:r>
            <a:r>
              <a:rPr lang="zh-CN" altLang="en-US" dirty="0"/>
              <a:t>菜单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 err="1"/>
              <a:t>device.pressEnter</a:t>
            </a:r>
            <a:r>
              <a:rPr lang="en-US" altLang="zh-CN" dirty="0"/>
              <a:t> ();</a:t>
            </a:r>
            <a:r>
              <a:rPr lang="zh-CN" altLang="en-US" dirty="0"/>
              <a:t>回车</a:t>
            </a:r>
            <a:br>
              <a:rPr lang="en-US" altLang="zh-CN" dirty="0"/>
            </a:br>
            <a:r>
              <a:rPr lang="en-US" altLang="zh-CN" dirty="0" err="1"/>
              <a:t>device.getDisplayHeight</a:t>
            </a:r>
            <a:r>
              <a:rPr lang="en-US" altLang="zh-CN" dirty="0"/>
              <a:t>();</a:t>
            </a:r>
            <a:r>
              <a:rPr lang="zh-CN" altLang="en-US" dirty="0"/>
              <a:t>获取屏幕高度</a:t>
            </a:r>
            <a:br>
              <a:rPr lang="en-US" altLang="zh-CN" dirty="0"/>
            </a:br>
            <a:r>
              <a:rPr lang="en-US" altLang="zh-CN" dirty="0" err="1"/>
              <a:t>device.getDisplayWidth</a:t>
            </a:r>
            <a:r>
              <a:rPr lang="en-US" altLang="zh-CN" dirty="0"/>
              <a:t>();</a:t>
            </a:r>
            <a:r>
              <a:rPr lang="zh-CN" altLang="en-US" dirty="0"/>
              <a:t>获取屏幕宽度</a:t>
            </a:r>
            <a:br>
              <a:rPr lang="en-US" altLang="zh-CN" dirty="0"/>
            </a:br>
            <a:r>
              <a:rPr lang="en-US" altLang="zh-CN" dirty="0" err="1"/>
              <a:t>device.click</a:t>
            </a:r>
            <a:r>
              <a:rPr lang="en-US" altLang="zh-CN" dirty="0"/>
              <a:t>(100,200);</a:t>
            </a:r>
            <a:r>
              <a:rPr lang="zh-CN" altLang="en-US" dirty="0"/>
              <a:t>在坐标处进行点击操作</a:t>
            </a:r>
            <a:endParaRPr lang="en-US" altLang="zh-CN" dirty="0"/>
          </a:p>
          <a:p>
            <a:pPr marL="0" indent="0">
              <a:spcAft>
                <a:spcPts val="400"/>
              </a:spcAft>
              <a:buNone/>
            </a:pP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UiDevice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789552"/>
            <a:ext cx="90010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device.swipe(100,100,100,500,5)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。滑动操作，步长为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毫秒，步长越长，速度越慢。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device.drag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(100,100,200,300,5)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拖动操作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KeyEvent.</a:t>
            </a:r>
            <a:r>
              <a:rPr lang="en-US" altLang="zh-CN" sz="20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输入小写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(KeyEvent.</a:t>
            </a:r>
            <a:r>
              <a:rPr lang="en-US" altLang="zh-CN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,1);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输入大写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device.takeScreenshot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(new File(“/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sdcard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/test.png”))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device.click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(198,106);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3800"/>
              </p:ext>
            </p:extLst>
          </p:nvPr>
        </p:nvGraphicFramePr>
        <p:xfrm>
          <a:off x="899592" y="3507854"/>
          <a:ext cx="712879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激活状态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metaState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META_key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未被激活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5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同时被激活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UiDevice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2"/>
            <a:ext cx="7992889" cy="405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device.wakeUp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唤醒屏幕操作，如果屏幕已经是亮的，则不起任何作用，否则将唤醒屏幕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device.isScreenOn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判断当前屏幕是否是亮的，并将返回值赋给布尔类型变量</a:t>
            </a:r>
            <a:r>
              <a:rPr lang="en-US" altLang="zh-CN" dirty="0"/>
              <a:t>status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sleep(); </a:t>
            </a:r>
          </a:p>
          <a:p>
            <a:pPr marL="0" indent="0">
              <a:buNone/>
            </a:pPr>
            <a:r>
              <a:rPr lang="zh-CN" altLang="en-US" dirty="0"/>
              <a:t>如果屏幕已经是关闭的，则不起任何作用，否则将关闭屏幕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device.getCurrentPackageName</a:t>
            </a:r>
            <a:r>
              <a:rPr lang="en-US" altLang="zh-CN" dirty="0"/>
              <a:t>();</a:t>
            </a:r>
            <a:r>
              <a:rPr lang="zh-CN" altLang="en-US" dirty="0"/>
              <a:t>获取当前界面包名</a:t>
            </a:r>
            <a:br>
              <a:rPr lang="en-US" altLang="zh-CN" dirty="0"/>
            </a:br>
            <a:r>
              <a:rPr lang="en-US" altLang="zh-CN" dirty="0"/>
              <a:t>device.openNotification();</a:t>
            </a:r>
            <a:r>
              <a:rPr lang="zh-CN" altLang="en-US" dirty="0"/>
              <a:t>打开通知栏</a:t>
            </a:r>
            <a:br>
              <a:rPr lang="en-US" altLang="zh-CN" dirty="0"/>
            </a:br>
            <a:r>
              <a:rPr lang="en-US" altLang="zh-CN" dirty="0" err="1"/>
              <a:t>device.openQuickSettings</a:t>
            </a:r>
            <a:r>
              <a:rPr lang="en-US" altLang="zh-CN" dirty="0"/>
              <a:t>();</a:t>
            </a:r>
            <a:r>
              <a:rPr lang="zh-CN" altLang="en-US" dirty="0"/>
              <a:t>打开快速设置</a:t>
            </a:r>
            <a:br>
              <a:rPr lang="en-US" altLang="zh-CN" dirty="0"/>
            </a:br>
            <a:r>
              <a:rPr lang="en-US" altLang="zh-CN" dirty="0" err="1"/>
              <a:t>device.dumpWindowHierarchy</a:t>
            </a:r>
            <a:r>
              <a:rPr lang="en-US" altLang="zh-CN" dirty="0"/>
              <a:t>(“test.xml”);</a:t>
            </a:r>
            <a:r>
              <a:rPr lang="zh-CN" altLang="en-US" dirty="0"/>
              <a:t>获取当前的布局文件，保存在</a:t>
            </a:r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/test.xml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949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介绍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主要的对象类</a:t>
            </a: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6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UiDevice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0A4CB-AF4C-47BF-AC25-5C664FAC356F}"/>
              </a:ext>
            </a:extLst>
          </p:cNvPr>
          <p:cNvSpPr txBox="1"/>
          <p:nvPr/>
        </p:nvSpPr>
        <p:spPr>
          <a:xfrm>
            <a:off x="755576" y="915566"/>
            <a:ext cx="7848872" cy="3852428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@Before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startUp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 throws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RemoteException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instrumentation =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InstrumentationRegistry.getInstrumentation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UiDevice.getInstance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(instrumentation);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mDevice.pressHome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UiSelector s1= new UiSelector().text("Notes");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note=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device.findObject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(s1);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note.click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5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435394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000" dirty="0" err="1"/>
              <a:t>BySelector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UISelector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UIAutomator</a:t>
            </a:r>
            <a:r>
              <a:rPr lang="zh-CN" altLang="en-US" sz="2000" dirty="0"/>
              <a:t>中的查询条件类。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zh-CN" altLang="en-US" sz="2000" dirty="0"/>
              <a:t>可以在当前的界面上查询和获取特定元素的句柄。若找到多个元素，则返回布局层次结构的第一个匹配元素。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br>
              <a:rPr lang="en-US" altLang="zh-CN" dirty="0"/>
            </a:br>
            <a:endParaRPr lang="zh-CN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A8D3E-BC2D-4F54-B8F4-486442136A88}"/>
              </a:ext>
            </a:extLst>
          </p:cNvPr>
          <p:cNvSpPr txBox="1"/>
          <p:nvPr/>
        </p:nvSpPr>
        <p:spPr>
          <a:xfrm>
            <a:off x="557808" y="2067694"/>
            <a:ext cx="8460432" cy="2754425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创建一个以“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”开头的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UiSelector 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UiSelector  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ww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 = new UiSelector().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textStartsWith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(“Demo”);</a:t>
            </a: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以特定的条件创建一个对象实例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mDevice.findObject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ww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mDevice.findObject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By.textStartsWith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(“Demo”));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返回 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UiObject2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obj.click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455793B-FEE2-4CAB-B051-FA519464D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786779"/>
              </p:ext>
            </p:extLst>
          </p:nvPr>
        </p:nvGraphicFramePr>
        <p:xfrm>
          <a:off x="971600" y="1179890"/>
          <a:ext cx="7704857" cy="302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535">
                  <a:extLst>
                    <a:ext uri="{9D8B030D-6E8A-4147-A177-3AD203B41FA5}">
                      <a16:colId xmlns:a16="http://schemas.microsoft.com/office/drawing/2014/main" val="432026310"/>
                    </a:ext>
                  </a:extLst>
                </a:gridCol>
                <a:gridCol w="2882402">
                  <a:extLst>
                    <a:ext uri="{9D8B030D-6E8A-4147-A177-3AD203B41FA5}">
                      <a16:colId xmlns:a16="http://schemas.microsoft.com/office/drawing/2014/main" val="4041186296"/>
                    </a:ext>
                  </a:extLst>
                </a:gridCol>
                <a:gridCol w="2980920">
                  <a:extLst>
                    <a:ext uri="{9D8B030D-6E8A-4147-A177-3AD203B41FA5}">
                      <a16:colId xmlns:a16="http://schemas.microsoft.com/office/drawing/2014/main" val="1305655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 By</a:t>
                      </a:r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3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9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resource-id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Static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BySelector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res(String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resourceName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Static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BySelector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text(String text)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07419"/>
                  </a:ext>
                </a:extLst>
              </a:tr>
              <a:tr h="13329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content-desc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Static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BySelector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desc(String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contentDescription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2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checked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Static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BySelector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checkable(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isCheckable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focused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Static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BySelector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focused(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isFocused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230002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FC0AC541-F65C-40F0-AB92-7D3AFD4F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13"/>
            <a:ext cx="9144000" cy="423862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25911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66074"/>
            <a:ext cx="8388424" cy="435394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复合属性进行查询</a:t>
            </a:r>
            <a:br>
              <a:rPr lang="zh-CN" altLang="en-US" dirty="0"/>
            </a:br>
            <a:br>
              <a:rPr lang="en-US" altLang="zh-CN" sz="1000" dirty="0"/>
            </a:br>
            <a:endParaRPr lang="zh-CN" altLang="en-US" sz="10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B0D5245-0033-4F40-89E4-FDDC73C188D5}"/>
              </a:ext>
            </a:extLst>
          </p:cNvPr>
          <p:cNvSpPr txBox="1"/>
          <p:nvPr/>
        </p:nvSpPr>
        <p:spPr>
          <a:xfrm>
            <a:off x="737320" y="1131590"/>
            <a:ext cx="7848872" cy="388843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 sz="1800" dirty="0" err="1"/>
              <a:t>UiObject</a:t>
            </a:r>
            <a:r>
              <a:rPr lang="en-US" altLang="zh-CN" sz="1800" dirty="0"/>
              <a:t> appItem1 = </a:t>
            </a:r>
            <a:r>
              <a:rPr lang="en-US" altLang="zh-CN" sz="1800" dirty="0" err="1">
                <a:solidFill>
                  <a:schemeClr val="tx1"/>
                </a:solidFill>
              </a:rPr>
              <a:t>mDevice</a:t>
            </a:r>
            <a:r>
              <a:rPr lang="en-US" altLang="zh-CN" sz="1800" dirty="0" err="1"/>
              <a:t>.findObject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new </a:t>
            </a:r>
            <a:r>
              <a:rPr lang="en-US" altLang="zh-CN" sz="1800" dirty="0"/>
              <a:t>UiSelector().</a:t>
            </a:r>
            <a:r>
              <a:rPr lang="en-US" altLang="zh-CN" sz="1800" dirty="0" err="1"/>
              <a:t>className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android.widget.TextView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).text(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zh-CN" altLang="en-US" sz="1800" dirty="0">
                <a:solidFill>
                  <a:schemeClr val="tx1"/>
                </a:solidFill>
              </a:rPr>
              <a:t>微信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 err="1"/>
              <a:t>UiObject</a:t>
            </a:r>
            <a:r>
              <a:rPr lang="en-US" altLang="zh-CN" sz="1800" dirty="0"/>
              <a:t> appItem2= </a:t>
            </a:r>
            <a:r>
              <a:rPr lang="en-US" altLang="zh-CN" sz="1800" dirty="0" err="1">
                <a:solidFill>
                  <a:schemeClr val="tx1"/>
                </a:solidFill>
              </a:rPr>
              <a:t>mDevice</a:t>
            </a:r>
            <a:r>
              <a:rPr lang="en-US" altLang="zh-CN" sz="1800" dirty="0" err="1"/>
              <a:t>.findObject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new </a:t>
            </a:r>
            <a:r>
              <a:rPr lang="en-US" altLang="zh-CN" sz="1800" dirty="0"/>
              <a:t>UiSelector().focused(</a:t>
            </a:r>
            <a:r>
              <a:rPr lang="en-US" altLang="zh-CN" sz="1800" dirty="0">
                <a:solidFill>
                  <a:schemeClr val="tx1"/>
                </a:solidFill>
              </a:rPr>
              <a:t>true</a:t>
            </a:r>
            <a:r>
              <a:rPr lang="en-US" altLang="zh-CN" sz="1800" dirty="0"/>
              <a:t>).</a:t>
            </a:r>
            <a:r>
              <a:rPr lang="en-US" altLang="zh-CN" sz="1800" dirty="0" err="1"/>
              <a:t>className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android.widget.TextView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/>
              <a:t>UiSelector  ui1 = </a:t>
            </a:r>
            <a:r>
              <a:rPr lang="en-US" altLang="zh-CN" sz="1800" dirty="0">
                <a:solidFill>
                  <a:schemeClr val="tx1"/>
                </a:solidFill>
              </a:rPr>
              <a:t>new </a:t>
            </a:r>
            <a:r>
              <a:rPr lang="en-US" altLang="zh-CN" sz="1800" dirty="0"/>
              <a:t>UiSelector().</a:t>
            </a:r>
            <a:r>
              <a:rPr lang="en-US" altLang="zh-CN" sz="1800" dirty="0" err="1"/>
              <a:t>className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android.widget.TextView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).instance(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en-US" altLang="zh-CN" sz="1800" dirty="0"/>
              <a:t>);</a:t>
            </a:r>
            <a:endParaRPr lang="zh-CN" altLang="en-US" sz="1800" dirty="0"/>
          </a:p>
          <a:p>
            <a:pPr>
              <a:lnSpc>
                <a:spcPts val="3200"/>
              </a:lnSpc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UiObject2 appItem3 =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mDevice.findObject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By.</a:t>
            </a:r>
            <a:r>
              <a:rPr lang="en-US" altLang="zh-CN" sz="1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微信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UiObject2 appItem4=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mDevice.findObject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By.</a:t>
            </a:r>
            <a:r>
              <a:rPr lang="en-US" altLang="zh-CN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focused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(true).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clazz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android.widget.TextView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"));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81540"/>
            <a:ext cx="9289032" cy="3481388"/>
          </a:xfrm>
        </p:spPr>
        <p:txBody>
          <a:bodyPr/>
          <a:lstStyle/>
          <a:p>
            <a:pPr>
              <a:lnSpc>
                <a:spcPts val="336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2800" dirty="0"/>
              <a:t>按</a:t>
            </a:r>
            <a:r>
              <a:rPr lang="en-US" altLang="zh-CN" sz="2800" dirty="0"/>
              <a:t>resource id</a:t>
            </a:r>
            <a:r>
              <a:rPr lang="zh-CN" altLang="en-US" sz="2800" dirty="0"/>
              <a:t>定位 </a:t>
            </a:r>
            <a:endParaRPr lang="en-US" altLang="zh-CN" sz="2800" dirty="0"/>
          </a:p>
          <a:p>
            <a:pPr marL="0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/>
              <a:t>		   new </a:t>
            </a:r>
            <a:r>
              <a:rPr lang="en-US" altLang="zh-CN" sz="2000" dirty="0" err="1"/>
              <a:t>UiObject</a:t>
            </a:r>
            <a:r>
              <a:rPr lang="en-US" altLang="zh-CN" sz="2000" dirty="0"/>
              <a:t>(new       UiSelector().</a:t>
            </a:r>
            <a:r>
              <a:rPr lang="en-US" altLang="zh-CN" sz="2000" dirty="0" err="1"/>
              <a:t>resourceId</a:t>
            </a:r>
            <a:r>
              <a:rPr lang="en-US" altLang="zh-CN" sz="2000" dirty="0"/>
              <a:t>("com.android.calculator2:id/digit_7"));</a:t>
            </a:r>
          </a:p>
          <a:p>
            <a:pPr>
              <a:lnSpc>
                <a:spcPts val="336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2800" dirty="0"/>
              <a:t>按</a:t>
            </a:r>
            <a:r>
              <a:rPr lang="en-US" altLang="zh-CN" sz="2800" dirty="0"/>
              <a:t>text</a:t>
            </a:r>
            <a:r>
              <a:rPr lang="zh-CN" altLang="en-US" sz="2800" dirty="0"/>
              <a:t>定位</a:t>
            </a:r>
            <a:endParaRPr lang="en-US" altLang="zh-CN" sz="2800" dirty="0"/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new UiSelector().text( "")  </a:t>
            </a:r>
            <a:r>
              <a:rPr lang="zh-CN" altLang="en-US" sz="2000" dirty="0">
                <a:solidFill>
                  <a:schemeClr val="tx1"/>
                </a:solidFill>
              </a:rPr>
              <a:t>： 全匹配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 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textContains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包含某文本 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textStartsWith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以某文本开头   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 "" ) : </a:t>
            </a:r>
            <a:r>
              <a:rPr lang="zh-CN" altLang="en-US" sz="2000" dirty="0">
                <a:solidFill>
                  <a:schemeClr val="tx1"/>
                </a:solidFill>
              </a:rPr>
              <a:t>正则表达式模式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new 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(".*</a:t>
            </a:r>
            <a:r>
              <a:rPr lang="zh-CN" altLang="en-US" sz="2000" dirty="0">
                <a:solidFill>
                  <a:schemeClr val="tx1"/>
                </a:solidFill>
              </a:rPr>
              <a:t>系</a:t>
            </a:r>
            <a:r>
              <a:rPr lang="en-US" altLang="zh-CN" sz="2000" dirty="0">
                <a:solidFill>
                  <a:schemeClr val="tx1"/>
                </a:solidFill>
              </a:rPr>
              <a:t>.*")</a:t>
            </a:r>
          </a:p>
        </p:txBody>
      </p:sp>
    </p:spTree>
    <p:extLst>
      <p:ext uri="{BB962C8B-B14F-4D97-AF65-F5344CB8AC3E}">
        <p14:creationId xmlns:p14="http://schemas.microsoft.com/office/powerpoint/2010/main" val="107731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97565"/>
            <a:ext cx="4657725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681540"/>
            <a:ext cx="3778375" cy="20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2895787"/>
            <a:ext cx="3867833" cy="178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4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04E8-A80B-4D53-A637-E1B5B455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BySelector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A317F-F1F1-4E4F-A5D1-152FF9D8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4" y="936705"/>
            <a:ext cx="4373673" cy="3270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ED894-D90A-47E2-B2FA-98836EF5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17" y="1067265"/>
            <a:ext cx="4553184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UiObject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920880" cy="99011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dirty="0"/>
              <a:t>	    </a:t>
            </a:r>
            <a:r>
              <a:rPr lang="en-US" altLang="zh-CN" sz="2000" dirty="0" err="1"/>
              <a:t>UiObject</a:t>
            </a:r>
            <a:r>
              <a:rPr lang="zh-CN" altLang="en-US" sz="2000" dirty="0"/>
              <a:t>类代表一个</a:t>
            </a:r>
            <a:r>
              <a:rPr lang="en-US" altLang="zh-CN" sz="2000" dirty="0"/>
              <a:t>UI</a:t>
            </a:r>
            <a:r>
              <a:rPr lang="zh-CN" altLang="en-US" sz="2000" dirty="0"/>
              <a:t>元素对象，为创建</a:t>
            </a:r>
            <a:r>
              <a:rPr lang="en-US" altLang="zh-CN" sz="2000" dirty="0"/>
              <a:t>UiObject</a:t>
            </a:r>
            <a:r>
              <a:rPr lang="zh-CN" altLang="en-US" sz="2000" dirty="0"/>
              <a:t>实例，需要通过</a:t>
            </a:r>
            <a:r>
              <a:rPr lang="en-US" altLang="zh-CN" sz="2000" dirty="0"/>
              <a:t>UiSelector</a:t>
            </a:r>
            <a:r>
              <a:rPr lang="zh-CN" altLang="en-US" sz="2000" dirty="0"/>
              <a:t>类查找</a:t>
            </a:r>
            <a:r>
              <a:rPr lang="en-US" altLang="zh-CN" sz="2000" dirty="0"/>
              <a:t>UiObject</a:t>
            </a:r>
            <a:r>
              <a:rPr lang="zh-CN" altLang="en-US" sz="2000" dirty="0"/>
              <a:t>，待找到实例后，通过实例的方法进行操作。</a:t>
            </a:r>
            <a:endParaRPr lang="en-US" altLang="zh-CN" sz="2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33BFD20-2EF0-4BCD-8205-B9954D7ED9BD}"/>
              </a:ext>
            </a:extLst>
          </p:cNvPr>
          <p:cNvSpPr/>
          <p:nvPr/>
        </p:nvSpPr>
        <p:spPr bwMode="auto">
          <a:xfrm>
            <a:off x="4499992" y="2519608"/>
            <a:ext cx="1296144" cy="12241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组件操作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6371A-5860-464A-B789-5256B018FB0D}"/>
              </a:ext>
            </a:extLst>
          </p:cNvPr>
          <p:cNvSpPr/>
          <p:nvPr/>
        </p:nvSpPr>
        <p:spPr bwMode="auto">
          <a:xfrm>
            <a:off x="3203848" y="1861989"/>
            <a:ext cx="1008112" cy="6480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91419F7-F753-446F-B93E-ADF55AC6537D}"/>
              </a:ext>
            </a:extLst>
          </p:cNvPr>
          <p:cNvSpPr/>
          <p:nvPr/>
        </p:nvSpPr>
        <p:spPr bwMode="auto">
          <a:xfrm>
            <a:off x="2965824" y="3104527"/>
            <a:ext cx="1008112" cy="6480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滑动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51D367-57C1-48EE-86F7-8FF0C37EC8C3}"/>
              </a:ext>
            </a:extLst>
          </p:cNvPr>
          <p:cNvSpPr/>
          <p:nvPr/>
        </p:nvSpPr>
        <p:spPr bwMode="auto">
          <a:xfrm>
            <a:off x="3347864" y="4100554"/>
            <a:ext cx="1008112" cy="6480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长按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1ADD45-9119-4042-AD64-5A6B8AB609B4}"/>
              </a:ext>
            </a:extLst>
          </p:cNvPr>
          <p:cNvSpPr/>
          <p:nvPr/>
        </p:nvSpPr>
        <p:spPr bwMode="auto">
          <a:xfrm>
            <a:off x="5724128" y="4190870"/>
            <a:ext cx="1008112" cy="64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拖动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E95278-8990-4C96-B113-FDDFBD3204CD}"/>
              </a:ext>
            </a:extLst>
          </p:cNvPr>
          <p:cNvSpPr/>
          <p:nvPr/>
        </p:nvSpPr>
        <p:spPr bwMode="auto">
          <a:xfrm>
            <a:off x="6012161" y="1813569"/>
            <a:ext cx="1008112" cy="64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2CE0DFB-85E9-4F41-87B2-08E04AF2B905}"/>
              </a:ext>
            </a:extLst>
          </p:cNvPr>
          <p:cNvSpPr/>
          <p:nvPr/>
        </p:nvSpPr>
        <p:spPr bwMode="auto">
          <a:xfrm>
            <a:off x="6350772" y="3028612"/>
            <a:ext cx="1008112" cy="6459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按键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D8CBED-22ED-454F-B128-19CE21E954CB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4161770" y="2294037"/>
            <a:ext cx="528038" cy="4048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2B79069-F70B-4996-BB5D-D62E4E79D72B}"/>
              </a:ext>
            </a:extLst>
          </p:cNvPr>
          <p:cNvCxnSpPr>
            <a:cxnSpLocks/>
            <a:stCxn id="5" idx="7"/>
          </p:cNvCxnSpPr>
          <p:nvPr/>
        </p:nvCxnSpPr>
        <p:spPr bwMode="auto">
          <a:xfrm flipV="1">
            <a:off x="5606320" y="2339233"/>
            <a:ext cx="499666" cy="359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C3F72EC-E409-4531-8C74-21A6DC5FCB4E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 flipV="1">
            <a:off x="3973936" y="3242100"/>
            <a:ext cx="554636" cy="18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275A099-EF3C-4F18-9DDA-9B26425BA0BA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5795746" y="3244575"/>
            <a:ext cx="555026" cy="107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575CF5-D2B2-4846-B5D3-035DB512444B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5477960" y="3674583"/>
            <a:ext cx="393803" cy="610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179D092-5B0B-407D-B1F9-E918A81F853C}"/>
              </a:ext>
            </a:extLst>
          </p:cNvPr>
          <p:cNvCxnSpPr>
            <a:cxnSpLocks/>
            <a:stCxn id="11" idx="7"/>
          </p:cNvCxnSpPr>
          <p:nvPr/>
        </p:nvCxnSpPr>
        <p:spPr bwMode="auto">
          <a:xfrm flipV="1">
            <a:off x="4208341" y="3681466"/>
            <a:ext cx="568409" cy="51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507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6937-1583-45D4-9EEE-610BCA83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UiObject</a:t>
            </a:r>
            <a:r>
              <a:rPr lang="zh-CN" altLang="en-US" dirty="0"/>
              <a:t>类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D895F4-C5FD-4339-80A0-8CF96DDE6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10257"/>
              </p:ext>
            </p:extLst>
          </p:nvPr>
        </p:nvGraphicFramePr>
        <p:xfrm>
          <a:off x="467544" y="628060"/>
          <a:ext cx="8208267" cy="453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43">
                  <a:extLst>
                    <a:ext uri="{9D8B030D-6E8A-4147-A177-3AD203B41FA5}">
                      <a16:colId xmlns:a16="http://schemas.microsoft.com/office/drawing/2014/main" val="303646710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2600263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283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7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clear()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清除编辑框中的内容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click()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点击一个对象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4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&lt;R&gt;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clickAndWait</a:t>
                      </a:r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EventCondition</a:t>
                      </a:r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&lt;R&gt; condition, long timeout)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点击一个对象，然后等待在超时时间内条件成立则通过，否则抛出异常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drag(Point </a:t>
                      </a:r>
                      <a:r>
                        <a:rPr 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dest</a:t>
                      </a:r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int speed)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自定义速度拖拽一个对象到指定位置，速度：像素</a:t>
                      </a:r>
                      <a:r>
                        <a:rPr lang="en-US" altLang="zh-CN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drag(Point </a:t>
                      </a:r>
                      <a:r>
                        <a:rPr 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dest</a:t>
                      </a:r>
                      <a:r>
                        <a:rPr 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拖拽一个对象到指定位置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318719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longClick()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长时间点击对象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scroll(Direction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direction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 float percent)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滚动操作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boolean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scroll(Direction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direction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 float percent, int speed)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自定义速度的滚动操作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7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setText(String text)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设置文本内容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87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97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4D0E-5786-49E7-B973-A3363404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UiObject</a:t>
            </a:r>
            <a:r>
              <a:rPr lang="zh-CN" altLang="en-US" dirty="0"/>
              <a:t>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74AF9-C0E6-4964-9DB8-FC5B88F077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71600" y="1125339"/>
            <a:ext cx="6336059" cy="289282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UiObject2 obj1 = </a:t>
            </a:r>
            <a:r>
              <a:rPr lang="en-US" altLang="zh-CN" sz="1600" kern="1200" dirty="0" err="1">
                <a:solidFill>
                  <a:schemeClr val="tx1"/>
                </a:solidFill>
              </a:rPr>
              <a:t>mDevice</a:t>
            </a:r>
            <a:r>
              <a:rPr lang="en-US" altLang="zh-CN" sz="1600" dirty="0" err="1"/>
              <a:t>.findObject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By.</a:t>
            </a:r>
            <a:r>
              <a:rPr lang="en-US" altLang="zh-CN" sz="1600" i="1" dirty="0" err="1"/>
              <a:t>text</a:t>
            </a:r>
            <a:r>
              <a:rPr lang="en-US" altLang="zh-CN" sz="1600" dirty="0"/>
              <a:t>(</a:t>
            </a:r>
            <a:r>
              <a:rPr lang="en-US" altLang="zh-CN" sz="1600" kern="1200" dirty="0">
                <a:solidFill>
                  <a:schemeClr val="tx1"/>
                </a:solidFill>
              </a:rPr>
              <a:t>"QQ"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r>
              <a:rPr lang="en-US" altLang="zh-CN" sz="1600" dirty="0"/>
              <a:t>obj1.drag(</a:t>
            </a:r>
            <a:r>
              <a:rPr lang="en-US" altLang="zh-CN" sz="1600" kern="12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Point(</a:t>
            </a:r>
            <a:r>
              <a:rPr lang="en-US" altLang="zh-CN" sz="1600" kern="1200" dirty="0">
                <a:solidFill>
                  <a:schemeClr val="tx1"/>
                </a:solidFill>
              </a:rPr>
              <a:t>334</a:t>
            </a:r>
            <a:r>
              <a:rPr lang="en-US" altLang="zh-CN" sz="1600" dirty="0"/>
              <a:t>,</a:t>
            </a:r>
            <a:r>
              <a:rPr lang="en-US" altLang="zh-CN" sz="1600" kern="1200" dirty="0">
                <a:solidFill>
                  <a:schemeClr val="tx1"/>
                </a:solidFill>
              </a:rPr>
              <a:t>991</a:t>
            </a:r>
            <a:r>
              <a:rPr lang="en-US" altLang="zh-CN" sz="1600" dirty="0"/>
              <a:t>),</a:t>
            </a:r>
            <a:r>
              <a:rPr lang="en-US" altLang="zh-CN" sz="1600" kern="1200" dirty="0">
                <a:solidFill>
                  <a:schemeClr val="tx1"/>
                </a:solidFill>
              </a:rPr>
              <a:t>10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br>
              <a:rPr lang="en-US" altLang="zh-CN" sz="1600" dirty="0"/>
            </a:br>
            <a:r>
              <a:rPr lang="en-US" altLang="zh-CN" sz="1600" dirty="0"/>
              <a:t>UiSelector </a:t>
            </a:r>
            <a:r>
              <a:rPr lang="en-US" altLang="zh-CN" sz="1600" dirty="0" err="1"/>
              <a:t>qq</a:t>
            </a:r>
            <a:r>
              <a:rPr lang="en-US" altLang="zh-CN" sz="1600" dirty="0"/>
              <a:t> = </a:t>
            </a:r>
            <a:r>
              <a:rPr lang="en-US" altLang="zh-CN" sz="1600" kern="12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(</a:t>
            </a:r>
            <a:r>
              <a:rPr lang="en-US" altLang="zh-CN" sz="1600" kern="1200" dirty="0">
                <a:solidFill>
                  <a:schemeClr val="tx1"/>
                </a:solidFill>
              </a:rPr>
              <a:t>"</a:t>
            </a:r>
            <a:r>
              <a:rPr lang="en-US" altLang="zh-CN" sz="1600" kern="1200" dirty="0" err="1">
                <a:solidFill>
                  <a:schemeClr val="tx1"/>
                </a:solidFill>
              </a:rPr>
              <a:t>android.view.View</a:t>
            </a:r>
            <a:r>
              <a:rPr lang="en-US" altLang="zh-CN" sz="1600" kern="12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).instance(</a:t>
            </a:r>
            <a:r>
              <a:rPr lang="en-US" altLang="zh-CN" sz="1600" kern="1200" dirty="0">
                <a:solidFill>
                  <a:schemeClr val="tx1"/>
                </a:solidFill>
              </a:rPr>
              <a:t>0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 err="1"/>
              <a:t>UiObject</a:t>
            </a:r>
            <a:r>
              <a:rPr lang="en-US" altLang="zh-CN" sz="1600" dirty="0"/>
              <a:t> obj2 = </a:t>
            </a:r>
            <a:r>
              <a:rPr lang="en-US" altLang="zh-CN" sz="1600" kern="1200" dirty="0" err="1">
                <a:solidFill>
                  <a:schemeClr val="tx1"/>
                </a:solidFill>
              </a:rPr>
              <a:t>mDevice</a:t>
            </a:r>
            <a:r>
              <a:rPr lang="en-US" altLang="zh-CN" sz="1600" dirty="0" err="1"/>
              <a:t>.findObject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qq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obj2.swipeRight(</a:t>
            </a:r>
            <a:r>
              <a:rPr lang="en-US" altLang="zh-CN" sz="1600" kern="1200" dirty="0">
                <a:solidFill>
                  <a:schemeClr val="tx1"/>
                </a:solidFill>
              </a:rPr>
              <a:t>10</a:t>
            </a:r>
            <a:r>
              <a:rPr lang="en-US" altLang="zh-CN" sz="1600" dirty="0"/>
              <a:t>);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1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/>
              <a:t>UI Automator</a:t>
            </a:r>
            <a:r>
              <a:rPr lang="zh-CN" altLang="en-US" sz="2600" dirty="0"/>
              <a:t>是</a:t>
            </a:r>
            <a:r>
              <a:rPr lang="en-US" altLang="zh-CN" sz="2600" dirty="0"/>
              <a:t>Google</a:t>
            </a:r>
            <a:r>
              <a:rPr lang="zh-CN" altLang="en-US" sz="2600" dirty="0"/>
              <a:t>提供的自动化测试框架，可以通过它来编写</a:t>
            </a:r>
            <a:r>
              <a:rPr lang="en-US" altLang="zh-CN" sz="2600" dirty="0"/>
              <a:t>UI</a:t>
            </a:r>
            <a:r>
              <a:rPr lang="zh-CN" altLang="en-US" sz="2600" dirty="0"/>
              <a:t>自动化测试用例。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altLang="zh-CN" sz="2600" dirty="0"/>
              <a:t>uiautomatorviewer</a:t>
            </a:r>
            <a:r>
              <a:rPr lang="zh-CN" altLang="en-US" sz="2600" dirty="0"/>
              <a:t>：一个图形界面工具来扫描和分析应用的</a:t>
            </a:r>
            <a:r>
              <a:rPr lang="en-US" altLang="zh-CN" sz="2600" dirty="0"/>
              <a:t>UI</a:t>
            </a:r>
            <a:r>
              <a:rPr lang="zh-CN" altLang="en-US" sz="2600" dirty="0"/>
              <a:t>控件。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altLang="zh-CN" sz="2600" dirty="0" err="1"/>
              <a:t>uiautomator</a:t>
            </a:r>
            <a:r>
              <a:rPr lang="zh-CN" altLang="en-US" sz="2600" dirty="0"/>
              <a:t>：一个测试的</a:t>
            </a:r>
            <a:r>
              <a:rPr lang="en-US" altLang="zh-CN" sz="2600" dirty="0"/>
              <a:t>Java</a:t>
            </a:r>
            <a:r>
              <a:rPr lang="zh-CN" altLang="en-US" sz="2600" dirty="0"/>
              <a:t>库，包含了创建</a:t>
            </a:r>
            <a:r>
              <a:rPr lang="en-US" altLang="zh-CN" sz="2600" dirty="0"/>
              <a:t>UI</a:t>
            </a:r>
            <a:r>
              <a:rPr lang="zh-CN" altLang="en-US" sz="2600" dirty="0"/>
              <a:t>测试的各种</a:t>
            </a:r>
            <a:r>
              <a:rPr lang="en-US" altLang="zh-CN" sz="2600" dirty="0"/>
              <a:t>API</a:t>
            </a:r>
            <a:r>
              <a:rPr lang="zh-CN" altLang="en-US" sz="2600" dirty="0"/>
              <a:t>和执行自动化测试的引擎。支持所有的</a:t>
            </a:r>
            <a:r>
              <a:rPr lang="en-US" altLang="zh-CN" sz="2600" dirty="0"/>
              <a:t>Android</a:t>
            </a:r>
            <a:r>
              <a:rPr lang="zh-CN" altLang="en-US" sz="2600" dirty="0"/>
              <a:t>事件操作，可以通过断言和截图验证正确性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4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942438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		   </a:t>
            </a:r>
            <a:r>
              <a:rPr lang="zh-CN" altLang="en-US" sz="2000" dirty="0"/>
              <a:t>继承于</a:t>
            </a:r>
            <a:r>
              <a:rPr lang="en-US" altLang="zh-CN" sz="2000" dirty="0">
                <a:solidFill>
                  <a:srgbClr val="FF0000"/>
                </a:solidFill>
              </a:rPr>
              <a:t>UiObject</a:t>
            </a:r>
            <a:r>
              <a:rPr lang="zh-CN" altLang="en-US" sz="2000" dirty="0"/>
              <a:t>，它用于</a:t>
            </a:r>
            <a:r>
              <a:rPr lang="zh-CN" altLang="en-US" sz="2000" dirty="0">
                <a:solidFill>
                  <a:srgbClr val="FF0000"/>
                </a:solidFill>
              </a:rPr>
              <a:t>枚举一个容器用户界面元素</a:t>
            </a:r>
            <a:r>
              <a:rPr lang="zh-CN" altLang="en-US" sz="2000" dirty="0"/>
              <a:t>的目的，可以通过其提供的一些方法获取容器内的子元素对象。当界面存在多个控件而无法用</a:t>
            </a:r>
            <a:r>
              <a:rPr lang="en-US" altLang="zh-CN" sz="2000" dirty="0"/>
              <a:t>UiSelector</a:t>
            </a:r>
            <a:r>
              <a:rPr lang="zh-CN" altLang="en-US" sz="2000" dirty="0"/>
              <a:t>描述目标控件的唯一性，或需要对界面元素进行遍历操作时，可以使用</a:t>
            </a:r>
            <a:r>
              <a:rPr lang="en-US" altLang="zh-CN" sz="2000" dirty="0"/>
              <a:t>UiCollection</a:t>
            </a:r>
            <a:r>
              <a:rPr lang="zh-CN" altLang="en-US" sz="2000" dirty="0"/>
              <a:t>来进行。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000" dirty="0"/>
              <a:t>通过以下三个方法来获得查找的对象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getChildByDescription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getChildByInstance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instance)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</p:txBody>
      </p:sp>
    </p:spTree>
    <p:extLst>
      <p:ext uri="{BB962C8B-B14F-4D97-AF65-F5344CB8AC3E}">
        <p14:creationId xmlns:p14="http://schemas.microsoft.com/office/powerpoint/2010/main" val="3215181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UiCollection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751-05DB-459F-9331-4D22DBE96599}"/>
              </a:ext>
            </a:extLst>
          </p:cNvPr>
          <p:cNvSpPr txBox="1"/>
          <p:nvPr/>
        </p:nvSpPr>
        <p:spPr>
          <a:xfrm>
            <a:off x="323528" y="1059582"/>
            <a:ext cx="8712968" cy="3312368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@Test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public void </a:t>
            </a:r>
            <a:r>
              <a:rPr lang="en-US" altLang="zh-CN" sz="1600" dirty="0" err="1"/>
              <a:t>testUiCollection</a:t>
            </a:r>
            <a:r>
              <a:rPr lang="en-US" altLang="zh-CN" sz="1600" dirty="0"/>
              <a:t>() </a:t>
            </a:r>
            <a:r>
              <a:rPr lang="en-US" altLang="zh-CN" sz="1600" dirty="0">
                <a:solidFill>
                  <a:schemeClr val="tx1"/>
                </a:solidFill>
              </a:rPr>
              <a:t>throws </a:t>
            </a:r>
            <a:r>
              <a:rPr lang="en-US" altLang="zh-CN" sz="1600" dirty="0" err="1"/>
              <a:t>UiObjectNotFoundException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   </a:t>
            </a:r>
            <a:r>
              <a:rPr lang="en-US" altLang="zh-CN" sz="1600" dirty="0" err="1"/>
              <a:t>UiCollection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uc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 err="1"/>
              <a:t>UiCollection</a:t>
            </a:r>
            <a:br>
              <a:rPr lang="en-US" altLang="zh-CN" sz="1600" dirty="0"/>
            </a:br>
            <a:r>
              <a:rPr lang="en-US" altLang="zh-CN" sz="1600" dirty="0"/>
              <a:t>            (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 err="1">
                <a:solidFill>
                  <a:schemeClr val="tx1"/>
                </a:solidFill>
              </a:rPr>
              <a:t>android.view.View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).instance(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int </a:t>
            </a:r>
            <a:r>
              <a:rPr lang="en-US" altLang="zh-CN" sz="1600" dirty="0"/>
              <a:t>count = </a:t>
            </a:r>
            <a:r>
              <a:rPr lang="en-US" altLang="zh-CN" sz="1600" dirty="0" err="1"/>
              <a:t>uc.getChildCount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 err="1">
                <a:solidFill>
                  <a:schemeClr val="tx1"/>
                </a:solidFill>
              </a:rPr>
              <a:t>android.widget.TextView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Log.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"msg"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zh-CN" altLang="en-US" sz="1600" dirty="0">
                <a:solidFill>
                  <a:schemeClr val="tx1"/>
                </a:solidFill>
              </a:rPr>
              <a:t>数量是</a:t>
            </a:r>
            <a:r>
              <a:rPr lang="en-US" altLang="zh-CN" sz="1600" dirty="0">
                <a:solidFill>
                  <a:schemeClr val="tx1"/>
                </a:solidFill>
              </a:rPr>
              <a:t>:"</a:t>
            </a:r>
            <a:r>
              <a:rPr lang="en-US" altLang="zh-CN" sz="1600" dirty="0"/>
              <a:t>+count+</a:t>
            </a:r>
            <a:r>
              <a:rPr lang="en-US" altLang="zh-CN" sz="1600" dirty="0">
                <a:solidFill>
                  <a:schemeClr val="tx1"/>
                </a:solidFill>
              </a:rPr>
              <a:t>" 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count;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UiObject</a:t>
            </a:r>
            <a:r>
              <a:rPr lang="en-US" altLang="zh-CN" sz="1600" dirty="0"/>
              <a:t> object = </a:t>
            </a:r>
            <a:r>
              <a:rPr lang="en-US" altLang="zh-CN" sz="1600" dirty="0" err="1"/>
              <a:t>uc.getChild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UiSelector().index(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Log.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"msg"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chemeClr val="tx1"/>
                </a:solidFill>
              </a:rPr>
              <a:t>"*******" </a:t>
            </a:r>
            <a:r>
              <a:rPr lang="en-US" altLang="zh-CN" sz="1600" dirty="0"/>
              <a:t>+ </a:t>
            </a:r>
            <a:r>
              <a:rPr lang="en-US" altLang="zh-CN" sz="1600" dirty="0" err="1"/>
              <a:t>object.getText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6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6" y="0"/>
            <a:ext cx="9144000" cy="424365"/>
          </a:xfrm>
        </p:spPr>
        <p:txBody>
          <a:bodyPr/>
          <a:lstStyle/>
          <a:p>
            <a:r>
              <a:rPr lang="en-US" altLang="zh-CN" dirty="0" err="1"/>
              <a:t>UiScrollable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38174"/>
            <a:ext cx="5904657" cy="3481388"/>
          </a:xfrm>
        </p:spPr>
        <p:txBody>
          <a:bodyPr/>
          <a:lstStyle/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en-US" altLang="zh-CN" sz="2000" dirty="0" err="1"/>
              <a:t>UiScrollable</a:t>
            </a:r>
            <a:r>
              <a:rPr lang="zh-CN" altLang="en-US" sz="2000" dirty="0"/>
              <a:t>是</a:t>
            </a:r>
            <a:r>
              <a:rPr lang="en-US" altLang="zh-CN" sz="2000" dirty="0" err="1">
                <a:solidFill>
                  <a:srgbClr val="FF0000"/>
                </a:solidFill>
              </a:rPr>
              <a:t>UiCollection</a:t>
            </a:r>
            <a:r>
              <a:rPr lang="zh-CN" altLang="en-US" sz="2000" dirty="0"/>
              <a:t>的子类，用来专门</a:t>
            </a:r>
            <a:r>
              <a:rPr lang="zh-CN" altLang="en-US" sz="2000" dirty="0">
                <a:solidFill>
                  <a:srgbClr val="FF0000"/>
                </a:solidFill>
              </a:rPr>
              <a:t>处理滚动事件</a:t>
            </a:r>
            <a:r>
              <a:rPr lang="zh-CN" altLang="en-US" sz="2000" dirty="0"/>
              <a:t>的对象，其提供了丰富多样的滚动处理方法</a:t>
            </a:r>
            <a:endParaRPr lang="en-US" altLang="zh-CN" sz="2000" dirty="0"/>
          </a:p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text, </a:t>
            </a:r>
            <a:r>
              <a:rPr lang="en-US" altLang="zh-CN" sz="2000" b="1" dirty="0" err="1"/>
              <a:t>boolean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allowScrollSearch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zh-CN" altLang="en-US" sz="2000" dirty="0"/>
              <a:t>区别在于</a:t>
            </a:r>
            <a:r>
              <a:rPr lang="en-US" altLang="zh-CN" sz="2000" dirty="0" err="1"/>
              <a:t>allowScrollSearch</a:t>
            </a:r>
            <a:r>
              <a:rPr lang="zh-CN" altLang="en-US" sz="2000" dirty="0"/>
              <a:t>为真，效果一样，为假，不允许滚动查找。</a:t>
            </a:r>
            <a:endParaRPr lang="en-US" altLang="zh-CN" sz="2000" dirty="0"/>
          </a:p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en-US" altLang="zh-CN" sz="2000" dirty="0" err="1"/>
              <a:t>getChildCount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ts val="3100"/>
              </a:lnSpc>
              <a:spcAft>
                <a:spcPts val="0"/>
              </a:spcAft>
              <a:buNone/>
            </a:pPr>
            <a:r>
              <a:rPr lang="zh-CN" altLang="en-US" sz="2000" dirty="0"/>
              <a:t>递归计算符合条件的子元素的数量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3244B1-7901-4887-ADA2-55E3D66AE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23"/>
          <a:stretch/>
        </p:blipFill>
        <p:spPr>
          <a:xfrm>
            <a:off x="6300192" y="831055"/>
            <a:ext cx="266429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30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05F46-F441-4A27-BC72-387E670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UiScrollable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BD287C-13E9-4350-869A-B8F839C6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7838"/>
            <a:ext cx="7091809" cy="4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E147-0964-4E91-AECE-A79F3DAC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宋体" panose="02010600030101010101" pitchFamily="2" charset="-122"/>
                <a:ea typeface="宋体" panose="02010600030101010101" pitchFamily="2" charset="-122"/>
              </a:rPr>
              <a:t>UiScrollable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20747-4DEE-4F75-9AF4-F3DA0EB7338B}"/>
              </a:ext>
            </a:extLst>
          </p:cNvPr>
          <p:cNvSpPr txBox="1"/>
          <p:nvPr/>
        </p:nvSpPr>
        <p:spPr>
          <a:xfrm>
            <a:off x="323528" y="1221600"/>
            <a:ext cx="8712968" cy="343838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@Test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public void </a:t>
            </a:r>
            <a:r>
              <a:rPr lang="en-US" altLang="zh-CN" sz="1600" dirty="0" err="1"/>
              <a:t>testScrollabale</a:t>
            </a:r>
            <a:r>
              <a:rPr lang="en-US" altLang="zh-CN" sz="1600" dirty="0"/>
              <a:t>() </a:t>
            </a:r>
            <a:r>
              <a:rPr lang="en-US" altLang="zh-CN" sz="1600" dirty="0">
                <a:solidFill>
                  <a:schemeClr val="tx1"/>
                </a:solidFill>
              </a:rPr>
              <a:t>throws </a:t>
            </a:r>
            <a:r>
              <a:rPr lang="en-US" altLang="zh-CN" sz="1600" dirty="0" err="1"/>
              <a:t>UiObjectNotFoundException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UiSelector </a:t>
            </a:r>
            <a:r>
              <a:rPr lang="en-US" altLang="zh-CN" sz="1600" dirty="0" err="1"/>
              <a:t>zhihu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UiSelector().text(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zh-CN" altLang="en-US" sz="1600" dirty="0">
                <a:solidFill>
                  <a:schemeClr val="tx1"/>
                </a:solidFill>
              </a:rPr>
              <a:t>知乎日报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UiObject</a:t>
            </a:r>
            <a:r>
              <a:rPr lang="en-US" altLang="zh-CN" sz="1600" dirty="0"/>
              <a:t> obj = </a:t>
            </a:r>
            <a:r>
              <a:rPr lang="en-US" altLang="zh-CN" sz="1600" dirty="0" err="1">
                <a:solidFill>
                  <a:schemeClr val="tx1"/>
                </a:solidFill>
              </a:rPr>
              <a:t>mDevice</a:t>
            </a:r>
            <a:r>
              <a:rPr lang="en-US" altLang="zh-CN" sz="1600" dirty="0" err="1"/>
              <a:t>.findObject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zhihu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obj.clickAndWaitForNewWindow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UiScrollable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scoll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 err="1"/>
              <a:t>UiScrollable</a:t>
            </a:r>
            <a:br>
              <a:rPr lang="en-US" altLang="zh-CN" sz="1600" dirty="0"/>
            </a:br>
            <a:r>
              <a:rPr lang="en-US" altLang="zh-CN" sz="1600" dirty="0"/>
              <a:t>            (</a:t>
            </a:r>
            <a:r>
              <a:rPr lang="en-US" altLang="zh-CN" sz="1600" dirty="0">
                <a:solidFill>
                  <a:schemeClr val="tx1"/>
                </a:solidFill>
              </a:rPr>
              <a:t>new </a:t>
            </a:r>
            <a:r>
              <a:rPr lang="en-US" altLang="zh-CN" sz="1600" dirty="0"/>
              <a:t>UiSelector().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"android.support.v4.view.ViewPager"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Log.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 err="1">
                <a:solidFill>
                  <a:schemeClr val="tx1"/>
                </a:solidFill>
              </a:rPr>
              <a:t>scoll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 err="1"/>
              <a:t>String.</a:t>
            </a:r>
            <a:r>
              <a:rPr lang="en-US" altLang="zh-CN" sz="1600" i="1" dirty="0" err="1"/>
              <a:t>valueOf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scoll.isScrollable</a:t>
            </a:r>
            <a:r>
              <a:rPr lang="en-US" altLang="zh-CN" sz="1600" dirty="0"/>
              <a:t>())) 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scoll.flingToEnd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47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UiWatcher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UiWatcher</a:t>
            </a:r>
            <a:r>
              <a:rPr lang="zh-CN" altLang="en-US" dirty="0"/>
              <a:t>，是</a:t>
            </a:r>
            <a:r>
              <a:rPr lang="en-US" altLang="zh-CN" dirty="0"/>
              <a:t>UI Automator</a:t>
            </a:r>
            <a:r>
              <a:rPr lang="zh-CN" altLang="en-US" dirty="0"/>
              <a:t>的接口类，用于处理测试中出现的“意外打断”情况。例如：在执行过程中突然打来电话，打乱了正在执行的步骤，需要通过</a:t>
            </a:r>
            <a:r>
              <a:rPr lang="en-US" altLang="zh-CN" dirty="0" err="1"/>
              <a:t>UiWatcher</a:t>
            </a:r>
            <a:r>
              <a:rPr lang="zh-CN" altLang="en-US" dirty="0"/>
              <a:t>来监听处理这种情况。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en-US" altLang="zh-CN" dirty="0" err="1"/>
              <a:t>Automator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FF0000"/>
                </a:solidFill>
              </a:rPr>
              <a:t>checkForCondition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调用设备上所有已经启动的监听检查设施。</a:t>
            </a:r>
          </a:p>
        </p:txBody>
      </p:sp>
    </p:spTree>
    <p:extLst>
      <p:ext uri="{BB962C8B-B14F-4D97-AF65-F5344CB8AC3E}">
        <p14:creationId xmlns:p14="http://schemas.microsoft.com/office/powerpoint/2010/main" val="262307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6937-1583-45D4-9EEE-610BCA83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UiWatcher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D895F4-C5FD-4339-80A0-8CF96DDE6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3037"/>
              </p:ext>
            </p:extLst>
          </p:nvPr>
        </p:nvGraphicFramePr>
        <p:xfrm>
          <a:off x="395536" y="1131590"/>
          <a:ext cx="8208267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443">
                  <a:extLst>
                    <a:ext uri="{9D8B030D-6E8A-4147-A177-3AD203B41FA5}">
                      <a16:colId xmlns:a16="http://schemas.microsoft.com/office/drawing/2014/main" val="303646710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2600263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283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返回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7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void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registerWatcher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(String name,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UiWatcher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watcher)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注册一个监听器，当无法匹配到对象的时候，触发监听器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void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removeWatcher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(String name)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取消之前注册的指定的监听器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4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void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resetWatcherTriggers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()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重置已出发过的</a:t>
                      </a:r>
                      <a:r>
                        <a:rPr lang="en-US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UiWatcher</a:t>
                      </a:r>
                      <a:endParaRPr 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60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void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runWatchers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()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运行所有的监听器</a:t>
                      </a:r>
                    </a:p>
                  </a:txBody>
                  <a:tcPr marL="6350" marR="6350" marT="6350" marB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95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UiWatcher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D7D04-5F8B-4E90-B975-B04B6365B76C}"/>
              </a:ext>
            </a:extLst>
          </p:cNvPr>
          <p:cNvSpPr txBox="1"/>
          <p:nvPr/>
        </p:nvSpPr>
        <p:spPr>
          <a:xfrm>
            <a:off x="395536" y="715008"/>
            <a:ext cx="8712968" cy="442849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先要注册监听器</a:t>
            </a:r>
            <a:br>
              <a:rPr lang="zh-CN" altLang="en-US" sz="1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.registerWatcher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"phone"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UiWatcher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checkForCondition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call =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.findObject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UiSelector().text(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来电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reject =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.findObject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UiSelector().text(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view =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.findObject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UiSelector().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android.view.View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call.exists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电话监听器被触发啦！！！！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reject.exists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存在挂断电话图标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mDevice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.swipe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reject.getBounds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reject.getBounds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573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569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}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UiObjectNotFoundException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e) {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e.printStackTrace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});</a:t>
            </a: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4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UiWatcher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E332-66F2-4B7C-9CD8-9D59856A1E95}"/>
              </a:ext>
            </a:extLst>
          </p:cNvPr>
          <p:cNvSpPr txBox="1"/>
          <p:nvPr/>
        </p:nvSpPr>
        <p:spPr>
          <a:xfrm>
            <a:off x="215516" y="1491630"/>
            <a:ext cx="8712968" cy="2484276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ts val="15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UiSelector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zhihu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= new UiSelector().text("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知乎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obj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mDevice.findObject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zhihu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obj.click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Thread.sleep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(3000);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UiObject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mobile =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mDevice.findObject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(new UiSelector().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android.widget.EditText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").text("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请输入手机号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mobile.setText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("13910102020");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mDevice.removeWatcher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("phone");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Log.i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所有监听器是否触发过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mDevice.hasAnyWatcherTriggered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()+"");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Log.i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("phone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监听器是否触发过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mDevice.hasWatcherTriggered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("phone")+"");</a:t>
            </a:r>
            <a:br>
              <a:rPr lang="en-US" altLang="zh-CN" sz="1600" dirty="0"/>
            </a:br>
            <a:endParaRPr lang="zh-CN" altLang="en-US" sz="1600" dirty="0"/>
          </a:p>
          <a:p>
            <a:pPr>
              <a:lnSpc>
                <a:spcPts val="1500"/>
              </a:lnSpc>
            </a:pPr>
            <a:br>
              <a:rPr lang="en-US" altLang="zh-CN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78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28" y="627534"/>
            <a:ext cx="8405852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配置基础类，用以控制测试过程的事件等待超时、控件可见超时等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0"/>
          <a:stretch/>
        </p:blipFill>
        <p:spPr bwMode="auto">
          <a:xfrm>
            <a:off x="5990021" y="1303558"/>
            <a:ext cx="3129734" cy="11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465"/>
              </p:ext>
            </p:extLst>
          </p:nvPr>
        </p:nvGraphicFramePr>
        <p:xfrm>
          <a:off x="467544" y="1167594"/>
          <a:ext cx="5206788" cy="3663939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782">
                <a:tc>
                  <a:txBody>
                    <a:bodyPr/>
                    <a:lstStyle/>
                    <a:p>
                      <a:r>
                        <a:rPr lang="zh-CN" altLang="en-US" sz="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延时项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setActionAcknowledgmentTimeout(long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getActionAcknowledgmentTimeout()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键盘输入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setKeyInjectionDelay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delay)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getKeyInjectionDelay()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setScrollAcknowledgmentTimeout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getScrollAcknowledgmentTimeout()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空闲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setWaitForIdleTimeout(long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getWaitForIdleTimeout()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组件查找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setWaitForSelectorTimeout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getWaitForSelectorTimeout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"/>
          <a:stretch/>
        </p:blipFill>
        <p:spPr bwMode="auto">
          <a:xfrm>
            <a:off x="179512" y="1014400"/>
            <a:ext cx="8727016" cy="339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30E94-BC79-4583-932B-172B17066513}"/>
              </a:ext>
            </a:extLst>
          </p:cNvPr>
          <p:cNvSpPr txBox="1"/>
          <p:nvPr/>
        </p:nvSpPr>
        <p:spPr>
          <a:xfrm>
            <a:off x="215516" y="987574"/>
            <a:ext cx="8712968" cy="1116124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/>
              <a:t>Configurator con = </a:t>
            </a:r>
            <a:r>
              <a:rPr lang="en-US" altLang="zh-CN" sz="1600" dirty="0" err="1"/>
              <a:t>Configurator.</a:t>
            </a:r>
            <a:r>
              <a:rPr lang="en-US" altLang="zh-CN" sz="1600" i="1" dirty="0" err="1"/>
              <a:t>getInstance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err="1"/>
              <a:t>con.setWaitForSelectorTimeout</a:t>
            </a:r>
            <a:r>
              <a:rPr lang="en-US" altLang="zh-CN" sz="1600" dirty="0"/>
              <a:t>(5000);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53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</a:t>
            </a:r>
            <a:r>
              <a:rPr lang="zh-CN" altLang="en-US" dirty="0"/>
              <a:t>启动 </a:t>
            </a:r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897564"/>
            <a:ext cx="8928992" cy="3524534"/>
          </a:xfrm>
        </p:spPr>
        <p:txBody>
          <a:bodyPr/>
          <a:lstStyle/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en-US" altLang="zh-CN" i="1" dirty="0">
                <a:latin typeface="Calibri" panose="020F0502020204030204" pitchFamily="34" charset="0"/>
              </a:rPr>
              <a:t>adb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shell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am</a:t>
            </a:r>
            <a:r>
              <a:rPr lang="en-US" altLang="zh-CN" i="1" dirty="0"/>
              <a:t>:</a:t>
            </a:r>
            <a:r>
              <a:rPr lang="zh-CN" altLang="en-US" dirty="0"/>
              <a:t>使用此</a:t>
            </a:r>
            <a:r>
              <a:rPr lang="zh-CN" altLang="en-US" i="1" dirty="0"/>
              <a:t>命令</a:t>
            </a:r>
            <a:r>
              <a:rPr lang="zh-CN" altLang="en-US" dirty="0"/>
              <a:t>可以从</a:t>
            </a:r>
            <a:r>
              <a:rPr lang="en-US" altLang="zh-CN" dirty="0" err="1"/>
              <a:t>cmd</a:t>
            </a:r>
            <a:r>
              <a:rPr lang="zh-CN" altLang="en-US" dirty="0"/>
              <a:t>控制台启动 </a:t>
            </a:r>
            <a:r>
              <a:rPr lang="en-US" altLang="zh-CN" dirty="0"/>
              <a:t>activity, services;</a:t>
            </a:r>
            <a:r>
              <a:rPr lang="zh-CN" altLang="en-US" dirty="0"/>
              <a:t>发送 </a:t>
            </a:r>
            <a:r>
              <a:rPr lang="en-US" altLang="zh-CN" dirty="0"/>
              <a:t>broadcast</a:t>
            </a:r>
            <a:r>
              <a:rPr lang="zh-CN" altLang="en-US" dirty="0"/>
              <a:t>等等</a:t>
            </a:r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运行所有的用例： </a:t>
            </a:r>
            <a:r>
              <a:rPr lang="en-US" altLang="zh-CN" dirty="0"/>
              <a:t>adb shell am instrument -w </a:t>
            </a:r>
            <a:r>
              <a:rPr lang="en-US" altLang="zh-CN" dirty="0" err="1"/>
              <a:t>com.example.think.uiautomatordemo.test</a:t>
            </a:r>
            <a:r>
              <a:rPr lang="en-US" altLang="zh-CN" dirty="0"/>
              <a:t>/</a:t>
            </a:r>
            <a:r>
              <a:rPr lang="en-US" altLang="zh-CN" dirty="0" err="1"/>
              <a:t>android.support.test.runner.AndroidJUnitRunner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运行一个类中的所有用例：</a:t>
            </a:r>
            <a:r>
              <a:rPr lang="en-US" altLang="zh-CN" dirty="0"/>
              <a:t>adb shell am instrument -w -r -e class </a:t>
            </a:r>
            <a:r>
              <a:rPr lang="en-US" altLang="zh-CN" dirty="0" err="1">
                <a:solidFill>
                  <a:srgbClr val="FF0000"/>
                </a:solidFill>
              </a:rPr>
              <a:t>com.edu.uidemo.test</a:t>
            </a:r>
            <a:r>
              <a:rPr lang="en-US" altLang="zh-CN" dirty="0"/>
              <a:t> </a:t>
            </a:r>
            <a:r>
              <a:rPr lang="en-US" altLang="zh-CN" dirty="0" err="1"/>
              <a:t>com.example.think.uiautomatordemo.test</a:t>
            </a:r>
            <a:r>
              <a:rPr lang="en-US" altLang="zh-CN" dirty="0"/>
              <a:t>/</a:t>
            </a:r>
            <a:r>
              <a:rPr lang="en-US" altLang="zh-CN" dirty="0" err="1"/>
              <a:t>android.support.test.runner.AndroidJUnitRunner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 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20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</a:t>
            </a:r>
            <a:r>
              <a:rPr lang="zh-CN" altLang="en-US" dirty="0"/>
              <a:t>启动 </a:t>
            </a:r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897564"/>
            <a:ext cx="8928992" cy="3481388"/>
          </a:xfrm>
        </p:spPr>
        <p:txBody>
          <a:bodyPr/>
          <a:lstStyle/>
          <a:p>
            <a:pPr marL="0" indent="0">
              <a:lnSpc>
                <a:spcPts val="2880"/>
              </a:lnSpc>
              <a:buNone/>
            </a:pPr>
            <a:r>
              <a:rPr lang="zh-CN" altLang="en-US" dirty="0"/>
              <a:t>运行类中的某个方法</a:t>
            </a:r>
            <a:endParaRPr lang="en-US" altLang="zh-CN" dirty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dirty="0"/>
              <a:t>adb shell am instrument -w -r   -e debug false -e class </a:t>
            </a:r>
            <a:r>
              <a:rPr lang="en-US" altLang="zh-CN" dirty="0">
                <a:solidFill>
                  <a:srgbClr val="FF0000"/>
                </a:solidFill>
              </a:rPr>
              <a:t>com.example.think.uiautomatordemo.Demo1#demo </a:t>
            </a:r>
            <a:r>
              <a:rPr lang="en-US" altLang="zh-CN" dirty="0" err="1"/>
              <a:t>com.example.think.uiautomatordemo.test</a:t>
            </a:r>
            <a:r>
              <a:rPr lang="en-US" altLang="zh-CN" dirty="0"/>
              <a:t>/</a:t>
            </a:r>
            <a:r>
              <a:rPr lang="en-US" altLang="zh-CN" dirty="0" err="1"/>
              <a:t>android.support.test.runner.AndroidJUnitRunner</a:t>
            </a:r>
            <a:endParaRPr lang="en-US" altLang="zh-CN" dirty="0"/>
          </a:p>
          <a:p>
            <a:pPr marL="0" indent="0">
              <a:lnSpc>
                <a:spcPts val="2880"/>
              </a:lnSpc>
              <a:buNone/>
            </a:pPr>
            <a:r>
              <a:rPr lang="zh-CN" altLang="en-US" dirty="0"/>
              <a:t>运行多个类的所有用例：</a:t>
            </a:r>
            <a:r>
              <a:rPr lang="en-US" altLang="zh-CN" dirty="0"/>
              <a:t>adb shell am instrument -w -r   -e debug false -e class </a:t>
            </a:r>
            <a:r>
              <a:rPr lang="en-US" altLang="zh-CN" dirty="0">
                <a:solidFill>
                  <a:srgbClr val="FF0000"/>
                </a:solidFill>
              </a:rPr>
              <a:t>com.edu.uidemo.test.Demo1,com.edu.uidemo.test.Demo2</a:t>
            </a:r>
            <a:r>
              <a:rPr lang="en-US" altLang="zh-CN" dirty="0"/>
              <a:t> </a:t>
            </a:r>
            <a:r>
              <a:rPr lang="en-US" altLang="zh-CN" dirty="0" err="1"/>
              <a:t>com.example.think.uiautomatordemo.test</a:t>
            </a:r>
            <a:r>
              <a:rPr lang="en-US" altLang="zh-CN" dirty="0"/>
              <a:t>/</a:t>
            </a:r>
            <a:r>
              <a:rPr lang="en-US" altLang="zh-CN" dirty="0" err="1"/>
              <a:t>android.support.test.runner.AndroidJUnitRunner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5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68952" cy="3481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sz="2800" dirty="0"/>
              <a:t>   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测试框架提供了一组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来构建</a:t>
            </a:r>
            <a:r>
              <a:rPr lang="en-US" altLang="zh-CN" sz="2800" dirty="0"/>
              <a:t>UI</a:t>
            </a:r>
            <a:r>
              <a:rPr lang="zh-CN" altLang="en-US" sz="2800" dirty="0"/>
              <a:t>测试执行用户程序和系统程序交互。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允许执行操作，如打开设置菜单或在测试设备应用程序启动器。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测试框架非常适合写</a:t>
            </a:r>
            <a:r>
              <a:rPr lang="zh-CN" altLang="en-US" sz="2800" dirty="0">
                <a:solidFill>
                  <a:srgbClr val="FF0000"/>
                </a:solidFill>
              </a:rPr>
              <a:t>黑盒自动化测试</a:t>
            </a:r>
            <a:r>
              <a:rPr lang="zh-CN" altLang="en-US" sz="2800" dirty="0"/>
              <a:t>，在测试代码不依赖于目标应用程序的内部实现细节。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36030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81541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0"/>
              </a:spcAft>
              <a:buClrTx/>
            </a:pPr>
            <a:r>
              <a:rPr lang="zh-CN" altLang="en-US" sz="2600" dirty="0"/>
              <a:t>优点：</a:t>
            </a:r>
            <a:endParaRPr lang="en-US" altLang="zh-CN" sz="2600" dirty="0"/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支持跨应用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可以对所有操作进行自动化，操作简单；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不需要对被测程序进行重签名，可以测试所有设备上的程序，比如某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，拨号，发信息等等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66688" lvl="1" indent="-166688">
              <a:lnSpc>
                <a:spcPts val="3120"/>
              </a:lnSpc>
              <a:spcAft>
                <a:spcPts val="0"/>
              </a:spcAft>
              <a:buClrTx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cs typeface="+mn-cs"/>
              </a:rPr>
              <a:t>缺点：</a:t>
            </a:r>
            <a:endParaRPr lang="en-US" altLang="zh-CN" sz="2600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权限较低，无法像</a:t>
            </a:r>
            <a:r>
              <a:rPr lang="en-US" altLang="zh-CN" dirty="0">
                <a:solidFill>
                  <a:schemeClr val="tx1"/>
                </a:solidFill>
              </a:rPr>
              <a:t>Instrumentation</a:t>
            </a:r>
            <a:r>
              <a:rPr lang="zh-CN" altLang="en-US" dirty="0">
                <a:solidFill>
                  <a:schemeClr val="tx1"/>
                </a:solidFill>
              </a:rPr>
              <a:t>一样获取应用的较高权限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en-US" altLang="zh-CN" dirty="0">
                <a:solidFill>
                  <a:schemeClr val="tx1"/>
                </a:solidFill>
              </a:rPr>
              <a:t>android level 18</a:t>
            </a:r>
            <a:r>
              <a:rPr lang="zh-CN" altLang="en-US" dirty="0">
                <a:solidFill>
                  <a:schemeClr val="tx1"/>
                </a:solidFill>
              </a:rPr>
              <a:t>以上才可以使用，因为在</a:t>
            </a:r>
            <a:r>
              <a:rPr lang="en-US" altLang="zh-CN" dirty="0">
                <a:solidFill>
                  <a:schemeClr val="tx1"/>
                </a:solidFill>
              </a:rPr>
              <a:t>level 18</a:t>
            </a:r>
            <a:r>
              <a:rPr lang="zh-CN" altLang="en-US" dirty="0">
                <a:solidFill>
                  <a:schemeClr val="tx1"/>
                </a:solidFill>
              </a:rPr>
              <a:t>及以上的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里面才带有</a:t>
            </a: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5014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en-US" altLang="zh-CN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UI Automator </a:t>
            </a:r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工作流程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421246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安装要测试的应用到手机中，分析应用的</a:t>
            </a:r>
            <a:r>
              <a:rPr lang="en-US" altLang="zh-CN" sz="3100" dirty="0"/>
              <a:t>UI</a:t>
            </a:r>
            <a:r>
              <a:rPr lang="zh-CN" altLang="en-US" sz="3100" dirty="0"/>
              <a:t>界面元素并确保被测试应用的各个控件可以被测试工具获取到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创建测试用例来模拟应用中的操作步骤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编译测试案例代码安装了待测应用的测试手机中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运行测试并查看结果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修改任何发现的</a:t>
            </a:r>
            <a:r>
              <a:rPr lang="en-US" altLang="zh-CN" sz="3100" dirty="0"/>
              <a:t>bug</a:t>
            </a:r>
            <a:r>
              <a:rPr lang="zh-CN" altLang="en-US" sz="3100" dirty="0"/>
              <a:t>，然后修复并重新测试</a:t>
            </a:r>
            <a:endParaRPr lang="zh-CN" altLang="en-US" sz="3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3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2436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主要的对象类</a:t>
            </a: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1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F3D1-0DE7-4A8A-90E2-D02FE4AB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51470"/>
            <a:ext cx="9144000" cy="424365"/>
          </a:xfrm>
        </p:spPr>
        <p:txBody>
          <a:bodyPr/>
          <a:lstStyle/>
          <a:p>
            <a:r>
              <a:rPr lang="zh-CN" altLang="en-US" sz="3600" b="0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BCF4D-9CA1-4B57-97CE-BBDC2C2A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19" y="859408"/>
            <a:ext cx="6951537" cy="3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4590</TotalTime>
  <Words>3011</Words>
  <Application>Microsoft Office PowerPoint</Application>
  <PresentationFormat>全屏显示(16:9)</PresentationFormat>
  <Paragraphs>342</Paragraphs>
  <Slides>42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华文楷体</vt:lpstr>
      <vt:lpstr>宋体</vt:lpstr>
      <vt:lpstr>微软雅黑</vt:lpstr>
      <vt:lpstr>Arial</vt:lpstr>
      <vt:lpstr>Calibri</vt:lpstr>
      <vt:lpstr>Wingdings</vt:lpstr>
      <vt:lpstr>Office 主题</vt:lpstr>
      <vt:lpstr>UI Automator</vt:lpstr>
      <vt:lpstr>本章大纲</vt:lpstr>
      <vt:lpstr>UI Automator 介绍</vt:lpstr>
      <vt:lpstr>UI Automator 介绍</vt:lpstr>
      <vt:lpstr>UI Automator 介绍</vt:lpstr>
      <vt:lpstr>UI Automator 特点</vt:lpstr>
      <vt:lpstr>UI Automator 工作流程</vt:lpstr>
      <vt:lpstr>本章大纲</vt:lpstr>
      <vt:lpstr>环境搭建</vt:lpstr>
      <vt:lpstr>环境搭建</vt:lpstr>
      <vt:lpstr>UI Automator演示实例</vt:lpstr>
      <vt:lpstr>UI Automator演示实例</vt:lpstr>
      <vt:lpstr>练习使用API</vt:lpstr>
      <vt:lpstr>第一个实例</vt:lpstr>
      <vt:lpstr>本章大纲</vt:lpstr>
      <vt:lpstr>UI Automator 主要的对象类 </vt:lpstr>
      <vt:lpstr>UiDevice类</vt:lpstr>
      <vt:lpstr>UiDevice类</vt:lpstr>
      <vt:lpstr>UiDevice类</vt:lpstr>
      <vt:lpstr>UiDevice类</vt:lpstr>
      <vt:lpstr>UiSelector类与BySelector类</vt:lpstr>
      <vt:lpstr>UiSelector类与BySelector类</vt:lpstr>
      <vt:lpstr>UiSelector类与BySelector类</vt:lpstr>
      <vt:lpstr>UiSelector类与BySelector类</vt:lpstr>
      <vt:lpstr>UiSelector类与BySelector类</vt:lpstr>
      <vt:lpstr>UiSelector类与BySelector类</vt:lpstr>
      <vt:lpstr>UiObject类</vt:lpstr>
      <vt:lpstr>UiObject类</vt:lpstr>
      <vt:lpstr>UiObject类</vt:lpstr>
      <vt:lpstr>UiCollection</vt:lpstr>
      <vt:lpstr>UiCollection</vt:lpstr>
      <vt:lpstr>UiScrollable</vt:lpstr>
      <vt:lpstr>UiScrollable</vt:lpstr>
      <vt:lpstr>UiScrollable</vt:lpstr>
      <vt:lpstr>UiWatcher</vt:lpstr>
      <vt:lpstr>UiWatcher</vt:lpstr>
      <vt:lpstr>UiWatcher</vt:lpstr>
      <vt:lpstr>UiWatcher</vt:lpstr>
      <vt:lpstr>Configuration</vt:lpstr>
      <vt:lpstr>Configuration</vt:lpstr>
      <vt:lpstr>adb 启动 UI Automator</vt:lpstr>
      <vt:lpstr>adb 启动 UI Automator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294</cp:revision>
  <dcterms:created xsi:type="dcterms:W3CDTF">2017-02-14T02:12:20Z</dcterms:created>
  <dcterms:modified xsi:type="dcterms:W3CDTF">2020-10-29T00:17:44Z</dcterms:modified>
</cp:coreProperties>
</file>