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310" r:id="rId4"/>
    <p:sldId id="259" r:id="rId5"/>
    <p:sldId id="311" r:id="rId6"/>
    <p:sldId id="317" r:id="rId7"/>
    <p:sldId id="266" r:id="rId8"/>
    <p:sldId id="312" r:id="rId9"/>
    <p:sldId id="316" r:id="rId10"/>
    <p:sldId id="318" r:id="rId11"/>
    <p:sldId id="263" r:id="rId12"/>
    <p:sldId id="321" r:id="rId13"/>
    <p:sldId id="314" r:id="rId14"/>
    <p:sldId id="315" r:id="rId15"/>
    <p:sldId id="319" r:id="rId16"/>
    <p:sldId id="264" r:id="rId17"/>
    <p:sldId id="267" r:id="rId18"/>
    <p:sldId id="300" r:id="rId19"/>
    <p:sldId id="268" r:id="rId20"/>
    <p:sldId id="320" r:id="rId21"/>
    <p:sldId id="302" r:id="rId22"/>
    <p:sldId id="272" r:id="rId23"/>
    <p:sldId id="270" r:id="rId24"/>
    <p:sldId id="271" r:id="rId25"/>
    <p:sldId id="273" r:id="rId26"/>
    <p:sldId id="275" r:id="rId27"/>
    <p:sldId id="274" r:id="rId28"/>
    <p:sldId id="322" r:id="rId29"/>
    <p:sldId id="323" r:id="rId30"/>
    <p:sldId id="329" r:id="rId31"/>
    <p:sldId id="330" r:id="rId32"/>
    <p:sldId id="331" r:id="rId33"/>
    <p:sldId id="332" r:id="rId34"/>
    <p:sldId id="324" r:id="rId35"/>
    <p:sldId id="280" r:id="rId36"/>
    <p:sldId id="325" r:id="rId37"/>
    <p:sldId id="326" r:id="rId38"/>
    <p:sldId id="281" r:id="rId39"/>
    <p:sldId id="328" r:id="rId40"/>
    <p:sldId id="279" r:id="rId41"/>
    <p:sldId id="333" r:id="rId42"/>
    <p:sldId id="334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89460" autoAdjust="0"/>
  </p:normalViewPr>
  <p:slideViewPr>
    <p:cSldViewPr>
      <p:cViewPr varScale="1">
        <p:scale>
          <a:sx n="61" d="100"/>
          <a:sy n="61" d="100"/>
        </p:scale>
        <p:origin x="976" y="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E1D6D-A2B6-4966-91A6-05099D6B852F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5EC92-511A-46F5-ACBB-94A9457322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12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</a:rPr>
              <a:t>Appium</a:t>
            </a:r>
            <a:r>
              <a:rPr lang="zh-CN" alt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中文介绍 </a:t>
            </a:r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</a:rPr>
              <a:t>http://appium.io/docs/cn/about-appium/intro/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</a:rPr>
              <a:t>Appium</a:t>
            </a:r>
            <a:r>
              <a:rPr lang="zh-CN" alt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中文介绍  </a:t>
            </a:r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</a:rPr>
              <a:t>https://github.com/appium/appium/tree/master/docs/cn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</a:rPr>
              <a:t>Appium</a:t>
            </a:r>
            <a:r>
              <a:rPr lang="zh-CN" alt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官方示例  </a:t>
            </a:r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</a:rPr>
              <a:t>https://github.com/appium/appium/tree/master/sample-code</a:t>
            </a:r>
          </a:p>
          <a:p>
            <a:r>
              <a:rPr lang="en-US" altLang="zh-CN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java_client</a:t>
            </a:r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</a:rPr>
              <a:t>  </a:t>
            </a:r>
            <a:r>
              <a:rPr lang="en-US" altLang="zh-CN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doc:https</a:t>
            </a:r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</a:rPr>
              <a:t>://static.javadoc.io/io.appium/java-client/7.0.0/io/appium/java_client/touch/package-summary.html</a:t>
            </a:r>
          </a:p>
          <a:p>
            <a:r>
              <a:rPr lang="en-US" altLang="zh-CN" sz="1200" dirty="0" err="1">
                <a:solidFill>
                  <a:schemeClr val="bg1"/>
                </a:solidFill>
                <a:latin typeface="Calibri" panose="020F0502020204030204" pitchFamily="34" charset="0"/>
              </a:rPr>
              <a:t>java_client</a:t>
            </a:r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源代码：</a:t>
            </a:r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</a:rPr>
              <a:t>https://github.com/appium/java-client/tree/master/src/test/java/io/appium/java_client/android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5EC92-511A-46F5-ACBB-94A94573224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60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64443-48CB-49D9-9EAA-3FFEBA1B98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3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5EC92-511A-46F5-ACBB-94A9457322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68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dirty="0">
                <a:latin typeface="宋体" panose="02010600030101010101" pitchFamily="2" charset="-122"/>
                <a:ea typeface="+mn-ea"/>
              </a:rPr>
              <a:t>java-client-7.3.0.jar</a:t>
            </a:r>
          </a:p>
          <a:p>
            <a:pPr marL="0" indent="0">
              <a:buNone/>
            </a:pPr>
            <a:r>
              <a:rPr lang="en-US" altLang="zh-CN" sz="1200" dirty="0">
                <a:latin typeface="宋体" panose="02010600030101010101" pitchFamily="2" charset="-122"/>
                <a:ea typeface="+mn-ea"/>
              </a:rPr>
              <a:t>commons-lang3-3.9.jar</a:t>
            </a:r>
          </a:p>
          <a:p>
            <a:pPr marL="0" indent="0">
              <a:buNone/>
            </a:pPr>
            <a:r>
              <a:rPr lang="en-US" altLang="zh-CN" sz="1200" dirty="0">
                <a:latin typeface="宋体" panose="02010600030101010101" pitchFamily="2" charset="-122"/>
                <a:ea typeface="+mn-ea"/>
              </a:rPr>
              <a:t>selenium-server-standalone-3.141.59.jar</a:t>
            </a:r>
            <a:endParaRPr lang="zh-CN" altLang="zh-CN" sz="1200" dirty="0">
              <a:latin typeface="宋体" panose="02010600030101010101" pitchFamily="2" charset="-122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5EC92-511A-46F5-ACBB-94A9457322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478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负责启动服务端时的参数设置</a:t>
            </a:r>
            <a:r>
              <a:rPr lang="en-US" altLang="zh-CN" dirty="0"/>
              <a:t>,</a:t>
            </a:r>
            <a:r>
              <a:rPr lang="zh-CN" altLang="en-US" dirty="0"/>
              <a:t>启动</a:t>
            </a:r>
            <a:r>
              <a:rPr lang="en-US" altLang="zh-CN" dirty="0"/>
              <a:t>session</a:t>
            </a:r>
            <a:r>
              <a:rPr lang="zh-CN" altLang="en-US" dirty="0"/>
              <a:t>的时候是必须提供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5EC92-511A-46F5-ACBB-94A94573224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44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5EC92-511A-46F5-ACBB-94A94573224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065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D5EC92-511A-46F5-ACBB-94A94573224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9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772242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501033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0" y="647115"/>
            <a:ext cx="12192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8065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12192000" cy="565820"/>
          </a:xfrm>
        </p:spPr>
        <p:txBody>
          <a:bodyPr/>
          <a:lstStyle>
            <a:lvl1pPr algn="ctr">
              <a:defRPr lang="zh-CN" altLang="en-US" sz="4000" b="1" kern="1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C:\Users\Think\AppData\Roaming\Tencent\Users\119006626\QQ\WinTemp\RichOle\`7ASLSG]TY$(WQ%O1Q}9IR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795" y="-1"/>
            <a:ext cx="3528324" cy="184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4251" y="148431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Click to edit Master text styles</a:t>
            </a:r>
          </a:p>
          <a:p>
            <a:pPr lvl="1"/>
            <a:r>
              <a:rPr lang="zh-CN" altLang="zh-CN" dirty="0"/>
              <a:t>Second level</a:t>
            </a:r>
          </a:p>
          <a:p>
            <a:pPr lvl="2"/>
            <a:r>
              <a:rPr lang="zh-CN" altLang="zh-CN" dirty="0"/>
              <a:t>Third level</a:t>
            </a:r>
          </a:p>
          <a:p>
            <a:pPr lvl="3"/>
            <a:r>
              <a:rPr lang="zh-CN" altLang="zh-CN" dirty="0"/>
              <a:t>Fourth level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12194117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63085" y="698500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itchFamily="34" charset="0"/>
        </a:defRPr>
      </a:lvl9pPr>
    </p:titleStyle>
    <p:bodyStyle>
      <a:lvl1pPr marL="166688" indent="-1666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rgbClr val="006F53"/>
          </a:solidFill>
          <a:latin typeface="微软雅黑" pitchFamily="34" charset="-122"/>
          <a:ea typeface="微软雅黑" pitchFamily="34" charset="-122"/>
          <a:cs typeface="+mn-cs"/>
        </a:defRPr>
      </a:lvl1pPr>
      <a:lvl2pPr marL="398463" indent="-230188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2800">
          <a:solidFill>
            <a:schemeClr val="bg2"/>
          </a:solidFill>
          <a:latin typeface="微软雅黑" pitchFamily="34" charset="-122"/>
          <a:ea typeface="微软雅黑" pitchFamily="34" charset="-122"/>
        </a:defRPr>
      </a:lvl2pPr>
      <a:lvl3pPr marL="400050" indent="182563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•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3pPr>
      <a:lvl4pPr marL="825500" indent="-241300" algn="l" defTabSz="0" rtl="0" eaLnBrk="1" fontAlgn="base" hangingPunct="1">
        <a:spcBef>
          <a:spcPct val="0"/>
        </a:spcBef>
        <a:spcAft>
          <a:spcPct val="15000"/>
        </a:spcAft>
        <a:buClr>
          <a:schemeClr val="tx2"/>
        </a:buClr>
        <a:buFont typeface="Arial" charset="0"/>
        <a:buChar char="–"/>
        <a:defRPr sz="1600">
          <a:solidFill>
            <a:schemeClr val="bg2"/>
          </a:solidFill>
          <a:latin typeface="微软雅黑" pitchFamily="34" charset="-122"/>
          <a:ea typeface="微软雅黑" pitchFamily="34" charset="-122"/>
        </a:defRPr>
      </a:lvl4pPr>
      <a:lvl5pPr marL="20574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微软雅黑" pitchFamily="34" charset="-122"/>
        </a:defRPr>
      </a:lvl5pPr>
      <a:lvl6pPr marL="25146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6pPr>
      <a:lvl7pPr marL="29718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7pPr>
      <a:lvl8pPr marL="34290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8pPr>
      <a:lvl9pPr marL="3886200" indent="-228600" algn="l" defTabSz="0" rtl="0" eaLnBrk="1" fontAlgn="base" hangingPunct="1">
        <a:spcBef>
          <a:spcPct val="0"/>
        </a:spcBef>
        <a:spcAft>
          <a:spcPct val="25000"/>
        </a:spcAft>
        <a:buClr>
          <a:schemeClr val="tx2"/>
        </a:buClr>
        <a:buFont typeface="Arial" pitchFamily="34" charset="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ium/" TargetMode="External"/><Relationship Id="rId2" Type="http://schemas.openxmlformats.org/officeDocument/2006/relationships/hyperlink" Target="http://appium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ppium.io/docs/cn/about-appium/intro/" TargetMode="External"/><Relationship Id="rId4" Type="http://schemas.openxmlformats.org/officeDocument/2006/relationships/hyperlink" Target="https://discuss.appium.io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11824" y="2204864"/>
            <a:ext cx="4104456" cy="1472184"/>
          </a:xfrm>
        </p:spPr>
        <p:txBody>
          <a:bodyPr/>
          <a:lstStyle/>
          <a:p>
            <a:r>
              <a:rPr lang="en-US" altLang="zh-CN" sz="6000" dirty="0">
                <a:solidFill>
                  <a:schemeClr val="bg1"/>
                </a:solidFill>
              </a:rPr>
              <a:t>Appium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7488" y="3933056"/>
            <a:ext cx="98650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</a:rPr>
              <a:t>http://appium.io</a:t>
            </a:r>
            <a:r>
              <a:rPr lang="en-US" altLang="zh-CN" sz="2400" dirty="0">
                <a:solidFill>
                  <a:schemeClr val="bg1"/>
                </a:solidFill>
                <a:latin typeface="Calibri" panose="020F0502020204030204" pitchFamily="34" charset="0"/>
              </a:rPr>
              <a:t>/</a:t>
            </a:r>
          </a:p>
          <a:p>
            <a:r>
              <a:rPr lang="en-US" altLang="zh-CN" sz="3600" dirty="0">
                <a:solidFill>
                  <a:schemeClr val="bg1"/>
                </a:solidFill>
                <a:latin typeface="Calibri" panose="020F0502020204030204" pitchFamily="34" charset="0"/>
              </a:rPr>
              <a:t>http://appium.io/docs/en/about-appium/intro/</a:t>
            </a:r>
          </a:p>
        </p:txBody>
      </p:sp>
    </p:spTree>
    <p:extLst>
      <p:ext uri="{BB962C8B-B14F-4D97-AF65-F5344CB8AC3E}">
        <p14:creationId xmlns:p14="http://schemas.microsoft.com/office/powerpoint/2010/main" val="3331679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环境搭建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第一个实例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元素定位方式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Tx/>
              <a:buNone/>
            </a:pP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58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安装与配置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456" y="936104"/>
            <a:ext cx="8352928" cy="5805264"/>
          </a:xfrm>
        </p:spPr>
        <p:txBody>
          <a:bodyPr>
            <a:normAutofit/>
          </a:bodyPr>
          <a:lstStyle/>
          <a:p>
            <a:pPr marL="514350" indent="-514350">
              <a:buClrTx/>
              <a:buFont typeface="+mj-lt"/>
              <a:buAutoNum type="arabicPeriod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JDK 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Android Studio /Eclipse 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Android SDK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安装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ClrTx/>
              <a:buFont typeface="+mj-lt"/>
              <a:buAutoNum type="arabicPeriod"/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三个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jar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</a:t>
            </a:r>
            <a:endParaRPr lang="en-US" altLang="zh-CN" sz="28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ClrTx/>
              <a:buFont typeface="+mj-lt"/>
              <a:buAutoNum type="arabicPeriod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服务器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14350" indent="-514350">
              <a:buClrTx/>
              <a:buFont typeface="+mj-lt"/>
              <a:buAutoNum type="arabicPeriod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模拟器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527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6DAE1-E8D1-42E0-B5C6-628483A3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安装与配置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144726-553F-49FB-9058-03946E5B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412776"/>
            <a:ext cx="5716993" cy="30243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47426A-82F7-47B9-8106-09076EE79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189" y="934786"/>
            <a:ext cx="5204788" cy="485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25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02A8D-1DB6-48DB-B124-43B59687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F2B4D-EBA8-408F-ACEF-C23B3CDE5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启动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模拟器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adb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工具确认模拟器状态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配置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启动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server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编写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test script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运行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test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368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D4E36-BFF2-4D97-BC93-8DE3AB2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获取</a:t>
            </a:r>
            <a:r>
              <a:rPr lang="en-US" altLang="zh-CN" dirty="0">
                <a:sym typeface="Arial" panose="020B0604020202020204" pitchFamily="34" charset="0"/>
              </a:rPr>
              <a:t>Android</a:t>
            </a:r>
            <a:r>
              <a:rPr lang="zh-CN" altLang="en-US" dirty="0">
                <a:sym typeface="Arial" panose="020B0604020202020204" pitchFamily="34" charset="0"/>
              </a:rPr>
              <a:t>客户端两种信息的方式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051FB-F4CE-4720-BC51-4666CFA64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Uiautomatorviewer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，该工具位于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%SDK_HOME%/tools/bin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目录下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Appium Inspector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工具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781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环境搭建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第一个实例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元素定位方式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Tx/>
              <a:buNone/>
            </a:pP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424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使用步骤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340768"/>
            <a:ext cx="7419181" cy="275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96173"/>
            <a:ext cx="5353396" cy="274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63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DesiredCapabilities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052736"/>
            <a:ext cx="9793088" cy="52565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DesiredCapability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是一个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JSON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对象，包含一组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value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值。它由客户端发送给服务端，告诉服务端期望的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Capabilities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（可以理解为一种能力）有哪些，然后服务端根据这些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capabilities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创建自动化会话（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session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4675" lvl="1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本次测试是启动浏览器还是启动移动设备？</a:t>
            </a:r>
          </a:p>
          <a:p>
            <a:pPr marL="574675" lvl="1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是启动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andorid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还是启动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</a:p>
          <a:p>
            <a:pPr marL="574675" lvl="1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package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是什么？</a:t>
            </a:r>
          </a:p>
          <a:p>
            <a:pPr marL="574675" lvl="1" indent="-342900">
              <a:buClr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activity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是什么？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https://github.com/appium/appium/blob/master/docs/cn/writing-running-appium/caps.md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500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Desired Capabilities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zh-CN" altLang="en-US" dirty="0"/>
              <a:t>常用参数</a:t>
            </a:r>
            <a:endParaRPr lang="en-US" altLang="zh-CN" dirty="0"/>
          </a:p>
          <a:p>
            <a:pPr>
              <a:buClr>
                <a:schemeClr val="tx1"/>
              </a:buClr>
            </a:pPr>
            <a:endParaRPr lang="en-US" altLang="zh-CN" dirty="0"/>
          </a:p>
          <a:p>
            <a:pPr>
              <a:buClr>
                <a:schemeClr val="tx1"/>
              </a:buClr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338213"/>
              </p:ext>
            </p:extLst>
          </p:nvPr>
        </p:nvGraphicFramePr>
        <p:xfrm>
          <a:off x="1521616" y="1817990"/>
          <a:ext cx="9001000" cy="4246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46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4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automationName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appium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（默认）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deviceName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测试的设备名称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platformVersion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平台版本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appPackage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待测试的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java package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appActivity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待测试的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altLang="zh-CN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Activity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名字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app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应用的绝对路径，注意一定是绝对路径。如果指定了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appPackage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altLang="zh-CN" dirty="0" err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appActivity</a:t>
                      </a:r>
                      <a:r>
                        <a:rPr lang="zh-CN" altLang="en-US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的话，这个属性是可以不设置的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platformName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IOS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/Android/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FirefoxOS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noReset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true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i="1" kern="1200" dirty="0" err="1">
                          <a:solidFill>
                            <a:schemeClr val="dk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unicodeKeyboard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支持中文输入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707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查看包名与</a:t>
            </a:r>
            <a:r>
              <a:rPr lang="en-US" altLang="zh-CN" dirty="0"/>
              <a:t>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启动待测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apk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开启日志输出：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adb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logcat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findstr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START</a:t>
            </a:r>
          </a:p>
          <a:p>
            <a:pPr>
              <a:buClrTx/>
            </a:pP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aapt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dump badging d:/todolist.apk</a:t>
            </a:r>
          </a:p>
        </p:txBody>
      </p:sp>
    </p:spTree>
    <p:extLst>
      <p:ext uri="{BB962C8B-B14F-4D97-AF65-F5344CB8AC3E}">
        <p14:creationId xmlns:p14="http://schemas.microsoft.com/office/powerpoint/2010/main" val="159970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环境搭建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第一个实例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元素定位方式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常用操作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Tx/>
              <a:buNone/>
            </a:pP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595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本章大纲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环境搭建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第一个实例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元素定位方式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Tx/>
              <a:buNone/>
            </a:pP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122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定位原生应用元素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findElement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(By 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findElementById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findElementByClassName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findElementByAccessibilityId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findElementByTagName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findElementByXPath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findElementByAndroidUIAutomator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66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定位原生应用元素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873207" cy="464185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resource-id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 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ID  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查找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By.id()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表示文本内容 查找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By.name()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查找用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By.className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一个页面多数情况下会出现多个相同的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className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测试一般不用。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content-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desc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注释，在查找元素时与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一样都用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By.name()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By.AccessibilityId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xpath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查找用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By.xpath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，不常用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Tx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手机中定位一般用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就可以了。手机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页面简单，一般情况下不会出现相同的名称</a:t>
            </a:r>
          </a:p>
        </p:txBody>
      </p:sp>
    </p:spTree>
    <p:extLst>
      <p:ext uri="{BB962C8B-B14F-4D97-AF65-F5344CB8AC3E}">
        <p14:creationId xmlns:p14="http://schemas.microsoft.com/office/powerpoint/2010/main" val="1897524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ID</a:t>
            </a:r>
            <a:r>
              <a:rPr lang="zh-CN" altLang="en-US" dirty="0"/>
              <a:t>定位元素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440" y="1046350"/>
            <a:ext cx="9612560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WebElement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element =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(By.id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com.example.android.contactmanager:id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addContactButton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”));</a:t>
            </a: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或者可以这样写：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driver.findElementById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com.example.android.contactmanager:id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addContactButton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4560395"/>
            <a:ext cx="59817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221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NAME</a:t>
            </a:r>
            <a:r>
              <a:rPr lang="zh-CN" altLang="en-US" dirty="0"/>
              <a:t>定位元素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335090"/>
            <a:ext cx="10221383" cy="4641850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4243478"/>
            <a:ext cx="7285037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315996" y="1310717"/>
            <a:ext cx="97326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WebElement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el= 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(By.name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("Add Contact"));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或者这样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WebElement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el = 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driver.findElementByName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("Add Contact");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这里的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text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可以认为是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name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，那么代码就是这样写的：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186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ClassName</a:t>
            </a:r>
            <a:r>
              <a:rPr lang="zh-CN" altLang="en-US" dirty="0"/>
              <a:t>定位元素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1593287" cy="25202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classname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查找元素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WebElement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el= 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By.className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android.widget.Button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"));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WebElement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el = 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driver.findElementByClassName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("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android.widget.Button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");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4293097"/>
            <a:ext cx="63246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454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AccessibilityId</a:t>
            </a:r>
            <a:r>
              <a:rPr lang="zh-CN" altLang="en-US" dirty="0"/>
              <a:t>定位元素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对应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“content-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desc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的属性值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951" y="3479652"/>
            <a:ext cx="6570663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23392" y="1850696"/>
            <a:ext cx="115212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AccessibilityId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查找元素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WebElement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el= </a:t>
            </a:r>
            <a:r>
              <a:rPr lang="en-US" altLang="zh-CN" sz="24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driver.findElementByAccessibilityId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("Add Contact");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144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通过</a:t>
            </a:r>
            <a:r>
              <a:rPr lang="en-US" altLang="zh-CN" dirty="0" err="1"/>
              <a:t>Xpath</a:t>
            </a:r>
            <a:r>
              <a:rPr lang="zh-CN" altLang="en-US" dirty="0"/>
              <a:t>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1793" y="1052736"/>
            <a:ext cx="9217024" cy="53285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xpath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查找元素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WebElement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el=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driver.findElement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By.xpath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("//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android.widget.LinearLayout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android.widget.FrameLayout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[2]/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android.widget.LinearLayout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android.widget.Button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"));</a:t>
            </a: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WebElement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el = </a:t>
            </a:r>
            <a:r>
              <a:rPr lang="en-US" altLang="zh-CN" sz="18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By.xpath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("//*[@text='Add 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Conta</a:t>
            </a: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ct']"));</a:t>
            </a:r>
          </a:p>
          <a:p>
            <a:pPr marL="0" indent="0">
              <a:buNone/>
            </a:pP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lang="zh-CN" altLang="es-ES" sz="1800" dirty="0"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s-E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WebElement el = </a:t>
            </a:r>
            <a:r>
              <a:rPr lang="es-E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driver.findElementByX</a:t>
            </a:r>
            <a:r>
              <a:rPr lang="es-E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Path</a:t>
            </a:r>
            <a:r>
              <a:rPr lang="es-E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("//*[@text='Add Contact']");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722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6ECB7-8DBE-4DA0-9C7A-1730E7DEC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隐式等待：服务端（</a:t>
            </a:r>
            <a:r>
              <a:rPr lang="en-US" altLang="zh-CN" dirty="0"/>
              <a:t>Appium</a:t>
            </a:r>
            <a:r>
              <a:rPr lang="zh-CN" altLang="en-US" dirty="0"/>
              <a:t>）会在特定的超时时间内重试多次寻找控件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显式等待：在客户端（用例端）根据更灵活的条件循环等待条件满足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6A186A7-B32A-4262-BDFE-D024D3C815BB}"/>
              </a:ext>
            </a:extLst>
          </p:cNvPr>
          <p:cNvSpPr txBox="1"/>
          <p:nvPr/>
        </p:nvSpPr>
        <p:spPr>
          <a:xfrm>
            <a:off x="1271464" y="2636913"/>
            <a:ext cx="8460432" cy="1512168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800" dirty="0" err="1"/>
              <a:t>driver.manage</a:t>
            </a:r>
            <a:r>
              <a:rPr lang="en-US" altLang="zh-CN" sz="1800" dirty="0"/>
              <a:t>().timeouts().</a:t>
            </a:r>
            <a:r>
              <a:rPr lang="en-US" altLang="zh-CN" sz="1800" dirty="0" err="1"/>
              <a:t>implicitlyWait</a:t>
            </a:r>
            <a:r>
              <a:rPr lang="en-US" altLang="zh-CN" sz="1800" dirty="0"/>
              <a:t>(30, </a:t>
            </a:r>
            <a:r>
              <a:rPr lang="en-US" altLang="zh-CN" sz="1800" dirty="0" err="1"/>
              <a:t>TimeUnit.SECONDS</a:t>
            </a:r>
            <a:r>
              <a:rPr lang="en-US" altLang="zh-CN" sz="1800" dirty="0"/>
              <a:t>);</a:t>
            </a:r>
            <a:endParaRPr lang="zh-CN" altLang="en-US" sz="1800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1F4D433-6101-4A13-872E-91F5C2989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12192000" cy="565820"/>
          </a:xfrm>
        </p:spPr>
        <p:txBody>
          <a:bodyPr/>
          <a:lstStyle/>
          <a:p>
            <a:r>
              <a:rPr lang="zh-CN" altLang="en-US" dirty="0"/>
              <a:t> 等待方式</a:t>
            </a:r>
          </a:p>
        </p:txBody>
      </p:sp>
    </p:spTree>
    <p:extLst>
      <p:ext uri="{BB962C8B-B14F-4D97-AF65-F5344CB8AC3E}">
        <p14:creationId xmlns:p14="http://schemas.microsoft.com/office/powerpoint/2010/main" val="44842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850F5-8794-4C9F-BCC7-4FDB87BD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D4777-1CE5-4259-AB25-7412EB5F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/>
              <a:t>click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 err="1"/>
              <a:t>sendKeys</a:t>
            </a:r>
            <a:endParaRPr lang="en-US" altLang="zh-CN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/>
              <a:t>swipe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dirty="0"/>
              <a:t>touch action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46CC5B-F208-4C27-8CBF-EBDFE2F99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604" y="1163414"/>
            <a:ext cx="6922521" cy="41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0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EF241-1A02-4EEC-BFEE-5DF639D3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D984E2-4926-4082-A219-66CAFE6E6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108075"/>
            <a:ext cx="11280575" cy="464185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是一个开源的移动端自动化测试工具；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它可以测试原生的，混合的，基于手机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浏览器的移动端应用；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是跨平台的，可以支持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平台，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Windows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桌面平台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Appium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官网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Appium 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主页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Appium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官方论坛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Appium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中文文档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069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EA9FC-7A69-497F-B486-90995677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BDE15-A0E1-402F-A840-F37A6B4DE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执行拖拽功能的实现（</a:t>
            </a:r>
            <a:r>
              <a:rPr lang="fr-FR" altLang="zh-CN" dirty="0"/>
              <a:t> AndroidTouchAction 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91131-79B2-4355-8448-E70C8032DAD3}"/>
              </a:ext>
            </a:extLst>
          </p:cNvPr>
          <p:cNvSpPr txBox="1"/>
          <p:nvPr/>
        </p:nvSpPr>
        <p:spPr>
          <a:xfrm>
            <a:off x="1791900" y="2665844"/>
            <a:ext cx="8460432" cy="2996952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altLang="zh-CN" sz="1800" dirty="0"/>
              <a:t>AndroidTouchAction action = new AndroidTouchAction(driver);</a:t>
            </a:r>
          </a:p>
          <a:p>
            <a:endParaRPr lang="zh-CN" altLang="en-US" sz="1800" dirty="0"/>
          </a:p>
          <a:p>
            <a:r>
              <a:rPr lang="en-US" altLang="zh-CN" sz="1800" dirty="0" err="1"/>
              <a:t>LongPressOptions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longPressOptions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LongPressOptions.longPressOptions</a:t>
            </a:r>
            <a:r>
              <a:rPr lang="en-US" altLang="zh-CN" sz="1800" dirty="0"/>
              <a:t>();</a:t>
            </a:r>
          </a:p>
          <a:p>
            <a:r>
              <a:rPr lang="fr-FR" altLang="zh-CN" sz="1800" dirty="0"/>
              <a:t>longPressOptions.withElement(ElementOption.element(ele1));</a:t>
            </a:r>
          </a:p>
          <a:p>
            <a:r>
              <a:rPr lang="en-US" altLang="zh-CN" sz="1800" dirty="0" err="1"/>
              <a:t>action.longPress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longPressOptions</a:t>
            </a:r>
            <a:r>
              <a:rPr lang="en-US" altLang="zh-CN" sz="1800" dirty="0"/>
              <a:t>).</a:t>
            </a:r>
            <a:r>
              <a:rPr lang="en-US" altLang="zh-CN" sz="1800" dirty="0" err="1"/>
              <a:t>moveTo</a:t>
            </a:r>
            <a:r>
              <a:rPr lang="en-US" altLang="zh-CN" sz="1800" dirty="0"/>
              <a:t>(</a:t>
            </a:r>
            <a:r>
              <a:rPr lang="en-US" altLang="zh-CN" sz="1800" dirty="0" err="1"/>
              <a:t>ElementOption.element</a:t>
            </a:r>
            <a:r>
              <a:rPr lang="en-US" altLang="zh-CN" sz="1800" dirty="0"/>
              <a:t>(ele3)).release().perform();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154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EA9FC-7A69-497F-B486-90995677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BDE15-A0E1-402F-A840-F37A6B4DE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执行水平或垂直方向滑动操作</a:t>
            </a:r>
            <a:r>
              <a:rPr lang="en-US" altLang="zh-CN" dirty="0"/>
              <a:t>(</a:t>
            </a:r>
            <a:r>
              <a:rPr lang="en-US" altLang="zh-CN" dirty="0" err="1"/>
              <a:t>AndroidTouchAction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4C1106-EF13-4FF4-B3D3-9A552490DCDE}"/>
              </a:ext>
            </a:extLst>
          </p:cNvPr>
          <p:cNvSpPr txBox="1"/>
          <p:nvPr/>
        </p:nvSpPr>
        <p:spPr>
          <a:xfrm>
            <a:off x="1415480" y="2564904"/>
            <a:ext cx="8460432" cy="3499966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altLang="zh-CN" sz="1800" dirty="0"/>
              <a:t>AndroidTouchAction action = new AndroidTouchAction(driver);</a:t>
            </a:r>
          </a:p>
          <a:p>
            <a:endParaRPr lang="zh-CN" altLang="en-US" sz="1800" dirty="0"/>
          </a:p>
          <a:p>
            <a:r>
              <a:rPr lang="en-US" altLang="zh-CN" sz="1800" dirty="0" err="1"/>
              <a:t>LongPressOptions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longPressOptions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LongPressOptions.longPressOptions</a:t>
            </a:r>
            <a:r>
              <a:rPr lang="en-US" altLang="zh-CN" sz="1800" dirty="0"/>
              <a:t>();</a:t>
            </a:r>
          </a:p>
          <a:p>
            <a:r>
              <a:rPr lang="fr-FR" altLang="zh-CN" sz="1800" dirty="0"/>
              <a:t>longPressOptions.withElement(ElementOption.element(ele1));</a:t>
            </a:r>
          </a:p>
          <a:p>
            <a:endParaRPr lang="zh-CN" altLang="en-US" sz="1800" dirty="0"/>
          </a:p>
          <a:p>
            <a:r>
              <a:rPr lang="en-US" altLang="zh-CN" sz="1800" dirty="0" err="1"/>
              <a:t>action.longPress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longPressOptions</a:t>
            </a:r>
            <a:r>
              <a:rPr lang="en-US" altLang="zh-CN" sz="1800" dirty="0"/>
              <a:t>)</a:t>
            </a:r>
          </a:p>
          <a:p>
            <a:r>
              <a:rPr lang="en-US" altLang="zh-CN" sz="1800" dirty="0"/>
              <a:t>.</a:t>
            </a:r>
            <a:r>
              <a:rPr lang="en-US" altLang="zh-CN" sz="1800" dirty="0" err="1"/>
              <a:t>waitAction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WaitOptions.waitOptions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Duration.ofSeconds</a:t>
            </a:r>
            <a:r>
              <a:rPr lang="en-US" altLang="zh-CN" sz="1800" dirty="0"/>
              <a:t>(1)))</a:t>
            </a:r>
          </a:p>
          <a:p>
            <a:r>
              <a:rPr lang="en-US" altLang="zh-CN" sz="1800" dirty="0"/>
              <a:t>.</a:t>
            </a:r>
            <a:r>
              <a:rPr lang="en-US" altLang="zh-CN" sz="1800" dirty="0" err="1"/>
              <a:t>moveTo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PointOption.point</a:t>
            </a:r>
            <a:r>
              <a:rPr lang="en-US" altLang="zh-CN" sz="1800" dirty="0"/>
              <a:t>(100, ele1.getLocation().</a:t>
            </a:r>
            <a:r>
              <a:rPr lang="en-US" altLang="zh-CN" sz="1800" dirty="0" err="1"/>
              <a:t>getY</a:t>
            </a:r>
            <a:r>
              <a:rPr lang="en-US" altLang="zh-CN" sz="1800" dirty="0"/>
              <a:t>()))</a:t>
            </a:r>
          </a:p>
          <a:p>
            <a:r>
              <a:rPr lang="en-US" altLang="zh-CN" sz="1800" dirty="0"/>
              <a:t>.</a:t>
            </a:r>
            <a:r>
              <a:rPr lang="en-US" altLang="zh-CN" sz="1800" dirty="0" err="1"/>
              <a:t>waitAction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WaitOptions.waitOptions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Duration.ofSeconds</a:t>
            </a:r>
            <a:r>
              <a:rPr lang="en-US" altLang="zh-CN" sz="1800" dirty="0"/>
              <a:t>(1)))</a:t>
            </a:r>
          </a:p>
          <a:p>
            <a:r>
              <a:rPr lang="en-US" altLang="zh-CN" sz="1800" dirty="0"/>
              <a:t>.release()</a:t>
            </a:r>
          </a:p>
          <a:p>
            <a:r>
              <a:rPr lang="en-US" altLang="zh-CN" sz="1800" dirty="0"/>
              <a:t>.perform();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2051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EA9FC-7A69-497F-B486-90995677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BDE15-A0E1-402F-A840-F37A6B4DE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多点触控功能实现（</a:t>
            </a:r>
            <a:r>
              <a:rPr lang="en-US" altLang="zh-CN" dirty="0" err="1"/>
              <a:t>MultiTouchAction</a:t>
            </a:r>
            <a:r>
              <a:rPr lang="zh-CN" altLang="en-US" dirty="0"/>
              <a:t>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933D2-2628-46C9-A901-F7922D8E1BF0}"/>
              </a:ext>
            </a:extLst>
          </p:cNvPr>
          <p:cNvSpPr txBox="1"/>
          <p:nvPr/>
        </p:nvSpPr>
        <p:spPr>
          <a:xfrm>
            <a:off x="191344" y="1988840"/>
            <a:ext cx="11377264" cy="4076030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MultiTouchAction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multiAction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MultiTouchAction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(driver);</a:t>
            </a:r>
          </a:p>
          <a:p>
            <a:r>
              <a:rPr lang="fr-F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AndroidTouchAction action1 = new AndroidTouchAction(driver);</a:t>
            </a:r>
          </a:p>
          <a:p>
            <a:r>
              <a:rPr lang="fr-F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AndroidTouchAction action2 = new AndroidTouchAction(driver);</a:t>
            </a:r>
          </a:p>
          <a:p>
            <a:r>
              <a:rPr lang="fr-F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AndroidTouchAction action3 = new AndroidTouchAction(driver);</a:t>
            </a:r>
          </a:p>
          <a:p>
            <a:r>
              <a:rPr lang="fr-F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AndroidTouchAction action4 = new AndroidTouchAction(driver);</a:t>
            </a:r>
          </a:p>
          <a:p>
            <a:r>
              <a:rPr lang="fr-FR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AndroidTouchAction action5 = new AndroidTouchAction(driver);</a:t>
            </a:r>
          </a:p>
          <a:p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action1.longPress(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PointOption.point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(x1, y1)).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waitAction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WaitOptions.waitOptions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Duration.ofSeconds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(1))).release();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action2.longPress(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PointOption.point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(x2, y2)).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waitAction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WaitOptions.waitOptions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Duration.ofSeconds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(1))).release();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action3.longPress(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PointOption.point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(x3, y3)).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waitAction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WaitOptions.waitOptions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Duration.ofSeconds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(1))).release();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action4.longPress(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PointOption.point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(x4, y4)).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waitAction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WaitOptions.waitOptions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Duration.ofSeconds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(1))).release();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action5.longPress(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PointOption.point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(x5, y5)).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waitAction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WaitOptions.waitOptions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Duration.ofSeconds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(1))).release();</a:t>
            </a:r>
          </a:p>
          <a:p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multiAction.add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(action1).add(action2).add(action3).add(action4).add(action5).perform();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4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ACC1A-71F9-4421-AF7B-6E0CABDF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DBC12-CFFF-43F8-9542-0C1762EEA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UiScrollable</a:t>
            </a:r>
            <a:r>
              <a:rPr lang="zh-CN" altLang="en-US" dirty="0"/>
              <a:t>和</a:t>
            </a:r>
            <a:r>
              <a:rPr lang="en-US" altLang="zh-CN" dirty="0" err="1"/>
              <a:t>UISelector</a:t>
            </a:r>
            <a:r>
              <a:rPr lang="zh-CN" altLang="en-US" dirty="0"/>
              <a:t>实现</a:t>
            </a:r>
            <a:r>
              <a:rPr lang="en-US" altLang="zh-CN" dirty="0"/>
              <a:t>scroll</a:t>
            </a:r>
            <a:r>
              <a:rPr lang="zh-CN" altLang="en-US" dirty="0"/>
              <a:t>功能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6382B7-6788-4BE0-9FE3-6ABB9CC80704}"/>
              </a:ext>
            </a:extLst>
          </p:cNvPr>
          <p:cNvSpPr txBox="1"/>
          <p:nvPr/>
        </p:nvSpPr>
        <p:spPr>
          <a:xfrm>
            <a:off x="191344" y="1988840"/>
            <a:ext cx="11377264" cy="2088232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 err="1"/>
              <a:t>AndroidElement</a:t>
            </a:r>
            <a:r>
              <a:rPr lang="en-US" altLang="zh-CN" dirty="0"/>
              <a:t> element = </a:t>
            </a:r>
            <a:r>
              <a:rPr lang="en-US" altLang="zh-CN" dirty="0" err="1"/>
              <a:t>driver.findElementByAndroidUIAutomator</a:t>
            </a:r>
            <a:endParaRPr lang="en-US" altLang="zh-CN" dirty="0"/>
          </a:p>
          <a:p>
            <a:r>
              <a:rPr lang="en-US" altLang="zh-CN" dirty="0"/>
              <a:t>("new </a:t>
            </a:r>
            <a:r>
              <a:rPr lang="en-US" altLang="zh-CN" dirty="0" err="1"/>
              <a:t>UiScrollable</a:t>
            </a:r>
            <a:r>
              <a:rPr lang="en-US" altLang="zh-CN" dirty="0"/>
              <a:t>(new </a:t>
            </a:r>
            <a:r>
              <a:rPr lang="en-US" altLang="zh-CN" dirty="0" err="1"/>
              <a:t>UiSelector</a:t>
            </a:r>
            <a:r>
              <a:rPr lang="en-US" altLang="zh-CN" dirty="0"/>
              <a:t>().</a:t>
            </a:r>
            <a:r>
              <a:rPr lang="en-US" altLang="zh-CN" dirty="0" err="1"/>
              <a:t>resourceId</a:t>
            </a:r>
            <a:r>
              <a:rPr lang="en-US" altLang="zh-CN" dirty="0"/>
              <a:t>(\"</a:t>
            </a:r>
            <a:r>
              <a:rPr lang="en-US" altLang="zh-CN" dirty="0" err="1"/>
              <a:t>android:id</a:t>
            </a:r>
            <a:r>
              <a:rPr lang="en-US" altLang="zh-CN" dirty="0"/>
              <a:t>/list\")).</a:t>
            </a:r>
            <a:r>
              <a:rPr lang="en-US" altLang="zh-CN" dirty="0" err="1"/>
              <a:t>scrollIntoView</a:t>
            </a:r>
            <a:r>
              <a:rPr lang="en-US" altLang="zh-CN" dirty="0"/>
              <a:t>(new </a:t>
            </a:r>
            <a:r>
              <a:rPr lang="en-US" altLang="zh-CN" dirty="0" err="1"/>
              <a:t>UiSelector</a:t>
            </a:r>
            <a:r>
              <a:rPr lang="en-US" altLang="zh-CN" dirty="0"/>
              <a:t>().text(\"Mark Turner\"))");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89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850F5-8794-4C9F-BCC7-4FDB87BD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多种架构支持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79620A-9F81-4BAA-B243-5752A244E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268760"/>
            <a:ext cx="10376433" cy="490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99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Hybrid</a:t>
            </a:r>
            <a:r>
              <a:rPr lang="zh-CN" altLang="en-US" dirty="0"/>
              <a:t>混合</a:t>
            </a:r>
            <a:r>
              <a:rPr lang="en-US" altLang="zh-CN" dirty="0"/>
              <a:t>App</a:t>
            </a:r>
            <a:r>
              <a:rPr lang="zh-CN" altLang="en-US" dirty="0"/>
              <a:t>的自动化测试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				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混合应用是原生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APP+webview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组成的，可以简单的理解为一个原生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的外壳，内部全是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页面。在处理这样的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的定位的时候，需要先定位原生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上的按钮或者链接，使用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Context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切换，然后点击按钮或者链接，然后经过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提供的方法，进入</a:t>
            </a:r>
            <a:r>
              <a:rPr lang="en-US" altLang="zh-CN" sz="2800" dirty="0" err="1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页面，最后像纯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应用元素定位可以提供的定位工具和方法进行元素定位了。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注意：必须在应用中启用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调试，</a:t>
            </a:r>
            <a:r>
              <a:rPr lang="en-US" altLang="zh-CN" sz="2000" dirty="0" err="1"/>
              <a:t>webView.setWebContentsDebuggingEnabled</a:t>
            </a:r>
            <a:r>
              <a:rPr lang="en-US" altLang="zh-CN" sz="2000" dirty="0"/>
              <a:t>(true);</a:t>
            </a:r>
            <a:endParaRPr lang="zh-CN" altLang="en-US" sz="2000" dirty="0"/>
          </a:p>
          <a:p>
            <a:pPr marL="0" indent="0">
              <a:spcAft>
                <a:spcPts val="0"/>
              </a:spcAft>
              <a:buNone/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spcAft>
                <a:spcPts val="0"/>
              </a:spcAft>
              <a:buNone/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727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850F5-8794-4C9F-BCC7-4FDB87BD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Hybrid</a:t>
            </a:r>
            <a:r>
              <a:rPr lang="zh-CN" altLang="en-US" dirty="0"/>
              <a:t>混合</a:t>
            </a:r>
            <a:r>
              <a:rPr lang="en-US" altLang="zh-CN" dirty="0"/>
              <a:t>App</a:t>
            </a:r>
            <a:r>
              <a:rPr lang="zh-CN" altLang="en-US" dirty="0"/>
              <a:t>的自动化测试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D4777-1CE5-4259-AB25-7412EB5F8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WebView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控件在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Appium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中的抽象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Native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层面支持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uiautomator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解析 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WebView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中的内容并映射为原生控件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getPageSource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DOM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结构可发现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WebView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组件和控件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切换为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WebView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上下文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切换后才是正规的 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Web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getPageSource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 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可以使用 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CSS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定位等</a:t>
            </a:r>
          </a:p>
        </p:txBody>
      </p:sp>
    </p:spTree>
    <p:extLst>
      <p:ext uri="{BB962C8B-B14F-4D97-AF65-F5344CB8AC3E}">
        <p14:creationId xmlns:p14="http://schemas.microsoft.com/office/powerpoint/2010/main" val="2318047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5359A-5F86-4E78-A732-76C77142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Hybrid</a:t>
            </a:r>
            <a:r>
              <a:rPr lang="zh-CN" altLang="en-US" dirty="0"/>
              <a:t>混合</a:t>
            </a:r>
            <a:r>
              <a:rPr lang="en-US" altLang="zh-CN" dirty="0"/>
              <a:t>App</a:t>
            </a:r>
            <a:r>
              <a:rPr lang="zh-CN" altLang="en-US" dirty="0"/>
              <a:t>的自动化测试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9CC33-8D8D-4415-BFD5-55BF9F3B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None/>
            </a:pPr>
            <a:r>
              <a:rPr lang="en-US" altLang="zh-CN" sz="2800" dirty="0"/>
              <a:t>Hybrid </a:t>
            </a:r>
            <a:r>
              <a:rPr lang="zh-CN" altLang="en-US" sz="2800" dirty="0"/>
              <a:t>测试流程</a:t>
            </a:r>
            <a:endParaRPr lang="en-US" altLang="zh-CN" sz="2800" dirty="0"/>
          </a:p>
          <a:p>
            <a:pPr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首先进去带有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WebView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的页面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Contexts API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寻找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</a:p>
          <a:p>
            <a:pPr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Context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切换到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</a:p>
          <a:p>
            <a:pPr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CSS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等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Web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定位方式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使用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Context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重回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Native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4229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Hybrid</a:t>
            </a:r>
            <a:r>
              <a:rPr lang="zh-CN" altLang="en-US" dirty="0"/>
              <a:t>混合</a:t>
            </a:r>
            <a:r>
              <a:rPr lang="en-US" altLang="zh-CN" dirty="0"/>
              <a:t>App</a:t>
            </a:r>
            <a:r>
              <a:rPr lang="zh-CN" altLang="en-US" dirty="0"/>
              <a:t>的自动化测试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908720"/>
            <a:ext cx="10212150" cy="4641850"/>
          </a:xfrm>
        </p:spPr>
        <p:txBody>
          <a:bodyPr/>
          <a:lstStyle/>
          <a:p>
            <a:pPr marL="0" indent="0">
              <a:spcAft>
                <a:spcPts val="20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使用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driver.getContextHandles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获取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的所有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handles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，原生应用会有一个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NATIVE_APP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handle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也会有一个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WEBVIEW_XXX_XXX_XX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handle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，确定了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handle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之后，使用：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driver.context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(handle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的字符串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);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webview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页面。</a:t>
            </a:r>
          </a:p>
        </p:txBody>
      </p:sp>
    </p:spTree>
    <p:extLst>
      <p:ext uri="{BB962C8B-B14F-4D97-AF65-F5344CB8AC3E}">
        <p14:creationId xmlns:p14="http://schemas.microsoft.com/office/powerpoint/2010/main" val="1362419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Hybrid</a:t>
            </a:r>
            <a:r>
              <a:rPr lang="zh-CN" altLang="en-US" dirty="0"/>
              <a:t>混合</a:t>
            </a:r>
            <a:r>
              <a:rPr lang="en-US" altLang="zh-CN" dirty="0"/>
              <a:t>App</a:t>
            </a:r>
            <a:r>
              <a:rPr lang="zh-CN" altLang="en-US" dirty="0"/>
              <a:t>的自动化测试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C5CFC95D-612D-48A6-9B4E-5C9D3E56D61A}"/>
              </a:ext>
            </a:extLst>
          </p:cNvPr>
          <p:cNvSpPr txBox="1"/>
          <p:nvPr/>
        </p:nvSpPr>
        <p:spPr>
          <a:xfrm>
            <a:off x="839416" y="1268760"/>
            <a:ext cx="9876928" cy="4641850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原生应用有一个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handle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webview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也会有一个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handle</a:t>
            </a:r>
          </a:p>
          <a:p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Set&lt;String&gt; contexts=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driver.getContextHandles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for(String context: contexts) {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System.</a:t>
            </a:r>
            <a:r>
              <a:rPr lang="en-US" altLang="zh-C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out.println</a:t>
            </a: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(context);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if(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context.contains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("WEBVIEW")) {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driver.context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(context);</a:t>
            </a: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WebElement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inputBox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driver.findElement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(By.</a:t>
            </a: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id("index-kw"));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inputBox.sendKeys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("JAVA");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WebElement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searchBtn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driver.findElement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(By.</a:t>
            </a: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id("index-bn"));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searchBtn.click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driver.context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("NATIVE_APP");</a:t>
            </a:r>
            <a:b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18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02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Appium</a:t>
            </a:r>
            <a:r>
              <a:rPr lang="zh-CN" altLang="en-US" dirty="0"/>
              <a:t>设计理念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5520" y="1196752"/>
            <a:ext cx="9793088" cy="4641850"/>
          </a:xfrm>
        </p:spPr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不需要为了自动化，而且重新编译或修改测试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不必局限于某种语言或者框架来编写和运行测试脚本的运行 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一个移动自动化的框架不应该在接口上重复造轮子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移动端自动化测试应该是开源的</a:t>
            </a:r>
          </a:p>
        </p:txBody>
      </p:sp>
    </p:spTree>
    <p:extLst>
      <p:ext uri="{BB962C8B-B14F-4D97-AF65-F5344CB8AC3E}">
        <p14:creationId xmlns:p14="http://schemas.microsoft.com/office/powerpoint/2010/main" val="2247263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61" y="774121"/>
            <a:ext cx="11953328" cy="46418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C:\Program Files\Appium\resources\app\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node_modules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node_modules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appium-chromedriver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\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chromedriver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\win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下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chromedriver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的版本是否支持当前的被测浏览器版本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-335361" y="188640"/>
            <a:ext cx="121920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纯</a:t>
            </a:r>
            <a:r>
              <a:rPr lang="en-US" altLang="zh-CN" dirty="0"/>
              <a:t>H5</a:t>
            </a:r>
            <a:r>
              <a:rPr lang="zh-CN" altLang="en-US" dirty="0"/>
              <a:t>网站自动化测试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84361E2A-C2C3-4A38-9384-E7C9C22384C3}"/>
              </a:ext>
            </a:extLst>
          </p:cNvPr>
          <p:cNvSpPr txBox="1"/>
          <p:nvPr/>
        </p:nvSpPr>
        <p:spPr>
          <a:xfrm>
            <a:off x="822175" y="3095046"/>
            <a:ext cx="9876928" cy="2780928"/>
          </a:xfrm>
          <a:prstGeom prst="rect">
            <a:avLst/>
          </a:prstGeom>
          <a:solidFill>
            <a:srgbClr val="DBEEF4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DesiredCapabilities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capabilities = new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DesiredCapabilities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capabilities.setCapability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deviceName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", "Android Emulator");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capabilities.setCapability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("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browserName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", "Chrome");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driver = new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AndroidDriver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WebElement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&gt;(new URL("http://127.0.0.1:4723/wd/hub"), capabilities);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driver.get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("http://www.baidu.com");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String title =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driver.getTitle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Assert.assertEquals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(title, "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百度一下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");</a:t>
            </a:r>
            <a:b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16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4F330-C8F1-479F-ADB4-DEC41E64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BBBD8F-987C-43AB-9FAD-92EF83375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946396-7BC6-4280-8146-51CAAB541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70" y="548680"/>
            <a:ext cx="11136758" cy="612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08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E8B5F-7095-484C-B83E-7DB6B380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8D894-06E8-48A1-B32B-5505FCAA4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1E807D-8C05-4332-86A9-3B6CA0075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9" y="279238"/>
            <a:ext cx="11894161" cy="629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4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1BCA9-C9AD-4029-B283-0B65489E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设计实现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8FB67-9722-4B89-9107-FED6B04D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1196752"/>
            <a:ext cx="10221383" cy="4641850"/>
          </a:xfrm>
        </p:spPr>
        <p:txBody>
          <a:bodyPr/>
          <a:lstStyle/>
          <a:p>
            <a:pPr marL="457200" indent="-457200">
              <a:buClrTx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通过使用不同供应商提供的自动化测试框架来满足（原则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iOS 9.3 and above: Apple's XCUITest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iOS 9.3 and lower: Apple's UIAutomation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Android 4.2+: Google's UiAutomator/UiAutomator2</a:t>
            </a:r>
          </a:p>
          <a:p>
            <a:pPr marL="457200" indent="-457200">
              <a:buClrTx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通过实现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webdriver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来满足（原则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webdriver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是基于一个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client-server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的协议（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JSON Wire Protocol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ClrTx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目前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WebDriver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已经成为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W3C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浏览器自动化测试规范，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WebDriver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的实现来满足（原则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ClrTx/>
              <a:buAutoNum type="arabicPeriod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始终作为开源项目提供服务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03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643F8-2AF3-4838-B192-7D92B4D8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工作原理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D2400-3D47-41F0-8E21-2B2AB903C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908720"/>
            <a:ext cx="11377264" cy="4641850"/>
          </a:xfrm>
        </p:spPr>
        <p:txBody>
          <a:bodyPr/>
          <a:lstStyle/>
          <a:p>
            <a:pPr>
              <a:lnSpc>
                <a:spcPts val="3200"/>
              </a:lnSpc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客户端上运行自动化测试脚本，调用的是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webdriver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的接口，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server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接收到客户端上发送过来的命令后，会将这些命令转换为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UIautomator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认识的命令，然后由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UIautomator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来在设备上执行自动化。</a:t>
            </a:r>
          </a:p>
          <a:p>
            <a:pPr>
              <a:lnSpc>
                <a:spcPts val="3200"/>
              </a:lnSpc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启动时会创建一个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127.0.0.1:4723/wd/hub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服务端（相当于一个中转站），脚本会告诉服务器我要做什么，服务端再去跟设备打交道，服务端完成了脚本交给他的任务之后。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服务端和设备默认使用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4724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端口进行通讯的，底层调用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uiautomator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工具，在测试的时候服务端会给设备扔一个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包就是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appiumbootstrap.jar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，会启动这个包，启动之后会在手机上创建一个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服务，暴露的就是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4724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的端口；相对于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socket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服务来说，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服务端又是一个客户端；</a:t>
            </a:r>
          </a:p>
          <a:p>
            <a:pPr>
              <a:lnSpc>
                <a:spcPts val="3200"/>
              </a:lnSpc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服务端收到脚本传递过来的命令之后，通过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4724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端口，向设备上的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4724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端口发送指令，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appiumbootstrap.jar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收到指令后回去完成点击，滑动其他的操作，完成之后再通过服务给服务端一个响应。服务端收到之后再去响应脚本。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15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1124744"/>
            <a:ext cx="10513168" cy="540060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客户端。它主要是指实现了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功能的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WebDriver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协议的客户端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Library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，它负责与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服务器建立连接，并将测试脚本的指令发送到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服务器。现有的客户端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Library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有多种语言的实现，包括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Ruby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JavaScript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Node.js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Object 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PHP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C#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的测试是在这些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Library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的基础上进行开发的。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框架的核心。它是一个基于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Node.js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实现的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服务器的主要功能是接受从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客户端发起的连接，监听从客户端发送来的命令，将命令发送给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手机为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）执行，并将命令的执行结果通过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HTTP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应答反馈给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客户端。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手机上运行的一个应用程序，它在手机上扮演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服务器的角色。当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服务器需要运行命令时，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Appium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服务器会与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建立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TCP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通信，并把命令发送给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负责运行测试命令。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endParaRPr lang="zh-CN" altLang="en-US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82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AB1DD-BD9B-4FA9-ACB6-D43B74AC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DAB10-4B37-4F6F-A707-CFD352EF9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24" y="1052736"/>
            <a:ext cx="10221383" cy="464185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3A1D41-5BEF-427B-865E-6356BF4E7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052736"/>
            <a:ext cx="1046890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7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762D0-C6FA-4C81-82ED-406D87A2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Appium</a:t>
            </a:r>
            <a:r>
              <a:rPr lang="zh-CN" altLang="en-US" dirty="0"/>
              <a:t>加载过程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1FB6B-B818-4866-B82A-32D204981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adb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完成基本的系统操作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向设备上部署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 Forward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设备的端口到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PC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Server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监听接收请求，使用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webdriver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协议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server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分析命令，通过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forward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的端口发给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 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bootstrap.jar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接收请求，并把命令发给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Uiautomator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Uiautomator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执行命令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45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8469"/>
      </a:dk2>
      <a:lt2>
        <a:srgbClr val="4D4F53"/>
      </a:lt2>
      <a:accent1>
        <a:srgbClr val="024731"/>
      </a:accent1>
      <a:accent2>
        <a:srgbClr val="A8B400"/>
      </a:accent2>
      <a:accent3>
        <a:srgbClr val="FFFFFF"/>
      </a:accent3>
      <a:accent4>
        <a:srgbClr val="000000"/>
      </a:accent4>
      <a:accent5>
        <a:srgbClr val="AAB1AD"/>
      </a:accent5>
      <a:accent6>
        <a:srgbClr val="98A300"/>
      </a:accent6>
      <a:hlink>
        <a:srgbClr val="69923A"/>
      </a:hlink>
      <a:folHlink>
        <a:srgbClr val="CDE6A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课程介绍和学习方法指导</Template>
  <TotalTime>7382</TotalTime>
  <Words>2635</Words>
  <Application>Microsoft Office PowerPoint</Application>
  <PresentationFormat>宽屏</PresentationFormat>
  <Paragraphs>268</Paragraphs>
  <Slides>42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华文楷体</vt:lpstr>
      <vt:lpstr>宋体</vt:lpstr>
      <vt:lpstr>微软雅黑</vt:lpstr>
      <vt:lpstr>Arial</vt:lpstr>
      <vt:lpstr>Calibri</vt:lpstr>
      <vt:lpstr>Wingdings</vt:lpstr>
      <vt:lpstr>Office 主题</vt:lpstr>
      <vt:lpstr>Appium</vt:lpstr>
      <vt:lpstr>本章大纲</vt:lpstr>
      <vt:lpstr>Appium简介</vt:lpstr>
      <vt:lpstr>Appium设计理念</vt:lpstr>
      <vt:lpstr>Appium设计实现</vt:lpstr>
      <vt:lpstr>Appium工作原理</vt:lpstr>
      <vt:lpstr>Appium架构</vt:lpstr>
      <vt:lpstr>Appium架构</vt:lpstr>
      <vt:lpstr>Appium加载过程</vt:lpstr>
      <vt:lpstr>本章大纲</vt:lpstr>
      <vt:lpstr>安装与配置</vt:lpstr>
      <vt:lpstr>安装与配置</vt:lpstr>
      <vt:lpstr>环境准备</vt:lpstr>
      <vt:lpstr>获取Android客户端两种信息的方式</vt:lpstr>
      <vt:lpstr>本章大纲</vt:lpstr>
      <vt:lpstr>使用步骤</vt:lpstr>
      <vt:lpstr>DesiredCapabilities</vt:lpstr>
      <vt:lpstr>Desired Capabilities</vt:lpstr>
      <vt:lpstr>查看包名与Activity</vt:lpstr>
      <vt:lpstr>本章大纲</vt:lpstr>
      <vt:lpstr>APPIUM定位原生应用元素 </vt:lpstr>
      <vt:lpstr>APPIUM定位原生应用元素 </vt:lpstr>
      <vt:lpstr>通过ID定位元素</vt:lpstr>
      <vt:lpstr>通过NAME定位元素</vt:lpstr>
      <vt:lpstr>通过ClassName定位元素 </vt:lpstr>
      <vt:lpstr>通过AccessibilityId定位元素</vt:lpstr>
      <vt:lpstr> 通过Xpath定位</vt:lpstr>
      <vt:lpstr> 等待方式</vt:lpstr>
      <vt:lpstr>操作方法</vt:lpstr>
      <vt:lpstr>操作方法</vt:lpstr>
      <vt:lpstr>操作方法</vt:lpstr>
      <vt:lpstr>操作方法</vt:lpstr>
      <vt:lpstr>操作方法</vt:lpstr>
      <vt:lpstr>多种架构支持</vt:lpstr>
      <vt:lpstr>Hybrid混合App的自动化测试</vt:lpstr>
      <vt:lpstr>Hybrid混合App的自动化测试</vt:lpstr>
      <vt:lpstr>Hybrid混合App的自动化测试</vt:lpstr>
      <vt:lpstr>Hybrid混合App的自动化测试 </vt:lpstr>
      <vt:lpstr>Hybrid混合App的自动化测试 </vt:lpstr>
      <vt:lpstr>纯H5网站自动化测试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314</cp:revision>
  <dcterms:created xsi:type="dcterms:W3CDTF">2016-05-26T09:18:36Z</dcterms:created>
  <dcterms:modified xsi:type="dcterms:W3CDTF">2020-10-24T06:29:47Z</dcterms:modified>
</cp:coreProperties>
</file>