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sldIdLst>
    <p:sldId id="256" r:id="rId2"/>
    <p:sldId id="269" r:id="rId3"/>
    <p:sldId id="276" r:id="rId4"/>
    <p:sldId id="439" r:id="rId5"/>
    <p:sldId id="277" r:id="rId6"/>
    <p:sldId id="278" r:id="rId7"/>
    <p:sldId id="279" r:id="rId8"/>
    <p:sldId id="280" r:id="rId9"/>
    <p:sldId id="281" r:id="rId10"/>
    <p:sldId id="282" r:id="rId11"/>
    <p:sldId id="333" r:id="rId12"/>
    <p:sldId id="337" r:id="rId13"/>
    <p:sldId id="302" r:id="rId14"/>
    <p:sldId id="334" r:id="rId15"/>
    <p:sldId id="336" r:id="rId16"/>
    <p:sldId id="338" r:id="rId17"/>
    <p:sldId id="340" r:id="rId18"/>
    <p:sldId id="341" r:id="rId19"/>
    <p:sldId id="342" r:id="rId20"/>
    <p:sldId id="455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465" r:id="rId31"/>
    <p:sldId id="466" r:id="rId32"/>
    <p:sldId id="352" r:id="rId33"/>
    <p:sldId id="362" r:id="rId34"/>
    <p:sldId id="329" r:id="rId35"/>
    <p:sldId id="353" r:id="rId36"/>
    <p:sldId id="354" r:id="rId37"/>
    <p:sldId id="330" r:id="rId38"/>
    <p:sldId id="356" r:id="rId39"/>
    <p:sldId id="357" r:id="rId40"/>
    <p:sldId id="358" r:id="rId41"/>
    <p:sldId id="359" r:id="rId42"/>
    <p:sldId id="360" r:id="rId43"/>
    <p:sldId id="361" r:id="rId44"/>
    <p:sldId id="375" r:id="rId45"/>
    <p:sldId id="365" r:id="rId46"/>
    <p:sldId id="376" r:id="rId47"/>
    <p:sldId id="546" r:id="rId48"/>
    <p:sldId id="367" r:id="rId49"/>
    <p:sldId id="368" r:id="rId50"/>
    <p:sldId id="369" r:id="rId51"/>
    <p:sldId id="370" r:id="rId52"/>
    <p:sldId id="371" r:id="rId53"/>
    <p:sldId id="372" r:id="rId54"/>
    <p:sldId id="366" r:id="rId55"/>
    <p:sldId id="373" r:id="rId56"/>
    <p:sldId id="377" r:id="rId57"/>
    <p:sldId id="378" r:id="rId58"/>
    <p:sldId id="541" r:id="rId59"/>
    <p:sldId id="542" r:id="rId60"/>
    <p:sldId id="543" r:id="rId61"/>
    <p:sldId id="544" r:id="rId62"/>
    <p:sldId id="545" r:id="rId63"/>
    <p:sldId id="508" r:id="rId64"/>
    <p:sldId id="509" r:id="rId65"/>
    <p:sldId id="511" r:id="rId66"/>
    <p:sldId id="512" r:id="rId67"/>
    <p:sldId id="467" r:id="rId6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9" autoAdjust="0"/>
    <p:restoredTop sz="73913" autoAdjust="0"/>
  </p:normalViewPr>
  <p:slideViewPr>
    <p:cSldViewPr>
      <p:cViewPr varScale="1">
        <p:scale>
          <a:sx n="67" d="100"/>
          <a:sy n="67" d="100"/>
        </p:scale>
        <p:origin x="1256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0EA16-9076-4FE5-8A1E-5E3165543917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F1DD4-9E55-4662-8770-743E8CF9A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4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2cto.com/database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2cto.com/database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264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为什么不都设置绝对位置，因为手机存在不同的尺寸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915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LinearLayout</a:t>
            </a:r>
            <a:r>
              <a:rPr lang="zh-CN" altLang="en-US" dirty="0"/>
              <a:t>线性布局，横向和纵向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453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846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重点是</a:t>
            </a:r>
            <a:r>
              <a:rPr lang="en-US" altLang="zh-CN" dirty="0"/>
              <a:t>id</a:t>
            </a:r>
            <a:r>
              <a:rPr lang="zh-CN" altLang="en-US" dirty="0"/>
              <a:t>属性，</a:t>
            </a:r>
            <a:r>
              <a:rPr lang="en-US" altLang="zh-CN" dirty="0"/>
              <a:t>id</a:t>
            </a:r>
            <a:r>
              <a:rPr lang="zh-CN" altLang="en-US" dirty="0"/>
              <a:t>作用是唯一标示一个控件的，为什么要标示，因为可能会在</a:t>
            </a:r>
            <a:r>
              <a:rPr lang="en-US" altLang="zh-CN" dirty="0"/>
              <a:t>Activity</a:t>
            </a:r>
            <a:r>
              <a:rPr lang="zh-CN" altLang="en-US" dirty="0"/>
              <a:t>中使用到这个控件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137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88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什么是事件</a:t>
            </a:r>
            <a:endParaRPr lang="en-US" altLang="zh-CN" dirty="0"/>
          </a:p>
          <a:p>
            <a:r>
              <a:rPr lang="zh-CN" altLang="en-US" dirty="0"/>
              <a:t>什么是监听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761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868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换一个事件，找一些常用的控件的常用事件 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种方法：当前</a:t>
            </a:r>
            <a:r>
              <a:rPr lang="en-US" altLang="zh-CN" dirty="0"/>
              <a:t>Activity</a:t>
            </a:r>
            <a:r>
              <a:rPr lang="zh-CN" altLang="en-US" dirty="0"/>
              <a:t>实现</a:t>
            </a:r>
            <a:r>
              <a:rPr lang="en-US" altLang="zh-CN" dirty="0" err="1"/>
              <a:t>OnClickListener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种方法：在</a:t>
            </a:r>
            <a:r>
              <a:rPr lang="en-US" altLang="zh-CN" dirty="0"/>
              <a:t>xml</a:t>
            </a:r>
            <a:r>
              <a:rPr lang="zh-CN" altLang="en-US" dirty="0"/>
              <a:t>中设置</a:t>
            </a:r>
            <a:r>
              <a:rPr lang="en-US" altLang="zh-CN" dirty="0"/>
              <a:t>button</a:t>
            </a:r>
            <a:r>
              <a:rPr lang="zh-CN" altLang="en-US" dirty="0"/>
              <a:t>的</a:t>
            </a:r>
            <a:r>
              <a:rPr lang="en-US" altLang="zh-CN" dirty="0" err="1"/>
              <a:t>onClick</a:t>
            </a:r>
            <a:r>
              <a:rPr lang="zh-CN" altLang="en-US" dirty="0"/>
              <a:t>属性</a:t>
            </a:r>
            <a:endParaRPr lang="en-US" altLang="zh-CN" dirty="0"/>
          </a:p>
          <a:p>
            <a:r>
              <a:rPr lang="zh-CN" altLang="en-US" dirty="0"/>
              <a:t>参数中的</a:t>
            </a:r>
            <a:r>
              <a:rPr lang="en-US" altLang="zh-CN" dirty="0"/>
              <a:t>View</a:t>
            </a:r>
            <a:r>
              <a:rPr lang="zh-CN" altLang="en-US" dirty="0"/>
              <a:t>就是事件源，哪个控件被点击就传入哪个控件</a:t>
            </a:r>
            <a:endParaRPr lang="en-US" altLang="zh-CN" dirty="0"/>
          </a:p>
          <a:p>
            <a:r>
              <a:rPr lang="en-US" altLang="zh-CN" dirty="0"/>
              <a:t>        </a:t>
            </a:r>
            <a:r>
              <a:rPr lang="en-US" altLang="zh-CN" dirty="0" err="1"/>
              <a:t>android:onClick</a:t>
            </a:r>
            <a:r>
              <a:rPr lang="en-US" altLang="zh-CN" dirty="0"/>
              <a:t>="</a:t>
            </a:r>
            <a:r>
              <a:rPr lang="en-US" altLang="zh-CN" dirty="0" err="1"/>
              <a:t>onButtonClick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public void </a:t>
            </a:r>
            <a:r>
              <a:rPr lang="en-US" altLang="zh-CN" dirty="0" err="1"/>
              <a:t>onButtonClick</a:t>
            </a:r>
            <a:r>
              <a:rPr lang="en-US" altLang="zh-CN" dirty="0"/>
              <a:t>(View view){</a:t>
            </a:r>
          </a:p>
          <a:p>
            <a:r>
              <a:rPr lang="en-US" altLang="zh-CN" dirty="0"/>
              <a:t>     </a:t>
            </a:r>
            <a:r>
              <a:rPr lang="en-US" altLang="zh-CN" dirty="0" err="1"/>
              <a:t>Toast.makeText</a:t>
            </a:r>
            <a:r>
              <a:rPr lang="en-US" altLang="zh-CN" dirty="0"/>
              <a:t>(</a:t>
            </a:r>
            <a:r>
              <a:rPr lang="en-US" altLang="zh-CN" dirty="0" err="1"/>
              <a:t>MainActivity.this</a:t>
            </a:r>
            <a:r>
              <a:rPr lang="en-US" altLang="zh-CN" dirty="0"/>
              <a:t>, </a:t>
            </a:r>
            <a:r>
              <a:rPr lang="en-US" altLang="zh-CN" dirty="0" err="1"/>
              <a:t>view.getId</a:t>
            </a:r>
            <a:r>
              <a:rPr lang="en-US" altLang="zh-CN" dirty="0"/>
              <a:t>()+"", </a:t>
            </a:r>
            <a:r>
              <a:rPr lang="en-US" altLang="zh-CN" dirty="0" err="1"/>
              <a:t>Toast.LENGTH_LONG</a:t>
            </a:r>
            <a:r>
              <a:rPr lang="en-US" altLang="zh-CN" dirty="0"/>
              <a:t>).show();</a:t>
            </a:r>
          </a:p>
          <a:p>
            <a:r>
              <a:rPr lang="en-US" altLang="zh-CN" dirty="0"/>
              <a:t>    }</a:t>
            </a:r>
          </a:p>
          <a:p>
            <a:r>
              <a:rPr lang="en-US" altLang="zh-CN" dirty="0"/>
              <a:t> 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571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原理性的东西：比如事件监听器的执行过程（以图表形式展示较好）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把握住重点，不要过细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57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https://developer.android.google.cn/reference/android/widget/LinearLayout?hl=en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561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用户界面与</a:t>
            </a:r>
            <a:r>
              <a:rPr lang="en-US" altLang="zh-CN" dirty="0"/>
              <a:t>activity</a:t>
            </a:r>
            <a:r>
              <a:rPr lang="zh-CN" altLang="en-US" dirty="0"/>
              <a:t>和布局文件有关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316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View</a:t>
            </a:r>
            <a:r>
              <a:rPr lang="zh-CN" altLang="en-US" dirty="0"/>
              <a:t>控件说明要在界面中显示什么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 err="1"/>
              <a:t>ViewGroup</a:t>
            </a:r>
            <a:r>
              <a:rPr lang="zh-CN" altLang="en-US" dirty="0"/>
              <a:t>布局说明如何显示这些</a:t>
            </a:r>
            <a:r>
              <a:rPr lang="en-US" altLang="zh-CN" dirty="0"/>
              <a:t>View</a:t>
            </a:r>
            <a:r>
              <a:rPr lang="zh-CN" altLang="en-US" dirty="0"/>
              <a:t>控件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b="1" dirty="0"/>
              <a:t>Space</a:t>
            </a:r>
            <a:r>
              <a:rPr lang="zh-CN" altLang="en-US" dirty="0"/>
              <a:t>控件是在</a:t>
            </a:r>
            <a:r>
              <a:rPr lang="en-US" altLang="zh-CN" dirty="0"/>
              <a:t>Android 4.0</a:t>
            </a:r>
            <a:r>
              <a:rPr lang="zh-CN" altLang="en-US" dirty="0"/>
              <a:t>中加入，是个空白的</a:t>
            </a:r>
            <a:r>
              <a:rPr lang="en-US" altLang="zh-CN" dirty="0"/>
              <a:t>view</a:t>
            </a:r>
            <a:r>
              <a:rPr lang="zh-CN" altLang="en-US" dirty="0"/>
              <a:t>，一般用于填充</a:t>
            </a:r>
            <a:r>
              <a:rPr lang="en-US" altLang="zh-CN" dirty="0"/>
              <a:t>View</a:t>
            </a:r>
            <a:r>
              <a:rPr lang="zh-CN" altLang="en-US" dirty="0"/>
              <a:t>组件中的间隙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137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048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7109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7012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5383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652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https://developer.android.google.cn/reference/android/widget/LinearLayout?hl=en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18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Guideline</a:t>
            </a:r>
            <a:r>
              <a:rPr lang="zh-CN" altLang="en-US" dirty="0"/>
              <a:t>是只能用在</a:t>
            </a:r>
            <a:r>
              <a:rPr lang="en-US" altLang="zh-CN" dirty="0"/>
              <a:t>ConstraintLayout</a:t>
            </a:r>
            <a:r>
              <a:rPr lang="zh-CN" altLang="en-US" dirty="0"/>
              <a:t>布局里面的一个工具类，用于辅助布局，类似为辅助线，可以设置</a:t>
            </a:r>
            <a:r>
              <a:rPr lang="en-US" altLang="zh-CN" dirty="0" err="1"/>
              <a:t>android:orientation</a:t>
            </a:r>
            <a:r>
              <a:rPr lang="zh-CN" altLang="en-US" dirty="0"/>
              <a:t>属性来确定是横向的还是纵向的。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0552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Guideline</a:t>
            </a:r>
            <a:r>
              <a:rPr lang="zh-CN" altLang="en-US" dirty="0"/>
              <a:t>是只能用在</a:t>
            </a:r>
            <a:r>
              <a:rPr lang="en-US" altLang="zh-CN" dirty="0"/>
              <a:t>ConstraintLayout</a:t>
            </a:r>
            <a:r>
              <a:rPr lang="zh-CN" altLang="en-US" dirty="0"/>
              <a:t>布局里面的一个工具类，用于辅助布局，类似为辅助线，可以设置</a:t>
            </a:r>
            <a:r>
              <a:rPr lang="en-US" altLang="zh-CN" dirty="0" err="1"/>
              <a:t>android:orientation</a:t>
            </a:r>
            <a:r>
              <a:rPr lang="zh-CN" altLang="en-US" dirty="0"/>
              <a:t>属性来确定是横向的还是纵向的。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0552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shrinkColumns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stretchColumns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两个属性来标记某些列可以收缩或可以拉伸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如果标记为可以收缩，列宽可以收缩以使表格适合容器的大小。如果标记为可以拉伸， 列宽可以拉伸以占用多余的空间。表格的总宽度由其父容器决定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记住列可以同时具有可拉伸和可收缩属性。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663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作用有两个，提供了人机交互的接口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2046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5014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430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/>
              <a:t>V</a:t>
            </a:r>
            <a:r>
              <a:rPr lang="zh-CN" altLang="en-US" sz="3200" dirty="0"/>
              <a:t>层：应用层中处理数据显示的部分，</a:t>
            </a:r>
            <a:r>
              <a:rPr lang="en-US" altLang="zh-CN" sz="3200" dirty="0"/>
              <a:t>XML</a:t>
            </a:r>
            <a:r>
              <a:rPr lang="zh-CN" altLang="en-US" sz="3200" dirty="0"/>
              <a:t>布局可以视为</a:t>
            </a:r>
            <a:r>
              <a:rPr lang="en-US" altLang="zh-CN" sz="3200" dirty="0"/>
              <a:t>V</a:t>
            </a:r>
            <a:r>
              <a:rPr lang="zh-CN" altLang="en-US" sz="3200" dirty="0"/>
              <a:t>层，显示</a:t>
            </a:r>
            <a:r>
              <a:rPr lang="en-US" altLang="zh-CN" sz="3200" dirty="0"/>
              <a:t>Model</a:t>
            </a:r>
            <a:r>
              <a:rPr lang="zh-CN" altLang="en-US" sz="3200" dirty="0"/>
              <a:t>层的数据结果。 </a:t>
            </a:r>
            <a:endParaRPr lang="en-US" altLang="zh-CN" sz="3200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3200" dirty="0"/>
              <a:t>M</a:t>
            </a:r>
            <a:r>
              <a:rPr lang="zh-CN" altLang="en-US" sz="3200" dirty="0"/>
              <a:t>层：适合做一些业务逻辑处理，比如</a:t>
            </a:r>
            <a:r>
              <a:rPr lang="zh-CN" altLang="en-US" sz="3200" dirty="0">
                <a:hlinkClick r:id="rId3"/>
              </a:rPr>
              <a:t>数据库</a:t>
            </a:r>
            <a:r>
              <a:rPr lang="zh-CN" altLang="en-US" sz="3200" dirty="0"/>
              <a:t>存取操作，网络操作，复杂的算法，耗时的任务等都在</a:t>
            </a:r>
            <a:r>
              <a:rPr lang="en-US" altLang="zh-CN" sz="3200" dirty="0"/>
              <a:t>model</a:t>
            </a:r>
            <a:r>
              <a:rPr lang="zh-CN" altLang="en-US" sz="3200" dirty="0"/>
              <a:t>层处理。 </a:t>
            </a:r>
            <a:endParaRPr lang="en-US" altLang="zh-CN" sz="3200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3200" dirty="0"/>
              <a:t>C</a:t>
            </a:r>
            <a:r>
              <a:rPr lang="zh-CN" altLang="en-US" sz="3200" dirty="0"/>
              <a:t>层：作用分离在</a:t>
            </a:r>
            <a:r>
              <a:rPr lang="en-US" altLang="zh-CN" sz="3200" dirty="0"/>
              <a:t>V</a:t>
            </a:r>
            <a:r>
              <a:rPr lang="zh-CN" altLang="en-US" sz="3200" dirty="0"/>
              <a:t>与</a:t>
            </a:r>
            <a:r>
              <a:rPr lang="en-US" altLang="zh-CN" sz="3200" dirty="0"/>
              <a:t>C</a:t>
            </a:r>
            <a:r>
              <a:rPr lang="zh-CN" altLang="en-US" sz="3200" dirty="0"/>
              <a:t>的，中介的角色。</a:t>
            </a:r>
            <a:r>
              <a:rPr lang="en-US" altLang="zh-CN" sz="3200" dirty="0"/>
              <a:t>Activity</a:t>
            </a:r>
            <a:r>
              <a:rPr lang="zh-CN" altLang="en-US" sz="3200" dirty="0"/>
              <a:t>处理用户交互问题，因此可以认为</a:t>
            </a:r>
            <a:r>
              <a:rPr lang="en-US" altLang="zh-CN" sz="3200" dirty="0"/>
              <a:t>Activity</a:t>
            </a:r>
            <a:r>
              <a:rPr lang="zh-CN" altLang="en-US" sz="3200" dirty="0"/>
              <a:t>是控制器，</a:t>
            </a:r>
            <a:r>
              <a:rPr lang="en-US" altLang="zh-CN" sz="3200" dirty="0"/>
              <a:t>Activity</a:t>
            </a:r>
            <a:r>
              <a:rPr lang="zh-CN" altLang="en-US" sz="3200" dirty="0"/>
              <a:t>读取</a:t>
            </a:r>
            <a:r>
              <a:rPr lang="en-US" altLang="zh-CN" sz="3200" dirty="0"/>
              <a:t>V</a:t>
            </a:r>
            <a:r>
              <a:rPr lang="zh-CN" altLang="en-US" sz="3200" dirty="0"/>
              <a:t>视图层的数据（</a:t>
            </a:r>
            <a:r>
              <a:rPr lang="en-US" altLang="zh-CN" sz="3200" dirty="0" err="1"/>
              <a:t>eg</a:t>
            </a:r>
            <a:r>
              <a:rPr lang="en-US" altLang="zh-CN" sz="3200" dirty="0"/>
              <a:t>.</a:t>
            </a:r>
            <a:r>
              <a:rPr lang="zh-CN" altLang="en-US" sz="3200" dirty="0"/>
              <a:t>读取当前</a:t>
            </a:r>
            <a:r>
              <a:rPr lang="en-US" altLang="zh-CN" sz="3200" dirty="0" err="1"/>
              <a:t>EditText</a:t>
            </a:r>
            <a:r>
              <a:rPr lang="zh-CN" altLang="en-US" sz="3200" dirty="0"/>
              <a:t>控件的数据），控制用户输入（</a:t>
            </a:r>
            <a:r>
              <a:rPr lang="en-US" altLang="zh-CN" sz="3200" dirty="0" err="1"/>
              <a:t>eg.EditText</a:t>
            </a:r>
            <a:r>
              <a:rPr lang="zh-CN" altLang="en-US" sz="3200" dirty="0"/>
              <a:t>控件数据的输入），并向</a:t>
            </a:r>
            <a:r>
              <a:rPr lang="en-US" altLang="zh-CN" sz="3200" dirty="0"/>
              <a:t>Model</a:t>
            </a:r>
            <a:r>
              <a:rPr lang="zh-CN" altLang="en-US" sz="3200" dirty="0"/>
              <a:t>发送数据请求（</a:t>
            </a:r>
            <a:r>
              <a:rPr lang="en-US" altLang="zh-CN" sz="3200" dirty="0" err="1"/>
              <a:t>eg</a:t>
            </a:r>
            <a:r>
              <a:rPr lang="en-US" altLang="zh-CN" sz="3200" dirty="0"/>
              <a:t>.</a:t>
            </a:r>
            <a:r>
              <a:rPr lang="zh-CN" altLang="en-US" sz="3200" dirty="0"/>
              <a:t>发起网络请求等）。</a:t>
            </a:r>
            <a:endParaRPr lang="en-US" altLang="zh-CN" sz="3200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3200" dirty="0"/>
              <a:t>好处：</a:t>
            </a:r>
            <a:r>
              <a:rPr lang="en-US" altLang="zh-CN" sz="3200" dirty="0"/>
              <a:t>M</a:t>
            </a:r>
            <a:r>
              <a:rPr lang="zh-CN" altLang="en-US" sz="3200" dirty="0"/>
              <a:t>层的修改，不影响</a:t>
            </a:r>
            <a:r>
              <a:rPr lang="en-US" altLang="zh-CN" sz="3200" dirty="0"/>
              <a:t>V</a:t>
            </a:r>
            <a:r>
              <a:rPr lang="zh-CN" altLang="en-US" sz="3200" dirty="0"/>
              <a:t>的显示，可以列表，表格的方式显示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276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处理用户请求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060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业务处理，</a:t>
            </a:r>
            <a:r>
              <a:rPr lang="zh-CN" altLang="en-US" sz="1200" dirty="0">
                <a:hlinkClick r:id="rId3"/>
              </a:rPr>
              <a:t>数据库</a:t>
            </a:r>
            <a:r>
              <a:rPr lang="zh-CN" altLang="en-US" sz="1200" dirty="0"/>
              <a:t>存取操作，网络操作，复杂的算法，耗时的任务等都在</a:t>
            </a:r>
            <a:r>
              <a:rPr lang="en-US" altLang="zh-CN" sz="1200" dirty="0"/>
              <a:t>model</a:t>
            </a:r>
            <a:r>
              <a:rPr lang="zh-CN" altLang="en-US" sz="1200" dirty="0"/>
              <a:t>层处理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547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控件在内存中是对象，如何从</a:t>
            </a:r>
            <a:r>
              <a:rPr lang="en-US" altLang="zh-CN" dirty="0"/>
              <a:t>xml</a:t>
            </a:r>
            <a:r>
              <a:rPr lang="zh-CN" altLang="en-US" dirty="0"/>
              <a:t>文件到控件对象</a:t>
            </a:r>
            <a:endParaRPr lang="en-US" altLang="zh-CN" dirty="0"/>
          </a:p>
          <a:p>
            <a:r>
              <a:rPr lang="zh-CN" altLang="en-US" dirty="0"/>
              <a:t>当 </a:t>
            </a:r>
            <a:r>
              <a:rPr lang="en-US" altLang="zh-CN" dirty="0"/>
              <a:t>Android </a:t>
            </a:r>
            <a:r>
              <a:rPr lang="zh-CN" altLang="en-US" dirty="0"/>
              <a:t>应用程序被编译，会自动生成一个 </a:t>
            </a:r>
            <a:r>
              <a:rPr lang="en-US" altLang="zh-CN" dirty="0"/>
              <a:t>R </a:t>
            </a:r>
            <a:r>
              <a:rPr lang="zh-CN" altLang="en-US" dirty="0"/>
              <a:t>类，其中包含了所有 </a:t>
            </a:r>
            <a:r>
              <a:rPr lang="en-US" altLang="zh-CN" dirty="0"/>
              <a:t>res/ </a:t>
            </a:r>
            <a:r>
              <a:rPr lang="zh-CN" altLang="en-US" dirty="0"/>
              <a:t>目录下资源的 </a:t>
            </a:r>
            <a:r>
              <a:rPr lang="en-US" altLang="zh-CN" dirty="0"/>
              <a:t>ID</a:t>
            </a:r>
            <a:r>
              <a:rPr lang="zh-CN" altLang="en-US" dirty="0"/>
              <a:t>，如布局文件，资源文件，图片（</a:t>
            </a:r>
            <a:r>
              <a:rPr lang="en-US" altLang="zh-CN" dirty="0"/>
              <a:t>values</a:t>
            </a:r>
            <a:r>
              <a:rPr lang="zh-CN" altLang="en-US" dirty="0"/>
              <a:t>下所有文件）的</a:t>
            </a:r>
            <a:r>
              <a:rPr lang="en-US" altLang="zh-CN" dirty="0"/>
              <a:t>ID</a:t>
            </a:r>
            <a:r>
              <a:rPr lang="zh-CN" altLang="en-US" dirty="0"/>
              <a:t>等。在写</a:t>
            </a:r>
            <a:r>
              <a:rPr lang="en-US" altLang="zh-CN" dirty="0"/>
              <a:t>java</a:t>
            </a:r>
            <a:r>
              <a:rPr lang="zh-CN" altLang="en-US" dirty="0"/>
              <a:t>代码需要用这些资源的时候，你可以使用 </a:t>
            </a:r>
            <a:r>
              <a:rPr lang="en-US" altLang="zh-CN" dirty="0"/>
              <a:t>R </a:t>
            </a:r>
            <a:r>
              <a:rPr lang="zh-CN" altLang="en-US" dirty="0"/>
              <a:t>类，通过子类</a:t>
            </a:r>
            <a:r>
              <a:rPr lang="en-US" altLang="zh-CN" dirty="0"/>
              <a:t>+</a:t>
            </a:r>
            <a:r>
              <a:rPr lang="zh-CN" altLang="en-US" dirty="0"/>
              <a:t>资源名或者直接使用资源 </a:t>
            </a:r>
            <a:r>
              <a:rPr lang="en-US" altLang="zh-CN" dirty="0"/>
              <a:t>ID </a:t>
            </a:r>
            <a:r>
              <a:rPr lang="zh-CN" altLang="en-US" dirty="0"/>
              <a:t>来访问资源。</a:t>
            </a:r>
          </a:p>
          <a:p>
            <a:r>
              <a:rPr lang="en-US" altLang="zh-CN" dirty="0"/>
              <a:t>R.java</a:t>
            </a:r>
            <a:r>
              <a:rPr lang="zh-CN" altLang="en-US" dirty="0"/>
              <a:t>文件是活动的</a:t>
            </a:r>
            <a:r>
              <a:rPr lang="en-US" altLang="zh-CN" dirty="0"/>
              <a:t>Java</a:t>
            </a:r>
            <a:r>
              <a:rPr lang="zh-CN" altLang="en-US" dirty="0"/>
              <a:t>文件，如</a:t>
            </a:r>
            <a:r>
              <a:rPr lang="en-US" altLang="zh-CN" dirty="0"/>
              <a:t>MainActivity.java</a:t>
            </a:r>
            <a:r>
              <a:rPr lang="zh-CN" altLang="en-US" dirty="0"/>
              <a:t>的和资源如</a:t>
            </a:r>
            <a:r>
              <a:rPr lang="en-US" altLang="zh-CN" dirty="0"/>
              <a:t>strings.xml</a:t>
            </a:r>
            <a:r>
              <a:rPr lang="zh-CN" altLang="en-US" dirty="0"/>
              <a:t>之间的胶水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526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设计监听器，实现人机交互的操作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637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视图树是组织视图控件的方式。显示数据，容纳组件的组件</a:t>
            </a:r>
            <a:endParaRPr lang="en-US" altLang="zh-CN" dirty="0"/>
          </a:p>
          <a:p>
            <a:r>
              <a:rPr lang="zh-CN" altLang="en-US"/>
              <a:t>为什么采用视图树呢？举例。如果不采用，需要知道，有自己的水平规则。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0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731991"/>
            <a:ext cx="1053058" cy="3198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785997"/>
            <a:ext cx="1845146" cy="2658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google.cn/reference/android/view/View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FrameLayout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815666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Android App</a:t>
            </a:r>
            <a:r>
              <a:rPr lang="zh-CN" altLang="en-US" dirty="0"/>
              <a:t>的开发</a:t>
            </a:r>
            <a:r>
              <a:rPr lang="en-US" altLang="zh-CN" dirty="0"/>
              <a:t>-</a:t>
            </a:r>
            <a:r>
              <a:rPr lang="zh-CN" altLang="en-US" dirty="0"/>
              <a:t>用户界面基础</a:t>
            </a:r>
          </a:p>
        </p:txBody>
      </p:sp>
    </p:spTree>
    <p:extLst>
      <p:ext uri="{BB962C8B-B14F-4D97-AF65-F5344CB8AC3E}">
        <p14:creationId xmlns:p14="http://schemas.microsoft.com/office/powerpoint/2010/main" val="2124215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</a:t>
            </a:r>
            <a:r>
              <a:rPr lang="en-US" altLang="zh-CN" dirty="0">
                <a:latin typeface="+mn-ea"/>
                <a:ea typeface="+mn-ea"/>
              </a:rPr>
              <a:t>MVC</a:t>
            </a:r>
            <a:r>
              <a:rPr lang="zh-CN" altLang="en-US" dirty="0">
                <a:latin typeface="+mn-ea"/>
                <a:ea typeface="+mn-ea"/>
              </a:rPr>
              <a:t>如何整合到一起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35546"/>
            <a:ext cx="8686800" cy="4212468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视图层与控制器层、模型层的整合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lnSpc>
                <a:spcPct val="160000"/>
              </a:lnSpc>
              <a:spcAft>
                <a:spcPts val="600"/>
              </a:spcAft>
              <a:defRPr/>
            </a:pPr>
            <a:r>
              <a:rPr lang="zh-CN" altLang="en-US" sz="2900" dirty="0">
                <a:latin typeface="+mn-ea"/>
                <a:ea typeface="+mn-ea"/>
              </a:rPr>
              <a:t>在</a:t>
            </a:r>
            <a:r>
              <a:rPr lang="en-US" altLang="zh-CN" sz="2900" dirty="0">
                <a:latin typeface="+mn-ea"/>
                <a:ea typeface="+mn-ea"/>
              </a:rPr>
              <a:t>Activity</a:t>
            </a:r>
            <a:r>
              <a:rPr lang="zh-CN" altLang="en-US" sz="2900" dirty="0">
                <a:latin typeface="+mn-ea"/>
                <a:ea typeface="+mn-ea"/>
              </a:rPr>
              <a:t>文件，使用</a:t>
            </a:r>
            <a:r>
              <a:rPr lang="en-US" altLang="zh-CN" sz="2900" dirty="0" err="1">
                <a:solidFill>
                  <a:srgbClr val="FF0000"/>
                </a:solidFill>
                <a:latin typeface="+mn-ea"/>
                <a:ea typeface="+mn-ea"/>
              </a:rPr>
              <a:t>setContentView</a:t>
            </a:r>
            <a:r>
              <a:rPr lang="en-US" altLang="zh-CN" sz="2900" dirty="0">
                <a:latin typeface="+mn-ea"/>
                <a:ea typeface="+mn-ea"/>
              </a:rPr>
              <a:t>( )</a:t>
            </a:r>
            <a:r>
              <a:rPr lang="zh-CN" altLang="en-US" sz="2900" dirty="0">
                <a:latin typeface="+mn-ea"/>
                <a:ea typeface="+mn-ea"/>
              </a:rPr>
              <a:t>方法，确定当前</a:t>
            </a:r>
            <a:r>
              <a:rPr lang="en-US" altLang="zh-CN" sz="2900" dirty="0">
                <a:latin typeface="+mn-ea"/>
                <a:ea typeface="+mn-ea"/>
              </a:rPr>
              <a:t>Activity</a:t>
            </a:r>
            <a:r>
              <a:rPr lang="zh-CN" altLang="en-US" sz="2900" dirty="0">
                <a:latin typeface="+mn-ea"/>
                <a:ea typeface="+mn-ea"/>
              </a:rPr>
              <a:t>显示哪个视图</a:t>
            </a:r>
            <a:endParaRPr lang="en-US" altLang="zh-CN" sz="2900" dirty="0">
              <a:latin typeface="+mn-ea"/>
              <a:ea typeface="+mn-ea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altLang="zh-CN" b="1" dirty="0">
                <a:latin typeface="+mn-ea"/>
                <a:ea typeface="+mn-ea"/>
              </a:rPr>
              <a:t>public class 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  <a:ea typeface="+mn-ea"/>
              </a:rPr>
              <a:t>MainActivity</a:t>
            </a:r>
            <a:r>
              <a:rPr lang="en-US" altLang="zh-CN" b="1" dirty="0">
                <a:latin typeface="+mn-ea"/>
                <a:ea typeface="+mn-ea"/>
              </a:rPr>
              <a:t> extends </a:t>
            </a:r>
            <a:r>
              <a:rPr lang="zh-CN" altLang="zh-CN" b="1" dirty="0">
                <a:latin typeface="+mn-ea"/>
                <a:ea typeface="+mn-ea"/>
              </a:rPr>
              <a:t>AppCompatActivity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altLang="zh-CN" b="1" dirty="0">
                <a:latin typeface="+mn-ea"/>
                <a:ea typeface="+mn-ea"/>
              </a:rPr>
              <a:t>{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altLang="zh-CN" sz="2400" b="1" dirty="0">
                <a:latin typeface="+mn-ea"/>
                <a:ea typeface="+mn-ea"/>
              </a:rPr>
              <a:t>	public void </a:t>
            </a:r>
            <a:r>
              <a:rPr lang="en-US" altLang="zh-CN" b="1" dirty="0" err="1">
                <a:latin typeface="+mn-ea"/>
                <a:ea typeface="+mn-ea"/>
              </a:rPr>
              <a:t>onCreate</a:t>
            </a:r>
            <a:r>
              <a:rPr lang="en-US" altLang="zh-CN" b="1" dirty="0">
                <a:latin typeface="+mn-ea"/>
                <a:ea typeface="+mn-ea"/>
              </a:rPr>
              <a:t>(Bundle </a:t>
            </a:r>
            <a:r>
              <a:rPr lang="en-US" altLang="zh-CN" b="1" dirty="0" err="1">
                <a:latin typeface="+mn-ea"/>
                <a:ea typeface="+mn-ea"/>
              </a:rPr>
              <a:t>savedInstanceState</a:t>
            </a:r>
            <a:r>
              <a:rPr lang="en-US" altLang="zh-CN" b="1" dirty="0">
                <a:latin typeface="+mn-ea"/>
                <a:ea typeface="+mn-ea"/>
              </a:rPr>
              <a:t>) {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altLang="zh-CN" b="1" dirty="0">
                <a:latin typeface="+mn-ea"/>
                <a:ea typeface="+mn-ea"/>
              </a:rPr>
              <a:t>		</a:t>
            </a:r>
            <a:r>
              <a:rPr lang="en-US" altLang="zh-CN" b="1" dirty="0" err="1">
                <a:latin typeface="+mn-ea"/>
                <a:ea typeface="+mn-ea"/>
              </a:rPr>
              <a:t>super.onCreate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en-US" altLang="zh-CN" b="1" dirty="0" err="1">
                <a:latin typeface="+mn-ea"/>
                <a:ea typeface="+mn-ea"/>
              </a:rPr>
              <a:t>savedInstanceState</a:t>
            </a:r>
            <a:r>
              <a:rPr lang="en-US" altLang="zh-CN" b="1" dirty="0">
                <a:latin typeface="+mn-ea"/>
                <a:ea typeface="+mn-ea"/>
              </a:rPr>
              <a:t>);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altLang="zh-CN" b="1" dirty="0">
                <a:latin typeface="+mn-ea"/>
                <a:ea typeface="+mn-ea"/>
              </a:rPr>
              <a:t>		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  <a:ea typeface="+mn-ea"/>
              </a:rPr>
              <a:t>setContentView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  <a:ea typeface="+mn-ea"/>
              </a:rPr>
              <a:t>R.layout.main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en-US" altLang="zh-CN" b="1" dirty="0">
                <a:latin typeface="+mn-ea"/>
                <a:ea typeface="+mn-ea"/>
              </a:rPr>
              <a:t>;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altLang="zh-CN" b="1" dirty="0">
                <a:latin typeface="+mn-ea"/>
                <a:ea typeface="+mn-ea"/>
              </a:rPr>
              <a:t>		//……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altLang="zh-CN" b="1" dirty="0">
                <a:latin typeface="+mn-ea"/>
                <a:ea typeface="+mn-ea"/>
              </a:rPr>
              <a:t>	}</a:t>
            </a:r>
            <a:endParaRPr lang="en-US" altLang="zh-CN" sz="2400" b="1" dirty="0">
              <a:latin typeface="+mn-ea"/>
              <a:ea typeface="+mn-ea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altLang="zh-CN" b="1" dirty="0">
                <a:latin typeface="+mn-ea"/>
                <a:ea typeface="+mn-ea"/>
              </a:rPr>
              <a:t>}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724128" y="3759880"/>
            <a:ext cx="2520280" cy="416369"/>
            <a:chOff x="5724128" y="5013176"/>
            <a:chExt cx="2520280" cy="55515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5724128" y="5013176"/>
              <a:ext cx="936104" cy="21602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660232" y="5075892"/>
              <a:ext cx="158417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accent2"/>
                  </a:solidFill>
                </a:rPr>
                <a:t>用户界面文件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6931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界面原理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7574" y="1200152"/>
            <a:ext cx="7949226" cy="3394472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分析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，编写布局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在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中建立相应对象，设置属性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在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中建立对象，设置相应监听器方法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设计逻辑</a:t>
            </a:r>
          </a:p>
        </p:txBody>
      </p:sp>
    </p:spTree>
    <p:extLst>
      <p:ext uri="{BB962C8B-B14F-4D97-AF65-F5344CB8AC3E}">
        <p14:creationId xmlns:p14="http://schemas.microsoft.com/office/powerpoint/2010/main" val="309512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用户界面的工作机制 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基本视图控件的使用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事件监听器的使用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ea typeface="+mn-ea"/>
              </a:rPr>
              <a:t>UI</a:t>
            </a:r>
            <a:r>
              <a:rPr lang="zh-CN" altLang="en-US" dirty="0">
                <a:latin typeface="+mn-ea"/>
                <a:ea typeface="+mn-ea"/>
              </a:rPr>
              <a:t>布局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2169917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中视图层的使用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9553"/>
            <a:ext cx="8229600" cy="339447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视图层简介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defRPr/>
            </a:pPr>
            <a:r>
              <a:rPr lang="zh-CN" altLang="en-US" dirty="0">
                <a:latin typeface="+mn-ea"/>
                <a:ea typeface="+mn-ea"/>
              </a:rPr>
              <a:t>视图层采用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视图树（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View Tree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）模型</a:t>
            </a:r>
            <a:r>
              <a:rPr lang="zh-CN" altLang="en-US" dirty="0">
                <a:latin typeface="+mn-ea"/>
                <a:ea typeface="+mn-ea"/>
              </a:rPr>
              <a:t>：</a:t>
            </a:r>
            <a:r>
              <a:rPr lang="zh-CN" dirty="0">
                <a:latin typeface="+mn-ea"/>
                <a:ea typeface="+mn-ea"/>
              </a:rPr>
              <a:t>用户界面中的界面元素以树型结构组织在一起</a:t>
            </a:r>
            <a:r>
              <a:rPr lang="zh-CN" altLang="en-US" dirty="0">
                <a:latin typeface="+mn-ea"/>
                <a:ea typeface="+mn-ea"/>
              </a:rPr>
              <a:t>，整个视图界面为一个视图树模型。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defRPr/>
            </a:pPr>
            <a:r>
              <a:rPr lang="zh-CN" altLang="en-US" dirty="0">
                <a:latin typeface="+mn-ea"/>
                <a:ea typeface="+mn-ea"/>
              </a:rPr>
              <a:t>视图树：由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View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控件或</a:t>
            </a:r>
            <a:r>
              <a:rPr lang="en-US" altLang="zh-CN" dirty="0" err="1">
                <a:solidFill>
                  <a:srgbClr val="FF0000"/>
                </a:solidFill>
                <a:latin typeface="+mn-ea"/>
                <a:ea typeface="+mn-ea"/>
              </a:rPr>
              <a:t>ViewGroup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构成。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sz="2400" dirty="0">
              <a:latin typeface="+mj-ea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5128" name="Picture 8" descr="D:\android\docs\images\viewgro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60791"/>
            <a:ext cx="3133992" cy="151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983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Android</a:t>
            </a:r>
            <a:r>
              <a:rPr lang="zh-CN" altLang="en-US" sz="3600" dirty="0">
                <a:latin typeface="+mn-ea"/>
                <a:ea typeface="+mn-ea"/>
              </a:rPr>
              <a:t>中视图层的使用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71551"/>
            <a:ext cx="8003232" cy="41224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Android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视图层简介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defRPr/>
            </a:pPr>
            <a:r>
              <a:rPr lang="en-US" sz="2400" dirty="0">
                <a:solidFill>
                  <a:srgbClr val="C00000"/>
                </a:solidFill>
                <a:latin typeface="+mn-ea"/>
                <a:ea typeface="+mn-ea"/>
              </a:rPr>
              <a:t>View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控件是界面的最基本的可视单元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，是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视图界面的基类。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2"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例如：文本（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TextView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）、输入框（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EditText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）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……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defRPr/>
            </a:pPr>
            <a:r>
              <a:rPr lang="en-US" sz="2400" dirty="0" err="1">
                <a:solidFill>
                  <a:srgbClr val="C00000"/>
                </a:solidFill>
                <a:latin typeface="+mn-ea"/>
                <a:ea typeface="+mn-ea"/>
              </a:rPr>
              <a:t>ViewGroup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是由其它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或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ViewGroup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组成的显示单元，继承自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类。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2">
              <a:defRPr/>
            </a:pPr>
            <a:r>
              <a:rPr lang="en-US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ViewGroup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功能：提供了一种</a:t>
            </a:r>
            <a:r>
              <a:rPr lang="zh-CN" altLang="en-US" sz="2100" dirty="0">
                <a:solidFill>
                  <a:srgbClr val="C00000"/>
                </a:solidFill>
                <a:latin typeface="+mn-ea"/>
                <a:ea typeface="+mn-ea"/>
              </a:rPr>
              <a:t>布局方法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，可以按照该布局定制视图的外观和顺序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2"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例如：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LinerLayout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、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FrameLayout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……</a:t>
            </a:r>
            <a:endParaRPr lang="zh-CN" altLang="en-US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7983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View</a:t>
            </a:r>
            <a:r>
              <a:rPr lang="zh-CN" altLang="en-US" sz="3600" dirty="0">
                <a:latin typeface="+mn-ea"/>
                <a:ea typeface="+mn-ea"/>
              </a:rPr>
              <a:t>类及其子类的层次关系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48" y="825574"/>
            <a:ext cx="5994666" cy="431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67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中创建视图界面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200151"/>
            <a:ext cx="8003232" cy="3394472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450"/>
              </a:spcAft>
              <a:defRPr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中创建用户视图界面基本流程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900"/>
              </a:spcBef>
              <a:spcAft>
                <a:spcPts val="45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确定视图界面所采用的布局方式（</a:t>
            </a: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暂用</a:t>
            </a:r>
            <a:r>
              <a:rPr lang="en-US" altLang="zh-CN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LinearLayout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900"/>
              </a:spcBef>
              <a:spcAft>
                <a:spcPts val="45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为视图界面添加视图组件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900"/>
              </a:spcBef>
              <a:spcAft>
                <a:spcPts val="450"/>
              </a:spcAft>
              <a:defRPr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985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在</a:t>
            </a:r>
            <a:r>
              <a:rPr lang="en-US" altLang="zh-CN" sz="3600" dirty="0">
                <a:latin typeface="+mn-ea"/>
                <a:ea typeface="+mn-ea"/>
              </a:rPr>
              <a:t>Android</a:t>
            </a:r>
            <a:r>
              <a:rPr lang="zh-CN" altLang="en-US" sz="3600" dirty="0">
                <a:latin typeface="+mn-ea"/>
                <a:ea typeface="+mn-ea"/>
              </a:rPr>
              <a:t>中创建视图界面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987574"/>
            <a:ext cx="8003232" cy="3747863"/>
          </a:xfrm>
        </p:spPr>
        <p:txBody>
          <a:bodyPr>
            <a:noAutofit/>
          </a:bodyPr>
          <a:lstStyle/>
          <a:p>
            <a:pPr>
              <a:spcBef>
                <a:spcPts val="900"/>
              </a:spcBef>
              <a:spcAft>
                <a:spcPts val="450"/>
              </a:spcAft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中创建视图界面有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种方法：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900"/>
              </a:spcBef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使用可视化编辑方式，创建用户视图界面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spcBef>
                <a:spcPts val="0"/>
              </a:spcBef>
              <a:spcAft>
                <a:spcPts val="450"/>
              </a:spcAft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最简单的布局方式，但不适合创建复杂布局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900"/>
              </a:spcBef>
              <a:spcAft>
                <a:spcPts val="450"/>
              </a:spcAft>
              <a:defRPr/>
            </a:pP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XML</a:t>
            </a: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代码方式，创建用户视图界面</a:t>
            </a:r>
            <a:endParaRPr lang="en-US" altLang="zh-CN" sz="24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spcBef>
                <a:spcPts val="0"/>
              </a:spcBef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最常用的布局方式，但只能创建静态界面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spcBef>
                <a:spcPts val="450"/>
              </a:spcBef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findViewById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 )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方法得到对象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900"/>
              </a:spcBef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代码方式，动态创建用户视图界面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spcBef>
                <a:spcPts val="0"/>
              </a:spcBef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最灵活的布局方式，但复杂度较大</a:t>
            </a:r>
          </a:p>
        </p:txBody>
      </p:sp>
    </p:spTree>
    <p:extLst>
      <p:ext uri="{BB962C8B-B14F-4D97-AF65-F5344CB8AC3E}">
        <p14:creationId xmlns:p14="http://schemas.microsoft.com/office/powerpoint/2010/main" val="641022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621" y="1170923"/>
            <a:ext cx="2485715" cy="3492857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中创建视图界面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200151"/>
            <a:ext cx="8003232" cy="3394472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最基本的视图组件：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TextView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defRPr/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EditText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defRPr/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RadioButton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Checkbox</a:t>
            </a:r>
          </a:p>
          <a:p>
            <a:pPr lvl="1"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</a:t>
            </a:r>
          </a:p>
          <a:p>
            <a:pPr lvl="1"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627784" y="2191161"/>
            <a:ext cx="2862318" cy="11055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221850" y="2520292"/>
            <a:ext cx="2268252" cy="30009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897814" y="2820382"/>
            <a:ext cx="2592288" cy="45344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384038" y="3273828"/>
            <a:ext cx="2998052" cy="43765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2627784" y="1902280"/>
            <a:ext cx="2482838" cy="7031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475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使用基本的视图组件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7544" y="843558"/>
            <a:ext cx="8229600" cy="453497"/>
          </a:xfrm>
        </p:spPr>
        <p:txBody>
          <a:bodyPr>
            <a:normAutofit lnSpcReduction="10000"/>
          </a:bodyPr>
          <a:lstStyle/>
          <a:p>
            <a:pPr>
              <a:spcBef>
                <a:spcPts val="900"/>
              </a:spcBef>
              <a:spcAft>
                <a:spcPts val="450"/>
              </a:spcAft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布局中，视图控件常用的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公有布局属性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7605" y="4701937"/>
            <a:ext cx="7776863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500" dirty="0">
                <a:latin typeface="Consolas" panose="020B0609020204030204" pitchFamily="49" charset="0"/>
                <a:hlinkClick r:id="rId3"/>
              </a:rPr>
              <a:t>https://developer.android.google.cn/reference/android/view/View</a:t>
            </a:r>
            <a:endParaRPr lang="zh-CN" altLang="en-US" sz="1500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760459"/>
              </p:ext>
            </p:extLst>
          </p:nvPr>
        </p:nvGraphicFramePr>
        <p:xfrm>
          <a:off x="323528" y="1347614"/>
          <a:ext cx="8608228" cy="2911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749">
                  <a:extLst>
                    <a:ext uri="{9D8B030D-6E8A-4147-A177-3AD203B41FA5}">
                      <a16:colId xmlns:a16="http://schemas.microsoft.com/office/drawing/2014/main" val="1568519663"/>
                    </a:ext>
                  </a:extLst>
                </a:gridCol>
                <a:gridCol w="3456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zh-CN" altLang="en-US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</a:t>
                      </a:r>
                      <a:endParaRPr lang="zh-CN" altLang="en-US" sz="1800" b="1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  <a:endParaRPr lang="zh-CN" altLang="en-US" sz="1800" b="1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00" b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android:background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b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图片资源或颜色值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b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控件的背景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android:id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@+id/</a:t>
                      </a:r>
                      <a:r>
                        <a:rPr lang="zh-CN" altLang="en-US" sz="1500" b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b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控件的标识符（在程序中可以通过</a:t>
                      </a:r>
                      <a:r>
                        <a:rPr lang="en-US" altLang="zh-CN" sz="1500" b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500" b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获得该控件引用）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3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00" b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android:layout_width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500" b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match_parent</a:t>
                      </a:r>
                      <a:r>
                        <a:rPr lang="zh-CN" altLang="en-US" sz="1500" b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（铺满父容器）</a:t>
                      </a:r>
                      <a:endParaRPr lang="en-US" altLang="zh-CN" sz="1500" b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500" b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wrap_content</a:t>
                      </a:r>
                      <a:r>
                        <a:rPr lang="zh-CN" altLang="en-US" sz="1500" b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（由内容决定）</a:t>
                      </a:r>
                      <a:endParaRPr lang="en-US" altLang="zh-CN" sz="1500" b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500" b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数据值（固定值）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b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控件在其父容器中的显示宽度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61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android:layout_height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00" b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控件在其父容器中的显示高度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40492"/>
                  </a:ext>
                </a:extLst>
              </a:tr>
              <a:tr h="34065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android:layout_gravity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b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关键字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控件在其父容器中的相对位置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android:layout_margin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b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b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控件在其父容器中与界面四周的页边距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00" b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android:padding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b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控件四周的填充（内边距）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007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08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Android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用户界面的工作机制 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基本视图控件的使用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事件监听器的使用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ea typeface="+mn-ea"/>
              </a:rPr>
              <a:t>UI</a:t>
            </a:r>
            <a:r>
              <a:rPr lang="zh-CN" altLang="en-US" dirty="0">
                <a:latin typeface="+mn-ea"/>
                <a:ea typeface="+mn-ea"/>
              </a:rPr>
              <a:t>布局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2800775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Android</a:t>
            </a:r>
            <a:r>
              <a:rPr lang="zh-CN" altLang="en-US" sz="3600" dirty="0">
                <a:latin typeface="+mn-ea"/>
                <a:ea typeface="+mn-ea"/>
              </a:rPr>
              <a:t>常用的</a:t>
            </a:r>
            <a:r>
              <a:rPr lang="en-US" altLang="zh-CN" sz="3600" dirty="0">
                <a:latin typeface="+mn-ea"/>
                <a:ea typeface="+mn-ea"/>
              </a:rPr>
              <a:t>View</a:t>
            </a:r>
            <a:endParaRPr lang="zh-CN" altLang="en-US" sz="3600" dirty="0">
              <a:latin typeface="+mn-ea"/>
              <a:ea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474428"/>
              </p:ext>
            </p:extLst>
          </p:nvPr>
        </p:nvGraphicFramePr>
        <p:xfrm>
          <a:off x="683568" y="1275606"/>
          <a:ext cx="7652191" cy="276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7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zh-CN" altLang="en-US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</a:t>
                      </a:r>
                      <a:endParaRPr lang="zh-CN" altLang="en-US" sz="1800" b="1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gravity</a:t>
                      </a:r>
                      <a:endParaRPr lang="zh-CN" altLang="en-US" sz="18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TextView</a:t>
                      </a:r>
                      <a:r>
                        <a:rPr lang="zh-CN" altLang="en-US" sz="18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内文本对齐方式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</a:t>
                      </a:r>
                      <a:endParaRPr lang="zh-CN" altLang="en-US" sz="18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TextView</a:t>
                      </a:r>
                      <a:r>
                        <a:rPr lang="zh-CN" altLang="en-US" sz="18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内文本显示的内容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hint</a:t>
                      </a:r>
                      <a:endParaRPr lang="zh-CN" altLang="en-US" sz="18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EditText</a:t>
                      </a:r>
                      <a:r>
                        <a:rPr lang="zh-CN" altLang="en-US" sz="18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内默认显示的提示文本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inputType</a:t>
                      </a:r>
                      <a:endParaRPr lang="zh-CN" altLang="en-US" sz="18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EditText</a:t>
                      </a:r>
                      <a:r>
                        <a:rPr lang="zh-CN" altLang="en-US" sz="18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内文本的格式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ellipsize</a:t>
                      </a:r>
                      <a:endParaRPr lang="zh-CN" altLang="en-US" sz="18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</a:t>
                      </a:r>
                      <a:r>
                        <a:rPr lang="en-US" altLang="zh-CN" sz="18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TextView</a:t>
                      </a:r>
                      <a:r>
                        <a:rPr lang="zh-CN" altLang="en-US" sz="18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中文本太长可以设置中间文本用省略号取代，取值</a:t>
                      </a:r>
                      <a:r>
                        <a:rPr lang="en-US" altLang="zh-CN" sz="18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center</a:t>
                      </a:r>
                      <a:endParaRPr lang="zh-CN" altLang="en-US" sz="18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7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autoLink</a:t>
                      </a:r>
                      <a:endParaRPr lang="zh-CN" altLang="en-US" sz="18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取值</a:t>
                      </a:r>
                      <a:r>
                        <a:rPr lang="en-US" altLang="zh-CN" sz="18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email</a:t>
                      </a:r>
                      <a:r>
                        <a:rPr lang="zh-CN" altLang="en-US" sz="18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8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phone</a:t>
                      </a:r>
                      <a:r>
                        <a:rPr lang="zh-CN" altLang="en-US" sz="18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等，给文本中的</a:t>
                      </a:r>
                      <a:r>
                        <a:rPr lang="en-US" altLang="zh-CN" sz="18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email</a:t>
                      </a:r>
                      <a:r>
                        <a:rPr lang="zh-CN" altLang="en-US" sz="18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或者电话增加链接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99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用户界面的工作机制 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基本视图控件的使用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事件监听器的使用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ea typeface="+mn-ea"/>
              </a:rPr>
              <a:t>UI</a:t>
            </a:r>
            <a:r>
              <a:rPr lang="zh-CN" altLang="en-US" dirty="0">
                <a:latin typeface="+mn-ea"/>
                <a:ea typeface="+mn-ea"/>
              </a:rPr>
              <a:t>布局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3507273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Android</a:t>
            </a:r>
            <a:r>
              <a:rPr lang="zh-CN" altLang="en-US" sz="3600" dirty="0">
                <a:latin typeface="+mn-ea"/>
                <a:ea typeface="+mn-ea"/>
              </a:rPr>
              <a:t>中常见的事件监听器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15566"/>
            <a:ext cx="8003232" cy="3394472"/>
          </a:xfrm>
        </p:spPr>
        <p:txBody>
          <a:bodyPr>
            <a:no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findViewById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控件对应的对象后，不但可以设置相应属性，而且可以设置相应的事件监听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ts val="32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Button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点击事件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ts val="32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控件得到焦点，失去焦点事件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ts val="32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的长按事件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ts val="32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屏幕的触摸事件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ts val="32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键盘事件等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8172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事件监听器实现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3599892" y="987574"/>
            <a:ext cx="2646294" cy="864096"/>
          </a:xfrm>
          <a:prstGeom prst="rect">
            <a:avLst/>
          </a:prstGeom>
          <a:solidFill>
            <a:srgbClr val="F8F898"/>
          </a:solidFill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实现了某种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监听器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接口的类的对象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1277634" y="2889187"/>
            <a:ext cx="2646294" cy="864096"/>
          </a:xfrm>
          <a:prstGeom prst="rect">
            <a:avLst/>
          </a:prstGeom>
          <a:solidFill>
            <a:srgbClr val="00C8F8"/>
          </a:solidFill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事件源对象</a:t>
            </a:r>
          </a:p>
        </p:txBody>
      </p:sp>
      <p:cxnSp>
        <p:nvCxnSpPr>
          <p:cNvPr id="14" name="曲线连接符 13"/>
          <p:cNvCxnSpPr>
            <a:stCxn id="5" idx="1"/>
            <a:endCxn id="7" idx="0"/>
          </p:cNvCxnSpPr>
          <p:nvPr/>
        </p:nvCxnSpPr>
        <p:spPr>
          <a:xfrm rot="10800000" flipV="1">
            <a:off x="2600781" y="1419622"/>
            <a:ext cx="999111" cy="1469565"/>
          </a:xfrm>
          <a:prstGeom prst="curved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ash"/>
            <a:headEnd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7" idx="2"/>
            <a:endCxn id="5" idx="2"/>
          </p:cNvCxnSpPr>
          <p:nvPr/>
        </p:nvCxnSpPr>
        <p:spPr>
          <a:xfrm rot="5400000" flipH="1" flipV="1">
            <a:off x="2811104" y="1641348"/>
            <a:ext cx="1901613" cy="2322258"/>
          </a:xfrm>
          <a:prstGeom prst="curvedConnector3">
            <a:avLst>
              <a:gd name="adj1" fmla="val -26046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headEnd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103274" y="1361606"/>
            <a:ext cx="677108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603264" y="1941528"/>
            <a:ext cx="2187243" cy="71558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接到事件对象后某种处理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647108" y="3574133"/>
            <a:ext cx="3759319" cy="71558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向监听器传送某种事件对象</a:t>
            </a:r>
            <a:endParaRPr lang="en-US" altLang="zh-CN" sz="21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（封装了某种事件的信息）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276633" y="4103282"/>
            <a:ext cx="1896112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某种事件发生</a:t>
            </a:r>
          </a:p>
        </p:txBody>
      </p:sp>
    </p:spTree>
    <p:extLst>
      <p:ext uri="{BB962C8B-B14F-4D97-AF65-F5344CB8AC3E}">
        <p14:creationId xmlns:p14="http://schemas.microsoft.com/office/powerpoint/2010/main" val="241158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事件监听器实现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事件的处理步骤为：</a:t>
            </a:r>
          </a:p>
          <a:p>
            <a:pPr lvl="1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事件源上触发一个事件。比如用户按下鼠标、按下按钮等</a:t>
            </a:r>
          </a:p>
          <a:p>
            <a:pPr lvl="1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系统会自动产生对应的事件对象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EventObject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，并通知所有授权的事件监听者</a:t>
            </a:r>
          </a:p>
          <a:p>
            <a:pPr lvl="1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事件监听者中有对应的事件处理方法来处理该事件</a:t>
            </a:r>
          </a:p>
          <a:p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655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11" y="-20671"/>
            <a:ext cx="9144000" cy="6141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事件监听器实现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1655676" y="1591121"/>
            <a:ext cx="5940660" cy="2384785"/>
            <a:chOff x="2207568" y="2121495"/>
            <a:chExt cx="7920880" cy="3179713"/>
          </a:xfrm>
        </p:grpSpPr>
        <p:sp>
          <p:nvSpPr>
            <p:cNvPr id="13" name="矩形 12"/>
            <p:cNvSpPr/>
            <p:nvPr/>
          </p:nvSpPr>
          <p:spPr bwMode="auto">
            <a:xfrm>
              <a:off x="2207568" y="4515392"/>
              <a:ext cx="1728192" cy="785816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按钮</a:t>
              </a: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7584426" y="4515392"/>
              <a:ext cx="2544022" cy="785816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按钮监听器</a:t>
              </a: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5052115" y="4297574"/>
              <a:ext cx="1713372" cy="5778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注册监听</a:t>
              </a: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606219" y="2355152"/>
              <a:ext cx="2659522" cy="792088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按钮事件类</a:t>
              </a:r>
            </a:p>
          </p:txBody>
        </p:sp>
        <p:sp>
          <p:nvSpPr>
            <p:cNvPr id="19" name="矩形 18"/>
            <p:cNvSpPr/>
            <p:nvPr/>
          </p:nvSpPr>
          <p:spPr bwMode="auto">
            <a:xfrm rot="18577530">
              <a:off x="2641244" y="2996235"/>
              <a:ext cx="2272224" cy="52274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产生事件</a:t>
              </a:r>
            </a:p>
          </p:txBody>
        </p:sp>
        <p:sp>
          <p:nvSpPr>
            <p:cNvPr id="20" name="矩形 19"/>
            <p:cNvSpPr/>
            <p:nvPr/>
          </p:nvSpPr>
          <p:spPr bwMode="auto">
            <a:xfrm rot="2646894">
              <a:off x="7413781" y="3147926"/>
              <a:ext cx="1762473" cy="62425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传递事件</a:t>
              </a:r>
            </a:p>
          </p:txBody>
        </p:sp>
        <p:cxnSp>
          <p:nvCxnSpPr>
            <p:cNvPr id="26" name="直接箭头连接符 25"/>
            <p:cNvCxnSpPr>
              <a:stCxn id="14" idx="1"/>
              <a:endCxn id="13" idx="3"/>
            </p:cNvCxnSpPr>
            <p:nvPr/>
          </p:nvCxnSpPr>
          <p:spPr bwMode="auto">
            <a:xfrm flipH="1">
              <a:off x="3935760" y="4908300"/>
              <a:ext cx="3648666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7" name="矩形 26"/>
            <p:cNvSpPr/>
            <p:nvPr/>
          </p:nvSpPr>
          <p:spPr bwMode="auto">
            <a:xfrm>
              <a:off x="5052115" y="4295885"/>
              <a:ext cx="1713372" cy="5778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注册监听</a:t>
              </a:r>
            </a:p>
          </p:txBody>
        </p:sp>
        <p:cxnSp>
          <p:nvCxnSpPr>
            <p:cNvPr id="28" name="直接箭头连接符 27"/>
            <p:cNvCxnSpPr>
              <a:stCxn id="13" idx="0"/>
            </p:cNvCxnSpPr>
            <p:nvPr/>
          </p:nvCxnSpPr>
          <p:spPr bwMode="auto">
            <a:xfrm flipV="1">
              <a:off x="3071664" y="2749508"/>
              <a:ext cx="1534555" cy="1765884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9" name="直接箭头连接符 28"/>
            <p:cNvCxnSpPr>
              <a:stCxn id="17" idx="3"/>
              <a:endCxn id="14" idx="0"/>
            </p:cNvCxnSpPr>
            <p:nvPr/>
          </p:nvCxnSpPr>
          <p:spPr bwMode="auto">
            <a:xfrm>
              <a:off x="7265741" y="2751196"/>
              <a:ext cx="1590696" cy="1764196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906870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基本视图控件</a:t>
            </a:r>
            <a:r>
              <a:rPr lang="zh-CN" altLang="en-US" dirty="0"/>
              <a:t>的</a:t>
            </a:r>
            <a:r>
              <a:rPr lang="zh-CN" altLang="en-US" dirty="0">
                <a:latin typeface="+mn-ea"/>
                <a:ea typeface="+mn-ea"/>
              </a:rPr>
              <a:t>事件监听器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3568" y="843558"/>
            <a:ext cx="6974532" cy="1965666"/>
          </a:xfrm>
        </p:spPr>
        <p:txBody>
          <a:bodyPr>
            <a:noAutofit/>
          </a:bodyPr>
          <a:lstStyle/>
          <a:p>
            <a:pPr>
              <a:spcAft>
                <a:spcPts val="450"/>
              </a:spcAft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为视图控件绑定事件监听器的步骤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  <a:spcAft>
                <a:spcPts val="450"/>
              </a:spcAft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获得视图控件对象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  <a:spcAft>
                <a:spcPts val="450"/>
              </a:spcAft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设置事件监听类型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  <a:spcAft>
                <a:spcPts val="450"/>
              </a:spcAft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绑定事件监听器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266722"/>
              </p:ext>
            </p:extLst>
          </p:nvPr>
        </p:nvGraphicFramePr>
        <p:xfrm>
          <a:off x="755576" y="2715766"/>
          <a:ext cx="7830870" cy="2192465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7830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48840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zh-CN" altLang="en-US" sz="21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控件对象</a:t>
                      </a:r>
                      <a:r>
                        <a:rPr lang="en-US" altLang="zh-CN" sz="21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.</a:t>
                      </a:r>
                      <a:r>
                        <a:rPr lang="en-US" sz="2100" b="1" kern="0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setOn</a:t>
                      </a:r>
                      <a:r>
                        <a:rPr lang="zh-CN" altLang="en-US" sz="2100" b="1" kern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事件类型</a:t>
                      </a:r>
                      <a:r>
                        <a:rPr lang="en-US" sz="2100" b="1" kern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Listener</a:t>
                      </a:r>
                      <a:r>
                        <a:rPr lang="en-US" sz="21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(new On</a:t>
                      </a:r>
                      <a:r>
                        <a:rPr lang="zh-CN" altLang="en-US" sz="21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事件类型</a:t>
                      </a:r>
                      <a:r>
                        <a:rPr lang="en-US" sz="21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Listener() {</a:t>
                      </a:r>
                    </a:p>
                    <a:p>
                      <a:pPr marL="0" lvl="0" indent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1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	    public </a:t>
                      </a:r>
                      <a:r>
                        <a:rPr lang="zh-CN" altLang="en-US" sz="21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返回类型 </a:t>
                      </a:r>
                      <a:r>
                        <a:rPr lang="en-US" sz="2100" b="1" kern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on</a:t>
                      </a:r>
                      <a:r>
                        <a:rPr lang="zh-CN" altLang="en-US" sz="2100" b="1" kern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事件类型</a:t>
                      </a:r>
                      <a:r>
                        <a:rPr lang="en-US" altLang="zh-CN" sz="21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(</a:t>
                      </a:r>
                      <a:r>
                        <a:rPr lang="en-US" sz="21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View v, …) {</a:t>
                      </a:r>
                    </a:p>
                    <a:p>
                      <a:pPr marL="0" lvl="0" indent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1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       </a:t>
                      </a:r>
                      <a:r>
                        <a:rPr lang="en-US" sz="2100" b="1" kern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// TODO Code Here</a:t>
                      </a:r>
                    </a:p>
                    <a:p>
                      <a:pPr marL="0" lvl="0" indent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1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   }</a:t>
                      </a:r>
                    </a:p>
                    <a:p>
                      <a:pPr marL="0" lvl="0" indent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1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})；</a:t>
                      </a:r>
                    </a:p>
                  </a:txBody>
                  <a:tcPr marL="51437" marR="5143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422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基本视图控件的事件监听器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91580" y="1200150"/>
            <a:ext cx="6866520" cy="453498"/>
          </a:xfrm>
        </p:spPr>
        <p:txBody>
          <a:bodyPr>
            <a:normAutofit lnSpcReduction="10000"/>
          </a:bodyPr>
          <a:lstStyle/>
          <a:p>
            <a:pPr>
              <a:spcAft>
                <a:spcPts val="450"/>
              </a:spcAft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Button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控件的事件监听器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447979"/>
              </p:ext>
            </p:extLst>
          </p:nvPr>
        </p:nvGraphicFramePr>
        <p:xfrm>
          <a:off x="1224634" y="1929231"/>
          <a:ext cx="6840089" cy="224028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6840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40280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1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btn.</a:t>
                      </a:r>
                      <a:r>
                        <a:rPr lang="en-US" sz="2100" b="1" kern="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setOnClickListener</a:t>
                      </a:r>
                      <a:r>
                        <a:rPr lang="en-US" sz="21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(new </a:t>
                      </a:r>
                      <a:r>
                        <a:rPr lang="en-US" sz="2100" b="1" kern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OnClickListener</a:t>
                      </a:r>
                      <a:r>
                        <a:rPr lang="en-US" sz="21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() {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endParaRPr lang="en-US" sz="2100" b="1" kern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1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@Override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1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public void </a:t>
                      </a:r>
                      <a:r>
                        <a:rPr lang="en-US" sz="2100" b="1" kern="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onClick</a:t>
                      </a:r>
                      <a:r>
                        <a:rPr lang="en-US" sz="21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(View v) {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1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    </a:t>
                      </a:r>
                      <a:r>
                        <a:rPr lang="en-US" sz="2100" b="1" kern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// TODO Auto-generated method stub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1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}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100" b="1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});</a:t>
                      </a:r>
                    </a:p>
                  </a:txBody>
                  <a:tcPr marL="51437" marR="5143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961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视图控件的常用事件类型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3568" y="1200151"/>
            <a:ext cx="8003232" cy="326180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TextView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控件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Aft>
                <a:spcPts val="450"/>
              </a:spcAft>
            </a:pP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Click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LongClick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Touch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CreateContext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FocusChange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</a:p>
          <a:p>
            <a:pPr>
              <a:spcBef>
                <a:spcPts val="450"/>
              </a:spcBef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EditText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控件：继承父类（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TextView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45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Button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：继承父类（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TextView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450"/>
              </a:spcBef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CheckBox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RadioGroup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：继承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TextView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Aft>
                <a:spcPts val="450"/>
              </a:spcAft>
            </a:pP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CheckedChange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Aft>
                <a:spcPts val="450"/>
              </a:spcAft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903414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为视图控件绑定事件监听器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96566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实例：扩充用户注册实例，实现用户注册信息的数据校验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90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当“用户名”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“密码”输入完毕后校验用户输入信息，保证用户名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密码在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个字符以上，否则提示用户重新输入。</a:t>
            </a:r>
          </a:p>
        </p:txBody>
      </p:sp>
    </p:spTree>
    <p:extLst>
      <p:ext uri="{BB962C8B-B14F-4D97-AF65-F5344CB8AC3E}">
        <p14:creationId xmlns:p14="http://schemas.microsoft.com/office/powerpoint/2010/main" val="202299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用户界面简介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897565"/>
            <a:ext cx="8219256" cy="3394472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应用中，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每一个屏幕就是一个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Activity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，每个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Activity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由一个布局来决定如何显示</a:t>
            </a:r>
            <a:r>
              <a:rPr lang="zh-CN" altLang="en-US" dirty="0">
                <a:latin typeface="+mn-ea"/>
                <a:ea typeface="+mn-ea"/>
              </a:rPr>
              <a:t>，这就是（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U</a:t>
            </a:r>
            <a:r>
              <a:rPr lang="en-US" altLang="zh-CN" dirty="0">
                <a:latin typeface="+mn-ea"/>
                <a:ea typeface="+mn-ea"/>
              </a:rPr>
              <a:t>ser 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dirty="0">
                <a:latin typeface="+mn-ea"/>
                <a:ea typeface="+mn-ea"/>
              </a:rPr>
              <a:t>nterface</a:t>
            </a:r>
            <a:r>
              <a:rPr lang="zh-CN" altLang="en-US" dirty="0">
                <a:latin typeface="+mn-ea"/>
                <a:ea typeface="+mn-ea"/>
              </a:rPr>
              <a:t>）。</a:t>
            </a:r>
            <a:endParaRPr lang="en-US" altLang="zh-CN" dirty="0">
              <a:latin typeface="+mn-ea"/>
              <a:ea typeface="+mn-ea"/>
            </a:endParaRPr>
          </a:p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768" y="2571750"/>
            <a:ext cx="1900871" cy="240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96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219" y="1201048"/>
            <a:ext cx="2172357" cy="381674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670" y="1201047"/>
            <a:ext cx="2106234" cy="3746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4334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066" y="1216059"/>
            <a:ext cx="2154338" cy="3832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718" y="1205559"/>
            <a:ext cx="2160240" cy="3842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8506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用户界面的工作机制 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基本视图控件的使用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事件监听器的使用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UI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布局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4217258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Android</a:t>
            </a:r>
            <a:r>
              <a:rPr lang="zh-CN" altLang="en-US" sz="3600" dirty="0">
                <a:latin typeface="+mn-ea"/>
                <a:ea typeface="+mn-ea"/>
              </a:rPr>
              <a:t>中视图层次结构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98816"/>
            <a:ext cx="8229600" cy="433848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  <a:defRPr/>
            </a:pPr>
            <a:r>
              <a:rPr lang="en-US" altLang="zh-CN" sz="3800" dirty="0">
                <a:latin typeface="+mn-ea"/>
                <a:ea typeface="+mn-ea"/>
              </a:rPr>
              <a:t>Android</a:t>
            </a:r>
            <a:r>
              <a:rPr lang="zh-CN" altLang="en-US" sz="3800" dirty="0">
                <a:latin typeface="+mn-ea"/>
                <a:ea typeface="+mn-ea"/>
              </a:rPr>
              <a:t>界面布局：控制子视图对象（</a:t>
            </a:r>
            <a:r>
              <a:rPr lang="en-US" altLang="zh-CN" sz="3800" dirty="0">
                <a:latin typeface="+mn-ea"/>
                <a:ea typeface="+mn-ea"/>
              </a:rPr>
              <a:t>View</a:t>
            </a:r>
            <a:r>
              <a:rPr lang="zh-CN" altLang="en-US" sz="3800" dirty="0">
                <a:latin typeface="+mn-ea"/>
                <a:ea typeface="+mn-ea"/>
              </a:rPr>
              <a:t>对象或</a:t>
            </a:r>
            <a:r>
              <a:rPr lang="en-US" altLang="zh-CN" sz="3800" dirty="0" err="1">
                <a:latin typeface="+mn-ea"/>
                <a:ea typeface="+mn-ea"/>
              </a:rPr>
              <a:t>ViewGroup</a:t>
            </a:r>
            <a:r>
              <a:rPr lang="zh-CN" altLang="en-US" sz="3800" dirty="0">
                <a:latin typeface="+mn-ea"/>
                <a:ea typeface="+mn-ea"/>
              </a:rPr>
              <a:t>对象）在界面中的显示方式（</a:t>
            </a:r>
            <a:r>
              <a:rPr lang="zh-CN" altLang="en-US" sz="3800" dirty="0">
                <a:solidFill>
                  <a:srgbClr val="FF0000"/>
                </a:solidFill>
                <a:latin typeface="+mn-ea"/>
                <a:ea typeface="+mn-ea"/>
              </a:rPr>
              <a:t>即如何显示这些</a:t>
            </a:r>
            <a:r>
              <a:rPr lang="en-US" altLang="zh-CN" sz="3800" dirty="0">
                <a:solidFill>
                  <a:srgbClr val="FF0000"/>
                </a:solidFill>
                <a:latin typeface="+mn-ea"/>
                <a:ea typeface="+mn-ea"/>
              </a:rPr>
              <a:t>View</a:t>
            </a:r>
            <a:r>
              <a:rPr lang="zh-CN" altLang="en-US" sz="3800" dirty="0">
                <a:solidFill>
                  <a:srgbClr val="FF0000"/>
                </a:solidFill>
                <a:latin typeface="+mn-ea"/>
                <a:ea typeface="+mn-ea"/>
              </a:rPr>
              <a:t>控件或</a:t>
            </a:r>
            <a:r>
              <a:rPr lang="en-US" altLang="zh-CN" sz="3800" dirty="0" err="1">
                <a:solidFill>
                  <a:srgbClr val="FF0000"/>
                </a:solidFill>
                <a:latin typeface="+mn-ea"/>
                <a:ea typeface="+mn-ea"/>
              </a:rPr>
              <a:t>ViewGroup</a:t>
            </a:r>
            <a:r>
              <a:rPr lang="zh-CN" altLang="en-US" sz="3800" dirty="0">
                <a:latin typeface="+mn-ea"/>
                <a:ea typeface="+mn-ea"/>
              </a:rPr>
              <a:t>）。</a:t>
            </a:r>
            <a:endParaRPr lang="en-US" altLang="zh-CN" sz="3800" dirty="0">
              <a:latin typeface="+mn-ea"/>
              <a:ea typeface="+mn-ea"/>
            </a:endParaRPr>
          </a:p>
          <a:p>
            <a:pPr>
              <a:lnSpc>
                <a:spcPct val="170000"/>
              </a:lnSpc>
              <a:defRPr/>
            </a:pPr>
            <a:r>
              <a:rPr lang="en-US" altLang="zh-CN" sz="3800" dirty="0">
                <a:latin typeface="+mn-ea"/>
                <a:ea typeface="+mn-ea"/>
              </a:rPr>
              <a:t>Android</a:t>
            </a:r>
            <a:r>
              <a:rPr lang="zh-CN" altLang="en-US" sz="3800" dirty="0">
                <a:latin typeface="+mn-ea"/>
                <a:ea typeface="+mn-ea"/>
              </a:rPr>
              <a:t>中内置的常用布局方式有：</a:t>
            </a:r>
            <a:endParaRPr lang="en-US" altLang="zh-CN" sz="3800" dirty="0">
              <a:latin typeface="+mn-ea"/>
              <a:ea typeface="+mn-ea"/>
            </a:endParaRPr>
          </a:p>
          <a:p>
            <a:pPr lvl="1">
              <a:lnSpc>
                <a:spcPct val="170000"/>
              </a:lnSpc>
              <a:defRPr/>
            </a:pPr>
            <a:r>
              <a:rPr lang="en-US" altLang="zh-CN" sz="3300" dirty="0">
                <a:latin typeface="宋体" panose="02010600030101010101" pitchFamily="2" charset="-122"/>
                <a:ea typeface="宋体" panose="02010600030101010101" pitchFamily="2" charset="-122"/>
              </a:rPr>
              <a:t>ConstraintLayout</a:t>
            </a:r>
            <a:r>
              <a:rPr lang="zh-CN" altLang="en-US" sz="3300" dirty="0">
                <a:latin typeface="宋体" panose="02010600030101010101" pitchFamily="2" charset="-122"/>
                <a:ea typeface="宋体" panose="02010600030101010101" pitchFamily="2" charset="-122"/>
              </a:rPr>
              <a:t>：约束布局</a:t>
            </a:r>
            <a:endParaRPr lang="en-US" altLang="zh-CN" sz="33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70000"/>
              </a:lnSpc>
              <a:defRPr/>
            </a:pPr>
            <a:r>
              <a:rPr lang="en-US" altLang="zh-CN" sz="3300" dirty="0" err="1">
                <a:latin typeface="宋体" panose="02010600030101010101" pitchFamily="2" charset="-122"/>
                <a:ea typeface="宋体" panose="02010600030101010101" pitchFamily="2" charset="-122"/>
              </a:rPr>
              <a:t>LinearLayout</a:t>
            </a:r>
            <a:r>
              <a:rPr lang="zh-CN" altLang="en-US" sz="3300" dirty="0">
                <a:latin typeface="宋体" panose="02010600030101010101" pitchFamily="2" charset="-122"/>
                <a:ea typeface="宋体" panose="02010600030101010101" pitchFamily="2" charset="-122"/>
              </a:rPr>
              <a:t>：线性布局</a:t>
            </a:r>
            <a:endParaRPr lang="en-US" altLang="zh-CN" sz="33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70000"/>
              </a:lnSpc>
              <a:defRPr/>
            </a:pPr>
            <a:r>
              <a:rPr lang="en-US" altLang="zh-CN" sz="3300" dirty="0" err="1">
                <a:latin typeface="宋体" panose="02010600030101010101" pitchFamily="2" charset="-122"/>
                <a:ea typeface="宋体" panose="02010600030101010101" pitchFamily="2" charset="-122"/>
              </a:rPr>
              <a:t>FrameLayout</a:t>
            </a:r>
            <a:r>
              <a:rPr lang="zh-CN" altLang="en-US" sz="3300" dirty="0">
                <a:latin typeface="宋体" panose="02010600030101010101" pitchFamily="2" charset="-122"/>
                <a:ea typeface="宋体" panose="02010600030101010101" pitchFamily="2" charset="-122"/>
              </a:rPr>
              <a:t>：帧布局</a:t>
            </a:r>
            <a:endParaRPr lang="en-US" altLang="zh-CN" sz="33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70000"/>
              </a:lnSpc>
              <a:defRPr/>
            </a:pPr>
            <a:r>
              <a:rPr lang="en-US" altLang="zh-CN" sz="3300" dirty="0" err="1">
                <a:latin typeface="宋体" panose="02010600030101010101" pitchFamily="2" charset="-122"/>
                <a:ea typeface="宋体" panose="02010600030101010101" pitchFamily="2" charset="-122"/>
              </a:rPr>
              <a:t>TableLayout</a:t>
            </a:r>
            <a:r>
              <a:rPr lang="zh-CN" altLang="en-US" sz="3300" dirty="0">
                <a:latin typeface="宋体" panose="02010600030101010101" pitchFamily="2" charset="-122"/>
                <a:ea typeface="宋体" panose="02010600030101010101" pitchFamily="2" charset="-122"/>
              </a:rPr>
              <a:t>：表格布局</a:t>
            </a:r>
            <a:endParaRPr lang="en-US" altLang="zh-CN" sz="33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/>
              <a:t>……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CD5A3B-F403-4B6E-87E0-1D9C4DBAF7D1}"/>
              </a:ext>
            </a:extLst>
          </p:cNvPr>
          <p:cNvSpPr/>
          <p:nvPr/>
        </p:nvSpPr>
        <p:spPr>
          <a:xfrm>
            <a:off x="488176" y="4483839"/>
            <a:ext cx="8476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https://developer.android.google.cn/guide/topics/ui/declaring-layout?hl=zh_cn</a:t>
            </a:r>
          </a:p>
        </p:txBody>
      </p:sp>
    </p:spTree>
    <p:extLst>
      <p:ext uri="{BB962C8B-B14F-4D97-AF65-F5344CB8AC3E}">
        <p14:creationId xmlns:p14="http://schemas.microsoft.com/office/powerpoint/2010/main" val="143870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641" y="0"/>
            <a:ext cx="9144000" cy="6141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UI</a:t>
            </a:r>
            <a:r>
              <a:rPr lang="zh-CN" altLang="en-US" dirty="0">
                <a:latin typeface="+mn-ea"/>
                <a:ea typeface="+mn-ea"/>
              </a:rPr>
              <a:t>界面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43" y="843558"/>
            <a:ext cx="3056620" cy="3949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36523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Android</a:t>
            </a:r>
            <a:r>
              <a:rPr lang="zh-CN" altLang="en-US" sz="3600" dirty="0">
                <a:latin typeface="+mn-ea"/>
                <a:ea typeface="+mn-ea"/>
              </a:rPr>
              <a:t>中视图层次结构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67734"/>
            <a:ext cx="5130570" cy="363985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视图层次结构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中视图按照树形结构进行设计（</a:t>
            </a:r>
            <a:r>
              <a:rPr lang="zh-CN" altLang="en-US" sz="2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视图树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）；而</a:t>
            </a:r>
            <a:r>
              <a:rPr lang="zh-CN" altLang="en-US" sz="2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视图树由</a:t>
            </a:r>
            <a:r>
              <a:rPr lang="en-US" altLang="zh-CN" sz="2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View</a:t>
            </a:r>
            <a:r>
              <a:rPr lang="zh-CN" altLang="en-US" sz="2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100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ViewGroup</a:t>
            </a:r>
            <a:r>
              <a:rPr lang="zh-CN" altLang="en-US" sz="2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构成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View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：视图控件，界面可操作的最小可视化元素。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ViewGroup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：由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View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ViewGroup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组成的元素组。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5128" name="Picture 8" descr="D:\android\docs\images\viewgro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2085696"/>
            <a:ext cx="3593573" cy="243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369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Android</a:t>
            </a:r>
            <a:r>
              <a:rPr lang="zh-CN" altLang="en-US" sz="3600" dirty="0">
                <a:latin typeface="+mn-ea"/>
                <a:ea typeface="+mn-ea"/>
              </a:rPr>
              <a:t>中视图层次结构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71550"/>
            <a:ext cx="8229600" cy="56150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视图层次结构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128" y="1476625"/>
            <a:ext cx="5832648" cy="347900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763688" y="1655000"/>
            <a:ext cx="5832647" cy="1080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17694" y="3759882"/>
            <a:ext cx="5832649" cy="1026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130926" y="2373909"/>
            <a:ext cx="2538282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ViewGroup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29654" y="4272940"/>
            <a:ext cx="1539554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</a:p>
        </p:txBody>
      </p:sp>
    </p:spTree>
    <p:extLst>
      <p:ext uri="{BB962C8B-B14F-4D97-AF65-F5344CB8AC3E}">
        <p14:creationId xmlns:p14="http://schemas.microsoft.com/office/powerpoint/2010/main" val="12296060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Android</a:t>
            </a:r>
            <a:r>
              <a:rPr lang="zh-CN" altLang="en-US" sz="3600" dirty="0">
                <a:latin typeface="+mn-ea"/>
                <a:ea typeface="+mn-ea"/>
              </a:rPr>
              <a:t>中创建线性布局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771550"/>
            <a:ext cx="8229600" cy="3394472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中布局创建的方式有两种：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通过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XML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文件</a:t>
            </a:r>
            <a:r>
              <a:rPr lang="zh-CN" altLang="en-US" dirty="0">
                <a:latin typeface="+mn-ea"/>
                <a:ea typeface="+mn-ea"/>
              </a:rPr>
              <a:t>（文件名必须是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小写字母、数字或下划线</a:t>
            </a:r>
            <a:r>
              <a:rPr lang="zh-CN" altLang="en-US" dirty="0">
                <a:latin typeface="+mn-ea"/>
                <a:ea typeface="+mn-ea"/>
              </a:rPr>
              <a:t>）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通过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代码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902" y="2787774"/>
            <a:ext cx="5952966" cy="214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025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使用</a:t>
            </a:r>
            <a:r>
              <a:rPr lang="en-US" altLang="zh-CN" sz="3600" dirty="0">
                <a:latin typeface="+mn-ea"/>
                <a:ea typeface="+mn-ea"/>
              </a:rPr>
              <a:t>XML</a:t>
            </a:r>
            <a:r>
              <a:rPr lang="zh-CN" altLang="en-US" sz="3600" dirty="0">
                <a:latin typeface="+mn-ea"/>
                <a:ea typeface="+mn-ea"/>
              </a:rPr>
              <a:t>文件创建布局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71550"/>
            <a:ext cx="8003232" cy="3823073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文件创建用户界面布局的基本流程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建立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文件（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 / layout / ***.xml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文件）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文件中设置界面布局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spcAft>
                <a:spcPts val="450"/>
              </a:spcAft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选择根元素（一般为布局方式）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spcAft>
                <a:spcPts val="450"/>
              </a:spcAft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View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控件或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ViewGroup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控件（嵌套添加）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中设置布局文件（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setContentView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方法）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860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使用</a:t>
            </a:r>
            <a:r>
              <a:rPr lang="en-US" altLang="zh-CN" sz="3600" dirty="0">
                <a:latin typeface="+mn-ea"/>
                <a:ea typeface="+mn-ea"/>
              </a:rPr>
              <a:t>Java</a:t>
            </a:r>
            <a:r>
              <a:rPr lang="zh-CN" altLang="en-US" sz="3600" dirty="0">
                <a:latin typeface="+mn-ea"/>
                <a:ea typeface="+mn-ea"/>
              </a:rPr>
              <a:t>代码创建界面布局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3568" y="1200150"/>
            <a:ext cx="7506834" cy="3639852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基本格式：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先创建布局元素的对象（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LinearLayout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）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设置布局属性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为布局元素添加子元素（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控件或其它布局元素）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使用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setContentView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( 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方法加载布局对象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374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>
                <a:latin typeface="+mn-ea"/>
                <a:ea typeface="+mn-ea"/>
              </a:rPr>
              <a:t>用户界面简介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1059582"/>
            <a:ext cx="7398822" cy="337302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450"/>
              </a:spcAft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UI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是人机之间传递、交换信息的接口；它实现了信息的内部形式与用户可接受形式之间的转换。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20000"/>
              </a:lnSpc>
              <a:spcAft>
                <a:spcPts val="450"/>
              </a:spcAft>
            </a:pPr>
            <a:r>
              <a:rPr lang="en-US" altLang="zh-CN" dirty="0">
                <a:solidFill>
                  <a:srgbClr val="C00000"/>
                </a:solidFill>
                <a:latin typeface="+mn-ea"/>
                <a:ea typeface="+mn-ea"/>
              </a:rPr>
              <a:t>UI</a:t>
            </a: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负责捕获用户动作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，在程序中处理动作。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20000"/>
              </a:lnSpc>
              <a:spcAft>
                <a:spcPts val="450"/>
              </a:spcAft>
            </a:pPr>
            <a:r>
              <a:rPr lang="en-US" altLang="zh-CN" dirty="0">
                <a:solidFill>
                  <a:srgbClr val="C00000"/>
                </a:solidFill>
                <a:latin typeface="+mn-ea"/>
                <a:ea typeface="+mn-ea"/>
              </a:rPr>
              <a:t>UI</a:t>
            </a: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负责显示数据给用户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46740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Step1</a:t>
            </a:r>
            <a:r>
              <a:rPr lang="zh-CN" altLang="en-US" sz="3600" dirty="0">
                <a:latin typeface="+mn-ea"/>
                <a:ea typeface="+mn-ea"/>
              </a:rPr>
              <a:t>：创建布局元素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3568" y="1200150"/>
            <a:ext cx="6974532" cy="561510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onCreate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 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回调函数中</a:t>
            </a:r>
          </a:p>
        </p:txBody>
      </p:sp>
      <p:sp>
        <p:nvSpPr>
          <p:cNvPr id="6" name="矩形 5"/>
          <p:cNvSpPr/>
          <p:nvPr/>
        </p:nvSpPr>
        <p:spPr>
          <a:xfrm>
            <a:off x="841208" y="1923678"/>
            <a:ext cx="7506834" cy="24842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defRPr/>
            </a:pP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zh-CN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onCreate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(Bundle </a:t>
            </a:r>
            <a:r>
              <a:rPr lang="en-US" altLang="zh-CN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savedInstanceState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defRPr/>
            </a:pP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super.onCreate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savedInstanceState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100" b="1" dirty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2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setContentView</a:t>
            </a:r>
            <a:r>
              <a:rPr lang="en-US" altLang="zh-CN" sz="21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R.layout.main</a:t>
            </a:r>
            <a:r>
              <a:rPr lang="en-US" altLang="zh-CN" sz="21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endParaRPr lang="en-US" altLang="zh-CN" sz="21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altLang="zh-CN" sz="21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1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创建布局对象</a:t>
            </a:r>
          </a:p>
          <a:p>
            <a:pPr>
              <a:defRPr/>
            </a:pPr>
            <a:r>
              <a:rPr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LinearLayout</a:t>
            </a:r>
            <a:r>
              <a:rPr lang="en-US" altLang="zh-CN" sz="2100" b="1" dirty="0">
                <a:solidFill>
                  <a:srgbClr val="C00000"/>
                </a:solidFill>
                <a:latin typeface="Consolas" panose="020B0609020204030204" pitchFamily="49" charset="0"/>
              </a:rPr>
              <a:t> layout = new </a:t>
            </a:r>
            <a:r>
              <a:rPr lang="en-US" altLang="zh-CN" sz="2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LinearLayout</a:t>
            </a:r>
            <a:r>
              <a:rPr lang="en-US" altLang="zh-CN" sz="2100" b="1" dirty="0">
                <a:solidFill>
                  <a:srgbClr val="C00000"/>
                </a:solidFill>
                <a:latin typeface="Consolas" panose="020B0609020204030204" pitchFamily="49" charset="0"/>
              </a:rPr>
              <a:t>(this);</a:t>
            </a:r>
          </a:p>
          <a:p>
            <a:pPr>
              <a:defRPr/>
            </a:pPr>
            <a:r>
              <a:rPr lang="en-US" altLang="zh-CN" sz="2100" b="1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layout.setOrientation</a:t>
            </a:r>
            <a:r>
              <a:rPr lang="en-US" altLang="zh-CN" sz="21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LinearLayout.VERTICAL</a:t>
            </a:r>
            <a:r>
              <a:rPr lang="en-US" altLang="zh-CN" sz="21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574078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Step2</a:t>
            </a:r>
            <a:r>
              <a:rPr lang="zh-CN" altLang="en-US" sz="3600" dirty="0">
                <a:latin typeface="+mn-ea"/>
                <a:ea typeface="+mn-ea"/>
              </a:rPr>
              <a:t>：设置布局属性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3568" y="1200150"/>
            <a:ext cx="6974532" cy="615516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onCreate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 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回调函数中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1262" y="1815666"/>
            <a:ext cx="7506834" cy="1890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defRPr/>
            </a:pP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altLang="zh-CN" sz="21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1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设置布局属性</a:t>
            </a:r>
          </a:p>
          <a:p>
            <a:pPr>
              <a:defRPr/>
            </a:pPr>
            <a:r>
              <a:rPr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LayoutParams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params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>
              <a:defRPr/>
            </a:pP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= </a:t>
            </a:r>
            <a:r>
              <a:rPr lang="en-US" altLang="zh-CN" sz="2100" b="1" dirty="0">
                <a:solidFill>
                  <a:srgbClr val="C00000"/>
                </a:solidFill>
                <a:latin typeface="Consolas" panose="020B0609020204030204" pitchFamily="49" charset="0"/>
              </a:rPr>
              <a:t>new </a:t>
            </a:r>
            <a:r>
              <a:rPr lang="en-US" altLang="zh-CN" sz="2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LinearLayout.LayoutParams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>
              <a:defRPr/>
            </a:pP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LayoutParams.MATCH_PARENT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          </a:t>
            </a:r>
          </a:p>
          <a:p>
            <a:pPr>
              <a:defRPr/>
            </a:pP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LayoutParams.WRAP_CONTENT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553378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Step3</a:t>
            </a:r>
            <a:r>
              <a:rPr lang="zh-CN" altLang="en-US" sz="3600" dirty="0">
                <a:latin typeface="+mn-ea"/>
                <a:ea typeface="+mn-ea"/>
              </a:rPr>
              <a:t>：添加布局子元素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3568" y="1200150"/>
            <a:ext cx="6974532" cy="507504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onCreate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 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回调函数中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0944" y="1815666"/>
            <a:ext cx="7506834" cy="24842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defRPr/>
            </a:pP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altLang="zh-CN" sz="21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1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创建视图控件</a:t>
            </a:r>
          </a:p>
          <a:p>
            <a:pPr>
              <a:defRPr/>
            </a:pPr>
            <a:r>
              <a:rPr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TextView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tv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new </a:t>
            </a:r>
            <a:r>
              <a:rPr lang="en-US" altLang="zh-CN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TextView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(this);</a:t>
            </a:r>
          </a:p>
          <a:p>
            <a:pPr>
              <a:defRPr/>
            </a:pP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tv.setText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("This is a </a:t>
            </a:r>
            <a:r>
              <a:rPr lang="en-US" altLang="zh-CN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TextView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>
              <a:defRPr/>
            </a:pP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tv.setLayoutParams</a:t>
            </a:r>
            <a:r>
              <a:rPr lang="en-US" altLang="zh-CN" sz="21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params</a:t>
            </a:r>
            <a:r>
              <a:rPr lang="en-US" altLang="zh-CN" sz="21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endParaRPr lang="en-US" altLang="zh-CN" sz="21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zh-CN" altLang="en-US" sz="21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把视图控件添加到</a:t>
            </a:r>
            <a:r>
              <a:rPr lang="en-US" altLang="zh-CN" sz="21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</a:t>
            </a:r>
            <a:r>
              <a:rPr lang="zh-CN" altLang="en-US" sz="21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布局对象中</a:t>
            </a:r>
          </a:p>
          <a:p>
            <a:pPr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layout.addView</a:t>
            </a:r>
            <a:r>
              <a:rPr lang="en-US" altLang="zh-CN" sz="21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tv</a:t>
            </a:r>
            <a:r>
              <a:rPr lang="en-US" altLang="zh-CN" sz="21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57038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Step4</a:t>
            </a:r>
            <a:r>
              <a:rPr lang="zh-CN" altLang="en-US" sz="3600" dirty="0">
                <a:latin typeface="+mn-ea"/>
                <a:ea typeface="+mn-ea"/>
              </a:rPr>
              <a:t>：加载布局对象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3568" y="1200150"/>
            <a:ext cx="6974532" cy="507504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onCreate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 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回调函数中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5586" y="1815666"/>
            <a:ext cx="7506834" cy="13501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defRPr/>
            </a:pPr>
            <a:r>
              <a:rPr lang="en-US" altLang="zh-CN" sz="21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1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21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1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为当前</a:t>
            </a:r>
            <a:r>
              <a:rPr lang="en-US" altLang="zh-CN" sz="21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1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显示界面视图</a:t>
            </a:r>
          </a:p>
          <a:p>
            <a:pPr>
              <a:defRPr/>
            </a:pPr>
            <a:r>
              <a:rPr lang="zh-CN" altLang="en-US" sz="21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100" b="1">
                <a:solidFill>
                  <a:srgbClr val="C00000"/>
                </a:solidFill>
                <a:latin typeface="Consolas" panose="020B0609020204030204" pitchFamily="49" charset="0"/>
              </a:rPr>
              <a:t>setContentView(layout);</a:t>
            </a:r>
          </a:p>
          <a:p>
            <a:pPr>
              <a:defRPr/>
            </a:pPr>
            <a:r>
              <a:rPr lang="en-US" altLang="zh-CN" sz="21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altLang="zh-CN" sz="2100" b="1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0258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 err="1">
                <a:latin typeface="宋体" panose="02010600030101010101" pitchFamily="2" charset="-122"/>
                <a:ea typeface="宋体" panose="02010600030101010101" pitchFamily="2" charset="-122"/>
              </a:rPr>
              <a:t>LinearLayout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27534"/>
            <a:ext cx="5508104" cy="388843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线性布局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线性布局（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LinearLayout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）是一种重要的界面布局中，也是经常使用到的一种界面布局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在线性布局中，所有的子元素都按照垂直或水平的顺序在界面上排列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如果垂直排列，则每行仅包含一个界面元素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如果水平排列，则每列仅包含一个界面元素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585296"/>
            <a:ext cx="2872048" cy="1861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981724"/>
            <a:ext cx="2872048" cy="154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68615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ConstraintLayout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99542"/>
            <a:ext cx="8496944" cy="369385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ConstraintLayout </a:t>
            </a:r>
            <a:r>
              <a:rPr lang="zh-CN" altLang="en-US" sz="2900" dirty="0">
                <a:latin typeface="宋体" panose="02010600030101010101" pitchFamily="2" charset="-122"/>
                <a:ea typeface="宋体" panose="02010600030101010101" pitchFamily="2" charset="-122"/>
              </a:rPr>
              <a:t>约束布局</a:t>
            </a:r>
            <a:endParaRPr lang="en-US" altLang="zh-CN" sz="29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2900" dirty="0">
                <a:latin typeface="宋体" panose="02010600030101010101" pitchFamily="2" charset="-122"/>
                <a:ea typeface="宋体" panose="02010600030101010101" pitchFamily="2" charset="-122"/>
              </a:rPr>
              <a:t>   使用起来比</a:t>
            </a:r>
            <a:r>
              <a:rPr lang="en-US" altLang="zh-CN" sz="2900" dirty="0" err="1">
                <a:latin typeface="宋体" panose="02010600030101010101" pitchFamily="2" charset="-122"/>
                <a:ea typeface="宋体" panose="02010600030101010101" pitchFamily="2" charset="-122"/>
              </a:rPr>
              <a:t>RelativeLayout</a:t>
            </a:r>
            <a:r>
              <a:rPr lang="zh-CN" altLang="en-US" sz="2900" dirty="0">
                <a:latin typeface="宋体" panose="02010600030101010101" pitchFamily="2" charset="-122"/>
                <a:ea typeface="宋体" panose="02010600030101010101" pitchFamily="2" charset="-122"/>
              </a:rPr>
              <a:t>更灵活，性能更出色，而且</a:t>
            </a: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ConstraintLayout</a:t>
            </a:r>
            <a:r>
              <a:rPr lang="zh-CN" altLang="en-US" sz="2900" dirty="0">
                <a:latin typeface="宋体" panose="02010600030101010101" pitchFamily="2" charset="-122"/>
                <a:ea typeface="宋体" panose="02010600030101010101" pitchFamily="2" charset="-122"/>
              </a:rPr>
              <a:t>可以按照比例约束控件位置和尺寸，能够更好地适配屏幕大小不同的机型。</a:t>
            </a:r>
            <a:endParaRPr lang="en-US" altLang="zh-CN" sz="29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2900" dirty="0">
                <a:latin typeface="宋体" panose="02010600030101010101" pitchFamily="2" charset="-122"/>
                <a:ea typeface="宋体" panose="02010600030101010101" pitchFamily="2" charset="-122"/>
              </a:rPr>
              <a:t>例：控件</a:t>
            </a: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900" dirty="0">
                <a:latin typeface="宋体" panose="02010600030101010101" pitchFamily="2" charset="-122"/>
                <a:ea typeface="宋体" panose="02010600030101010101" pitchFamily="2" charset="-122"/>
              </a:rPr>
              <a:t>要放在控件</a:t>
            </a: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900" dirty="0">
                <a:latin typeface="宋体" panose="02010600030101010101" pitchFamily="2" charset="-122"/>
                <a:ea typeface="宋体" panose="02010600030101010101" pitchFamily="2" charset="-122"/>
              </a:rPr>
              <a:t>的右侧，可以使用 </a:t>
            </a:r>
            <a:r>
              <a:rPr lang="en-US" altLang="zh-CN" sz="2900" dirty="0" err="1">
                <a:latin typeface="宋体" panose="02010600030101010101" pitchFamily="2" charset="-122"/>
                <a:ea typeface="宋体" panose="02010600030101010101" pitchFamily="2" charset="-122"/>
              </a:rPr>
              <a:t>layout_constraintLeft_toRightOf</a:t>
            </a:r>
            <a:r>
              <a:rPr lang="zh-CN" altLang="en-US" sz="2900" dirty="0">
                <a:latin typeface="宋体" panose="02010600030101010101" pitchFamily="2" charset="-122"/>
                <a:ea typeface="宋体" panose="02010600030101010101" pitchFamily="2" charset="-122"/>
              </a:rPr>
              <a:t>属性。</a:t>
            </a:r>
            <a:endParaRPr lang="en-US" altLang="zh-CN" sz="29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ts val="3200"/>
              </a:lnSpc>
              <a:buNone/>
            </a:pPr>
            <a:r>
              <a:rPr lang="en-US" altLang="zh-CN" sz="2400" dirty="0"/>
              <a:t>&lt;Button </a:t>
            </a:r>
            <a:r>
              <a:rPr lang="en-US" altLang="zh-CN" sz="2400" dirty="0" err="1"/>
              <a:t>android:id</a:t>
            </a:r>
            <a:r>
              <a:rPr lang="en-US" altLang="zh-CN" sz="2400" dirty="0"/>
              <a:t>="@+id/</a:t>
            </a:r>
            <a:r>
              <a:rPr lang="en-US" altLang="zh-CN" sz="2400" dirty="0" err="1"/>
              <a:t>buttonA</a:t>
            </a:r>
            <a:r>
              <a:rPr lang="en-US" altLang="zh-CN" sz="2400" dirty="0"/>
              <a:t>" ... /&gt;</a:t>
            </a:r>
          </a:p>
          <a:p>
            <a:pPr marL="0" indent="0">
              <a:lnSpc>
                <a:spcPts val="3200"/>
              </a:lnSpc>
              <a:buNone/>
            </a:pPr>
            <a:r>
              <a:rPr lang="en-US" altLang="zh-CN" sz="2400" dirty="0"/>
              <a:t>&lt;Button </a:t>
            </a:r>
            <a:r>
              <a:rPr lang="en-US" altLang="zh-CN" sz="2400" dirty="0" err="1"/>
              <a:t>android:id</a:t>
            </a:r>
            <a:r>
              <a:rPr lang="en-US" altLang="zh-CN" sz="2400" dirty="0"/>
              <a:t>="@+id/</a:t>
            </a:r>
            <a:r>
              <a:rPr lang="en-US" altLang="zh-CN" sz="2400" dirty="0" err="1"/>
              <a:t>buttonB</a:t>
            </a:r>
            <a:r>
              <a:rPr lang="en-US" altLang="zh-CN" sz="2400" dirty="0"/>
              <a:t>" ...</a:t>
            </a:r>
          </a:p>
          <a:p>
            <a:pPr marL="0" indent="0">
              <a:lnSpc>
                <a:spcPts val="3200"/>
              </a:lnSpc>
              <a:buNone/>
            </a:pPr>
            <a:r>
              <a:rPr lang="en-US" altLang="zh-CN" sz="2400" dirty="0"/>
              <a:t>     </a:t>
            </a:r>
            <a:r>
              <a:rPr lang="en-US" altLang="zh-CN" sz="2400" dirty="0" err="1"/>
              <a:t>app:layout_constraintLeft_toRightOf</a:t>
            </a:r>
            <a:r>
              <a:rPr lang="en-US" altLang="zh-CN" sz="2400" dirty="0"/>
              <a:t>="@+id/</a:t>
            </a:r>
            <a:r>
              <a:rPr lang="en-US" altLang="zh-CN" sz="2400" dirty="0" err="1"/>
              <a:t>buttonA</a:t>
            </a:r>
            <a:r>
              <a:rPr lang="en-US" altLang="zh-CN" sz="2400" dirty="0"/>
              <a:t>" /&gt;</a:t>
            </a: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363838"/>
            <a:ext cx="2726829" cy="1345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92439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ConstraintLayout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7" t="9512" r="12925" b="7087"/>
          <a:stretch/>
        </p:blipFill>
        <p:spPr bwMode="auto">
          <a:xfrm>
            <a:off x="1403648" y="1254980"/>
            <a:ext cx="5847811" cy="2419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6949E0C-D8ED-48FA-BCBD-2368D02FA7CF}"/>
              </a:ext>
            </a:extLst>
          </p:cNvPr>
          <p:cNvSpPr/>
          <p:nvPr/>
        </p:nvSpPr>
        <p:spPr>
          <a:xfrm>
            <a:off x="611560" y="4369910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https://developer.android.google.cn/training/constraint-layout?hl=zh_cn</a:t>
            </a:r>
          </a:p>
        </p:txBody>
      </p:sp>
    </p:spTree>
    <p:extLst>
      <p:ext uri="{BB962C8B-B14F-4D97-AF65-F5344CB8AC3E}">
        <p14:creationId xmlns:p14="http://schemas.microsoft.com/office/powerpoint/2010/main" val="24459336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D6D7368-AE33-46DD-A219-5C25D10C9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71550"/>
            <a:ext cx="8229600" cy="4104456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layout_constraintLeft_toLeftOf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view1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左边对齐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view2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的左边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layout_constraintLeft_toRightOf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view1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左边对齐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view2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的右边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layout_constraintRight_toLeftOf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view1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右边对齐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view2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的左边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layout_constraintRight_toRightOf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view1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右边对齐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view2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的右边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layout_constraintTop_toTopOf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view1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顶部对齐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view2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的顶部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layout_constraintTop_toBottomOf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view1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顶部对齐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view2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的底部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layout_constraintBottom_toTopOf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view1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底部对齐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view2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的顶部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layout_constraintBottom_toBottomOf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view1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底部对齐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view2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的底部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layout_constraintBaseline_toBaselineOf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view1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基准线对齐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view2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的基准线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layout_constraintStart_toEndOf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view1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起始位置对齐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view2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的结束位置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layout_constraintStart_toStartOf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view1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起始位置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view2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的起始位置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layout_constraintEnd_toStartOf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view1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结束位置对齐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view2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的起始位置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layout_constraintEnd_toEndOf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view1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结束位置对齐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view2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的结束位置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5002325-ACD7-4F05-9843-7294F0C38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ConstraintLayout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89433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3600" dirty="0" err="1">
                <a:latin typeface="宋体" panose="02010600030101010101" pitchFamily="2" charset="-122"/>
                <a:ea typeface="宋体" panose="02010600030101010101" pitchFamily="2" charset="-122"/>
              </a:rPr>
              <a:t>TableLayout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71550"/>
            <a:ext cx="8262918" cy="3394472"/>
          </a:xfrm>
        </p:spPr>
        <p:txBody>
          <a:bodyPr>
            <a:noAutofit/>
          </a:bodyPr>
          <a:lstStyle/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表格布局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ts val="3200"/>
              </a:lnSpc>
              <a:spcBef>
                <a:spcPts val="0"/>
              </a:spcBef>
              <a:defRPr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表格布局（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TableLayout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）也是一种常用的界面布局，继承了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LinearLayout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，采用</a:t>
            </a:r>
            <a:r>
              <a:rPr lang="zh-CN" altLang="en-US" sz="18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行和列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的形式来管理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组件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lnSpc>
                <a:spcPts val="3200"/>
              </a:lnSpc>
              <a:spcBef>
                <a:spcPts val="0"/>
              </a:spcBef>
              <a:defRPr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表格的边界对用户是不可见的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lnSpc>
                <a:spcPts val="3200"/>
              </a:lnSpc>
              <a:spcBef>
                <a:spcPts val="0"/>
              </a:spcBef>
              <a:defRPr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表格布局还支持嵌套，可以将另一个表格布局放置在前一个表格布局的单元格中，也可以在表格布局中添加其他界面布局，例如线性布局、相对布局等等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TableRow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中的组件个数就决定了该行有多少列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而列的宽度由该列中最宽的单元格决定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9D4CA3-AA8C-4EB9-8051-17BEB69C47F2}"/>
              </a:ext>
            </a:extLst>
          </p:cNvPr>
          <p:cNvSpPr/>
          <p:nvPr/>
        </p:nvSpPr>
        <p:spPr>
          <a:xfrm>
            <a:off x="323528" y="4611454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https://developer.android.google.cn/reference/android/widget/TableLayout?hl=en</a:t>
            </a:r>
          </a:p>
        </p:txBody>
      </p:sp>
    </p:spTree>
    <p:extLst>
      <p:ext uri="{BB962C8B-B14F-4D97-AF65-F5344CB8AC3E}">
        <p14:creationId xmlns:p14="http://schemas.microsoft.com/office/powerpoint/2010/main" val="25869260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TableLayout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idx="1"/>
          </p:nvPr>
        </p:nvSpPr>
        <p:spPr>
          <a:xfrm>
            <a:off x="629562" y="1200151"/>
            <a:ext cx="3834426" cy="10286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表格布局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表格布局示意图</a:t>
            </a:r>
          </a:p>
        </p:txBody>
      </p:sp>
      <p:sp>
        <p:nvSpPr>
          <p:cNvPr id="3077" name="内容占位符 8"/>
          <p:cNvSpPr>
            <a:spLocks noGrp="1"/>
          </p:cNvSpPr>
          <p:nvPr>
            <p:ph sz="half" idx="4294967295"/>
          </p:nvPr>
        </p:nvSpPr>
        <p:spPr>
          <a:xfrm>
            <a:off x="4886074" y="1653444"/>
            <a:ext cx="3028950" cy="486258"/>
          </a:xfrm>
        </p:spPr>
        <p:txBody>
          <a:bodyPr>
            <a:normAutofit fontScale="92500"/>
          </a:bodyPr>
          <a:lstStyle/>
          <a:p>
            <a:pPr lvl="1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表格布局效果图</a:t>
            </a:r>
          </a:p>
        </p:txBody>
      </p:sp>
      <p:sp>
        <p:nvSpPr>
          <p:cNvPr id="3078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9073" y="2397198"/>
            <a:ext cx="4424915" cy="2172775"/>
            <a:chOff x="124105" y="3212976"/>
            <a:chExt cx="5899887" cy="2897033"/>
          </a:xfrm>
        </p:grpSpPr>
        <p:sp>
          <p:nvSpPr>
            <p:cNvPr id="2" name="矩形 1"/>
            <p:cNvSpPr/>
            <p:nvPr/>
          </p:nvSpPr>
          <p:spPr>
            <a:xfrm>
              <a:off x="1847528" y="3212976"/>
              <a:ext cx="4176464" cy="28970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135560" y="3390239"/>
              <a:ext cx="1575792" cy="7638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TextView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137974" y="3390239"/>
              <a:ext cx="1575792" cy="7638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EditText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135560" y="4460785"/>
              <a:ext cx="1575792" cy="7638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Button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137974" y="4460785"/>
              <a:ext cx="1575792" cy="7638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Button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125281" y="5395948"/>
              <a:ext cx="1682512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表格布局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4105" y="3541321"/>
              <a:ext cx="164412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TableRow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6998" y="4611867"/>
              <a:ext cx="164412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TableRow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84" y="2397197"/>
            <a:ext cx="3295544" cy="18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48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</a:t>
            </a:r>
            <a:r>
              <a:rPr lang="en-US" altLang="zh-CN" dirty="0">
                <a:latin typeface="+mn-ea"/>
                <a:ea typeface="+mn-ea"/>
              </a:rPr>
              <a:t>UI</a:t>
            </a:r>
            <a:r>
              <a:rPr lang="zh-CN" altLang="en-US" dirty="0">
                <a:latin typeface="+mn-ea"/>
                <a:ea typeface="+mn-ea"/>
              </a:rPr>
              <a:t>工作机制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76212"/>
            <a:ext cx="8229600" cy="339447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en-US" sz="2900" dirty="0">
                <a:latin typeface="+mn-ea"/>
                <a:ea typeface="+mn-ea"/>
              </a:rPr>
              <a:t>Android</a:t>
            </a:r>
            <a:r>
              <a:rPr lang="zh-CN" sz="2900" dirty="0">
                <a:latin typeface="+mn-ea"/>
                <a:ea typeface="+mn-ea"/>
              </a:rPr>
              <a:t>用户界面采用</a:t>
            </a:r>
            <a:r>
              <a:rPr lang="en-US" sz="2900" dirty="0">
                <a:solidFill>
                  <a:srgbClr val="FF0000"/>
                </a:solidFill>
                <a:latin typeface="+mn-ea"/>
                <a:ea typeface="+mn-ea"/>
              </a:rPr>
              <a:t>MVC</a:t>
            </a:r>
            <a:r>
              <a:rPr lang="zh-CN" sz="2900" dirty="0">
                <a:solidFill>
                  <a:srgbClr val="FF0000"/>
                </a:solidFill>
                <a:latin typeface="+mn-ea"/>
                <a:ea typeface="+mn-ea"/>
              </a:rPr>
              <a:t>（</a:t>
            </a:r>
            <a:r>
              <a:rPr lang="en-US" sz="2900" dirty="0">
                <a:solidFill>
                  <a:srgbClr val="FF0000"/>
                </a:solidFill>
                <a:latin typeface="+mn-ea"/>
                <a:ea typeface="+mn-ea"/>
              </a:rPr>
              <a:t>Model-View-Controller</a:t>
            </a:r>
            <a:r>
              <a:rPr lang="zh-CN" sz="2900" dirty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r>
              <a:rPr lang="zh-CN" altLang="en-US" sz="2900" dirty="0">
                <a:solidFill>
                  <a:srgbClr val="FF0000"/>
                </a:solidFill>
                <a:latin typeface="+mn-ea"/>
                <a:ea typeface="+mn-ea"/>
              </a:rPr>
              <a:t>框架</a:t>
            </a:r>
            <a:r>
              <a:rPr lang="zh-CN" altLang="en-US" sz="2900" dirty="0">
                <a:latin typeface="+mn-ea"/>
                <a:ea typeface="+mn-ea"/>
              </a:rPr>
              <a:t>来接收用户动作、显示</a:t>
            </a:r>
            <a:r>
              <a:rPr lang="en-US" altLang="zh-CN" sz="2900" dirty="0">
                <a:latin typeface="+mn-ea"/>
                <a:ea typeface="+mn-ea"/>
              </a:rPr>
              <a:t>UI</a:t>
            </a:r>
            <a:r>
              <a:rPr lang="zh-CN" altLang="en-US" sz="2900" dirty="0">
                <a:latin typeface="+mn-ea"/>
                <a:ea typeface="+mn-ea"/>
              </a:rPr>
              <a:t>界面与及处理数据等工作。</a:t>
            </a:r>
            <a:endParaRPr lang="en-US" altLang="zh-CN" sz="29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zh-CN" sz="2900" dirty="0">
                <a:latin typeface="+mn-ea"/>
                <a:ea typeface="+mn-ea"/>
              </a:rPr>
              <a:t>控制器</a:t>
            </a:r>
            <a:r>
              <a:rPr lang="zh-CN" altLang="en-US" sz="2900" dirty="0">
                <a:latin typeface="+mn-ea"/>
                <a:ea typeface="+mn-ea"/>
              </a:rPr>
              <a:t>：</a:t>
            </a:r>
            <a:r>
              <a:rPr lang="zh-CN" altLang="en-US" sz="2900" dirty="0">
                <a:solidFill>
                  <a:srgbClr val="FF0000"/>
                </a:solidFill>
                <a:latin typeface="+mn-ea"/>
                <a:ea typeface="+mn-ea"/>
              </a:rPr>
              <a:t>处理用户的数据。</a:t>
            </a:r>
            <a:endParaRPr lang="en-US" altLang="zh-CN" sz="29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900" dirty="0">
                <a:latin typeface="+mn-ea"/>
                <a:ea typeface="+mn-ea"/>
              </a:rPr>
              <a:t>视图：</a:t>
            </a:r>
            <a:r>
              <a:rPr lang="zh-CN" sz="2900" dirty="0">
                <a:solidFill>
                  <a:srgbClr val="FF0000"/>
                </a:solidFill>
                <a:latin typeface="+mn-ea"/>
                <a:ea typeface="+mn-ea"/>
              </a:rPr>
              <a:t>显示用户界面</a:t>
            </a:r>
            <a:r>
              <a:rPr lang="zh-CN" altLang="en-US" sz="2900" dirty="0">
                <a:solidFill>
                  <a:srgbClr val="FF0000"/>
                </a:solidFill>
                <a:latin typeface="+mn-ea"/>
                <a:ea typeface="+mn-ea"/>
              </a:rPr>
              <a:t>，与用户交互。</a:t>
            </a:r>
            <a:endParaRPr lang="en-US" altLang="zh-CN" sz="29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900" dirty="0">
                <a:latin typeface="+mn-ea"/>
                <a:ea typeface="+mn-ea"/>
              </a:rPr>
              <a:t>模型：</a:t>
            </a:r>
            <a:r>
              <a:rPr lang="zh-CN" altLang="en-US" sz="2900" dirty="0">
                <a:solidFill>
                  <a:srgbClr val="FF0000"/>
                </a:solidFill>
                <a:latin typeface="+mn-ea"/>
                <a:ea typeface="+mn-ea"/>
              </a:rPr>
              <a:t>数据模型。</a:t>
            </a:r>
            <a:endParaRPr lang="zh-CN" sz="29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>
              <a:defRPr/>
            </a:pPr>
            <a:endParaRPr lang="zh-CN" altLang="en-US" dirty="0"/>
          </a:p>
        </p:txBody>
      </p:sp>
      <p:sp>
        <p:nvSpPr>
          <p:cNvPr id="102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633" y="3435846"/>
            <a:ext cx="3206863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02542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TableLayout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15566"/>
            <a:ext cx="5886654" cy="939551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TableLayout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元素的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以下属性均使用在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TableLayout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元素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146218"/>
              </p:ext>
            </p:extLst>
          </p:nvPr>
        </p:nvGraphicFramePr>
        <p:xfrm>
          <a:off x="976894" y="1993192"/>
          <a:ext cx="7267515" cy="26307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12908">
                  <a:extLst>
                    <a:ext uri="{9D8B030D-6E8A-4147-A177-3AD203B41FA5}">
                      <a16:colId xmlns:a16="http://schemas.microsoft.com/office/drawing/2014/main" val="3535278330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val="3293780593"/>
                    </a:ext>
                  </a:extLst>
                </a:gridCol>
                <a:gridCol w="4644517">
                  <a:extLst>
                    <a:ext uri="{9D8B030D-6E8A-4147-A177-3AD203B41FA5}">
                      <a16:colId xmlns:a16="http://schemas.microsoft.com/office/drawing/2014/main" val="856597155"/>
                    </a:ext>
                  </a:extLst>
                </a:gridCol>
              </a:tblGrid>
              <a:tr h="3511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677122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stretchColumns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设置自动伸展哪些列，列</a:t>
                      </a:r>
                      <a:r>
                        <a:rPr lang="en-US" altLang="zh-CN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</a:t>
                      </a:r>
                      <a:r>
                        <a:rPr lang="en-US" altLang="zh-CN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开始，多格列的话用“</a:t>
                      </a:r>
                      <a:r>
                        <a:rPr lang="en-US" altLang="zh-CN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”分隔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959017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shrinkColumns</a:t>
                      </a:r>
                      <a:endParaRPr lang="zh-CN" altLang="en-US" sz="15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设置自动收缩哪些列，列</a:t>
                      </a:r>
                      <a:r>
                        <a:rPr lang="en-US" altLang="zh-CN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</a:t>
                      </a:r>
                      <a:r>
                        <a:rPr lang="en-US" altLang="zh-CN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开始，多格列的话用“</a:t>
                      </a:r>
                      <a:r>
                        <a:rPr lang="en-US" altLang="zh-CN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”分隔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88018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collapseColumns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设置隐藏哪些列，列</a:t>
                      </a:r>
                      <a:r>
                        <a:rPr lang="en-US" altLang="zh-CN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</a:t>
                      </a:r>
                      <a:r>
                        <a:rPr lang="en-US" altLang="zh-CN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开始，多个列的话用“</a:t>
                      </a:r>
                      <a:r>
                        <a:rPr lang="en-US" altLang="zh-CN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”分隔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399834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layout_column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设置当前控件在哪一列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833025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layout_span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设置当前控件占据几列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489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8311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 err="1">
                <a:latin typeface="宋体" panose="02010600030101010101" pitchFamily="2" charset="-122"/>
                <a:ea typeface="宋体" panose="02010600030101010101" pitchFamily="2" charset="-122"/>
              </a:rPr>
              <a:t>TableLayout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167594"/>
            <a:ext cx="3113971" cy="37264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55848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 err="1">
                <a:latin typeface="宋体" panose="02010600030101010101" pitchFamily="2" charset="-122"/>
                <a:ea typeface="宋体" panose="02010600030101010101" pitchFamily="2" charset="-122"/>
              </a:rPr>
              <a:t>TableLayout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843558"/>
            <a:ext cx="7506834" cy="9395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表格布局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表格布局在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main.xml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文件的代码示例如下：</a:t>
            </a:r>
          </a:p>
        </p:txBody>
      </p:sp>
      <p:sp>
        <p:nvSpPr>
          <p:cNvPr id="5" name="矩形 4"/>
          <p:cNvSpPr/>
          <p:nvPr/>
        </p:nvSpPr>
        <p:spPr>
          <a:xfrm>
            <a:off x="1223628" y="1869672"/>
            <a:ext cx="6642738" cy="31863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TableLayout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match_parent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match_parent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5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android:stretchColumns</a:t>
            </a:r>
            <a:r>
              <a:rPr lang="en-US" altLang="zh-CN" sz="1500" b="1" dirty="0">
                <a:solidFill>
                  <a:srgbClr val="C00000"/>
                </a:solidFill>
                <a:latin typeface="Consolas" panose="020B0609020204030204" pitchFamily="49" charset="0"/>
              </a:rPr>
              <a:t>="0,1,2"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&lt;Button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我占据一行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TableRow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&lt;Button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第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列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&lt;Button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第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列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&lt;/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TableRow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317254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 err="1">
                <a:latin typeface="宋体" panose="02010600030101010101" pitchFamily="2" charset="-122"/>
                <a:ea typeface="宋体" panose="02010600030101010101" pitchFamily="2" charset="-122"/>
              </a:rPr>
              <a:t>TableLayout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9632" y="1059582"/>
            <a:ext cx="6858762" cy="3783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TableRow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&lt;Button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第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列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&lt;Button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android:layout_span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="2"</a:t>
            </a:r>
          </a:p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我占据两列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&lt;/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TableRow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TableRow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&lt;Button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android:layout_column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="2"</a:t>
            </a:r>
          </a:p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我在第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列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&lt;/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TableRow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TableLayout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189785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 err="1">
                <a:latin typeface="宋体" panose="02010600030101010101" pitchFamily="2" charset="-122"/>
                <a:ea typeface="宋体" panose="02010600030101010101" pitchFamily="2" charset="-122"/>
              </a:rPr>
              <a:t>FrameLayout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771550"/>
            <a:ext cx="8352928" cy="37478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帧布局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900"/>
              </a:spcBef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帧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布局（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FrameLayout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又称为框架布局，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是最简单的界面布局，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所有放在布局内的控件，都按照层次堆叠在屏幕左上角。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900"/>
              </a:spcBef>
              <a:defRPr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如果有多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个控件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，后放置的子元素将遮挡先放置的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控件，即默认情况下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FrameLayout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里的控件是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左上角对齐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900"/>
              </a:spcBef>
              <a:defRPr/>
            </a:pP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FrameLayout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就像画布，固定从屏幕的左上角开始填充图片，文字等。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96339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FrameLayout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15566"/>
            <a:ext cx="8229600" cy="169563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FrameLayout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元素的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XML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前景图像：永远处于框架布局最上层，直接面对用户的图像，就是不会被覆盖的图片。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以下属性均使用在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FrameLayout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元素中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946724"/>
            <a:ext cx="792087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https://developer.android.com/reference/android/widget/FrameLayout.html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486341"/>
              </p:ext>
            </p:extLst>
          </p:nvPr>
        </p:nvGraphicFramePr>
        <p:xfrm>
          <a:off x="1165761" y="2643758"/>
          <a:ext cx="6534728" cy="105344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60552">
                  <a:extLst>
                    <a:ext uri="{9D8B030D-6E8A-4147-A177-3AD203B41FA5}">
                      <a16:colId xmlns:a16="http://schemas.microsoft.com/office/drawing/2014/main" val="3535278330"/>
                    </a:ext>
                  </a:extLst>
                </a:gridCol>
                <a:gridCol w="965692">
                  <a:extLst>
                    <a:ext uri="{9D8B030D-6E8A-4147-A177-3AD203B41FA5}">
                      <a16:colId xmlns:a16="http://schemas.microsoft.com/office/drawing/2014/main" val="3293780593"/>
                    </a:ext>
                  </a:extLst>
                </a:gridCol>
                <a:gridCol w="3508484">
                  <a:extLst>
                    <a:ext uri="{9D8B030D-6E8A-4147-A177-3AD203B41FA5}">
                      <a16:colId xmlns:a16="http://schemas.microsoft.com/office/drawing/2014/main" val="856597155"/>
                    </a:ext>
                  </a:extLst>
                </a:gridCol>
              </a:tblGrid>
              <a:tr h="3511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</a:t>
                      </a:r>
                    </a:p>
                  </a:txBody>
                  <a:tcPr marL="68580" marR="68580" marT="34290" marB="34290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677122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n-US" altLang="zh-CN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foreground</a:t>
                      </a:r>
                      <a:endParaRPr lang="zh-CN" altLang="en-US" sz="1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图片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设置前景图像的图片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795361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n-US" altLang="zh-CN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foregroundGravity</a:t>
                      </a:r>
                      <a:endParaRPr lang="zh-CN" altLang="en-US" sz="1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设置前景图像的位置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88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3252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err="1">
                <a:latin typeface="宋体" panose="02010600030101010101" pitchFamily="2" charset="-122"/>
                <a:ea typeface="宋体" panose="02010600030101010101" pitchFamily="2" charset="-122"/>
              </a:rPr>
              <a:t>FrameLayout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221600"/>
            <a:ext cx="2970330" cy="36570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34199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 err="1">
                <a:latin typeface="宋体" panose="02010600030101010101" pitchFamily="2" charset="-122"/>
                <a:ea typeface="宋体" panose="02010600030101010101" pitchFamily="2" charset="-122"/>
              </a:rPr>
              <a:t>FrameLayout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71550"/>
            <a:ext cx="7506834" cy="9395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框架布局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框架布局在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main.xml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文件的代码示例如下：</a:t>
            </a:r>
          </a:p>
        </p:txBody>
      </p:sp>
      <p:sp>
        <p:nvSpPr>
          <p:cNvPr id="5" name="矩形 4"/>
          <p:cNvSpPr/>
          <p:nvPr/>
        </p:nvSpPr>
        <p:spPr>
          <a:xfrm>
            <a:off x="1227154" y="1635646"/>
            <a:ext cx="6642738" cy="31863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FrameLayout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match_parent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match_parent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5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android:foreground</a:t>
            </a:r>
            <a:r>
              <a:rPr lang="en-US" altLang="zh-CN" sz="1500" b="1" dirty="0">
                <a:solidFill>
                  <a:srgbClr val="C00000"/>
                </a:solidFill>
                <a:latin typeface="Consolas" panose="020B0609020204030204" pitchFamily="49" charset="0"/>
              </a:rPr>
              <a:t>="@</a:t>
            </a:r>
            <a:r>
              <a:rPr lang="en-US" altLang="zh-CN" sz="15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drawable</a:t>
            </a:r>
            <a:r>
              <a:rPr lang="en-US" altLang="zh-CN" sz="1500" b="1" dirty="0">
                <a:solidFill>
                  <a:srgbClr val="C00000"/>
                </a:solidFill>
                <a:latin typeface="Consolas" panose="020B0609020204030204" pitchFamily="49" charset="0"/>
              </a:rPr>
              <a:t>/logo"</a:t>
            </a:r>
          </a:p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5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android:foregroundGravity</a:t>
            </a:r>
            <a:r>
              <a:rPr lang="en-US" altLang="zh-CN" sz="1500" b="1" dirty="0">
                <a:solidFill>
                  <a:srgbClr val="C00000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top|left</a:t>
            </a:r>
            <a:r>
              <a:rPr lang="en-US" altLang="zh-CN" sz="1500" b="1" dirty="0">
                <a:solidFill>
                  <a:srgbClr val="C00000"/>
                </a:solidFill>
                <a:latin typeface="Consolas" panose="020B0609020204030204" pitchFamily="49" charset="0"/>
              </a:rPr>
              <a:t>"&gt;</a:t>
            </a:r>
          </a:p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&lt;Button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="150dp"</a:t>
            </a:r>
          </a:p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="150dp"</a:t>
            </a:r>
          </a:p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android:background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="#0000FF"/&gt;</a:t>
            </a:r>
          </a:p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&lt;Button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="120dp"</a:t>
            </a:r>
          </a:p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="120dp"</a:t>
            </a:r>
          </a:p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android:background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="#00FF00"/&gt;</a:t>
            </a:r>
          </a:p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&lt;Button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="90dp"</a:t>
            </a:r>
          </a:p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="90dp"</a:t>
            </a:r>
          </a:p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android:background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="#FF0000"/&gt;</a:t>
            </a:r>
          </a:p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FrameLayout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837566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 err="1">
                <a:latin typeface="宋体" panose="02010600030101010101" pitchFamily="2" charset="-122"/>
                <a:ea typeface="宋体" panose="02010600030101010101" pitchFamily="2" charset="-122"/>
              </a:rPr>
              <a:t>GridLayout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00151"/>
            <a:ext cx="8435280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网格布局（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GridLayout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）是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Android4.0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新增的布局管理器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100" dirty="0">
                <a:latin typeface="+mn-ea"/>
                <a:ea typeface="+mn-ea"/>
              </a:rPr>
              <a:t>它把整个容器划分成</a:t>
            </a:r>
            <a:r>
              <a:rPr lang="en-US" altLang="zh-CN" sz="2100" dirty="0">
                <a:latin typeface="+mn-ea"/>
                <a:ea typeface="+mn-ea"/>
              </a:rPr>
              <a:t>rows*columns</a:t>
            </a:r>
            <a:r>
              <a:rPr lang="zh-CN" altLang="en-US" sz="2100" dirty="0">
                <a:latin typeface="+mn-ea"/>
                <a:ea typeface="+mn-ea"/>
              </a:rPr>
              <a:t>个网格</a:t>
            </a:r>
            <a:endParaRPr lang="en-US" altLang="zh-CN" sz="21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100" dirty="0">
                <a:latin typeface="+mn-ea"/>
                <a:ea typeface="+mn-ea"/>
              </a:rPr>
              <a:t>每个网格可以放置一个组件</a:t>
            </a:r>
            <a:endParaRPr lang="en-US" altLang="zh-CN" sz="21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100" dirty="0">
                <a:latin typeface="+mn-ea"/>
                <a:ea typeface="+mn-ea"/>
              </a:rPr>
              <a:t>也可以设置一个组件横跨多少列、或者设置一个组件纵跨多少行</a:t>
            </a:r>
          </a:p>
        </p:txBody>
      </p:sp>
    </p:spTree>
    <p:extLst>
      <p:ext uri="{BB962C8B-B14F-4D97-AF65-F5344CB8AC3E}">
        <p14:creationId xmlns:p14="http://schemas.microsoft.com/office/powerpoint/2010/main" val="8313283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GridLayout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3865"/>
            <a:ext cx="8229600" cy="3394472"/>
          </a:xfrm>
        </p:spPr>
        <p:txBody>
          <a:bodyPr>
            <a:normAutofit/>
          </a:bodyPr>
          <a:lstStyle/>
          <a:p>
            <a:r>
              <a:rPr lang="en-US" altLang="zh-CN" sz="2800" dirty="0" err="1">
                <a:latin typeface="+mn-ea"/>
                <a:ea typeface="+mn-ea"/>
              </a:rPr>
              <a:t>GridLayout</a:t>
            </a:r>
            <a:r>
              <a:rPr lang="zh-CN" altLang="en-US" sz="2800" dirty="0">
                <a:latin typeface="+mn-ea"/>
                <a:ea typeface="+mn-ea"/>
              </a:rPr>
              <a:t>的</a:t>
            </a:r>
            <a:r>
              <a:rPr lang="en-US" altLang="zh-CN" sz="2800" dirty="0">
                <a:latin typeface="+mn-ea"/>
                <a:ea typeface="+mn-ea"/>
              </a:rPr>
              <a:t>XML</a:t>
            </a:r>
            <a:r>
              <a:rPr lang="zh-CN" altLang="en-US" sz="2800" dirty="0">
                <a:latin typeface="+mn-ea"/>
                <a:ea typeface="+mn-ea"/>
              </a:rPr>
              <a:t>属性</a:t>
            </a:r>
            <a:endParaRPr lang="en-US" altLang="zh-CN" sz="2800" dirty="0">
              <a:latin typeface="+mn-ea"/>
              <a:ea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800" dirty="0" err="1">
                <a:latin typeface="+mn-ea"/>
                <a:ea typeface="+mn-ea"/>
              </a:rPr>
              <a:t>GridLayout</a:t>
            </a:r>
            <a:r>
              <a:rPr lang="zh-CN" altLang="en-US" sz="2800" dirty="0">
                <a:latin typeface="+mn-ea"/>
                <a:ea typeface="+mn-ea"/>
              </a:rPr>
              <a:t>中子视图的</a:t>
            </a:r>
            <a:r>
              <a:rPr lang="en-US" altLang="zh-CN" sz="2800" dirty="0">
                <a:latin typeface="+mn-ea"/>
                <a:ea typeface="+mn-ea"/>
              </a:rPr>
              <a:t>XML</a:t>
            </a:r>
            <a:r>
              <a:rPr lang="zh-CN" altLang="en-US" sz="2800" dirty="0">
                <a:latin typeface="+mn-ea"/>
                <a:ea typeface="+mn-ea"/>
              </a:rPr>
              <a:t>属性</a:t>
            </a:r>
          </a:p>
          <a:p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07604" y="1707654"/>
          <a:ext cx="7267515" cy="105344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785016">
                  <a:extLst>
                    <a:ext uri="{9D8B030D-6E8A-4147-A177-3AD203B41FA5}">
                      <a16:colId xmlns:a16="http://schemas.microsoft.com/office/drawing/2014/main" val="3535278330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val="3293780593"/>
                    </a:ext>
                  </a:extLst>
                </a:gridCol>
                <a:gridCol w="3672409">
                  <a:extLst>
                    <a:ext uri="{9D8B030D-6E8A-4147-A177-3AD203B41FA5}">
                      <a16:colId xmlns:a16="http://schemas.microsoft.com/office/drawing/2014/main" val="856597155"/>
                    </a:ext>
                  </a:extLst>
                </a:gridCol>
              </a:tblGrid>
              <a:tr h="3511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677122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android:columnCount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设置网格列的数量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959017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android:rowCount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设置网格行的数量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88018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07604" y="3705876"/>
          <a:ext cx="7267515" cy="105344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785016">
                  <a:extLst>
                    <a:ext uri="{9D8B030D-6E8A-4147-A177-3AD203B41FA5}">
                      <a16:colId xmlns:a16="http://schemas.microsoft.com/office/drawing/2014/main" val="3535278330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val="3293780593"/>
                    </a:ext>
                  </a:extLst>
                </a:gridCol>
                <a:gridCol w="3672409">
                  <a:extLst>
                    <a:ext uri="{9D8B030D-6E8A-4147-A177-3AD203B41FA5}">
                      <a16:colId xmlns:a16="http://schemas.microsoft.com/office/drawing/2014/main" val="856597155"/>
                    </a:ext>
                  </a:extLst>
                </a:gridCol>
              </a:tblGrid>
              <a:tr h="3511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677122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android:layout_columnSpan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设置子组件在</a:t>
                      </a:r>
                      <a:r>
                        <a:rPr lang="en-US" altLang="zh-CN" sz="15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GridLayout</a:t>
                      </a:r>
                      <a:r>
                        <a:rPr lang="zh-CN" alt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中横向跨几列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959017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android:layout_rowSpan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设置子组件在</a:t>
                      </a:r>
                      <a:r>
                        <a:rPr lang="en-US" altLang="zh-CN" sz="15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GridLayout</a:t>
                      </a:r>
                      <a:r>
                        <a:rPr lang="zh-CN" alt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中纵向跨几行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88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002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</a:t>
            </a:r>
            <a:r>
              <a:rPr lang="en-US" altLang="zh-CN" dirty="0">
                <a:latin typeface="+mn-ea"/>
                <a:ea typeface="+mn-ea"/>
              </a:rPr>
              <a:t>UI</a:t>
            </a:r>
            <a:r>
              <a:rPr lang="zh-CN" altLang="en-US" dirty="0">
                <a:latin typeface="+mn-ea"/>
                <a:ea typeface="+mn-ea"/>
              </a:rPr>
              <a:t>工作机制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51570"/>
            <a:ext cx="8229600" cy="3639852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用户界面</a:t>
            </a:r>
            <a:r>
              <a:rPr lang="en-US" altLang="zh-CN" dirty="0">
                <a:latin typeface="+mn-ea"/>
                <a:ea typeface="+mn-ea"/>
              </a:rPr>
              <a:t>MVC</a:t>
            </a:r>
            <a:r>
              <a:rPr lang="zh-CN" altLang="en-US" dirty="0">
                <a:latin typeface="+mn-ea"/>
                <a:ea typeface="+mn-ea"/>
              </a:rPr>
              <a:t>模式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dirty="0">
                <a:latin typeface="+mn-ea"/>
                <a:ea typeface="+mn-ea"/>
              </a:rPr>
              <a:t>控制器层</a:t>
            </a:r>
            <a:endParaRPr lang="en-US" altLang="zh-CN" dirty="0">
              <a:latin typeface="+mn-ea"/>
              <a:ea typeface="+mn-ea"/>
            </a:endParaRPr>
          </a:p>
          <a:p>
            <a:pPr lvl="2">
              <a:spcAft>
                <a:spcPts val="600"/>
              </a:spcAft>
              <a:defRPr/>
            </a:pPr>
            <a:r>
              <a:rPr lang="zh-CN" dirty="0">
                <a:latin typeface="+mn-ea"/>
                <a:ea typeface="+mn-ea"/>
              </a:rPr>
              <a:t>控制器</a:t>
            </a:r>
            <a:r>
              <a:rPr lang="zh-CN" altLang="en-US" dirty="0">
                <a:latin typeface="+mn-ea"/>
                <a:ea typeface="+mn-ea"/>
              </a:rPr>
              <a:t>负责</a:t>
            </a:r>
            <a:r>
              <a:rPr lang="zh-CN" dirty="0">
                <a:solidFill>
                  <a:srgbClr val="FF0000"/>
                </a:solidFill>
                <a:latin typeface="+mn-ea"/>
                <a:ea typeface="+mn-ea"/>
              </a:rPr>
              <a:t>接受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用户</a:t>
            </a:r>
            <a:r>
              <a:rPr lang="zh-CN" dirty="0">
                <a:solidFill>
                  <a:srgbClr val="FF0000"/>
                </a:solidFill>
                <a:latin typeface="+mn-ea"/>
                <a:ea typeface="+mn-ea"/>
              </a:rPr>
              <a:t>动作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请求</a:t>
            </a:r>
            <a:r>
              <a:rPr lang="zh-CN" altLang="en-US" dirty="0">
                <a:latin typeface="+mn-ea"/>
                <a:ea typeface="+mn-ea"/>
              </a:rPr>
              <a:t>（</a:t>
            </a:r>
            <a:r>
              <a:rPr lang="zh-CN" dirty="0">
                <a:latin typeface="+mn-ea"/>
                <a:ea typeface="+mn-ea"/>
              </a:rPr>
              <a:t>如按键动作或触摸屏动作等</a:t>
            </a:r>
            <a:r>
              <a:rPr lang="zh-CN" altLang="en-US" dirty="0">
                <a:latin typeface="+mn-ea"/>
                <a:ea typeface="+mn-ea"/>
              </a:rPr>
              <a:t>），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调用指定模型处理用户请求</a:t>
            </a:r>
            <a:r>
              <a:rPr lang="zh-CN" altLang="en-US" dirty="0">
                <a:latin typeface="+mn-ea"/>
                <a:ea typeface="+mn-ea"/>
              </a:rPr>
              <a:t>（如读取数据库、发送网络请求等），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响应用户结果</a:t>
            </a:r>
            <a:r>
              <a:rPr lang="zh-CN" altLang="en-US" dirty="0">
                <a:latin typeface="+mn-ea"/>
                <a:ea typeface="+mn-ea"/>
              </a:rPr>
              <a:t>（如返回视图界面等）。</a:t>
            </a:r>
            <a:endParaRPr lang="en-US" altLang="zh-CN" dirty="0">
              <a:latin typeface="+mn-ea"/>
              <a:ea typeface="+mn-ea"/>
            </a:endParaRPr>
          </a:p>
          <a:p>
            <a:pPr lvl="2">
              <a:spcAft>
                <a:spcPts val="600"/>
              </a:spcAft>
              <a:defRPr/>
            </a:pP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系统中，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控制器的责任由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Activity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承担</a:t>
            </a:r>
            <a:r>
              <a:rPr lang="zh-CN" altLang="en-US" dirty="0">
                <a:latin typeface="+mn-ea"/>
                <a:ea typeface="+mn-ea"/>
              </a:rPr>
              <a:t>，意味着</a:t>
            </a:r>
            <a:r>
              <a:rPr lang="en-US" altLang="zh-CN" dirty="0">
                <a:latin typeface="+mn-ea"/>
                <a:ea typeface="+mn-ea"/>
              </a:rPr>
              <a:t>Activity</a:t>
            </a:r>
            <a:r>
              <a:rPr lang="zh-CN" altLang="en-US" dirty="0">
                <a:latin typeface="+mn-ea"/>
                <a:ea typeface="+mn-ea"/>
              </a:rPr>
              <a:t>负责接收用户请求、调用模型方法、响应用户界面等操作（</a:t>
            </a:r>
            <a:r>
              <a:rPr lang="en-US" altLang="zh-CN" dirty="0">
                <a:latin typeface="+mn-ea"/>
                <a:ea typeface="+mn-ea"/>
              </a:rPr>
              <a:t>Activity</a:t>
            </a:r>
            <a:r>
              <a:rPr lang="zh-CN" altLang="en-US" dirty="0">
                <a:latin typeface="+mn-ea"/>
                <a:ea typeface="+mn-ea"/>
              </a:rPr>
              <a:t>不应承担过多业务逻辑（应交给模型层））。</a:t>
            </a:r>
          </a:p>
        </p:txBody>
      </p:sp>
    </p:spTree>
    <p:extLst>
      <p:ext uri="{BB962C8B-B14F-4D97-AF65-F5344CB8AC3E}">
        <p14:creationId xmlns:p14="http://schemas.microsoft.com/office/powerpoint/2010/main" val="20917246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网格布局示例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016" y="1221600"/>
            <a:ext cx="2314129" cy="3816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99134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GridLayout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49922" y="1167594"/>
            <a:ext cx="7128792" cy="38884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GridLayout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xmlns:android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="http://schemas.android.com/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apk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/res/android"</a:t>
            </a:r>
            <a:b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  <a:b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  <a:b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android:columnCount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="4"</a:t>
            </a:r>
            <a:b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android:rowCount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="3"&gt;</a:t>
            </a:r>
            <a:b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&lt;Button</a:t>
            </a:r>
            <a:b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android:layout_columnSpan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="2"</a:t>
            </a:r>
            <a:b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android:layout_gravity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="fill"</a:t>
            </a:r>
            <a:b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="1.1"/&gt;   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　　</a:t>
            </a:r>
            <a:b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&lt;Button</a:t>
            </a:r>
            <a:b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="1.2"/&gt;</a:t>
            </a:r>
          </a:p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&lt;Button</a:t>
            </a:r>
          </a:p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="1.3"</a:t>
            </a:r>
          </a:p>
          <a:p>
            <a:pPr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android:layout_rowSpan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="2"</a:t>
            </a:r>
            <a:b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android:layout_gravity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="fill"/&gt;</a:t>
            </a:r>
            <a:br>
              <a:rPr lang="en-US" altLang="zh-CN" sz="1500" dirty="0"/>
            </a:br>
            <a:endParaRPr lang="en-US" altLang="zh-CN" sz="15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4257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GridLayout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27204" y="1255069"/>
            <a:ext cx="6858762" cy="32943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1500" dirty="0"/>
              <a:t>    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&lt;Button</a:t>
            </a:r>
            <a:b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android:layout_columnSpan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="3"</a:t>
            </a:r>
            <a:b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android:layout_gravity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="fill"</a:t>
            </a:r>
            <a:b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="2.1"/&gt;</a:t>
            </a:r>
            <a:b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&lt;Button</a:t>
            </a:r>
            <a:b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="3.1"/&gt;</a:t>
            </a:r>
            <a:b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&lt;Button</a:t>
            </a:r>
            <a:b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="3.2"/&gt;</a:t>
            </a:r>
            <a:b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&lt;Button</a:t>
            </a:r>
            <a:b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="3.3"/&gt;</a:t>
            </a:r>
            <a:b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&lt;Button</a:t>
            </a:r>
            <a:b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="3.4"/&gt;</a:t>
            </a:r>
            <a:b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b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GridLayout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924192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3600" dirty="0" err="1">
                <a:latin typeface="宋体" panose="02010600030101010101" pitchFamily="2" charset="-122"/>
                <a:ea typeface="宋体" panose="02010600030101010101" pitchFamily="2" charset="-122"/>
              </a:rPr>
              <a:t>RelativeLayout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2833"/>
            <a:ext cx="5670630" cy="3477833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90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相对布局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20000"/>
              </a:lnSpc>
              <a:spcBef>
                <a:spcPts val="90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相对布局（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RelativeLayout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）是一种非常灵活的布局方式，能够通过指定界面元素与其它元素的相对位置关系，确定界面中所有元素的布局位置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20000"/>
              </a:lnSpc>
              <a:spcBef>
                <a:spcPts val="90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特点：能够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最大程度保证在各种屏幕类型的手机上正确显示界面布局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243566-0CAA-49B2-96A8-E55E4D743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131590"/>
            <a:ext cx="2260716" cy="173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519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RelativeLayout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25271"/>
            <a:ext cx="8057238" cy="88554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RelativeLayout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元素的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属性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以下属性均使用在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RelativeLayout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元素的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子元素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9759" y="4587974"/>
            <a:ext cx="71287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https://developer.android.google.cn/guide/topics/ui/layout/relative?hl=zh_cn</a:t>
            </a:r>
            <a:endParaRPr lang="zh-CN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75910" y="1860186"/>
          <a:ext cx="7776864" cy="245804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452226">
                  <a:extLst>
                    <a:ext uri="{9D8B030D-6E8A-4147-A177-3AD203B41FA5}">
                      <a16:colId xmlns:a16="http://schemas.microsoft.com/office/drawing/2014/main" val="3535278330"/>
                    </a:ext>
                  </a:extLst>
                </a:gridCol>
                <a:gridCol w="1149253">
                  <a:extLst>
                    <a:ext uri="{9D8B030D-6E8A-4147-A177-3AD203B41FA5}">
                      <a16:colId xmlns:a16="http://schemas.microsoft.com/office/drawing/2014/main" val="3293780593"/>
                    </a:ext>
                  </a:extLst>
                </a:gridCol>
                <a:gridCol w="4175385">
                  <a:extLst>
                    <a:ext uri="{9D8B030D-6E8A-4147-A177-3AD203B41FA5}">
                      <a16:colId xmlns:a16="http://schemas.microsoft.com/office/drawing/2014/main" val="856597155"/>
                    </a:ext>
                  </a:extLst>
                </a:gridCol>
              </a:tblGrid>
              <a:tr h="3511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</a:t>
                      </a:r>
                    </a:p>
                  </a:txBody>
                  <a:tcPr marL="68580" marR="68580" marT="34290" marB="34290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677122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n-US" altLang="zh-CN" sz="17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layout_toLeftOf</a:t>
                      </a:r>
                      <a:endParaRPr lang="zh-CN" altLang="en-US" sz="17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当前控件位于给定</a:t>
                      </a:r>
                      <a:r>
                        <a:rPr lang="en-US" altLang="zh-CN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元素控件的左边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959017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n-US" altLang="zh-CN" sz="17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layout_alignLeft</a:t>
                      </a:r>
                      <a:endParaRPr lang="zh-CN" altLang="en-US" sz="17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当前控件与给定</a:t>
                      </a:r>
                      <a:r>
                        <a:rPr lang="en-US" altLang="zh-CN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元素控件的左边对齐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88018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n-US" altLang="zh-CN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layout_alignParentLeft</a:t>
                      </a:r>
                      <a:endParaRPr lang="zh-CN" altLang="en-US" sz="1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true/false</a:t>
                      </a:r>
                      <a:endParaRPr lang="zh-CN" altLang="en-US" sz="1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当前控件是否与父元素的左侧对齐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775769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n-US" altLang="zh-CN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layout_below</a:t>
                      </a:r>
                      <a:endParaRPr lang="zh-CN" altLang="en-US" sz="1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当前控件位于给定</a:t>
                      </a:r>
                      <a:r>
                        <a:rPr lang="en-US" altLang="zh-CN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元素控件的下方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399834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n-US" altLang="zh-CN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layout_alignTop</a:t>
                      </a:r>
                      <a:endParaRPr lang="zh-CN" altLang="en-US" sz="1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当前控件位于给定</a:t>
                      </a:r>
                      <a:r>
                        <a:rPr lang="en-US" altLang="zh-CN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元素控件的上边对齐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795361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n-US" altLang="zh-CN" sz="17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layout_alignParentTop</a:t>
                      </a:r>
                      <a:endParaRPr lang="zh-CN" altLang="en-US" sz="17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true/false</a:t>
                      </a:r>
                      <a:endParaRPr lang="zh-CN" altLang="en-US" sz="1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当前控件是否与父元素的上侧对齐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88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0948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RelativeLayout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627534"/>
            <a:ext cx="7506834" cy="93100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相对布局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457200" lvl="1" indent="0">
              <a:spcBef>
                <a:spcPts val="0"/>
              </a:spcBef>
              <a:buNone/>
              <a:defRPr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059582"/>
            <a:ext cx="8640960" cy="40839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3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RelativeLayout</a:t>
            </a: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xmlns:android</a:t>
            </a: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="http://schemas.android.com/</a:t>
            </a:r>
            <a:r>
              <a:rPr lang="en-US" altLang="zh-CN" sz="13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apk</a:t>
            </a: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/res/android"</a:t>
            </a:r>
          </a:p>
          <a:p>
            <a:pPr>
              <a:defRPr/>
            </a:pP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3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3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match_parent</a:t>
            </a: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>
              <a:defRPr/>
            </a:pP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3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3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match_parent</a:t>
            </a: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>
              <a:defRPr/>
            </a:pP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3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android:paddingLeft</a:t>
            </a: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="16dp"</a:t>
            </a:r>
          </a:p>
          <a:p>
            <a:pPr>
              <a:defRPr/>
            </a:pP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3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android:paddingRight</a:t>
            </a: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="16dp" &gt;</a:t>
            </a:r>
          </a:p>
          <a:p>
            <a:pPr>
              <a:defRPr/>
            </a:pPr>
            <a:endParaRPr lang="en-US" altLang="zh-CN" sz="135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13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EditText</a:t>
            </a:r>
            <a:endParaRPr lang="en-US" altLang="zh-CN" sz="135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3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android:id</a:t>
            </a: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="@+id/name"</a:t>
            </a:r>
          </a:p>
          <a:p>
            <a:pPr>
              <a:defRPr/>
            </a:pP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3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3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match_parent</a:t>
            </a: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>
              <a:defRPr/>
            </a:pP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3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3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>
              <a:defRPr/>
            </a:pP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3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android:hint</a:t>
            </a: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zh-CN" altLang="en-US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请输入</a:t>
            </a: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 /&gt;</a:t>
            </a:r>
          </a:p>
          <a:p>
            <a:pPr>
              <a:defRPr/>
            </a:pP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&lt;Spinner</a:t>
            </a:r>
          </a:p>
          <a:p>
            <a:pPr>
              <a:defRPr/>
            </a:pP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3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android:id</a:t>
            </a: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="@+id/dates"</a:t>
            </a:r>
          </a:p>
          <a:p>
            <a:pPr>
              <a:defRPr/>
            </a:pP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3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="0dp"</a:t>
            </a:r>
          </a:p>
          <a:p>
            <a:pPr>
              <a:defRPr/>
            </a:pP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3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3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>
              <a:defRPr/>
            </a:pPr>
            <a:r>
              <a:rPr lang="en-US" altLang="zh-CN" sz="135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35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android:layout_below</a:t>
            </a:r>
            <a:r>
              <a:rPr lang="en-US" altLang="zh-CN" sz="1350" b="1" dirty="0">
                <a:solidFill>
                  <a:srgbClr val="FF0000"/>
                </a:solidFill>
                <a:latin typeface="Consolas" panose="020B0609020204030204" pitchFamily="49" charset="0"/>
              </a:rPr>
              <a:t>="@id/name"</a:t>
            </a:r>
          </a:p>
          <a:p>
            <a:pPr>
              <a:defRPr/>
            </a:pP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3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android:layout_alignParentLeft</a:t>
            </a: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="true"</a:t>
            </a:r>
          </a:p>
          <a:p>
            <a:pPr>
              <a:defRPr/>
            </a:pPr>
            <a:r>
              <a:rPr lang="en-US" altLang="zh-CN" sz="135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35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android:layout_toLeftOf</a:t>
            </a:r>
            <a:r>
              <a:rPr lang="en-US" altLang="zh-CN" sz="1350" b="1" dirty="0">
                <a:solidFill>
                  <a:srgbClr val="FF0000"/>
                </a:solidFill>
                <a:latin typeface="Consolas" panose="020B0609020204030204" pitchFamily="49" charset="0"/>
              </a:rPr>
              <a:t>="@+id/times" </a:t>
            </a: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/&gt;</a:t>
            </a:r>
          </a:p>
          <a:p>
            <a:pPr>
              <a:defRPr/>
            </a:pPr>
            <a:endParaRPr lang="en-US" altLang="zh-CN" sz="135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5917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RelativeLayout</a:t>
            </a:r>
            <a:endParaRPr lang="zh-CN" altLang="en-US" dirty="0">
              <a:latin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69622" y="1329612"/>
            <a:ext cx="6804756" cy="33278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&lt;Spinner</a:t>
            </a:r>
          </a:p>
          <a:p>
            <a:pPr>
              <a:defRPr/>
            </a:pP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3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android:id</a:t>
            </a: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="@id/times"</a:t>
            </a:r>
          </a:p>
          <a:p>
            <a:pPr>
              <a:defRPr/>
            </a:pP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3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="96dp"</a:t>
            </a:r>
          </a:p>
          <a:p>
            <a:pPr>
              <a:defRPr/>
            </a:pP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3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3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>
              <a:defRPr/>
            </a:pPr>
            <a:r>
              <a:rPr lang="en-US" altLang="zh-CN" sz="135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35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android:layout_below</a:t>
            </a:r>
            <a:r>
              <a:rPr lang="en-US" altLang="zh-CN" sz="1350" b="1" dirty="0">
                <a:solidFill>
                  <a:srgbClr val="FF0000"/>
                </a:solidFill>
                <a:latin typeface="Consolas" panose="020B0609020204030204" pitchFamily="49" charset="0"/>
              </a:rPr>
              <a:t>="@id/name"</a:t>
            </a:r>
          </a:p>
          <a:p>
            <a:pPr>
              <a:defRPr/>
            </a:pP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3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android:layout_alignParentRight</a:t>
            </a: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="true" /&gt;</a:t>
            </a:r>
          </a:p>
          <a:p>
            <a:pPr>
              <a:defRPr/>
            </a:pP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&lt;Button</a:t>
            </a:r>
          </a:p>
          <a:p>
            <a:pPr>
              <a:defRPr/>
            </a:pP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3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="96dp"</a:t>
            </a:r>
          </a:p>
          <a:p>
            <a:pPr>
              <a:defRPr/>
            </a:pP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3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3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>
              <a:defRPr/>
            </a:pP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35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android:layout_below</a:t>
            </a:r>
            <a:r>
              <a:rPr lang="en-US" altLang="zh-CN" sz="1350" b="1" dirty="0">
                <a:solidFill>
                  <a:srgbClr val="FF0000"/>
                </a:solidFill>
                <a:latin typeface="Consolas" panose="020B0609020204030204" pitchFamily="49" charset="0"/>
              </a:rPr>
              <a:t>="@id/times"</a:t>
            </a:r>
          </a:p>
          <a:p>
            <a:pPr>
              <a:defRPr/>
            </a:pP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3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android:layout_alignParentRight</a:t>
            </a: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="true"</a:t>
            </a:r>
          </a:p>
          <a:p>
            <a:pPr>
              <a:defRPr/>
            </a:pP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3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="ok" /&gt;</a:t>
            </a:r>
          </a:p>
          <a:p>
            <a:pPr>
              <a:defRPr/>
            </a:pP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3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RelativeLayout</a:t>
            </a:r>
            <a:r>
              <a:rPr lang="en-US" altLang="zh-CN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274556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B103027-9CD8-4915-9154-921FDBB60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53" y="798816"/>
            <a:ext cx="8229600" cy="3394472"/>
          </a:xfrm>
        </p:spPr>
        <p:txBody>
          <a:bodyPr/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实例：扩充用户注册实例，实现用户注册信息的数据校验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lnSpc>
                <a:spcPct val="120000"/>
              </a:lnSpc>
              <a:spcBef>
                <a:spcPts val="900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当“用户名”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“密码”输入完毕后校验用户输入信息，保证用户名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密码在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6-16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个字符，提示“注册成功”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lnSpc>
                <a:spcPct val="120000"/>
              </a:lnSpc>
              <a:spcBef>
                <a:spcPts val="900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否则提示用户“重新输入”。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lnSpc>
                <a:spcPct val="120000"/>
              </a:lnSpc>
              <a:spcBef>
                <a:spcPts val="900"/>
              </a:spcBef>
              <a:buNone/>
            </a:pP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Toast.</a:t>
            </a:r>
            <a:r>
              <a:rPr lang="zh-CN" altLang="zh-CN" sz="2400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makeText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(MainActivity.</a:t>
            </a: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“重新输入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,Toast.</a:t>
            </a:r>
            <a:r>
              <a:rPr lang="zh-CN" altLang="zh-CN" sz="2400" b="1" i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LENGTH_LONG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lang="zh-CN" altLang="zh-CN" dirty="0">
              <a:latin typeface="Arial" panose="020B0604020202020204" pitchFamily="34" charset="0"/>
            </a:endParaRPr>
          </a:p>
          <a:p>
            <a:pPr marL="457200" lvl="1" indent="0">
              <a:lnSpc>
                <a:spcPct val="120000"/>
              </a:lnSpc>
              <a:spcBef>
                <a:spcPts val="900"/>
              </a:spcBef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CF7C88F-C1B6-48FF-9890-742C4A4E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练习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0950C4-2A52-4A23-8DBB-FC0B256D3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655" y="3147814"/>
            <a:ext cx="1358325" cy="190868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BD74EB4-E64A-447F-85BA-64AB1406F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2" y="42948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7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</a:t>
            </a:r>
            <a:r>
              <a:rPr lang="en-US" altLang="zh-CN" dirty="0">
                <a:latin typeface="+mn-ea"/>
                <a:ea typeface="+mn-ea"/>
              </a:rPr>
              <a:t>UI</a:t>
            </a:r>
            <a:r>
              <a:rPr lang="zh-CN" altLang="en-US" dirty="0">
                <a:latin typeface="+mn-ea"/>
                <a:ea typeface="+mn-ea"/>
              </a:rPr>
              <a:t>工作机制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9582"/>
            <a:ext cx="8229600" cy="339447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用户界面</a:t>
            </a:r>
            <a:r>
              <a:rPr lang="en-US" altLang="zh-CN" dirty="0">
                <a:latin typeface="+mn-ea"/>
                <a:ea typeface="+mn-ea"/>
              </a:rPr>
              <a:t>MVC</a:t>
            </a:r>
            <a:r>
              <a:rPr lang="zh-CN" altLang="en-US" dirty="0">
                <a:latin typeface="+mn-ea"/>
                <a:ea typeface="+mn-ea"/>
              </a:rPr>
              <a:t>模式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latin typeface="+mn-ea"/>
                <a:ea typeface="+mn-ea"/>
              </a:rPr>
              <a:t>模型层</a:t>
            </a:r>
            <a:endParaRPr lang="en-US" altLang="zh-CN" sz="2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模型层负责对数据的操作、对网络服务等的操作。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中，数据库</a:t>
            </a:r>
            <a:r>
              <a:rPr lang="en-US" altLang="zh-CN" dirty="0">
                <a:latin typeface="+mn-ea"/>
                <a:ea typeface="+mn-ea"/>
              </a:rPr>
              <a:t>/</a:t>
            </a:r>
            <a:r>
              <a:rPr lang="zh-CN" altLang="en-US" dirty="0">
                <a:latin typeface="+mn-ea"/>
                <a:ea typeface="+mn-ea"/>
              </a:rPr>
              <a:t>文件操作、</a:t>
            </a:r>
            <a:r>
              <a:rPr lang="en-US" altLang="zh-CN" dirty="0" err="1">
                <a:latin typeface="+mn-ea"/>
                <a:ea typeface="+mn-ea"/>
              </a:rPr>
              <a:t>ContentProvider</a:t>
            </a:r>
            <a:r>
              <a:rPr lang="zh-CN" altLang="en-US" dirty="0">
                <a:latin typeface="+mn-ea"/>
                <a:ea typeface="+mn-ea"/>
              </a:rPr>
              <a:t>、网络访问等等充当模型层。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040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</a:t>
            </a:r>
            <a:r>
              <a:rPr lang="en-US" altLang="zh-CN" dirty="0">
                <a:latin typeface="+mn-ea"/>
                <a:ea typeface="+mn-ea"/>
              </a:rPr>
              <a:t>UI</a:t>
            </a:r>
            <a:r>
              <a:rPr lang="zh-CN" altLang="en-US" dirty="0">
                <a:latin typeface="+mn-ea"/>
                <a:ea typeface="+mn-ea"/>
              </a:rPr>
              <a:t>工作机制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05470"/>
            <a:ext cx="8229600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用户界面</a:t>
            </a:r>
            <a:r>
              <a:rPr lang="en-US" altLang="zh-CN" dirty="0">
                <a:latin typeface="+mn-ea"/>
                <a:ea typeface="+mn-ea"/>
              </a:rPr>
              <a:t>MVC</a:t>
            </a:r>
            <a:r>
              <a:rPr lang="zh-CN" altLang="en-US" dirty="0">
                <a:latin typeface="+mn-ea"/>
                <a:ea typeface="+mn-ea"/>
              </a:rPr>
              <a:t>模式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latin typeface="+mn-ea"/>
                <a:ea typeface="+mn-ea"/>
              </a:rPr>
              <a:t>视图层</a:t>
            </a:r>
            <a:endParaRPr lang="en-US" altLang="zh-CN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en-US" dirty="0">
                <a:latin typeface="+mn-ea"/>
                <a:ea typeface="+mn-ea"/>
              </a:rPr>
              <a:t>视图层主要负责用户界面（</a:t>
            </a:r>
            <a:r>
              <a:rPr lang="en-US" altLang="zh-CN" dirty="0">
                <a:latin typeface="+mn-ea"/>
                <a:ea typeface="+mn-ea"/>
              </a:rPr>
              <a:t>UI</a:t>
            </a:r>
            <a:r>
              <a:rPr lang="zh-CN" altLang="en-US" dirty="0">
                <a:latin typeface="+mn-ea"/>
                <a:ea typeface="+mn-ea"/>
              </a:rPr>
              <a:t>）的展示。</a:t>
            </a:r>
            <a:endParaRPr lang="en-US" altLang="zh-CN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中使用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XML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布局文件</a:t>
            </a:r>
            <a:r>
              <a:rPr lang="zh-CN" altLang="en-US" dirty="0">
                <a:latin typeface="+mn-ea"/>
                <a:ea typeface="+mn-ea"/>
              </a:rPr>
              <a:t>实现视图层和模型层的分离。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83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中如何实现</a:t>
            </a:r>
            <a:r>
              <a:rPr lang="en-US" altLang="zh-CN" dirty="0">
                <a:latin typeface="+mn-ea"/>
                <a:ea typeface="+mn-ea"/>
              </a:rPr>
              <a:t>MVC</a:t>
            </a:r>
            <a:r>
              <a:rPr lang="zh-CN" altLang="en-US" dirty="0">
                <a:latin typeface="+mn-ea"/>
                <a:ea typeface="+mn-ea"/>
              </a:rPr>
              <a:t>分离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50" y="859836"/>
            <a:ext cx="8229600" cy="363985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中视图层与控制层的分离</a:t>
            </a:r>
            <a:endParaRPr lang="en-US" altLang="zh-CN" dirty="0">
              <a:latin typeface="+mn-ea"/>
              <a:ea typeface="+mn-ea"/>
            </a:endParaRPr>
          </a:p>
          <a:p>
            <a:pPr>
              <a:spcAft>
                <a:spcPts val="600"/>
              </a:spcAft>
              <a:defRPr/>
            </a:pPr>
            <a:endParaRPr lang="en-US" altLang="zh-CN" dirty="0">
              <a:latin typeface="+mn-ea"/>
              <a:ea typeface="+mn-ea"/>
            </a:endParaRPr>
          </a:p>
          <a:p>
            <a:pPr>
              <a:spcAft>
                <a:spcPts val="600"/>
              </a:spcAft>
              <a:defRPr/>
            </a:pP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976" y="1923678"/>
            <a:ext cx="4540724" cy="297033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434558" y="2733768"/>
            <a:ext cx="3709442" cy="43204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434558" y="3867894"/>
            <a:ext cx="3025874" cy="48605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7"/>
          <p:cNvSpPr txBox="1"/>
          <p:nvPr/>
        </p:nvSpPr>
        <p:spPr>
          <a:xfrm>
            <a:off x="2987824" y="3867894"/>
            <a:ext cx="118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视图层</a:t>
            </a:r>
          </a:p>
        </p:txBody>
      </p:sp>
      <p:sp>
        <p:nvSpPr>
          <p:cNvPr id="13" name="TextBox 4"/>
          <p:cNvSpPr txBox="1"/>
          <p:nvPr/>
        </p:nvSpPr>
        <p:spPr>
          <a:xfrm>
            <a:off x="2771800" y="2765562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控制器层</a:t>
            </a:r>
          </a:p>
        </p:txBody>
      </p:sp>
    </p:spTree>
    <p:extLst>
      <p:ext uri="{BB962C8B-B14F-4D97-AF65-F5344CB8AC3E}">
        <p14:creationId xmlns:p14="http://schemas.microsoft.com/office/powerpoint/2010/main" val="1168221022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Android开发环境搭建</Template>
  <TotalTime>2794</TotalTime>
  <Words>4769</Words>
  <Application>Microsoft Office PowerPoint</Application>
  <PresentationFormat>全屏显示(16:9)</PresentationFormat>
  <Paragraphs>587</Paragraphs>
  <Slides>67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5" baseType="lpstr">
      <vt:lpstr>华文楷体</vt:lpstr>
      <vt:lpstr>宋体</vt:lpstr>
      <vt:lpstr>微软雅黑</vt:lpstr>
      <vt:lpstr>Arial</vt:lpstr>
      <vt:lpstr>Calibri</vt:lpstr>
      <vt:lpstr>Consolas</vt:lpstr>
      <vt:lpstr>Wingdings</vt:lpstr>
      <vt:lpstr>moban</vt:lpstr>
      <vt:lpstr>Android App的开发-用户界面基础</vt:lpstr>
      <vt:lpstr>本章大纲</vt:lpstr>
      <vt:lpstr>用户界面简介</vt:lpstr>
      <vt:lpstr>用户界面简介</vt:lpstr>
      <vt:lpstr>Android中UI工作机制</vt:lpstr>
      <vt:lpstr>Android中UI工作机制</vt:lpstr>
      <vt:lpstr>Android中UI工作机制</vt:lpstr>
      <vt:lpstr>Android中UI工作机制</vt:lpstr>
      <vt:lpstr>Android中如何实现MVC分离</vt:lpstr>
      <vt:lpstr>Android中MVC如何整合到一起</vt:lpstr>
      <vt:lpstr>Android界面原理</vt:lpstr>
      <vt:lpstr>本章大纲</vt:lpstr>
      <vt:lpstr>Android中视图层的使用</vt:lpstr>
      <vt:lpstr>Android中视图层的使用</vt:lpstr>
      <vt:lpstr>View类及其子类的层次关系</vt:lpstr>
      <vt:lpstr>在Android中创建视图界面</vt:lpstr>
      <vt:lpstr>在Android中创建视图界面</vt:lpstr>
      <vt:lpstr>在Android中创建视图界面</vt:lpstr>
      <vt:lpstr>使用基本的视图组件</vt:lpstr>
      <vt:lpstr>Android常用的View</vt:lpstr>
      <vt:lpstr>本章大纲</vt:lpstr>
      <vt:lpstr>Android中常见的事件监听器</vt:lpstr>
      <vt:lpstr>事件监听器实现</vt:lpstr>
      <vt:lpstr>事件监听器实现</vt:lpstr>
      <vt:lpstr>事件监听器实现</vt:lpstr>
      <vt:lpstr>基本视图控件的事件监听器</vt:lpstr>
      <vt:lpstr>基本视图控件的事件监听器</vt:lpstr>
      <vt:lpstr>视图控件的常用事件类型</vt:lpstr>
      <vt:lpstr>为视图控件绑定事件监听器</vt:lpstr>
      <vt:lpstr>实例</vt:lpstr>
      <vt:lpstr>实例</vt:lpstr>
      <vt:lpstr>本章大纲</vt:lpstr>
      <vt:lpstr>Android中视图层次结构</vt:lpstr>
      <vt:lpstr>UI界面</vt:lpstr>
      <vt:lpstr>Android中视图层次结构</vt:lpstr>
      <vt:lpstr>Android中视图层次结构</vt:lpstr>
      <vt:lpstr>Android中创建线性布局</vt:lpstr>
      <vt:lpstr>使用XML文件创建布局</vt:lpstr>
      <vt:lpstr>使用Java代码创建界面布局</vt:lpstr>
      <vt:lpstr>Step1：创建布局元素</vt:lpstr>
      <vt:lpstr>Step2：设置布局属性</vt:lpstr>
      <vt:lpstr>Step3：添加布局子元素</vt:lpstr>
      <vt:lpstr>Step4：加载布局对象</vt:lpstr>
      <vt:lpstr>LinearLayout</vt:lpstr>
      <vt:lpstr>ConstraintLayout</vt:lpstr>
      <vt:lpstr>ConstraintLayout</vt:lpstr>
      <vt:lpstr>ConstraintLayout</vt:lpstr>
      <vt:lpstr>TableLayout</vt:lpstr>
      <vt:lpstr>TableLayout</vt:lpstr>
      <vt:lpstr>TableLayout</vt:lpstr>
      <vt:lpstr>TableLayout</vt:lpstr>
      <vt:lpstr>TableLayout</vt:lpstr>
      <vt:lpstr>TableLayout</vt:lpstr>
      <vt:lpstr>FrameLayout</vt:lpstr>
      <vt:lpstr>FrameLayout</vt:lpstr>
      <vt:lpstr>FrameLayout</vt:lpstr>
      <vt:lpstr>FrameLayout</vt:lpstr>
      <vt:lpstr>GridLayout</vt:lpstr>
      <vt:lpstr>GridLayout</vt:lpstr>
      <vt:lpstr>网格布局示例</vt:lpstr>
      <vt:lpstr>GridLayout</vt:lpstr>
      <vt:lpstr>GridLayout</vt:lpstr>
      <vt:lpstr>RelativeLayout</vt:lpstr>
      <vt:lpstr>RelativeLayout</vt:lpstr>
      <vt:lpstr>RelativeLayout</vt:lpstr>
      <vt:lpstr>RelativeLayout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第一个Robotium实例</dc:title>
  <dc:creator>admin</dc:creator>
  <cp:lastModifiedBy>Administrator</cp:lastModifiedBy>
  <cp:revision>277</cp:revision>
  <dcterms:created xsi:type="dcterms:W3CDTF">2017-02-07T01:40:07Z</dcterms:created>
  <dcterms:modified xsi:type="dcterms:W3CDTF">2020-10-12T09:16:00Z</dcterms:modified>
</cp:coreProperties>
</file>