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86" r:id="rId3"/>
    <p:sldId id="308" r:id="rId4"/>
    <p:sldId id="309" r:id="rId5"/>
    <p:sldId id="297" r:id="rId6"/>
    <p:sldId id="544" r:id="rId7"/>
    <p:sldId id="563" r:id="rId8"/>
    <p:sldId id="545" r:id="rId9"/>
    <p:sldId id="547" r:id="rId10"/>
    <p:sldId id="548" r:id="rId11"/>
    <p:sldId id="549" r:id="rId12"/>
    <p:sldId id="336" r:id="rId13"/>
    <p:sldId id="332" r:id="rId14"/>
    <p:sldId id="608" r:id="rId15"/>
    <p:sldId id="334" r:id="rId16"/>
    <p:sldId id="337" r:id="rId17"/>
    <p:sldId id="338" r:id="rId18"/>
    <p:sldId id="616" r:id="rId19"/>
    <p:sldId id="339" r:id="rId20"/>
    <p:sldId id="343" r:id="rId21"/>
    <p:sldId id="617" r:id="rId22"/>
    <p:sldId id="340" r:id="rId23"/>
    <p:sldId id="618" r:id="rId24"/>
    <p:sldId id="344" r:id="rId25"/>
    <p:sldId id="345" r:id="rId26"/>
    <p:sldId id="346" r:id="rId27"/>
    <p:sldId id="347" r:id="rId28"/>
    <p:sldId id="329" r:id="rId29"/>
    <p:sldId id="330" r:id="rId30"/>
    <p:sldId id="341" r:id="rId31"/>
    <p:sldId id="348" r:id="rId32"/>
    <p:sldId id="335" r:id="rId33"/>
    <p:sldId id="349" r:id="rId34"/>
    <p:sldId id="264" r:id="rId35"/>
    <p:sldId id="555" r:id="rId36"/>
    <p:sldId id="556" r:id="rId37"/>
    <p:sldId id="558" r:id="rId38"/>
    <p:sldId id="614" r:id="rId39"/>
    <p:sldId id="615" r:id="rId40"/>
    <p:sldId id="535" r:id="rId41"/>
    <p:sldId id="536" r:id="rId42"/>
    <p:sldId id="537" r:id="rId43"/>
    <p:sldId id="538" r:id="rId44"/>
    <p:sldId id="539" r:id="rId45"/>
    <p:sldId id="540" r:id="rId46"/>
    <p:sldId id="541" r:id="rId47"/>
    <p:sldId id="609" r:id="rId48"/>
    <p:sldId id="292" r:id="rId49"/>
    <p:sldId id="294" r:id="rId50"/>
    <p:sldId id="295" r:id="rId51"/>
    <p:sldId id="581" r:id="rId52"/>
    <p:sldId id="323" r:id="rId53"/>
    <p:sldId id="324" r:id="rId54"/>
    <p:sldId id="325" r:id="rId55"/>
    <p:sldId id="326" r:id="rId56"/>
    <p:sldId id="299" r:id="rId57"/>
    <p:sldId id="296" r:id="rId58"/>
    <p:sldId id="300" r:id="rId59"/>
    <p:sldId id="327" r:id="rId60"/>
    <p:sldId id="328" r:id="rId6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2841" autoAdjust="0"/>
  </p:normalViewPr>
  <p:slideViewPr>
    <p:cSldViewPr>
      <p:cViewPr varScale="1">
        <p:scale>
          <a:sx n="75" d="100"/>
          <a:sy n="75" d="100"/>
        </p:scale>
        <p:origin x="1104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功能列表用</a:t>
            </a:r>
            <a:r>
              <a:rPr lang="en-US" altLang="zh-CN" dirty="0" err="1"/>
              <a:t>gridView</a:t>
            </a:r>
            <a:r>
              <a:rPr lang="zh-CN" altLang="en-US" dirty="0"/>
              <a:t>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15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没有焦点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第一个参数：当前的上下文环境。可用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getApplicationContext()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第二个参数：要显示的字符串。也可是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R.string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中字符串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第三个参数：显示的时间长短。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Toast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默认的有两个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LENGTH_LONG(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LENGTH_SHORT(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，也可以使用毫秒如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2000ms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07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setGravity(int gravity, int xOffset, int yOffset)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三个参数分别表示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起点位置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水平向右位移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垂直向下位移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76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http://blog.csdn.net/ganlijianstyle/article/details/7937015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23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options menu</a:t>
            </a:r>
          </a:p>
          <a:p>
            <a:r>
              <a:rPr lang="en-US" altLang="zh-CN" dirty="0"/>
              <a:t>context  menu</a:t>
            </a:r>
          </a:p>
          <a:p>
            <a:r>
              <a:rPr lang="en-US" altLang="zh-CN" dirty="0"/>
              <a:t>popup menu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0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https://developer.android.google.cn/guide/topics/ui/menus?hl=en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2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上下文菜单一个界面只能有一个</a:t>
            </a:r>
            <a:endParaRPr lang="en-US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onContextItemSelected</a:t>
            </a:r>
            <a:r>
              <a:rPr lang="en-US" altLang="zh-CN" dirty="0"/>
              <a:t>(</a:t>
            </a:r>
            <a:r>
              <a:rPr lang="en-US" altLang="zh-CN" dirty="0" err="1"/>
              <a:t>MenuItem</a:t>
            </a:r>
            <a:r>
              <a:rPr lang="en-US" altLang="zh-CN" dirty="0"/>
              <a:t> item) {		//</a:t>
            </a:r>
            <a:r>
              <a:rPr lang="zh-CN" altLang="en-US" dirty="0"/>
              <a:t>获得剪贴板服务		</a:t>
            </a:r>
            <a:r>
              <a:rPr lang="en-US" altLang="zh-CN" dirty="0"/>
              <a:t>Context </a:t>
            </a:r>
            <a:r>
              <a:rPr lang="en-US" altLang="zh-CN" dirty="0" err="1"/>
              <a:t>context</a:t>
            </a:r>
            <a:r>
              <a:rPr lang="en-US" altLang="zh-CN" dirty="0"/>
              <a:t> = </a:t>
            </a:r>
            <a:r>
              <a:rPr lang="en-US" altLang="zh-CN" dirty="0" err="1"/>
              <a:t>getApplicationContext</a:t>
            </a:r>
            <a:r>
              <a:rPr lang="en-US" altLang="zh-CN" dirty="0"/>
              <a:t>();		</a:t>
            </a:r>
            <a:r>
              <a:rPr lang="en-US" altLang="zh-CN" dirty="0" err="1"/>
              <a:t>ClipboardManager</a:t>
            </a:r>
            <a:r>
              <a:rPr lang="en-US" altLang="zh-CN" dirty="0"/>
              <a:t> cm = (</a:t>
            </a:r>
            <a:r>
              <a:rPr lang="en-US" altLang="zh-CN" dirty="0" err="1"/>
              <a:t>ClipboardManager</a:t>
            </a:r>
            <a:r>
              <a:rPr lang="en-US" altLang="zh-CN" dirty="0"/>
              <a:t>) 				</a:t>
            </a:r>
            <a:r>
              <a:rPr lang="en-US" altLang="zh-CN" dirty="0" err="1"/>
              <a:t>context.getSystemService</a:t>
            </a:r>
            <a:r>
              <a:rPr lang="en-US" altLang="zh-CN" dirty="0"/>
              <a:t>(</a:t>
            </a:r>
            <a:r>
              <a:rPr lang="en-US" altLang="zh-CN" dirty="0" err="1"/>
              <a:t>Context.CLIPBOARD_SERVICE</a:t>
            </a:r>
            <a:r>
              <a:rPr lang="en-US" altLang="zh-CN" dirty="0"/>
              <a:t>);		//</a:t>
            </a:r>
            <a:r>
              <a:rPr lang="zh-CN" altLang="en-US" dirty="0"/>
              <a:t>处理用户选择菜单项动作		</a:t>
            </a:r>
            <a:r>
              <a:rPr lang="en-US" altLang="zh-CN" dirty="0"/>
              <a:t>switch (</a:t>
            </a:r>
            <a:r>
              <a:rPr lang="en-US" altLang="zh-CN" dirty="0" err="1"/>
              <a:t>item.getItemId</a:t>
            </a:r>
            <a:r>
              <a:rPr lang="en-US" altLang="zh-CN" dirty="0"/>
              <a:t>()) {		case </a:t>
            </a:r>
            <a:r>
              <a:rPr lang="en-US" altLang="zh-CN" dirty="0" err="1"/>
              <a:t>R.id.copy</a:t>
            </a:r>
            <a:r>
              <a:rPr lang="en-US" altLang="zh-CN" dirty="0"/>
              <a:t>:			//</a:t>
            </a:r>
            <a:r>
              <a:rPr lang="zh-CN" altLang="en-US" dirty="0"/>
              <a:t>复制文本内容到剪贴板上			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</a:t>
            </a:r>
            <a:r>
              <a:rPr lang="en-US" altLang="zh-CN" dirty="0"/>
              <a:t> = (</a:t>
            </a:r>
            <a:r>
              <a:rPr lang="en-US" altLang="zh-CN" dirty="0" err="1"/>
              <a:t>TextView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R.id.source_text</a:t>
            </a:r>
            <a:r>
              <a:rPr lang="en-US" altLang="zh-CN" dirty="0"/>
              <a:t>);			</a:t>
            </a:r>
            <a:r>
              <a:rPr lang="en-US" altLang="zh-CN" dirty="0" err="1"/>
              <a:t>cm.setText</a:t>
            </a:r>
            <a:r>
              <a:rPr lang="en-US" altLang="zh-CN" dirty="0"/>
              <a:t>(</a:t>
            </a:r>
            <a:r>
              <a:rPr lang="en-US" altLang="zh-CN" dirty="0" err="1"/>
              <a:t>Tv.getText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			return true;		case </a:t>
            </a:r>
            <a:r>
              <a:rPr lang="en-US" altLang="zh-CN" dirty="0" err="1"/>
              <a:t>R.id.paste</a:t>
            </a:r>
            <a:r>
              <a:rPr lang="en-US" altLang="zh-CN" dirty="0"/>
              <a:t>:			//</a:t>
            </a:r>
            <a:r>
              <a:rPr lang="zh-CN" altLang="en-US" dirty="0"/>
              <a:t>粘贴			</a:t>
            </a:r>
            <a:r>
              <a:rPr lang="en-US" altLang="zh-CN" dirty="0" err="1"/>
              <a:t>EditText</a:t>
            </a:r>
            <a:r>
              <a:rPr lang="en-US" altLang="zh-CN" dirty="0"/>
              <a:t> Et = (</a:t>
            </a:r>
            <a:r>
              <a:rPr lang="en-US" altLang="zh-CN" dirty="0" err="1"/>
              <a:t>EditText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R.id.copy_text</a:t>
            </a:r>
            <a:r>
              <a:rPr lang="en-US" altLang="zh-CN" dirty="0"/>
              <a:t>);			</a:t>
            </a:r>
            <a:r>
              <a:rPr lang="en-US" altLang="zh-CN" dirty="0" err="1"/>
              <a:t>Et.setText</a:t>
            </a:r>
            <a:r>
              <a:rPr lang="en-US" altLang="zh-CN" dirty="0"/>
              <a:t>(</a:t>
            </a:r>
            <a:r>
              <a:rPr lang="en-US" altLang="zh-CN" dirty="0" err="1"/>
              <a:t>cm.getText</a:t>
            </a:r>
            <a:r>
              <a:rPr lang="en-US" altLang="zh-CN" dirty="0"/>
              <a:t>());			return true;		}		return </a:t>
            </a:r>
            <a:r>
              <a:rPr lang="en-US" altLang="zh-CN" dirty="0" err="1"/>
              <a:t>super.onContextItemSelected</a:t>
            </a:r>
            <a:r>
              <a:rPr lang="en-US" altLang="zh-CN" dirty="0"/>
              <a:t>(item);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9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上下文菜单一个界面只能有一个</a:t>
            </a:r>
            <a:endParaRPr lang="en-US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onContextItemSelected</a:t>
            </a:r>
            <a:r>
              <a:rPr lang="en-US" altLang="zh-CN" dirty="0"/>
              <a:t>(</a:t>
            </a:r>
            <a:r>
              <a:rPr lang="en-US" altLang="zh-CN" dirty="0" err="1"/>
              <a:t>MenuItem</a:t>
            </a:r>
            <a:r>
              <a:rPr lang="en-US" altLang="zh-CN" dirty="0"/>
              <a:t> item) {		//</a:t>
            </a:r>
            <a:r>
              <a:rPr lang="zh-CN" altLang="en-US" dirty="0"/>
              <a:t>获得剪贴板服务		</a:t>
            </a:r>
            <a:r>
              <a:rPr lang="en-US" altLang="zh-CN" dirty="0"/>
              <a:t>Context </a:t>
            </a:r>
            <a:r>
              <a:rPr lang="en-US" altLang="zh-CN" dirty="0" err="1"/>
              <a:t>context</a:t>
            </a:r>
            <a:r>
              <a:rPr lang="en-US" altLang="zh-CN" dirty="0"/>
              <a:t> = </a:t>
            </a:r>
            <a:r>
              <a:rPr lang="en-US" altLang="zh-CN" dirty="0" err="1"/>
              <a:t>getApplicationContext</a:t>
            </a:r>
            <a:r>
              <a:rPr lang="en-US" altLang="zh-CN" dirty="0"/>
              <a:t>();		</a:t>
            </a:r>
            <a:r>
              <a:rPr lang="en-US" altLang="zh-CN" dirty="0" err="1"/>
              <a:t>ClipboardManager</a:t>
            </a:r>
            <a:r>
              <a:rPr lang="en-US" altLang="zh-CN" dirty="0"/>
              <a:t> cm = (</a:t>
            </a:r>
            <a:r>
              <a:rPr lang="en-US" altLang="zh-CN" dirty="0" err="1"/>
              <a:t>ClipboardManager</a:t>
            </a:r>
            <a:r>
              <a:rPr lang="en-US" altLang="zh-CN" dirty="0"/>
              <a:t>) 				</a:t>
            </a:r>
            <a:r>
              <a:rPr lang="en-US" altLang="zh-CN" dirty="0" err="1"/>
              <a:t>context.getSystemService</a:t>
            </a:r>
            <a:r>
              <a:rPr lang="en-US" altLang="zh-CN" dirty="0"/>
              <a:t>(</a:t>
            </a:r>
            <a:r>
              <a:rPr lang="en-US" altLang="zh-CN" dirty="0" err="1"/>
              <a:t>Context.CLIPBOARD_SERVICE</a:t>
            </a:r>
            <a:r>
              <a:rPr lang="en-US" altLang="zh-CN" dirty="0"/>
              <a:t>);		//</a:t>
            </a:r>
            <a:r>
              <a:rPr lang="zh-CN" altLang="en-US" dirty="0"/>
              <a:t>处理用户选择菜单项动作		</a:t>
            </a:r>
            <a:r>
              <a:rPr lang="en-US" altLang="zh-CN" dirty="0"/>
              <a:t>switch (</a:t>
            </a:r>
            <a:r>
              <a:rPr lang="en-US" altLang="zh-CN" dirty="0" err="1"/>
              <a:t>item.getItemId</a:t>
            </a:r>
            <a:r>
              <a:rPr lang="en-US" altLang="zh-CN" dirty="0"/>
              <a:t>()) {		case </a:t>
            </a:r>
            <a:r>
              <a:rPr lang="en-US" altLang="zh-CN" dirty="0" err="1"/>
              <a:t>R.id.copy</a:t>
            </a:r>
            <a:r>
              <a:rPr lang="en-US" altLang="zh-CN" dirty="0"/>
              <a:t>:			//</a:t>
            </a:r>
            <a:r>
              <a:rPr lang="zh-CN" altLang="en-US" dirty="0"/>
              <a:t>复制文本内容到剪贴板上			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</a:t>
            </a:r>
            <a:r>
              <a:rPr lang="en-US" altLang="zh-CN" dirty="0"/>
              <a:t> = (</a:t>
            </a:r>
            <a:r>
              <a:rPr lang="en-US" altLang="zh-CN" dirty="0" err="1"/>
              <a:t>TextView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R.id.source_text</a:t>
            </a:r>
            <a:r>
              <a:rPr lang="en-US" altLang="zh-CN" dirty="0"/>
              <a:t>);			</a:t>
            </a:r>
            <a:r>
              <a:rPr lang="en-US" altLang="zh-CN" dirty="0" err="1"/>
              <a:t>cm.setText</a:t>
            </a:r>
            <a:r>
              <a:rPr lang="en-US" altLang="zh-CN" dirty="0"/>
              <a:t>(</a:t>
            </a:r>
            <a:r>
              <a:rPr lang="en-US" altLang="zh-CN" dirty="0" err="1"/>
              <a:t>Tv.getText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			return true;		case </a:t>
            </a:r>
            <a:r>
              <a:rPr lang="en-US" altLang="zh-CN" dirty="0" err="1"/>
              <a:t>R.id.paste</a:t>
            </a:r>
            <a:r>
              <a:rPr lang="en-US" altLang="zh-CN" dirty="0"/>
              <a:t>:			//</a:t>
            </a:r>
            <a:r>
              <a:rPr lang="zh-CN" altLang="en-US" dirty="0"/>
              <a:t>粘贴			</a:t>
            </a:r>
            <a:r>
              <a:rPr lang="en-US" altLang="zh-CN" dirty="0" err="1"/>
              <a:t>EditText</a:t>
            </a:r>
            <a:r>
              <a:rPr lang="en-US" altLang="zh-CN" dirty="0"/>
              <a:t> Et = (</a:t>
            </a:r>
            <a:r>
              <a:rPr lang="en-US" altLang="zh-CN" dirty="0" err="1"/>
              <a:t>EditText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R.id.copy_text</a:t>
            </a:r>
            <a:r>
              <a:rPr lang="en-US" altLang="zh-CN" dirty="0"/>
              <a:t>);			</a:t>
            </a:r>
            <a:r>
              <a:rPr lang="en-US" altLang="zh-CN" dirty="0" err="1"/>
              <a:t>Et.setText</a:t>
            </a:r>
            <a:r>
              <a:rPr lang="en-US" altLang="zh-CN" dirty="0"/>
              <a:t>(</a:t>
            </a:r>
            <a:r>
              <a:rPr lang="en-US" altLang="zh-CN" dirty="0" err="1"/>
              <a:t>cm.getText</a:t>
            </a:r>
            <a:r>
              <a:rPr lang="en-US" altLang="zh-CN" dirty="0"/>
              <a:t>());			return true;		}		return </a:t>
            </a:r>
            <a:r>
              <a:rPr lang="en-US" altLang="zh-CN" dirty="0" err="1"/>
              <a:t>super.onContextItemSelected</a:t>
            </a:r>
            <a:r>
              <a:rPr lang="en-US" altLang="zh-CN" dirty="0"/>
              <a:t>(item);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2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4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举例，现实中的电源适配器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8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9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4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Spinner</a:t>
            </a:r>
            <a:r>
              <a:rPr lang="zh-CN" altLang="en-US" dirty="0"/>
              <a:t>间接继承自</a:t>
            </a:r>
            <a:r>
              <a:rPr lang="en-US" altLang="zh-CN" dirty="0"/>
              <a:t>AdapterView</a:t>
            </a:r>
          </a:p>
          <a:p>
            <a:r>
              <a:rPr lang="zh-CN" altLang="en-US" dirty="0"/>
              <a:t>数据源编译期确定时， 可以直接使用</a:t>
            </a:r>
            <a:r>
              <a:rPr lang="en-US" altLang="zh-CN" dirty="0"/>
              <a:t>android:entries</a:t>
            </a:r>
            <a:r>
              <a:rPr lang="zh-CN" altLang="en-US" dirty="0"/>
              <a:t>指定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7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Spinner</a:t>
            </a:r>
            <a:r>
              <a:rPr lang="zh-CN" altLang="en-US" dirty="0"/>
              <a:t>间接继承自</a:t>
            </a:r>
            <a:r>
              <a:rPr lang="en-US" altLang="zh-CN" dirty="0"/>
              <a:t>AdapterView</a:t>
            </a:r>
          </a:p>
          <a:p>
            <a:r>
              <a:rPr lang="zh-CN" altLang="en-US" dirty="0"/>
              <a:t>数据源编译期确定时， 可以直接使用</a:t>
            </a:r>
            <a:r>
              <a:rPr lang="en-US" altLang="zh-CN" dirty="0"/>
              <a:t>android:entries</a:t>
            </a:r>
            <a:r>
              <a:rPr lang="zh-CN" altLang="en-US" dirty="0"/>
              <a:t>指定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7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68"/>
            <a:ext cx="953598" cy="953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599" y="205978"/>
            <a:ext cx="7382162" cy="71858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924567"/>
            <a:ext cx="9144000" cy="135015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75" y="141480"/>
            <a:ext cx="661316" cy="59406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9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85997"/>
            <a:ext cx="1845146" cy="265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ArrayAdapter.html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oas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menu-resource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menus.html#options-men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1566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Android App</a:t>
            </a:r>
            <a:r>
              <a:rPr lang="zh-CN" altLang="en-US" dirty="0"/>
              <a:t>的开发</a:t>
            </a:r>
            <a:br>
              <a:rPr lang="en-US" altLang="zh-CN" dirty="0"/>
            </a:br>
            <a:r>
              <a:rPr lang="zh-CN" altLang="en-US" dirty="0"/>
              <a:t>基本组件</a:t>
            </a:r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381" y="782456"/>
            <a:ext cx="8057238" cy="939551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内部类对象做为事件监听器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100" dirty="0">
                <a:latin typeface="+mn-ea"/>
                <a:ea typeface="+mn-ea"/>
              </a:rPr>
              <a:t>在</a:t>
            </a:r>
            <a:r>
              <a:rPr lang="en-US" altLang="zh-CN" sz="2100" dirty="0">
                <a:latin typeface="+mn-ea"/>
                <a:ea typeface="+mn-ea"/>
              </a:rPr>
              <a:t>Activity</a:t>
            </a:r>
            <a:r>
              <a:rPr lang="zh-CN" altLang="en-US" sz="2100" dirty="0">
                <a:latin typeface="+mn-ea"/>
                <a:ea typeface="+mn-ea"/>
              </a:rPr>
              <a:t>中获取事件源，分别绑定事件监听器</a:t>
            </a:r>
            <a:endParaRPr lang="en-US" altLang="zh-CN" sz="21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819007" y="2139702"/>
            <a:ext cx="7781612" cy="1863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cbBook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R.id.cb_book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cbMusic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R.id.cb_music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cbBook.setOnCheckedChangeListener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CheckBoxCheckedChangeHandler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cbMusic.setOnCheckedChangeListener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CheckBoxCheckedChangeHandler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8008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049" y="934154"/>
            <a:ext cx="8057238" cy="83153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本身做为事件监听器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类应该实现相应事件接口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639340" y="2085697"/>
            <a:ext cx="7781612" cy="2836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MainActivity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extends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FragmentActivity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protected void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(Bundle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super.onCreate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savedInstanceState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setContentView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R.layout.activity_main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Button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R.id.btn_test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button.setOnClickListener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(View v) {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TODO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80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951571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基本组件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AdapterView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类视图控件的使用</a:t>
            </a:r>
          </a:p>
          <a:p>
            <a:r>
              <a:rPr lang="zh-CN" altLang="en-US" b="1" dirty="0">
                <a:latin typeface="+mn-ea"/>
                <a:ea typeface="+mn-ea"/>
              </a:rPr>
              <a:t>提示框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基本视图</a:t>
            </a:r>
          </a:p>
        </p:txBody>
      </p:sp>
    </p:spTree>
    <p:extLst>
      <p:ext uri="{BB962C8B-B14F-4D97-AF65-F5344CB8AC3E}">
        <p14:creationId xmlns:p14="http://schemas.microsoft.com/office/powerpoint/2010/main" val="390098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86369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15566"/>
            <a:ext cx="8057238" cy="8315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：容器控件，其整体效果由每一个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子元素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内容决定，子元素的形式由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决定。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23459"/>
            <a:ext cx="1600611" cy="2664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86" y="2244886"/>
            <a:ext cx="1609125" cy="2639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99" y="2193708"/>
            <a:ext cx="1977927" cy="27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6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070" y="-41987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en-US" altLang="zh-CN" sz="3600" dirty="0" err="1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432" y="1024828"/>
            <a:ext cx="8057238" cy="8315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：容器控件，其整体效果由每一个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子元素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内容决定，子元素的形式由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决定。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98" y="2070759"/>
            <a:ext cx="1728192" cy="287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661023" y="2394794"/>
            <a:ext cx="1721067" cy="255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3653898" y="3111810"/>
            <a:ext cx="1728192" cy="32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>
            <a:off x="2357754" y="3273828"/>
            <a:ext cx="1296144" cy="540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"/>
          <p:cNvSpPr txBox="1"/>
          <p:nvPr/>
        </p:nvSpPr>
        <p:spPr>
          <a:xfrm>
            <a:off x="6192180" y="2448801"/>
            <a:ext cx="2322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AdapterView</a:t>
            </a:r>
            <a:endParaRPr lang="zh-CN" alt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32528" y="3051540"/>
            <a:ext cx="122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item</a:t>
            </a:r>
            <a:endParaRPr lang="zh-CN" alt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/>
          <p:cNvCxnSpPr>
            <a:endCxn id="13" idx="1"/>
          </p:cNvCxnSpPr>
          <p:nvPr/>
        </p:nvCxnSpPr>
        <p:spPr>
          <a:xfrm>
            <a:off x="5004048" y="2645009"/>
            <a:ext cx="1188132" cy="34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6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48282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AdapterView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8057238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的子视图对象：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：以网格形式显示一组数据。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：以垂直滑动列表形式显示一组数据。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Spinner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：以下拉列表形式显示一组数据。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Gallery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：以水平滑动列表形式显示一组数据。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……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5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需要解决的问题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057238" cy="339447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待显示的数据如何传递给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准备数据（数据来源于哪里？数据是什么格式？数据格式和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视图项匹配吗？）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借助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来实现数据与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之间的数据传递。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：数据和视图之间交互的中介。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14" y="3489852"/>
            <a:ext cx="3456384" cy="159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8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69" y="-142542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AdapterView</a:t>
            </a:r>
            <a:r>
              <a:rPr lang="zh-CN" altLang="en-US" sz="3600" dirty="0">
                <a:latin typeface="+mn-ea"/>
                <a:ea typeface="+mn-ea"/>
              </a:rPr>
              <a:t>需要解决的问题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2090" y="989886"/>
            <a:ext cx="7740860" cy="3528392"/>
            <a:chOff x="1631504" y="1988840"/>
            <a:chExt cx="9217024" cy="3924436"/>
          </a:xfrm>
        </p:grpSpPr>
        <p:sp>
          <p:nvSpPr>
            <p:cNvPr id="5" name="圆角矩形 4"/>
            <p:cNvSpPr/>
            <p:nvPr/>
          </p:nvSpPr>
          <p:spPr>
            <a:xfrm>
              <a:off x="8868308" y="3104964"/>
              <a:ext cx="1980220" cy="100811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ListView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82559" y="3104964"/>
              <a:ext cx="2679316" cy="100811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 Source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631504" y="5229200"/>
              <a:ext cx="1860438" cy="6840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Database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24542" y="5229200"/>
              <a:ext cx="2035454" cy="6840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ArrayList</a:t>
              </a:r>
              <a:endParaRPr lang="zh-CN" altLang="en-US" sz="21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961875" y="3392996"/>
              <a:ext cx="390643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961875" y="3825044"/>
              <a:ext cx="390643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6226225" y="1988840"/>
              <a:ext cx="1741983" cy="324036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b="1" dirty="0">
                  <a:latin typeface="Consolas" panose="020B0609020204030204" pitchFamily="49" charset="0"/>
                </a:rPr>
                <a:t>Adapter</a:t>
              </a:r>
              <a:endParaRPr lang="zh-CN" altLang="en-US" sz="2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肘形连接符 14"/>
            <p:cNvCxnSpPr/>
            <p:nvPr/>
          </p:nvCxnSpPr>
          <p:spPr>
            <a:xfrm rot="5400000" flipH="1" flipV="1">
              <a:off x="2488861" y="4208118"/>
              <a:ext cx="1045824" cy="960338"/>
            </a:xfrm>
            <a:prstGeom prst="bentConnector3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11" idx="0"/>
            </p:cNvCxnSpPr>
            <p:nvPr/>
          </p:nvCxnSpPr>
          <p:spPr>
            <a:xfrm rot="16200000" flipV="1">
              <a:off x="3935147" y="4202473"/>
              <a:ext cx="1116123" cy="937332"/>
            </a:xfrm>
            <a:prstGeom prst="bentConnector3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22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9999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Adapter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7585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：数据和视图之间交互的中介。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数据改变时，不需要修改视图组件，只需更新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对于同一视图组件（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子对象），数据源可能来自不同形式。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13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视图组件变化时，不需要修改数据，绑定相同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对于同一组数据，可以显示为不同的视图形式（如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或其它）。</a:t>
            </a:r>
          </a:p>
          <a:p>
            <a:pPr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5471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9826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Adapter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71550"/>
            <a:ext cx="8057238" cy="3747863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中的常用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Adapter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ArrayAdapter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：最简单的适配器，数据源为文本字符串数组。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SimpleAdapter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：简单适配器，数据源结构比较复杂，一般为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List&lt;Map&gt;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类型对象。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SimpleCursorAdapter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：游标适配器，数据源一般为数据库中的数据。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自定义适配器：更灵活的适配器，数据源不定（由用户自行指定），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需要继承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BaseAdapter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ahoma" panose="020B0604030504040204" pitchFamily="34" charset="0"/>
              </a:rPr>
              <a:t>抽象类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5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951571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基本组件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latin typeface="+mn-ea"/>
                <a:ea typeface="+mn-ea"/>
              </a:rPr>
              <a:t>AdapterView</a:t>
            </a:r>
            <a:r>
              <a:rPr lang="zh-CN" altLang="en-US" b="1" dirty="0">
                <a:latin typeface="+mn-ea"/>
                <a:ea typeface="+mn-ea"/>
              </a:rPr>
              <a:t>类视图控件的使用</a:t>
            </a:r>
          </a:p>
          <a:p>
            <a:r>
              <a:rPr lang="zh-CN" altLang="en-US" b="1" dirty="0">
                <a:latin typeface="+mn-ea"/>
                <a:ea typeface="+mn-ea"/>
              </a:rPr>
              <a:t>提示框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基本组件</a:t>
            </a:r>
          </a:p>
        </p:txBody>
      </p:sp>
    </p:spTree>
    <p:extLst>
      <p:ext uri="{BB962C8B-B14F-4D97-AF65-F5344CB8AC3E}">
        <p14:creationId xmlns:p14="http://schemas.microsoft.com/office/powerpoint/2010/main" val="61215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AdapterView</a:t>
            </a:r>
            <a:r>
              <a:rPr lang="zh-CN" altLang="en-US" dirty="0">
                <a:latin typeface="+mn-ea"/>
                <a:ea typeface="+mn-ea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43558"/>
            <a:ext cx="8057238" cy="3693857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类对象使用的基本流程：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准备数据源（现在为本地数据源）。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每一个子项的视图布局。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（连接数据源和视图布局）。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为指定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视图组件绑定适配器。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2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401" y="-104607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ListView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56" y="808142"/>
            <a:ext cx="8057238" cy="8304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：以垂直可滑动列表形式显示子项目的视图容器，是一种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031690"/>
            <a:ext cx="1947459" cy="2955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26" y="2030583"/>
            <a:ext cx="1916870" cy="29553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150" y="2068350"/>
            <a:ext cx="1916870" cy="2917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6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48412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 err="1">
                <a:latin typeface="+mn-ea"/>
                <a:ea typeface="+mn-ea"/>
              </a:rPr>
              <a:t>ListView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057238" cy="3801869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：以垂直可滑动列表形式显示子项目的视图容器，是一种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使用的基本流程：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每一个子项的视图布局。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可以使用内置的布局，也可以用户自定义布局。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（连接数据源和视图布局）。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88" y="3286124"/>
            <a:ext cx="24860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3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20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ListView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381" y="1131590"/>
            <a:ext cx="8057238" cy="2451719"/>
          </a:xfrm>
        </p:spPr>
        <p:txBody>
          <a:bodyPr>
            <a:normAutofit lnSpcReduction="10000"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简单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视图，要求如下：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布局使用内置视图布局；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数据源为字符串数组；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ArrayAdapter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绑定子项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item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的选择事件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D5221A-135E-4B5F-A407-4A830565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347614"/>
            <a:ext cx="2355971" cy="19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312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 err="1">
                <a:latin typeface="+mn-ea"/>
                <a:ea typeface="+mn-ea"/>
              </a:rPr>
              <a:t>ListView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9582"/>
            <a:ext cx="8003232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Step1</a:t>
            </a:r>
            <a:r>
              <a:rPr lang="zh-CN" altLang="en-US" sz="2400" dirty="0">
                <a:latin typeface="+mn-ea"/>
                <a:ea typeface="+mn-ea"/>
              </a:rPr>
              <a:t>：准备</a:t>
            </a:r>
            <a:r>
              <a:rPr lang="en-US" altLang="zh-CN" sz="2400" dirty="0" err="1">
                <a:latin typeface="+mn-ea"/>
                <a:ea typeface="+mn-ea"/>
              </a:rPr>
              <a:t>ListView</a:t>
            </a:r>
            <a:r>
              <a:rPr lang="zh-CN" altLang="en-US" sz="2400" dirty="0">
                <a:latin typeface="+mn-ea"/>
                <a:ea typeface="+mn-ea"/>
              </a:rPr>
              <a:t>子项视图布局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使用内置的视图布局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内置的视图布局文件位于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"SDK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\platforms\android-XX\data\res\layout"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目录下。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内置的视图布局文件在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中可以使用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android.R.layout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.***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方式引用。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dirty="0"/>
              <a:t>Step2</a:t>
            </a:r>
            <a:r>
              <a:rPr lang="zh-CN" altLang="en-US" dirty="0"/>
              <a:t>：创建</a:t>
            </a:r>
            <a:r>
              <a:rPr lang="en-US" altLang="zh-CN" dirty="0"/>
              <a:t>Adapter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43205" y="-1"/>
            <a:ext cx="7381875" cy="717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3600" b="1" dirty="0" err="1">
                <a:solidFill>
                  <a:schemeClr val="bg1"/>
                </a:solidFill>
                <a:latin typeface="+mn-ea"/>
                <a:ea typeface="+mn-ea"/>
              </a:rPr>
              <a:t>ListView</a:t>
            </a:r>
            <a:endParaRPr lang="zh-CN" altLang="en-US" sz="3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030" y="1347614"/>
            <a:ext cx="8676456" cy="2592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定义数据源数组</a:t>
            </a:r>
            <a:b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final String[] course = {"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NoSQL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性能测试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移动端测试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"};</a:t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final 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ArrayAdapter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&lt;String&gt; adapter = new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ArrayAdapter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&lt;String&gt;</a:t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(this,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上下文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android.R.layout.simple_list_item_1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内置视图样式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course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数据源</a:t>
            </a:r>
            <a:b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b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62338" y="4191931"/>
            <a:ext cx="7744088" cy="432047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450"/>
              </a:spcAft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ArrayAdapter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是最简单的适配器，构造方法有很多，参考：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6187" y="4515966"/>
            <a:ext cx="8856984" cy="6275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spcAft>
                <a:spcPts val="450"/>
              </a:spcAft>
              <a:buNone/>
              <a:defRPr/>
            </a:pPr>
            <a:r>
              <a:rPr lang="en-US" altLang="zh-CN" sz="1800">
                <a:hlinkClick r:id="rId2"/>
              </a:rPr>
              <a:t>https://developer.android.com/reference/android/widget/ArrayAdapter.html#pubctors</a:t>
            </a:r>
            <a:r>
              <a:rPr lang="en-US" altLang="zh-CN" sz="1800"/>
              <a:t> 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6381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dirty="0"/>
              <a:t>Step3</a:t>
            </a:r>
            <a:r>
              <a:rPr lang="zh-CN" altLang="en-US" dirty="0"/>
              <a:t>：为</a:t>
            </a:r>
            <a:r>
              <a:rPr lang="en-US" altLang="zh-CN" dirty="0" err="1"/>
              <a:t>ListView</a:t>
            </a:r>
            <a:r>
              <a:rPr lang="zh-CN" altLang="en-US" dirty="0"/>
              <a:t>绑定</a:t>
            </a:r>
            <a:r>
              <a:rPr lang="en-US" altLang="zh-CN" dirty="0"/>
              <a:t>Adapter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AdapterView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类对象绑定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很简单，只需找到该对象，直接使用</a:t>
            </a:r>
            <a:r>
              <a:rPr lang="en-US" altLang="zh-CN" sz="2400" dirty="0">
                <a:solidFill>
                  <a:srgbClr val="C00000"/>
                </a:solidFill>
              </a:rPr>
              <a:t>setAdapter(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方法即可。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9991" y="2787774"/>
            <a:ext cx="7110282" cy="1836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defRPr/>
            </a:pPr>
            <a:r>
              <a:rPr lang="en-US" altLang="zh-CN" sz="21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lv =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(R.id.ListView1);</a:t>
            </a:r>
            <a:b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1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AdapterView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r>
              <a:rPr lang="en-US" altLang="zh-CN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1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b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lv.setAdapter</a:t>
            </a:r>
            <a:r>
              <a:rPr lang="en-US" altLang="zh-CN" sz="2100" b="1" dirty="0">
                <a:solidFill>
                  <a:srgbClr val="C00000"/>
                </a:solidFill>
                <a:latin typeface="Consolas" panose="020B0609020204030204" pitchFamily="49" charset="0"/>
              </a:rPr>
              <a:t>(adapter);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3205" y="-1"/>
            <a:ext cx="7381875" cy="717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3600" b="1" dirty="0" err="1">
                <a:solidFill>
                  <a:schemeClr val="bg1"/>
                </a:solidFill>
                <a:latin typeface="+mn-ea"/>
                <a:ea typeface="+mn-ea"/>
              </a:rPr>
              <a:t>ListView</a:t>
            </a:r>
            <a:endParaRPr lang="zh-CN" altLang="en-US" sz="3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7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57708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>
                <a:latin typeface="+mn-ea"/>
              </a:rPr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72" y="771550"/>
            <a:ext cx="8165250" cy="885546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>
                <a:latin typeface="+mn-ea"/>
                <a:ea typeface="+mn-ea"/>
              </a:rPr>
              <a:t>Step4</a:t>
            </a:r>
            <a:r>
              <a:rPr lang="zh-CN" altLang="en-US" sz="2400" dirty="0">
                <a:latin typeface="+mn-ea"/>
                <a:ea typeface="+mn-ea"/>
              </a:rPr>
              <a:t>：为</a:t>
            </a:r>
            <a:r>
              <a:rPr lang="en-US" altLang="zh-CN" sz="2400" dirty="0" err="1">
                <a:latin typeface="+mn-ea"/>
                <a:ea typeface="+mn-ea"/>
              </a:rPr>
              <a:t>ListView</a:t>
            </a:r>
            <a:r>
              <a:rPr lang="zh-CN" altLang="en-US" sz="2400" dirty="0">
                <a:latin typeface="+mn-ea"/>
                <a:ea typeface="+mn-ea"/>
              </a:rPr>
              <a:t>绑定事件监听器，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文件：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当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每一个子选项被点击时，将触发该事件监听器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7574" y="1635646"/>
            <a:ext cx="7614846" cy="31323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</a:t>
            </a:r>
            <a:r>
              <a:rPr lang="en-US" altLang="zh-CN" sz="15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的每一项绑定选择事件监听器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lv.setOnItemClickListener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(new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AdapterView.OnItemClickListener</a:t>
            </a:r>
            <a:r>
              <a:rPr lang="en-US" altLang="zh-CN" sz="15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public void </a:t>
            </a:r>
            <a:r>
              <a:rPr lang="en-US" altLang="zh-CN" sz="15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onItemClick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AdapterView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&lt;?&gt; parent, View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view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position, long id)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parent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：该项目父适配器的引用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：当前项目视图控件的引用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position: 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当前项目在</a:t>
            </a:r>
            <a:r>
              <a:rPr lang="en-US" altLang="zh-CN" sz="15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中的位置序号，序号从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15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：当前项目在</a:t>
            </a:r>
            <a:r>
              <a:rPr lang="en-US" altLang="zh-CN" sz="15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ListView</a:t>
            </a:r>
            <a:r>
              <a:rPr lang="zh-CN" altLang="en-US" sz="15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中的行号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Log.i("position", position+"");</a:t>
            </a:r>
            <a:br>
              <a:rPr lang="fr-FR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fr-FR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Log.i("item",adapter.getItem(position));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});</a:t>
            </a:r>
            <a:endParaRPr lang="zh-CN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57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164554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Spinner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057238" cy="3394472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Spinner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：下拉列表。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spcAft>
                <a:spcPts val="45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使用基本流程：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建立子项目布局文件；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为视图控件绑定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50" y="1200154"/>
            <a:ext cx="2160240" cy="374735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167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164554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Spinner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7574"/>
            <a:ext cx="8057238" cy="3394472"/>
          </a:xfrm>
        </p:spPr>
        <p:txBody>
          <a:bodyPr>
            <a:noAutofit/>
          </a:bodyPr>
          <a:lstStyle/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绑定数据源：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android:entries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="@array/week“</a:t>
            </a:r>
          </a:p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或者使用代码绑定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2" y="2499742"/>
            <a:ext cx="8604448" cy="15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07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View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843558"/>
            <a:ext cx="8229600" cy="369705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b="1" dirty="0" err="1">
                <a:latin typeface="+mn-ea"/>
                <a:ea typeface="+mn-ea"/>
              </a:rPr>
              <a:t>TextView</a:t>
            </a:r>
            <a:r>
              <a:rPr lang="zh-CN" altLang="en-US" sz="2800" b="1" dirty="0">
                <a:latin typeface="+mn-ea"/>
                <a:ea typeface="+mn-ea"/>
              </a:rPr>
              <a:t>：显示一段文本内容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zh-CN" sz="2800" b="1" dirty="0" err="1">
                <a:latin typeface="+mn-ea"/>
                <a:ea typeface="+mn-ea"/>
              </a:rPr>
              <a:t>EditText</a:t>
            </a:r>
            <a:r>
              <a:rPr lang="zh-CN" altLang="en-US" sz="2800" b="1" dirty="0">
                <a:latin typeface="+mn-ea"/>
                <a:ea typeface="+mn-ea"/>
              </a:rPr>
              <a:t>：显示接收用户输入的输入框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36397"/>
              </p:ext>
            </p:extLst>
          </p:nvPr>
        </p:nvGraphicFramePr>
        <p:xfrm>
          <a:off x="395536" y="2085696"/>
          <a:ext cx="8424936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属性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说明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gravity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TextView</a:t>
                      </a:r>
                      <a:r>
                        <a:rPr lang="zh-CN" altLang="en-US" sz="1800" b="1" dirty="0"/>
                        <a:t>内文本对齐方式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text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TextView</a:t>
                      </a:r>
                      <a:r>
                        <a:rPr lang="zh-CN" altLang="en-US" sz="1800" b="1" dirty="0"/>
                        <a:t>内文本显示的内容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hint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EditText</a:t>
                      </a:r>
                      <a:r>
                        <a:rPr lang="zh-CN" altLang="en-US" sz="1800" b="1" dirty="0"/>
                        <a:t>内默认显示的提示文本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inputType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EditText</a:t>
                      </a:r>
                      <a:r>
                        <a:rPr lang="zh-CN" altLang="en-US" sz="1800" b="1" dirty="0"/>
                        <a:t>内文本的格式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ellipsize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如果</a:t>
                      </a:r>
                      <a:r>
                        <a:rPr lang="en-US" altLang="zh-CN" sz="1800" b="1" dirty="0" err="1"/>
                        <a:t>TextView</a:t>
                      </a:r>
                      <a:r>
                        <a:rPr lang="zh-CN" altLang="en-US" sz="1800" b="1" dirty="0"/>
                        <a:t>中文本太长可以设置中间文本用省略号取代，取值</a:t>
                      </a:r>
                      <a:r>
                        <a:rPr lang="en-US" altLang="zh-CN" sz="1800" b="1" dirty="0"/>
                        <a:t>center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autoLink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取值</a:t>
                      </a:r>
                      <a:r>
                        <a:rPr lang="en-US" altLang="zh-CN" sz="1800" b="1" dirty="0"/>
                        <a:t>email</a:t>
                      </a:r>
                      <a:r>
                        <a:rPr lang="zh-CN" altLang="en-US" sz="1800" b="1" dirty="0"/>
                        <a:t>、</a:t>
                      </a:r>
                      <a:r>
                        <a:rPr lang="en-US" altLang="zh-CN" sz="1800" b="1" dirty="0"/>
                        <a:t>phone</a:t>
                      </a:r>
                      <a:r>
                        <a:rPr lang="zh-CN" altLang="en-US" sz="1800" b="1" dirty="0"/>
                        <a:t>等，给文本中的</a:t>
                      </a:r>
                      <a:r>
                        <a:rPr lang="en-US" altLang="zh-CN" sz="1800" b="1" dirty="0"/>
                        <a:t>email</a:t>
                      </a:r>
                      <a:r>
                        <a:rPr lang="zh-CN" altLang="en-US" sz="1800" b="1" dirty="0"/>
                        <a:t>或者电话增加链接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807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3125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GridView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733" y="843558"/>
            <a:ext cx="8057238" cy="520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：以网格列表形式显示子项目的视图容器。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523329"/>
            <a:ext cx="1890810" cy="328153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27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2546"/>
            <a:ext cx="82296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GridView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057238" cy="339447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使用的基本流程（同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ListView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）：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准备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每一个子项的视图布局。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可以使用内置的布局，也可以用户自定义布局。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（连接数据源和视图布局）。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Adapter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GridView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绑定事件监听器。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73125"/>
            <a:ext cx="13856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81286"/>
            <a:ext cx="8712968" cy="39947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自定义适配器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创建一个类继承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BaseAdapter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个方法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getCount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：获取要显示的选项总数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getItem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：获取每一个选项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getItemId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：选项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getView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：该方法用来为每一个选项生成视图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GridView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948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951571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基本组件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latin typeface="+mn-ea"/>
                <a:ea typeface="+mn-ea"/>
              </a:rPr>
              <a:t>AdapterView</a:t>
            </a:r>
            <a:r>
              <a:rPr lang="zh-CN" altLang="en-US" b="1" dirty="0">
                <a:latin typeface="+mn-ea"/>
                <a:ea typeface="+mn-ea"/>
              </a:rPr>
              <a:t>类视图控件的使用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提示框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基本视图</a:t>
            </a:r>
          </a:p>
        </p:txBody>
      </p:sp>
    </p:spTree>
    <p:extLst>
      <p:ext uri="{BB962C8B-B14F-4D97-AF65-F5344CB8AC3E}">
        <p14:creationId xmlns:p14="http://schemas.microsoft.com/office/powerpoint/2010/main" val="81665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771550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+mn-ea"/>
                <a:ea typeface="+mn-ea"/>
              </a:rPr>
              <a:t>提示信息</a:t>
            </a:r>
            <a:r>
              <a:rPr lang="en-US" altLang="zh-CN" sz="2800" dirty="0">
                <a:latin typeface="+mn-ea"/>
                <a:ea typeface="+mn-ea"/>
              </a:rPr>
              <a:t>Toast</a:t>
            </a:r>
            <a:r>
              <a:rPr lang="zh-CN" altLang="en-US" sz="2800" dirty="0">
                <a:latin typeface="+mn-ea"/>
                <a:ea typeface="+mn-ea"/>
              </a:rPr>
              <a:t>：当用户执行某个操作后，自动显示，且显示时间较短，会自动消失</a:t>
            </a:r>
            <a:endParaRPr lang="en-US" altLang="zh-CN" sz="2800" dirty="0">
              <a:latin typeface="+mn-ea"/>
              <a:ea typeface="+mn-ea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+mn-ea"/>
                <a:ea typeface="+mn-ea"/>
              </a:rPr>
              <a:t>Toast</a:t>
            </a:r>
            <a:r>
              <a:rPr lang="zh-CN" altLang="en-US" sz="2800" dirty="0">
                <a:latin typeface="+mn-ea"/>
                <a:ea typeface="+mn-ea"/>
              </a:rPr>
              <a:t>一般使用在用户信息合法性校验、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关闭应用时的提示</a:t>
            </a:r>
            <a:r>
              <a:rPr lang="zh-CN" altLang="en-US" sz="2800" dirty="0">
                <a:latin typeface="+mn-ea"/>
                <a:ea typeface="+mn-ea"/>
              </a:rPr>
              <a:t>等场合。</a:t>
            </a:r>
            <a:endParaRPr lang="en-US" altLang="zh-CN" sz="2800" dirty="0">
              <a:latin typeface="+mn-ea"/>
              <a:ea typeface="+mn-ea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+mn-ea"/>
                <a:ea typeface="+mn-ea"/>
              </a:rPr>
              <a:t>Toast</a:t>
            </a:r>
            <a:r>
              <a:rPr lang="zh-CN" altLang="en-US" sz="2800" dirty="0">
                <a:latin typeface="+mn-ea"/>
                <a:ea typeface="+mn-ea"/>
              </a:rPr>
              <a:t>一般在事件监听器中使用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  <a:ea typeface="+mn-ea"/>
              </a:rPr>
              <a:t>（即当特定事件触发时，显示</a:t>
            </a:r>
            <a:r>
              <a:rPr lang="en-US" altLang="zh-CN" sz="2800" dirty="0">
                <a:latin typeface="+mn-ea"/>
                <a:ea typeface="+mn-ea"/>
              </a:rPr>
              <a:t>Toast</a:t>
            </a:r>
            <a:r>
              <a:rPr lang="zh-CN" altLang="en-US" sz="2800" dirty="0">
                <a:latin typeface="+mn-ea"/>
                <a:ea typeface="+mn-ea"/>
              </a:rPr>
              <a:t>消息）</a:t>
            </a:r>
            <a:endParaRPr lang="en-US" altLang="zh-CN" sz="2800" dirty="0">
              <a:latin typeface="+mn-ea"/>
              <a:ea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Toasts</a:t>
            </a:r>
            <a:r>
              <a:rPr lang="zh-CN" altLang="en-US" dirty="0">
                <a:latin typeface="+mn-ea"/>
                <a:ea typeface="+mn-ea"/>
              </a:rPr>
              <a:t>显示文本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50" y="2468786"/>
            <a:ext cx="1864664" cy="228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25D5825-E042-4A9D-8DAD-2F4B65AABBD0}"/>
              </a:ext>
            </a:extLst>
          </p:cNvPr>
          <p:cNvSpPr/>
          <p:nvPr/>
        </p:nvSpPr>
        <p:spPr>
          <a:xfrm>
            <a:off x="-1" y="3630924"/>
            <a:ext cx="6136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0403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</a:t>
            </a:r>
            <a:r>
              <a:rPr lang="en-US" altLang="zh-CN" sz="3600" dirty="0">
                <a:latin typeface="+mn-ea"/>
                <a:ea typeface="+mn-ea"/>
              </a:rPr>
              <a:t>Toast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381" y="987574"/>
            <a:ext cx="8057238" cy="3394472"/>
          </a:xfrm>
        </p:spPr>
        <p:txBody>
          <a:bodyPr>
            <a:noAutofit/>
          </a:bodyPr>
          <a:lstStyle/>
          <a:p>
            <a:pPr>
              <a:lnSpc>
                <a:spcPts val="2880"/>
              </a:lnSpc>
              <a:defRPr/>
            </a:pPr>
            <a:r>
              <a:rPr lang="en-US" altLang="zh-CN" sz="2400" dirty="0">
                <a:latin typeface="+mn-ea"/>
                <a:ea typeface="+mn-ea"/>
              </a:rPr>
              <a:t>Toast</a:t>
            </a:r>
            <a:r>
              <a:rPr lang="zh-CN" altLang="en-US" sz="2400" dirty="0">
                <a:latin typeface="+mn-ea"/>
                <a:ea typeface="+mn-ea"/>
              </a:rPr>
              <a:t>使用的基本流程：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ts val="288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创建</a:t>
            </a:r>
            <a:r>
              <a:rPr lang="en-US" altLang="zh-CN" sz="2400" dirty="0">
                <a:latin typeface="+mn-ea"/>
                <a:ea typeface="+mn-ea"/>
              </a:rPr>
              <a:t>Toast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ts val="288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设置</a:t>
            </a:r>
            <a:r>
              <a:rPr lang="en-US" altLang="zh-CN" sz="2400" dirty="0">
                <a:latin typeface="+mn-ea"/>
                <a:ea typeface="+mn-ea"/>
              </a:rPr>
              <a:t>Toast</a:t>
            </a:r>
            <a:r>
              <a:rPr lang="zh-CN" altLang="en-US" sz="2400" dirty="0">
                <a:latin typeface="+mn-ea"/>
                <a:ea typeface="+mn-ea"/>
              </a:rPr>
              <a:t>基本属性；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ts val="288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显示</a:t>
            </a:r>
            <a:r>
              <a:rPr lang="en-US" altLang="zh-CN" sz="2400" dirty="0">
                <a:latin typeface="+mn-ea"/>
                <a:ea typeface="+mn-ea"/>
              </a:rPr>
              <a:t>Toast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46980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latin typeface="+mn-ea"/>
                <a:ea typeface="+mn-ea"/>
              </a:rPr>
              <a:t>使用</a:t>
            </a:r>
            <a:r>
              <a:rPr lang="en-US" altLang="zh-CN" sz="3200" dirty="0">
                <a:latin typeface="+mn-ea"/>
                <a:ea typeface="+mn-ea"/>
              </a:rPr>
              <a:t>Toast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00151"/>
            <a:ext cx="5886654" cy="1533617"/>
          </a:xfrm>
        </p:spPr>
        <p:txBody>
          <a:bodyPr>
            <a:normAutofit/>
          </a:bodyPr>
          <a:lstStyle/>
          <a:p>
            <a:pPr>
              <a:lnSpc>
                <a:spcPts val="2880"/>
              </a:lnSpc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实现简单的用户注册信息校验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ts val="2880"/>
              </a:lnSpc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当点击“注册”按钮时，校验密码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ts val="2880"/>
              </a:lnSpc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弹出</a:t>
            </a:r>
            <a:r>
              <a:rPr lang="en-US" altLang="zh-CN" sz="2400" dirty="0">
                <a:latin typeface="+mn-ea"/>
                <a:ea typeface="+mn-ea"/>
              </a:rPr>
              <a:t>Toast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1221600"/>
            <a:ext cx="2050256" cy="340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15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Step1</a:t>
            </a:r>
            <a:r>
              <a:rPr lang="zh-CN" altLang="en-US" sz="3200" dirty="0">
                <a:latin typeface="+mn-ea"/>
                <a:ea typeface="+mn-ea"/>
              </a:rPr>
              <a:t>：创建</a:t>
            </a:r>
            <a:r>
              <a:rPr lang="en-US" altLang="zh-CN" sz="3200" dirty="0">
                <a:latin typeface="+mn-ea"/>
                <a:ea typeface="+mn-ea"/>
              </a:rPr>
              <a:t>Toast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059582"/>
            <a:ext cx="7830870" cy="993558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Toast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注册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按钮的监听器方法中。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128947" y="2053140"/>
            <a:ext cx="7031464" cy="1274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=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Toast.makeText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MyActivity.this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"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提示字符串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Toast.LENGTH_LONG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37574" y="3371395"/>
            <a:ext cx="7830870" cy="15226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个参数：表示上下文环境。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个参数：提示文本。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个参数：提示信息显示时间。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005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Step2</a:t>
            </a:r>
            <a:r>
              <a:rPr lang="zh-CN" altLang="en-US" sz="3200" dirty="0">
                <a:latin typeface="+mn-ea"/>
                <a:ea typeface="+mn-ea"/>
              </a:rPr>
              <a:t>：设置</a:t>
            </a:r>
            <a:r>
              <a:rPr lang="en-US" altLang="zh-CN" sz="3200" dirty="0">
                <a:latin typeface="+mn-ea"/>
                <a:ea typeface="+mn-ea"/>
              </a:rPr>
              <a:t>Toast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167595"/>
            <a:ext cx="7830870" cy="647309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设置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Toast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基本属性；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128947" y="1652885"/>
            <a:ext cx="7031464" cy="626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toastTip.</a:t>
            </a:r>
            <a:r>
              <a:rPr lang="en-US" altLang="zh-CN" sz="2100" b="1">
                <a:solidFill>
                  <a:srgbClr val="C00000"/>
                </a:solidFill>
                <a:latin typeface="Consolas" panose="020B0609020204030204" pitchFamily="49" charset="0"/>
              </a:rPr>
              <a:t>setGravity</a:t>
            </a: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(Gravity.CENTER, 0, 0);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29243" y="2441525"/>
            <a:ext cx="7830870" cy="97210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设置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Toast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信息的显示位置。</a:t>
            </a:r>
          </a:p>
          <a:p>
            <a:pPr lvl="2"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其它常用属性参考：</a:t>
            </a:r>
          </a:p>
        </p:txBody>
      </p:sp>
      <p:sp>
        <p:nvSpPr>
          <p:cNvPr id="4" name="矩形 3"/>
          <p:cNvSpPr/>
          <p:nvPr/>
        </p:nvSpPr>
        <p:spPr>
          <a:xfrm>
            <a:off x="1260099" y="3413633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defRPr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http://developer.android.com/reference/android/widget/Toast.html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0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Step3</a:t>
            </a:r>
            <a:r>
              <a:rPr lang="zh-CN" altLang="en-US" sz="3200" dirty="0">
                <a:latin typeface="+mn-ea"/>
                <a:ea typeface="+mn-ea"/>
              </a:rPr>
              <a:t>：使用</a:t>
            </a:r>
            <a:r>
              <a:rPr lang="en-US" altLang="zh-CN" sz="3200" dirty="0">
                <a:latin typeface="+mn-ea"/>
                <a:ea typeface="+mn-ea"/>
              </a:rPr>
              <a:t>Toast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562" y="1222363"/>
            <a:ext cx="7830870" cy="647309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显示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Toast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128947" y="1837116"/>
            <a:ext cx="7031464" cy="626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toastTip.</a:t>
            </a:r>
            <a:r>
              <a:rPr lang="en-US" altLang="zh-CN" sz="2100" b="1">
                <a:solidFill>
                  <a:srgbClr val="C00000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29562" y="2754837"/>
            <a:ext cx="7830870" cy="64730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练习：点击两次返回按钮退出系统。</a:t>
            </a:r>
          </a:p>
        </p:txBody>
      </p:sp>
    </p:spTree>
    <p:extLst>
      <p:ext uri="{BB962C8B-B14F-4D97-AF65-F5344CB8AC3E}">
        <p14:creationId xmlns:p14="http://schemas.microsoft.com/office/powerpoint/2010/main" val="164754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View</a:t>
            </a:r>
            <a:r>
              <a:rPr lang="zh-CN" altLang="en-US" dirty="0">
                <a:latin typeface="+mn-ea"/>
                <a:ea typeface="+mn-ea"/>
              </a:rPr>
              <a:t>（二）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576" y="843558"/>
            <a:ext cx="8254752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+mn-ea"/>
                <a:ea typeface="+mn-ea"/>
              </a:rPr>
              <a:t>RadioButton</a:t>
            </a:r>
            <a:r>
              <a:rPr lang="zh-CN" altLang="en-US" sz="2400" b="1" dirty="0">
                <a:latin typeface="+mn-ea"/>
                <a:ea typeface="+mn-ea"/>
              </a:rPr>
              <a:t>：单选按钮，用户只能在一组单选按钮中选择一个；使用时需要借助</a:t>
            </a:r>
            <a:r>
              <a:rPr lang="en-US" altLang="zh-CN" sz="2400" b="1" dirty="0" err="1">
                <a:latin typeface="+mn-ea"/>
                <a:ea typeface="+mn-ea"/>
              </a:rPr>
              <a:t>RadioGroup</a:t>
            </a:r>
            <a:r>
              <a:rPr lang="zh-CN" altLang="en-US" sz="2400" b="1" dirty="0">
                <a:latin typeface="+mn-ea"/>
                <a:ea typeface="+mn-ea"/>
              </a:rPr>
              <a:t>一起使用。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err="1">
                <a:latin typeface="+mn-ea"/>
                <a:ea typeface="+mn-ea"/>
              </a:rPr>
              <a:t>CheckBox</a:t>
            </a:r>
            <a:r>
              <a:rPr lang="zh-CN" altLang="en-US" sz="2400" b="1" dirty="0">
                <a:latin typeface="+mn-ea"/>
                <a:ea typeface="+mn-ea"/>
              </a:rPr>
              <a:t>：多选框。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624" y="3003798"/>
          <a:ext cx="673224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75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属性名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描述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59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orientation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RadioGroup</a:t>
                      </a:r>
                      <a:r>
                        <a:rPr lang="zh-CN" altLang="en-US" sz="1800" b="1" dirty="0"/>
                        <a:t>的属性，设置其内部的</a:t>
                      </a:r>
                      <a:r>
                        <a:rPr lang="en-US" altLang="zh-CN" sz="1800" b="1" dirty="0"/>
                        <a:t>RadioButton</a:t>
                      </a:r>
                      <a:r>
                        <a:rPr lang="zh-CN" altLang="en-US" sz="1800" b="1" dirty="0"/>
                        <a:t>排列方式（水平或者垂直）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59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Checked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RadioButton</a:t>
                      </a:r>
                      <a:r>
                        <a:rPr lang="zh-CN" altLang="en-US" sz="1800" b="1" dirty="0"/>
                        <a:t>或者</a:t>
                      </a:r>
                      <a:r>
                        <a:rPr lang="en-US" altLang="zh-CN" sz="1800" b="1" dirty="0" err="1"/>
                        <a:t>CheckBox</a:t>
                      </a:r>
                      <a:r>
                        <a:rPr lang="zh-CN" altLang="en-US" sz="1800" b="1" dirty="0"/>
                        <a:t>的属性，设置此项是否为选中状态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67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latin typeface="+mn-ea"/>
                <a:ea typeface="+mn-ea"/>
              </a:rPr>
              <a:t>对话框简介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83561"/>
            <a:ext cx="8003232" cy="10475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+mn-ea"/>
                <a:ea typeface="+mn-ea"/>
              </a:rPr>
              <a:t>对话框：以弹出层形式显示内容的视图控件，强制用户做出响应，属于模式对话框。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91" y="2200851"/>
            <a:ext cx="1744488" cy="2831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2193709"/>
            <a:ext cx="1726221" cy="2840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23" y="2201167"/>
            <a:ext cx="1735355" cy="2831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94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latin typeface="+mn-ea"/>
                <a:ea typeface="+mn-ea"/>
              </a:rPr>
              <a:t>对话框简介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15566"/>
            <a:ext cx="8496944" cy="380186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对话框：以弹出层形式显示内容的视图控件。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对话框的应用也很广泛，很多应用的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新版本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"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信息、退出时提示、列表项目附加信息等等都是使用对话框形式展现的。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中使用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AlertDialog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类来实现基本对话框的创建。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AlertDialog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是最常用的对话框类；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DatePickerDialog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ProgressDialog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TimePickerDialog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是子类，方便创建一些特殊的对话框。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11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latin typeface="+mn-ea"/>
                <a:ea typeface="+mn-ea"/>
              </a:rPr>
              <a:t>使用</a:t>
            </a:r>
            <a:r>
              <a:rPr lang="en-US" altLang="zh-CN" sz="3200" dirty="0" err="1">
                <a:latin typeface="+mn-ea"/>
                <a:ea typeface="+mn-ea"/>
              </a:rPr>
              <a:t>AlertDialog</a:t>
            </a:r>
            <a:r>
              <a:rPr lang="zh-CN" altLang="en-US" sz="3200" dirty="0">
                <a:latin typeface="+mn-ea"/>
                <a:ea typeface="+mn-ea"/>
              </a:rPr>
              <a:t>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15566"/>
            <a:ext cx="7920880" cy="3816424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中使用对话框有两种方法：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直接在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onCreate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 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回调方法中创建对话框；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450"/>
              </a:spcBef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sz="2000" dirty="0" err="1">
                <a:solidFill>
                  <a:srgbClr val="C00000"/>
                </a:solidFill>
                <a:latin typeface="+mn-ea"/>
                <a:ea typeface="+mn-ea"/>
              </a:rPr>
              <a:t>onCreateDialog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</a:rPr>
              <a:t>( 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回调方法创建对话框。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spcAft>
                <a:spcPts val="45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使用对话框的基本流程：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450"/>
              </a:spcBef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</a:t>
            </a:r>
            <a:r>
              <a:rPr lang="en-US" altLang="zh-CN" sz="2000" dirty="0" err="1">
                <a:solidFill>
                  <a:srgbClr val="C00000"/>
                </a:solidFill>
                <a:latin typeface="+mn-ea"/>
                <a:ea typeface="+mn-ea"/>
              </a:rPr>
              <a:t>AlertDialog.Builder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对象（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AlertDialog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的创建器）；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450"/>
              </a:spcBef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调用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AlertDialog.Builder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对象的方法为对话框设置属性（标题、图标、内容、按钮等）；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450"/>
              </a:spcBef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AlertDialog.Builder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create( 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方法创建对话框；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450"/>
              </a:spcBef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AlertDialog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show( 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方法显示对话框。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77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latin typeface="+mn-ea"/>
                <a:ea typeface="+mn-ea"/>
              </a:rPr>
              <a:t>简单对话框实现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7574"/>
            <a:ext cx="6228692" cy="339447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实现一个简单的对话框。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创建简单的带有两个按钮的对话框；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onCreate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 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回调方法中创建对话框；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提示：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2">
              <a:lnSpc>
                <a:spcPct val="120000"/>
              </a:lnSpc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退出当前应用使用当前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finish( 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4" y="1221600"/>
            <a:ext cx="2043113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155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Step0</a:t>
            </a:r>
            <a:r>
              <a:rPr lang="zh-CN" altLang="en-US" sz="3200" dirty="0">
                <a:latin typeface="+mn-ea"/>
                <a:ea typeface="+mn-ea"/>
              </a:rPr>
              <a:t>：添加按钮并绑定单击事件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02" y="951570"/>
            <a:ext cx="7182798" cy="399492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中为该按钮绑定单击事件；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737574" y="1815666"/>
            <a:ext cx="7668852" cy="2376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10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10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按钮绑定单击事件</a:t>
            </a:r>
          </a:p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Btn = findViewById(R.id.Btn_Main_button);</a:t>
            </a:r>
          </a:p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Btn.setOnClickListener(new View.OnClickListener() {</a:t>
            </a:r>
          </a:p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onClick(View v) {</a:t>
            </a:r>
          </a:p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100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100" b="1">
                <a:solidFill>
                  <a:srgbClr val="00642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</a:p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2080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Step1</a:t>
            </a:r>
            <a:r>
              <a:rPr lang="zh-CN" altLang="en-US" sz="3200" dirty="0">
                <a:latin typeface="+mn-ea"/>
                <a:ea typeface="+mn-ea"/>
              </a:rPr>
              <a:t>：创建对话框创建器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00150"/>
            <a:ext cx="7128792" cy="453498"/>
          </a:xfrm>
        </p:spPr>
        <p:txBody>
          <a:bodyPr>
            <a:normAutofit lnSpcReduction="10000"/>
          </a:bodyPr>
          <a:lstStyle/>
          <a:p>
            <a:pPr>
              <a:spcBef>
                <a:spcPts val="450"/>
              </a:spcBef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AlertDialog.Builder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类创建创建器；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791580" y="1929231"/>
            <a:ext cx="7668852" cy="982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= new 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AlertDialog.Builder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MyActivity.this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0104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Step2</a:t>
            </a:r>
            <a:r>
              <a:rPr lang="zh-CN" altLang="en-US" sz="3200" dirty="0">
                <a:latin typeface="+mn-ea"/>
                <a:ea typeface="+mn-ea"/>
              </a:rPr>
              <a:t>：设置对话框属性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019" y="628253"/>
            <a:ext cx="6326460" cy="507504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设置基本属性；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516195" y="1080269"/>
            <a:ext cx="8370930" cy="792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19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19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setTitle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defRPr/>
            </a:pPr>
            <a:r>
              <a:rPr lang="en-US" altLang="zh-CN" sz="19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19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setMessage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您确定要退出安智市场吗？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6" name="矩形 5"/>
          <p:cNvSpPr/>
          <p:nvPr/>
        </p:nvSpPr>
        <p:spPr>
          <a:xfrm>
            <a:off x="397871" y="2406986"/>
            <a:ext cx="8607578" cy="2508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40"/>
              </a:lnSpc>
              <a:defRPr/>
            </a:pP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1950" b="1" dirty="0">
                <a:solidFill>
                  <a:srgbClr val="C00000"/>
                </a:solidFill>
                <a:latin typeface="Consolas" panose="020B0609020204030204" pitchFamily="49" charset="0"/>
              </a:rPr>
              <a:t>setPositiveButton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new </a:t>
            </a:r>
            <a:r>
              <a:rPr lang="en-US" altLang="zh-CN" sz="19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OnClickListener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40"/>
              </a:lnSpc>
              <a:defRPr/>
            </a:pP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en-US" altLang="zh-CN" sz="19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9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DialogInterface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dialog, </a:t>
            </a:r>
            <a:r>
              <a:rPr lang="en-US" altLang="zh-CN" sz="19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which) {</a:t>
            </a:r>
          </a:p>
          <a:p>
            <a:pPr>
              <a:lnSpc>
                <a:spcPts val="2340"/>
              </a:lnSpc>
              <a:defRPr/>
            </a:pP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950" b="1" dirty="0">
                <a:solidFill>
                  <a:srgbClr val="00642D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950" dirty="0">
                <a:solidFill>
                  <a:srgbClr val="006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退出当前应用</a:t>
            </a:r>
          </a:p>
          <a:p>
            <a:pPr>
              <a:lnSpc>
                <a:spcPts val="2340"/>
              </a:lnSpc>
              <a:defRPr/>
            </a:pPr>
            <a:r>
              <a:rPr lang="zh-CN" altLang="en-US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9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MyActivity.this.finish</a:t>
            </a:r>
            <a:r>
              <a:rPr lang="en-US" altLang="zh-CN" sz="195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40"/>
              </a:lnSpc>
              <a:defRPr/>
            </a:pP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40"/>
              </a:lnSpc>
              <a:defRPr/>
            </a:pP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2340"/>
              </a:lnSpc>
              <a:defRPr/>
            </a:pPr>
            <a:r>
              <a:rPr lang="en-US" altLang="zh-CN" sz="19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19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setNegativeButton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19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", null);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897598"/>
            <a:ext cx="6326460" cy="4697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添加按钮；</a:t>
            </a:r>
          </a:p>
        </p:txBody>
      </p:sp>
    </p:spTree>
    <p:extLst>
      <p:ext uri="{BB962C8B-B14F-4D97-AF65-F5344CB8AC3E}">
        <p14:creationId xmlns:p14="http://schemas.microsoft.com/office/powerpoint/2010/main" val="2142952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latin typeface="+mn-ea"/>
                <a:ea typeface="+mn-ea"/>
              </a:rPr>
              <a:t>Step3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>
                <a:latin typeface="+mn-ea"/>
                <a:ea typeface="+mn-ea"/>
              </a:rPr>
              <a:t>4</a:t>
            </a:r>
            <a:r>
              <a:rPr lang="zh-CN" altLang="en-US" sz="3200" dirty="0">
                <a:latin typeface="+mn-ea"/>
                <a:ea typeface="+mn-ea"/>
              </a:rPr>
              <a:t>：创建、显示对话框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053" y="1102806"/>
            <a:ext cx="6326460" cy="507504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创建对话框；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061610" y="1765354"/>
            <a:ext cx="6642738" cy="667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AlertDialog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ad = </a:t>
            </a:r>
            <a:r>
              <a:rPr lang="en-US" altLang="zh-CN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adBuilder.</a:t>
            </a:r>
            <a:r>
              <a:rPr lang="en-US" altLang="zh-CN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6" name="矩形 5"/>
          <p:cNvSpPr/>
          <p:nvPr/>
        </p:nvSpPr>
        <p:spPr>
          <a:xfrm>
            <a:off x="1061610" y="3365563"/>
            <a:ext cx="6642738" cy="6643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ad.</a:t>
            </a:r>
            <a:r>
              <a:rPr lang="en-US" altLang="zh-CN" sz="2100" b="1">
                <a:solidFill>
                  <a:srgbClr val="C00000"/>
                </a:solidFill>
                <a:latin typeface="Consolas" panose="020B0609020204030204" pitchFamily="49" charset="0"/>
              </a:rPr>
              <a:t>show</a:t>
            </a:r>
            <a:r>
              <a:rPr lang="en-US" altLang="zh-CN" sz="21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9562" y="2841780"/>
            <a:ext cx="6326460" cy="4697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显示对话框。</a:t>
            </a:r>
          </a:p>
        </p:txBody>
      </p:sp>
    </p:spTree>
    <p:extLst>
      <p:ext uri="{BB962C8B-B14F-4D97-AF65-F5344CB8AC3E}">
        <p14:creationId xmlns:p14="http://schemas.microsoft.com/office/powerpoint/2010/main" val="2261270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9"/>
            <a:ext cx="8229600" cy="37510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  <a:cs typeface="Tahoma" panose="020B0604030504040204" pitchFamily="34" charset="0"/>
              </a:rPr>
              <a:t>菜单：显示一个应用程序的主界面中不直接可见额外选项的视图组件。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5062"/>
            <a:ext cx="2516532" cy="277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20562"/>
            <a:ext cx="2351906" cy="284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881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76" y="1005576"/>
            <a:ext cx="8147248" cy="35318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中支持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种菜单形式</a:t>
            </a: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选项菜单</a:t>
            </a:r>
            <a:r>
              <a:rPr lang="zh-CN" altLang="en-US" dirty="0">
                <a:latin typeface="+mn-ea"/>
                <a:ea typeface="+mn-ea"/>
              </a:rPr>
              <a:t>：当用户按下“</a:t>
            </a:r>
            <a:r>
              <a:rPr lang="en-US" altLang="zh-CN" dirty="0">
                <a:latin typeface="+mn-ea"/>
                <a:ea typeface="+mn-ea"/>
              </a:rPr>
              <a:t>Menu</a:t>
            </a:r>
            <a:r>
              <a:rPr lang="zh-CN" altLang="en-US" dirty="0">
                <a:latin typeface="+mn-ea"/>
                <a:ea typeface="+mn-ea"/>
              </a:rPr>
              <a:t>”键时，弹出的菜单。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主窗口点击“</a:t>
            </a:r>
            <a:r>
              <a:rPr lang="en-US" altLang="zh-CN" dirty="0">
                <a:latin typeface="+mn-ea"/>
                <a:ea typeface="+mn-ea"/>
              </a:rPr>
              <a:t>Menu</a:t>
            </a:r>
            <a:r>
              <a:rPr lang="zh-CN" altLang="en-US" dirty="0">
                <a:latin typeface="+mn-ea"/>
                <a:ea typeface="+mn-ea"/>
              </a:rPr>
              <a:t>”弹出的菜单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子菜单</a:t>
            </a:r>
            <a:r>
              <a:rPr lang="zh-CN" altLang="en-US" dirty="0">
                <a:latin typeface="+mn-ea"/>
                <a:ea typeface="+mn-ea"/>
              </a:rPr>
              <a:t>：当用户点击“选项菜单”中的某一项时，弹出的附加菜单。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在选项菜单中点击某一个选项时，弹出。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上下文菜单</a:t>
            </a:r>
            <a:r>
              <a:rPr lang="zh-CN" altLang="en-US" dirty="0">
                <a:latin typeface="+mn-ea"/>
                <a:ea typeface="+mn-ea"/>
              </a:rPr>
              <a:t>：当用户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长按</a:t>
            </a:r>
            <a:r>
              <a:rPr lang="zh-CN" altLang="en-US" dirty="0">
                <a:latin typeface="+mn-ea"/>
                <a:ea typeface="+mn-ea"/>
              </a:rPr>
              <a:t>某个视图元素时，弹出的菜单（相当于电脑中的右键菜单）。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文本元素长按时，会出现“复制”类菜单。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RadioButton/</a:t>
            </a:r>
            <a:r>
              <a:rPr lang="en-US" altLang="zh-CN" dirty="0" err="1">
                <a:latin typeface="+mn-ea"/>
                <a:ea typeface="+mn-ea"/>
              </a:rPr>
              <a:t>CheckBox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A77277-F8D5-49CF-BEE3-FD84C519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3" y="739681"/>
            <a:ext cx="7252073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1570"/>
            <a:ext cx="8229600" cy="36430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选项菜单</a:t>
            </a:r>
            <a:r>
              <a:rPr lang="en-US" altLang="zh-CN" sz="2800" dirty="0">
                <a:latin typeface="+mn-ea"/>
                <a:ea typeface="+mn-ea"/>
              </a:rPr>
              <a:t>/</a:t>
            </a:r>
            <a:r>
              <a:rPr lang="zh-CN" altLang="en-US" sz="2800" dirty="0">
                <a:latin typeface="+mn-ea"/>
                <a:ea typeface="+mn-ea"/>
              </a:rPr>
              <a:t>子菜单使用的基本流程</a:t>
            </a:r>
            <a:endParaRPr lang="en-US" altLang="zh-CN" sz="2800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</a:rPr>
              <a:t>创建菜单项</a:t>
            </a:r>
            <a:r>
              <a:rPr lang="en-US" altLang="zh-CN" sz="2400" dirty="0">
                <a:latin typeface="+mn-ea"/>
                <a:ea typeface="+mn-ea"/>
              </a:rPr>
              <a:t>XML</a:t>
            </a:r>
            <a:r>
              <a:rPr lang="zh-CN" altLang="en-US" sz="2400" dirty="0">
                <a:latin typeface="+mn-ea"/>
                <a:ea typeface="+mn-ea"/>
              </a:rPr>
              <a:t>布局文件（或由</a:t>
            </a:r>
            <a:r>
              <a:rPr lang="en-US" altLang="zh-CN" sz="2400" dirty="0">
                <a:latin typeface="+mn-ea"/>
                <a:ea typeface="+mn-ea"/>
              </a:rPr>
              <a:t>Java</a:t>
            </a:r>
            <a:r>
              <a:rPr lang="zh-CN" altLang="en-US" sz="2400" dirty="0">
                <a:latin typeface="+mn-ea"/>
                <a:ea typeface="+mn-ea"/>
              </a:rPr>
              <a:t>代码生成）</a:t>
            </a:r>
            <a:endParaRPr lang="en-US" altLang="zh-CN" sz="2400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中创建菜单（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onCreateOptionsMenu</a:t>
            </a:r>
            <a:r>
              <a:rPr lang="zh-CN" altLang="en-US" sz="2400" dirty="0">
                <a:latin typeface="+mn-ea"/>
                <a:ea typeface="+mn-ea"/>
              </a:rPr>
              <a:t>方法）</a:t>
            </a:r>
            <a:endParaRPr lang="en-US" altLang="zh-CN" sz="2400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latin typeface="+mn-ea"/>
                <a:ea typeface="+mn-ea"/>
              </a:rPr>
              <a:t>绑定菜单项选择事件（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onOptionsItemSelected</a:t>
            </a:r>
            <a:r>
              <a:rPr lang="zh-CN" altLang="en-US" sz="2400" dirty="0">
                <a:latin typeface="+mn-ea"/>
                <a:ea typeface="+mn-ea"/>
              </a:rPr>
              <a:t>方法）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4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200151"/>
            <a:ext cx="5130570" cy="2559731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实现简单的选项菜单，要求如下：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建立一个简单的选项菜单；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布局文件建立菜单；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该菜单中包含子菜单；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为菜单项绑定选择事件。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19" y="3119482"/>
            <a:ext cx="2141459" cy="16020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50" y="1200151"/>
            <a:ext cx="2133285" cy="17327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983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24821"/>
            <a:ext cx="8435280" cy="36938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+mn-ea"/>
                <a:ea typeface="+mn-ea"/>
              </a:rPr>
              <a:t>Step1</a:t>
            </a:r>
            <a:r>
              <a:rPr lang="zh-CN" altLang="en-US" dirty="0">
                <a:latin typeface="+mn-ea"/>
                <a:ea typeface="+mn-ea"/>
              </a:rPr>
              <a:t>：使用</a:t>
            </a:r>
            <a:r>
              <a:rPr lang="en-US" altLang="zh-CN" dirty="0">
                <a:latin typeface="+mn-ea"/>
                <a:ea typeface="+mn-ea"/>
              </a:rPr>
              <a:t>XML</a:t>
            </a:r>
            <a:r>
              <a:rPr lang="zh-CN" altLang="en-US" dirty="0">
                <a:latin typeface="+mn-ea"/>
                <a:ea typeface="+mn-ea"/>
              </a:rPr>
              <a:t>文件创建菜单资源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res/menu/menu_options.xml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1851670"/>
            <a:ext cx="6962775" cy="31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636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435280" cy="36938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+mn-ea"/>
                <a:ea typeface="+mn-ea"/>
              </a:rPr>
              <a:t>Step1</a:t>
            </a:r>
            <a:r>
              <a:rPr lang="zh-CN" altLang="en-US" dirty="0">
                <a:latin typeface="+mn-ea"/>
                <a:ea typeface="+mn-ea"/>
              </a:rPr>
              <a:t>：使用</a:t>
            </a:r>
            <a:r>
              <a:rPr lang="en-US" altLang="zh-CN" dirty="0">
                <a:latin typeface="+mn-ea"/>
                <a:ea typeface="+mn-ea"/>
              </a:rPr>
              <a:t>XML</a:t>
            </a:r>
            <a:r>
              <a:rPr lang="zh-CN" altLang="en-US" dirty="0">
                <a:latin typeface="+mn-ea"/>
                <a:ea typeface="+mn-ea"/>
              </a:rPr>
              <a:t>文件创建菜单资源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res/menu/menu_options.xml</a:t>
            </a:r>
          </a:p>
          <a:p>
            <a:pPr lvl="2">
              <a:spcBef>
                <a:spcPts val="6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该文件中根节点必须是</a:t>
            </a:r>
            <a:r>
              <a:rPr lang="en-US" altLang="zh-CN" dirty="0">
                <a:latin typeface="+mn-ea"/>
                <a:ea typeface="+mn-ea"/>
              </a:rPr>
              <a:t>&lt;menu&gt;</a:t>
            </a:r>
            <a:r>
              <a:rPr lang="zh-CN" altLang="en-US" dirty="0">
                <a:latin typeface="+mn-ea"/>
                <a:ea typeface="+mn-ea"/>
              </a:rPr>
              <a:t>元素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子元素可以是</a:t>
            </a:r>
            <a:r>
              <a:rPr lang="en-US" altLang="zh-CN" dirty="0">
                <a:latin typeface="+mn-ea"/>
                <a:ea typeface="+mn-ea"/>
              </a:rPr>
              <a:t>&lt;item&gt;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&lt;group&gt;</a:t>
            </a:r>
            <a:r>
              <a:rPr lang="zh-CN" altLang="en-US" dirty="0">
                <a:latin typeface="+mn-ea"/>
                <a:ea typeface="+mn-ea"/>
              </a:rPr>
              <a:t>元素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具体节点属性参考：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http://developer.android.com/guide/topics/resources/menu-resource.html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43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35280" cy="3693858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Step2</a:t>
            </a:r>
            <a:r>
              <a:rPr lang="zh-CN" altLang="en-US" dirty="0">
                <a:latin typeface="+mn-ea"/>
                <a:ea typeface="+mn-ea"/>
              </a:rPr>
              <a:t>：在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中加载菜单资源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加载</a:t>
            </a:r>
            <a:r>
              <a:rPr lang="en-US" altLang="zh-CN" dirty="0">
                <a:latin typeface="+mn-ea"/>
                <a:ea typeface="+mn-ea"/>
              </a:rPr>
              <a:t>XML</a:t>
            </a:r>
            <a:r>
              <a:rPr lang="zh-CN" altLang="en-US" dirty="0">
                <a:latin typeface="+mn-ea"/>
                <a:ea typeface="+mn-ea"/>
              </a:rPr>
              <a:t>文件方式的菜单项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若使用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代码方式加载菜单项，需要调用</a:t>
            </a:r>
            <a:r>
              <a:rPr lang="en-US" altLang="zh-CN" dirty="0">
                <a:latin typeface="+mn-ea"/>
                <a:ea typeface="+mn-ea"/>
              </a:rPr>
              <a:t>menu</a:t>
            </a:r>
            <a:r>
              <a:rPr lang="zh-CN" altLang="en-US" dirty="0">
                <a:latin typeface="+mn-ea"/>
                <a:ea typeface="+mn-ea"/>
              </a:rPr>
              <a:t>对象的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add</a:t>
            </a:r>
            <a:r>
              <a:rPr lang="zh-CN" altLang="en-US" dirty="0">
                <a:latin typeface="+mn-ea"/>
                <a:ea typeface="+mn-ea"/>
              </a:rPr>
              <a:t>方法为其依次添加菜单项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具体查看：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3"/>
              </a:rPr>
              <a:t>http://developer.android.com/guide/topics/ui/menus.html#options-menu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61660"/>
            <a:ext cx="7297118" cy="119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8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68" y="965262"/>
            <a:ext cx="8435280" cy="369385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+mn-ea"/>
                <a:ea typeface="+mn-ea"/>
              </a:rPr>
              <a:t>Step3</a:t>
            </a:r>
            <a:r>
              <a:rPr lang="zh-CN" altLang="en-US" dirty="0">
                <a:latin typeface="+mn-ea"/>
                <a:ea typeface="+mn-ea"/>
              </a:rPr>
              <a:t>：绑定菜单项选择事件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其它菜单事件监听器，参考：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http://developer.android.com/reference/android/app/Activity.html#pubmethods</a:t>
            </a:r>
            <a:r>
              <a:rPr lang="en-US" altLang="zh-CN" dirty="0">
                <a:latin typeface="+mn-ea"/>
                <a:ea typeface="+mn-ea"/>
              </a:rPr>
              <a:t>	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6" y="1329612"/>
            <a:ext cx="8598561" cy="232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997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 bwMode="auto">
          <a:xfrm>
            <a:off x="702162" y="783771"/>
            <a:ext cx="7094537" cy="14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2" y="2257981"/>
            <a:ext cx="7818785" cy="24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660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3944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上下文菜单使用的基本流程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创建菜单项</a:t>
            </a:r>
            <a:r>
              <a:rPr lang="en-US" altLang="zh-CN" dirty="0">
                <a:latin typeface="+mn-ea"/>
                <a:ea typeface="+mn-ea"/>
              </a:rPr>
              <a:t>XML</a:t>
            </a:r>
            <a:r>
              <a:rPr lang="zh-CN" altLang="en-US" dirty="0">
                <a:latin typeface="+mn-ea"/>
                <a:ea typeface="+mn-ea"/>
              </a:rPr>
              <a:t>布局文件（或由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代码生成）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Activity</a:t>
            </a:r>
            <a:r>
              <a:rPr lang="zh-CN" altLang="en-US" dirty="0">
                <a:latin typeface="+mn-ea"/>
                <a:ea typeface="+mn-ea"/>
              </a:rPr>
              <a:t>中创建上下文菜单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为视图元素绑定上下文菜单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绑定菜单项选择事件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39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7" y="2355726"/>
            <a:ext cx="7167265" cy="2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81540"/>
            <a:ext cx="56388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789552"/>
            <a:ext cx="6947659" cy="378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381" y="987574"/>
            <a:ext cx="8057238" cy="339447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基于监听器事件处理的实现方法：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匿名内部类对象做为事件监听器；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内部类对象做为事件监听器：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最常用的方式；</a:t>
            </a:r>
            <a:endParaRPr lang="en-US" altLang="zh-CN" sz="2400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2">
              <a:spcAft>
                <a:spcPts val="45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适用于一个监听器响应多个元素事件的情况。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直接在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XML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布局文件中绑定监听器：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最简单的方式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，但不利于代码维护；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本身做为事件监听器。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0853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、在布局文件创建菜单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、在</a:t>
            </a:r>
            <a:r>
              <a:rPr lang="en-US" altLang="zh-CN" sz="2800" dirty="0" err="1">
                <a:latin typeface="+mn-ea"/>
                <a:ea typeface="+mn-ea"/>
              </a:rPr>
              <a:t>onCreateOptionsMenu</a:t>
            </a:r>
            <a:r>
              <a:rPr lang="zh-CN" altLang="en-US" sz="2800" dirty="0">
                <a:latin typeface="+mn-ea"/>
                <a:ea typeface="+mn-ea"/>
              </a:rPr>
              <a:t>装载菜单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+mn-lt"/>
                <a:ea typeface="+mn-ea"/>
              </a:rPr>
              <a:t>public </a:t>
            </a:r>
            <a:r>
              <a:rPr lang="en-US" altLang="zh-CN" sz="2000" dirty="0" err="1">
                <a:latin typeface="+mn-lt"/>
                <a:ea typeface="+mn-ea"/>
              </a:rPr>
              <a:t>boolean</a:t>
            </a: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en-US" altLang="zh-CN" sz="2000" dirty="0" err="1">
                <a:latin typeface="+mn-lt"/>
                <a:ea typeface="+mn-ea"/>
              </a:rPr>
              <a:t>onCreateOptionsMenu</a:t>
            </a:r>
            <a:r>
              <a:rPr lang="en-US" altLang="zh-CN" sz="2000" dirty="0">
                <a:latin typeface="+mn-lt"/>
                <a:ea typeface="+mn-ea"/>
              </a:rPr>
              <a:t>(Menu menu) {</a:t>
            </a:r>
            <a:br>
              <a:rPr lang="en-US" altLang="zh-CN" sz="2000" dirty="0">
                <a:latin typeface="+mn-lt"/>
                <a:ea typeface="+mn-ea"/>
              </a:rPr>
            </a:br>
            <a:r>
              <a:rPr lang="en-US" altLang="zh-CN" sz="2000" dirty="0">
                <a:latin typeface="+mn-lt"/>
                <a:ea typeface="+mn-ea"/>
              </a:rPr>
              <a:t>    </a:t>
            </a:r>
            <a:r>
              <a:rPr lang="en-US" altLang="zh-CN" sz="2000" dirty="0" err="1">
                <a:latin typeface="+mn-lt"/>
                <a:ea typeface="+mn-ea"/>
              </a:rPr>
              <a:t>getMenuInflater</a:t>
            </a:r>
            <a:r>
              <a:rPr lang="en-US" altLang="zh-CN" sz="2000" dirty="0">
                <a:latin typeface="+mn-lt"/>
                <a:ea typeface="+mn-ea"/>
              </a:rPr>
              <a:t>().inflate(R.menu.</a:t>
            </a:r>
            <a:r>
              <a:rPr lang="en-US" altLang="zh-CN" sz="2000" i="1" dirty="0">
                <a:latin typeface="+mn-lt"/>
                <a:ea typeface="+mn-ea"/>
              </a:rPr>
              <a:t>menu1</a:t>
            </a:r>
            <a:r>
              <a:rPr lang="en-US" altLang="zh-CN" sz="2000" dirty="0">
                <a:latin typeface="+mn-lt"/>
                <a:ea typeface="+mn-ea"/>
              </a:rPr>
              <a:t>, menu);</a:t>
            </a:r>
            <a:br>
              <a:rPr lang="en-US" altLang="zh-CN" sz="2000" dirty="0">
                <a:latin typeface="+mn-lt"/>
                <a:ea typeface="+mn-ea"/>
              </a:rPr>
            </a:br>
            <a:r>
              <a:rPr lang="en-US" altLang="zh-CN" sz="2000" dirty="0">
                <a:latin typeface="+mn-lt"/>
                <a:ea typeface="+mn-ea"/>
              </a:rPr>
              <a:t>    return </a:t>
            </a:r>
            <a:r>
              <a:rPr lang="en-US" altLang="zh-CN" sz="2000" dirty="0" err="1">
                <a:latin typeface="+mn-lt"/>
                <a:ea typeface="+mn-ea"/>
              </a:rPr>
              <a:t>super.onCreateOptionsMenu</a:t>
            </a:r>
            <a:r>
              <a:rPr lang="en-US" altLang="zh-CN" sz="2000" dirty="0">
                <a:latin typeface="+mn-lt"/>
                <a:ea typeface="+mn-ea"/>
              </a:rPr>
              <a:t>(menu);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+mn-lt"/>
                <a:ea typeface="+mn-ea"/>
              </a:rPr>
              <a:t>}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、实现菜单的事件操作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使用上下文菜单</a:t>
            </a:r>
          </a:p>
        </p:txBody>
      </p:sp>
    </p:spTree>
    <p:extLst>
      <p:ext uri="{BB962C8B-B14F-4D97-AF65-F5344CB8AC3E}">
        <p14:creationId xmlns:p14="http://schemas.microsoft.com/office/powerpoint/2010/main" val="298032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72" y="951570"/>
            <a:ext cx="8111244" cy="939551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匿名内部类对象做为事件监听器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中获取事件源，并绑定监听器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1007604" y="2139702"/>
            <a:ext cx="7020780" cy="205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button = findViewById(R.id.btn_test);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button.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setOnClickListener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new View.OnClickListener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@Override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onClick(View v) {</a:t>
            </a:r>
          </a:p>
          <a:p>
            <a:pPr>
              <a:defRPr/>
            </a:pP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        // TODO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0153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>
                <a:latin typeface="+mn-ea"/>
                <a:ea typeface="+mn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111244" cy="3943349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直接在</a:t>
            </a:r>
            <a:r>
              <a:rPr lang="en-US" altLang="zh-CN" sz="2400" dirty="0">
                <a:latin typeface="+mn-ea"/>
                <a:ea typeface="+mn-ea"/>
              </a:rPr>
              <a:t>XML</a:t>
            </a:r>
            <a:r>
              <a:rPr lang="zh-CN" altLang="en-US" sz="2400" dirty="0">
                <a:latin typeface="+mn-ea"/>
                <a:ea typeface="+mn-ea"/>
              </a:rPr>
              <a:t>布局文件中绑定监听器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XML</a:t>
            </a:r>
            <a:r>
              <a:rPr lang="zh-CN" altLang="en-US" sz="2400" dirty="0">
                <a:latin typeface="+mn-ea"/>
                <a:ea typeface="+mn-ea"/>
              </a:rPr>
              <a:t>布局标签中绑定监听器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endParaRPr lang="en-US" altLang="zh-CN" dirty="0"/>
          </a:p>
          <a:p>
            <a:pPr lvl="1">
              <a:spcAft>
                <a:spcPts val="450"/>
              </a:spcAft>
              <a:defRPr/>
            </a:pPr>
            <a:endParaRPr lang="en-US" altLang="zh-CN" dirty="0"/>
          </a:p>
          <a:p>
            <a:pPr lvl="1"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Activity</a:t>
            </a:r>
            <a:r>
              <a:rPr lang="zh-CN" altLang="en-US" sz="2400" dirty="0">
                <a:latin typeface="+mn-ea"/>
                <a:ea typeface="+mn-ea"/>
              </a:rPr>
              <a:t>中实现监听器处理操作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190330" y="1851670"/>
            <a:ext cx="7020780" cy="11963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android:id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="@+id/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btn_test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android:layout_width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handlerButtonClick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矩形 7"/>
          <p:cNvSpPr/>
          <p:nvPr/>
        </p:nvSpPr>
        <p:spPr>
          <a:xfrm>
            <a:off x="1212275" y="3597864"/>
            <a:ext cx="7020780" cy="1458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MainActivity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extends Activity {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handlerButtonClick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(View view) {</a:t>
            </a:r>
          </a:p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TODO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34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921" y="934153"/>
            <a:ext cx="7028538" cy="885546"/>
          </a:xfrm>
        </p:spPr>
        <p:txBody>
          <a:bodyPr>
            <a:normAutofit lnSpcReduction="10000"/>
          </a:bodyPr>
          <a:lstStyle/>
          <a:p>
            <a:pPr>
              <a:spcAft>
                <a:spcPts val="45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内部类对象做为事件监听器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spcAft>
                <a:spcPts val="450"/>
              </a:spcAft>
              <a:defRPr/>
            </a:pPr>
            <a:r>
              <a:rPr lang="zh-CN" altLang="en-US" sz="2100" dirty="0">
                <a:latin typeface="+mn-ea"/>
                <a:ea typeface="+mn-ea"/>
              </a:rPr>
              <a:t>在</a:t>
            </a:r>
            <a:r>
              <a:rPr lang="en-US" altLang="zh-CN" sz="2100" dirty="0">
                <a:latin typeface="+mn-ea"/>
                <a:ea typeface="+mn-ea"/>
              </a:rPr>
              <a:t>Activity</a:t>
            </a:r>
            <a:r>
              <a:rPr lang="zh-CN" altLang="en-US" sz="2100" dirty="0">
                <a:latin typeface="+mn-ea"/>
                <a:ea typeface="+mn-ea"/>
              </a:rPr>
              <a:t>中创建内部类</a:t>
            </a:r>
            <a:endParaRPr lang="en-US" altLang="zh-CN" sz="21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778921" y="1951613"/>
            <a:ext cx="7938882" cy="27443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</a:rPr>
              <a:t>CheckBoxCheckedChangeHandler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implements CompoundButton.OnCheckedChangeListener {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onCheckedChanged(CompoundButton buttonView, 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boolean isChecked) {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switch (buttonView.getId()) {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case R.id.cb_book: 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break;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case R.id.cb_music: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break;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047621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Android开发环境搭建</Template>
  <TotalTime>3361</TotalTime>
  <Words>3519</Words>
  <Application>Microsoft Office PowerPoint</Application>
  <PresentationFormat>全屏显示(16:9)</PresentationFormat>
  <Paragraphs>431</Paragraphs>
  <Slides>60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华文楷体</vt:lpstr>
      <vt:lpstr>宋体</vt:lpstr>
      <vt:lpstr>微软雅黑</vt:lpstr>
      <vt:lpstr>Arial</vt:lpstr>
      <vt:lpstr>Calibri</vt:lpstr>
      <vt:lpstr>Consolas</vt:lpstr>
      <vt:lpstr>Wingdings</vt:lpstr>
      <vt:lpstr>moban</vt:lpstr>
      <vt:lpstr>Android App的开发 基本组件</vt:lpstr>
      <vt:lpstr>基本组件</vt:lpstr>
      <vt:lpstr>Android常用的View</vt:lpstr>
      <vt:lpstr>Android常用的View（二）</vt:lpstr>
      <vt:lpstr>RadioButton/CheckBox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基本视图</vt:lpstr>
      <vt:lpstr>AdapterView简介</vt:lpstr>
      <vt:lpstr>AdapterView简介</vt:lpstr>
      <vt:lpstr>AdapterView简介</vt:lpstr>
      <vt:lpstr>使用AdapterView需要解决的问题</vt:lpstr>
      <vt:lpstr>使用AdapterView需要解决的问题</vt:lpstr>
      <vt:lpstr>Adapter简介</vt:lpstr>
      <vt:lpstr>常用的Adapter</vt:lpstr>
      <vt:lpstr>AdapterView介绍</vt:lpstr>
      <vt:lpstr>使用ListView</vt:lpstr>
      <vt:lpstr>使用ListView</vt:lpstr>
      <vt:lpstr>使用ListView</vt:lpstr>
      <vt:lpstr>使用ListView</vt:lpstr>
      <vt:lpstr>使用ListView</vt:lpstr>
      <vt:lpstr>PowerPoint 演示文稿</vt:lpstr>
      <vt:lpstr>使用ListView</vt:lpstr>
      <vt:lpstr>使用Spinner</vt:lpstr>
      <vt:lpstr>使用Spinner</vt:lpstr>
      <vt:lpstr>使用GridView</vt:lpstr>
      <vt:lpstr>使用GridView</vt:lpstr>
      <vt:lpstr>使用GridView</vt:lpstr>
      <vt:lpstr>基本视图</vt:lpstr>
      <vt:lpstr>Toasts显示文本</vt:lpstr>
      <vt:lpstr>使用Toast</vt:lpstr>
      <vt:lpstr>使用Toast</vt:lpstr>
      <vt:lpstr>Step1：创建Toast</vt:lpstr>
      <vt:lpstr>Step2：设置Toast</vt:lpstr>
      <vt:lpstr>Step3：使用Toast</vt:lpstr>
      <vt:lpstr>对话框简介</vt:lpstr>
      <vt:lpstr>对话框简介</vt:lpstr>
      <vt:lpstr>使用AlertDialog对话框</vt:lpstr>
      <vt:lpstr>简单对话框实现</vt:lpstr>
      <vt:lpstr>Step0：添加按钮并绑定单击事件</vt:lpstr>
      <vt:lpstr>Step1：创建对话框创建器</vt:lpstr>
      <vt:lpstr>Step2：设置对话框属性</vt:lpstr>
      <vt:lpstr>Step3、4：创建、显示对话框</vt:lpstr>
      <vt:lpstr>菜单简介</vt:lpstr>
      <vt:lpstr>菜单简介</vt:lpstr>
      <vt:lpstr>使用选项菜单和子菜单</vt:lpstr>
      <vt:lpstr>使用选项菜单和子菜单</vt:lpstr>
      <vt:lpstr>使用选项菜单和子菜单</vt:lpstr>
      <vt:lpstr>使用选项菜单和子菜单</vt:lpstr>
      <vt:lpstr>使用选项菜单和子菜单</vt:lpstr>
      <vt:lpstr>使用选项菜单和子菜单</vt:lpstr>
      <vt:lpstr>使用选项菜单和子菜单</vt:lpstr>
      <vt:lpstr>使用上下文菜单</vt:lpstr>
      <vt:lpstr>使用上下文菜单</vt:lpstr>
      <vt:lpstr>使用上下文菜单</vt:lpstr>
      <vt:lpstr>使用上下文菜单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Administrator</cp:lastModifiedBy>
  <cp:revision>234</cp:revision>
  <dcterms:created xsi:type="dcterms:W3CDTF">2017-02-07T01:40:07Z</dcterms:created>
  <dcterms:modified xsi:type="dcterms:W3CDTF">2020-03-02T23:03:44Z</dcterms:modified>
</cp:coreProperties>
</file>