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71" r:id="rId3"/>
    <p:sldId id="720" r:id="rId4"/>
    <p:sldId id="721" r:id="rId5"/>
    <p:sldId id="722" r:id="rId6"/>
    <p:sldId id="724" r:id="rId7"/>
    <p:sldId id="723" r:id="rId8"/>
    <p:sldId id="760" r:id="rId9"/>
    <p:sldId id="726" r:id="rId10"/>
    <p:sldId id="727" r:id="rId11"/>
    <p:sldId id="730" r:id="rId12"/>
    <p:sldId id="731" r:id="rId13"/>
    <p:sldId id="732" r:id="rId14"/>
    <p:sldId id="734" r:id="rId15"/>
    <p:sldId id="749" r:id="rId16"/>
    <p:sldId id="733" r:id="rId17"/>
    <p:sldId id="735" r:id="rId18"/>
    <p:sldId id="750" r:id="rId19"/>
    <p:sldId id="736" r:id="rId20"/>
    <p:sldId id="738" r:id="rId21"/>
    <p:sldId id="737" r:id="rId22"/>
    <p:sldId id="751" r:id="rId23"/>
    <p:sldId id="740" r:id="rId24"/>
    <p:sldId id="741" r:id="rId25"/>
    <p:sldId id="756" r:id="rId26"/>
    <p:sldId id="757" r:id="rId27"/>
    <p:sldId id="758" r:id="rId28"/>
    <p:sldId id="742" r:id="rId29"/>
    <p:sldId id="752" r:id="rId30"/>
    <p:sldId id="540" r:id="rId31"/>
    <p:sldId id="541" r:id="rId32"/>
    <p:sldId id="554" r:id="rId33"/>
    <p:sldId id="555" r:id="rId34"/>
    <p:sldId id="556" r:id="rId35"/>
    <p:sldId id="557" r:id="rId36"/>
    <p:sldId id="546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81028" autoAdjust="0"/>
  </p:normalViewPr>
  <p:slideViewPr>
    <p:cSldViewPr>
      <p:cViewPr varScale="1">
        <p:scale>
          <a:sx n="55" d="100"/>
          <a:sy n="55" d="100"/>
        </p:scale>
        <p:origin x="1272" y="8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926FF-A671-4BBC-B973-876A66F8156A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6A599-76AA-4FA9-80E0-A55992E34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62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95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https://www.cnblogs.com/wolipengbo/p/3427574.html</a:t>
            </a:r>
            <a:r>
              <a:rPr lang="zh-CN" altLang="en-US" baseline="0" dirty="0"/>
              <a:t>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693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https://www.cnblogs.com/wolipengbo/p/3427574.html</a:t>
            </a:r>
            <a:r>
              <a:rPr lang="zh-CN" altLang="en-US" baseline="0" dirty="0"/>
              <a:t>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044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scheme</a:t>
            </a:r>
            <a:r>
              <a:rPr lang="zh-CN" altLang="en-US" sz="1200" b="1" dirty="0">
                <a:solidFill>
                  <a:srgbClr val="FF0000"/>
                </a:solidFill>
              </a:rPr>
              <a:t>：协议名称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34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6A599-76AA-4FA9-80E0-A55992E3459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535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6A599-76AA-4FA9-80E0-A55992E3459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381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launchMode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6A599-76AA-4FA9-80E0-A55992E3459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520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6A599-76AA-4FA9-80E0-A55992E3459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553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https://blog.csdn.net/zy_jibai/article/details/80587083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6A599-76AA-4FA9-80E0-A55992E3459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812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6A599-76AA-4FA9-80E0-A55992E3459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85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6A599-76AA-4FA9-80E0-A55992E3459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172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被译作意图，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期望做到的就是把实现者和调用者完全解耦，调用者专心将意图描述清晰，发送出去，就可以梦想成真，达到目的。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9304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184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是一种运行时绑定（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run-time binding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）机制，它能在程序运行过程中连接两个不同的组件。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，你的程序可以向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表达某种请求或者意愿，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会根据意愿的内容选择适当的组件来完成请求。</a:t>
            </a:r>
            <a:endParaRPr lang="zh-CN" altLang="en-US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进行联系，二者不需要直接联系，而是通过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作为桥梁。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通俗来讲，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类似于中介、媒婆的角色。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566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770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隐式</a:t>
            </a:r>
            <a:r>
              <a:rPr lang="en-US" altLang="zh-CN" dirty="0"/>
              <a:t>Intent</a:t>
            </a:r>
            <a:r>
              <a:rPr lang="zh-CN" altLang="en-US" dirty="0"/>
              <a:t>会弹出一个框让你选择使用哪种方式打开，会把所有符合条件的组件列出来让用户选择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165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应用的</a:t>
            </a:r>
            <a:r>
              <a:rPr lang="en-US" altLang="zh-CN" dirty="0"/>
              <a:t>Context</a:t>
            </a:r>
            <a:r>
              <a:rPr lang="zh-CN" altLang="en-US" dirty="0"/>
              <a:t>代表了访问该应用环境信息的接口，而</a:t>
            </a:r>
            <a:r>
              <a:rPr lang="en-US" altLang="zh-CN" dirty="0"/>
              <a:t>Android</a:t>
            </a:r>
            <a:r>
              <a:rPr lang="zh-CN" altLang="en-US" dirty="0"/>
              <a:t>应用的包名则作为应用的唯一标识，因此</a:t>
            </a:r>
            <a:r>
              <a:rPr lang="en-US" altLang="zh-CN" dirty="0"/>
              <a:t>Android</a:t>
            </a:r>
            <a:r>
              <a:rPr lang="zh-CN" altLang="en-US" dirty="0"/>
              <a:t>应用的</a:t>
            </a:r>
            <a:r>
              <a:rPr lang="en-US" altLang="zh-CN" dirty="0"/>
              <a:t>Context</a:t>
            </a:r>
            <a:r>
              <a:rPr lang="zh-CN" altLang="en-US" dirty="0"/>
              <a:t>对象与该应用的包名有一一对应的关系。</a:t>
            </a:r>
            <a:endParaRPr lang="en-US" altLang="zh-CN" dirty="0"/>
          </a:p>
          <a:p>
            <a:r>
              <a:rPr lang="zh-CN" altLang="en-US" dirty="0"/>
              <a:t>上面三个</a:t>
            </a:r>
            <a:r>
              <a:rPr lang="en-US" altLang="zh-CN" dirty="0"/>
              <a:t>setClass()</a:t>
            </a:r>
            <a:r>
              <a:rPr lang="zh-CN" altLang="en-US" dirty="0"/>
              <a:t>方法正是指定组件的包名和实现类</a:t>
            </a:r>
            <a:endParaRPr lang="en-US" altLang="zh-CN" dirty="0"/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setClass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：跳转到与该工程下的（同一个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 </a:t>
            </a:r>
            <a:br>
              <a:rPr lang="en-US" altLang="zh-CN" dirty="0"/>
            </a:b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setClassName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：可以跳转到同一或不同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Applicaiton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906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Component</a:t>
            </a:r>
            <a:r>
              <a:rPr lang="zh-CN" altLang="en-US" dirty="0"/>
              <a:t>属性代表这个</a:t>
            </a:r>
            <a:r>
              <a:rPr lang="en-US" altLang="zh-CN" dirty="0"/>
              <a:t>Intent</a:t>
            </a:r>
            <a:r>
              <a:rPr lang="zh-CN" altLang="en-US" dirty="0"/>
              <a:t>的组件属性，表明此</a:t>
            </a:r>
            <a:r>
              <a:rPr lang="en-US" altLang="zh-CN" dirty="0"/>
              <a:t>Intent</a:t>
            </a:r>
            <a:r>
              <a:rPr lang="zh-CN" altLang="en-US" dirty="0"/>
              <a:t>所要启动的组件类。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被启动的组件无需进行</a:t>
            </a:r>
            <a:r>
              <a:rPr lang="en-US" altLang="zh-CN" dirty="0"/>
              <a:t>&lt;intent-filter&gt;</a:t>
            </a:r>
            <a:r>
              <a:rPr lang="zh-CN" altLang="en-US" dirty="0"/>
              <a:t>元素的声明配置。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353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相比与显式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，隐式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则含蓄了许多，它并不明确指出我们想要启动哪一个活动，而是指定一系列更为抽象的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等信息，然后交由系统去分析这个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，并帮我们找出合适的活动去启动。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Data</a:t>
            </a:r>
            <a:r>
              <a:rPr lang="zh-CN" altLang="en-US" dirty="0"/>
              <a:t>属性通常用于向</a:t>
            </a:r>
            <a:r>
              <a:rPr lang="en-US" altLang="zh-CN" dirty="0"/>
              <a:t>Action</a:t>
            </a:r>
            <a:r>
              <a:rPr lang="zh-CN" altLang="en-US" dirty="0"/>
              <a:t>属性提供操作的数据，</a:t>
            </a:r>
            <a:r>
              <a:rPr lang="en-US" altLang="zh-CN" dirty="0"/>
              <a:t>Data</a:t>
            </a:r>
            <a:r>
              <a:rPr lang="zh-CN" altLang="en-US" dirty="0"/>
              <a:t>属性接受一个</a:t>
            </a:r>
            <a:r>
              <a:rPr lang="en-US" altLang="zh-CN" dirty="0"/>
              <a:t>Uri</a:t>
            </a:r>
            <a:r>
              <a:rPr lang="zh-CN" altLang="en-US" dirty="0"/>
              <a:t>对象，一个</a:t>
            </a:r>
            <a:r>
              <a:rPr lang="en-US" altLang="zh-CN" dirty="0"/>
              <a:t>Uri</a:t>
            </a:r>
            <a:r>
              <a:rPr lang="zh-CN" altLang="en-US" dirty="0"/>
              <a:t>对象通常通过如下形式的字符串来表示：</a:t>
            </a:r>
          </a:p>
          <a:p>
            <a:r>
              <a:rPr lang="zh-CN" altLang="en-US" dirty="0"/>
              <a:t>  </a:t>
            </a:r>
            <a:r>
              <a:rPr lang="zh-CN" altLang="en-US" dirty="0">
                <a:effectLst/>
              </a:rPr>
              <a:t>   </a:t>
            </a:r>
            <a:r>
              <a:rPr lang="en-US" altLang="zh-CN" dirty="0">
                <a:effectLst/>
              </a:rPr>
              <a:t>content://com.android.contacts/contacts/1</a:t>
            </a:r>
          </a:p>
          <a:p>
            <a:r>
              <a:rPr lang="en-US" altLang="zh-CN" dirty="0">
                <a:effectLst/>
              </a:rPr>
              <a:t>Uri</a:t>
            </a:r>
            <a:r>
              <a:rPr lang="zh-CN" altLang="en-US" dirty="0">
                <a:effectLst/>
              </a:rPr>
              <a:t>字符串总满足如下格式：</a:t>
            </a:r>
            <a:endParaRPr lang="zh-CN" altLang="en-US" dirty="0"/>
          </a:p>
          <a:p>
            <a:r>
              <a:rPr lang="zh-CN" altLang="en-US" dirty="0">
                <a:effectLst/>
              </a:rPr>
              <a:t>     </a:t>
            </a:r>
            <a:r>
              <a:rPr lang="en-US" altLang="zh-CN" dirty="0">
                <a:effectLst/>
              </a:rPr>
              <a:t>scheme://host:port/path</a:t>
            </a:r>
            <a:endParaRPr lang="en-US" altLang="zh-CN" dirty="0"/>
          </a:p>
          <a:p>
            <a:r>
              <a:rPr lang="en-US" altLang="zh-CN" dirty="0">
                <a:effectLst/>
              </a:rPr>
              <a:t>     </a:t>
            </a:r>
            <a:r>
              <a:rPr lang="zh-CN" altLang="en-US" dirty="0">
                <a:effectLst/>
              </a:rPr>
              <a:t>例如上面给出</a:t>
            </a:r>
            <a:r>
              <a:rPr lang="en-US" altLang="zh-CN" dirty="0">
                <a:effectLst/>
              </a:rPr>
              <a:t>content://com.android.contacts/contacts/1</a:t>
            </a:r>
            <a:r>
              <a:rPr lang="zh-CN" altLang="en-US" dirty="0">
                <a:effectLst/>
              </a:rPr>
              <a:t>，其中</a:t>
            </a:r>
            <a:r>
              <a:rPr lang="en-US" altLang="zh-CN" dirty="0">
                <a:effectLst/>
              </a:rPr>
              <a:t>content</a:t>
            </a:r>
            <a:r>
              <a:rPr lang="zh-CN" altLang="en-US" dirty="0">
                <a:effectLst/>
              </a:rPr>
              <a:t>是</a:t>
            </a:r>
            <a:r>
              <a:rPr lang="en-US" altLang="zh-CN" dirty="0">
                <a:effectLst/>
              </a:rPr>
              <a:t>scheme</a:t>
            </a:r>
            <a:r>
              <a:rPr lang="zh-CN" altLang="en-US" dirty="0">
                <a:effectLst/>
              </a:rPr>
              <a:t>部分，</a:t>
            </a:r>
            <a:r>
              <a:rPr lang="en-US" altLang="zh-CN" dirty="0">
                <a:effectLst/>
              </a:rPr>
              <a:t>com.android.contacts</a:t>
            </a:r>
            <a:r>
              <a:rPr lang="zh-CN" altLang="en-US" dirty="0">
                <a:effectLst/>
              </a:rPr>
              <a:t>是</a:t>
            </a:r>
            <a:r>
              <a:rPr lang="en-US" altLang="zh-CN" dirty="0">
                <a:effectLst/>
              </a:rPr>
              <a:t>host</a:t>
            </a:r>
            <a:r>
              <a:rPr lang="zh-CN" altLang="en-US" dirty="0">
                <a:effectLst/>
              </a:rPr>
              <a:t>部分，</a:t>
            </a:r>
            <a:r>
              <a:rPr lang="en-US" altLang="zh-CN" dirty="0">
                <a:effectLst/>
              </a:rPr>
              <a:t>port</a:t>
            </a:r>
            <a:r>
              <a:rPr lang="zh-CN" altLang="en-US" dirty="0">
                <a:effectLst/>
              </a:rPr>
              <a:t>部分被省略了，</a:t>
            </a:r>
            <a:r>
              <a:rPr lang="en-US" altLang="zh-CN" dirty="0">
                <a:effectLst/>
              </a:rPr>
              <a:t>/contacts/1 </a:t>
            </a:r>
            <a:r>
              <a:rPr lang="zh-CN" altLang="en-US" dirty="0">
                <a:effectLst/>
              </a:rPr>
              <a:t>是</a:t>
            </a:r>
            <a:r>
              <a:rPr lang="en-US" altLang="zh-CN" dirty="0">
                <a:effectLst/>
              </a:rPr>
              <a:t>path</a:t>
            </a:r>
            <a:r>
              <a:rPr lang="zh-CN" altLang="en-US" dirty="0">
                <a:effectLst/>
              </a:rPr>
              <a:t>部分。</a:t>
            </a:r>
            <a:endParaRPr lang="zh-CN" altLang="en-US" dirty="0"/>
          </a:p>
          <a:p>
            <a:r>
              <a:rPr lang="en-US" altLang="zh-CN" dirty="0"/>
              <a:t>Type</a:t>
            </a:r>
            <a:r>
              <a:rPr lang="zh-CN" altLang="en-US" dirty="0"/>
              <a:t>属性用于指定该</a:t>
            </a:r>
            <a:r>
              <a:rPr lang="en-US" altLang="zh-CN" dirty="0"/>
              <a:t>Data</a:t>
            </a:r>
            <a:r>
              <a:rPr lang="zh-CN" altLang="en-US" dirty="0"/>
              <a:t>所指定</a:t>
            </a:r>
            <a:r>
              <a:rPr lang="en-US" altLang="zh-CN" dirty="0"/>
              <a:t>Uri</a:t>
            </a:r>
            <a:r>
              <a:rPr lang="zh-CN" altLang="en-US" dirty="0"/>
              <a:t>对应的</a:t>
            </a:r>
            <a:r>
              <a:rPr lang="en-US" altLang="zh-CN" dirty="0"/>
              <a:t>MIME</a:t>
            </a:r>
            <a:r>
              <a:rPr lang="zh-CN" altLang="en-US" dirty="0"/>
              <a:t>类型，这种</a:t>
            </a:r>
            <a:r>
              <a:rPr lang="en-US" altLang="zh-CN" dirty="0"/>
              <a:t>MIME</a:t>
            </a:r>
            <a:r>
              <a:rPr lang="zh-CN" altLang="en-US" dirty="0"/>
              <a:t>类型可以是任何自定义的</a:t>
            </a:r>
            <a:r>
              <a:rPr lang="en-US" altLang="zh-CN" dirty="0"/>
              <a:t>MIME</a:t>
            </a:r>
            <a:r>
              <a:rPr lang="zh-CN" altLang="en-US" dirty="0"/>
              <a:t>类型，只要符合</a:t>
            </a:r>
            <a:r>
              <a:rPr lang="en-US" altLang="zh-CN" dirty="0"/>
              <a:t>abc/xyz</a:t>
            </a:r>
            <a:r>
              <a:rPr lang="zh-CN" altLang="en-US" dirty="0"/>
              <a:t>格式的字符串即可。</a:t>
            </a:r>
          </a:p>
          <a:p>
            <a:endParaRPr lang="zh-CN" altLang="en-US" dirty="0"/>
          </a:p>
          <a:p>
            <a:r>
              <a:rPr lang="zh-CN" altLang="en-US" dirty="0"/>
              <a:t>     </a:t>
            </a:r>
            <a:r>
              <a:rPr lang="en-US" altLang="zh-CN" dirty="0"/>
              <a:t>Data</a:t>
            </a:r>
            <a:r>
              <a:rPr lang="zh-CN" altLang="en-US" dirty="0"/>
              <a:t>属性与</a:t>
            </a:r>
            <a:r>
              <a:rPr lang="en-US" altLang="zh-CN" dirty="0"/>
              <a:t>Type</a:t>
            </a:r>
            <a:r>
              <a:rPr lang="zh-CN" altLang="en-US" dirty="0"/>
              <a:t>属性的关系比较微妙，这两个属性会相互覆盖，例如：</a:t>
            </a:r>
          </a:p>
          <a:p>
            <a:r>
              <a:rPr lang="en-US" altLang="zh-CN" dirty="0"/>
              <a:t>•</a:t>
            </a:r>
            <a:r>
              <a:rPr lang="zh-CN" altLang="en-US" dirty="0"/>
              <a:t>如果为</a:t>
            </a:r>
            <a:r>
              <a:rPr lang="en-US" altLang="zh-CN" dirty="0"/>
              <a:t>Intent</a:t>
            </a:r>
            <a:r>
              <a:rPr lang="zh-CN" altLang="en-US" dirty="0"/>
              <a:t>先设置</a:t>
            </a:r>
            <a:r>
              <a:rPr lang="en-US" altLang="zh-CN" dirty="0"/>
              <a:t>Data</a:t>
            </a:r>
            <a:r>
              <a:rPr lang="zh-CN" altLang="en-US" dirty="0"/>
              <a:t>属性，后设置</a:t>
            </a:r>
            <a:r>
              <a:rPr lang="en-US" altLang="zh-CN" dirty="0"/>
              <a:t>Type</a:t>
            </a:r>
            <a:r>
              <a:rPr lang="zh-CN" altLang="en-US" dirty="0"/>
              <a:t>属性，那么</a:t>
            </a:r>
            <a:r>
              <a:rPr lang="en-US" altLang="zh-CN" dirty="0"/>
              <a:t>Type</a:t>
            </a:r>
            <a:r>
              <a:rPr lang="zh-CN" altLang="en-US" dirty="0"/>
              <a:t>属性将会覆盖</a:t>
            </a:r>
            <a:r>
              <a:rPr lang="en-US" altLang="zh-CN" dirty="0"/>
              <a:t>Data</a:t>
            </a:r>
            <a:r>
              <a:rPr lang="zh-CN" altLang="en-US" dirty="0"/>
              <a:t>属性。</a:t>
            </a:r>
          </a:p>
          <a:p>
            <a:r>
              <a:rPr lang="en-US" altLang="zh-CN" dirty="0"/>
              <a:t>•</a:t>
            </a:r>
            <a:r>
              <a:rPr lang="zh-CN" altLang="en-US" dirty="0"/>
              <a:t>如果为</a:t>
            </a:r>
            <a:r>
              <a:rPr lang="en-US" altLang="zh-CN" dirty="0"/>
              <a:t>Intent</a:t>
            </a:r>
            <a:r>
              <a:rPr lang="zh-CN" altLang="en-US" dirty="0"/>
              <a:t>先设置</a:t>
            </a:r>
            <a:r>
              <a:rPr lang="en-US" altLang="zh-CN" dirty="0"/>
              <a:t>Type</a:t>
            </a:r>
            <a:r>
              <a:rPr lang="zh-CN" altLang="en-US" dirty="0"/>
              <a:t>属性，后设置</a:t>
            </a:r>
            <a:r>
              <a:rPr lang="en-US" altLang="zh-CN" dirty="0"/>
              <a:t>Data</a:t>
            </a:r>
            <a:r>
              <a:rPr lang="zh-CN" altLang="en-US" dirty="0"/>
              <a:t>属性，那么</a:t>
            </a:r>
            <a:r>
              <a:rPr lang="en-US" altLang="zh-CN" dirty="0"/>
              <a:t>Data</a:t>
            </a:r>
            <a:r>
              <a:rPr lang="zh-CN" altLang="en-US" dirty="0"/>
              <a:t>属性将会覆盖</a:t>
            </a:r>
            <a:r>
              <a:rPr lang="en-US" altLang="zh-CN" dirty="0"/>
              <a:t>Type</a:t>
            </a:r>
            <a:r>
              <a:rPr lang="zh-CN" altLang="en-US" dirty="0"/>
              <a:t>属性。</a:t>
            </a:r>
          </a:p>
          <a:p>
            <a:r>
              <a:rPr lang="en-US" altLang="zh-CN" dirty="0"/>
              <a:t>•</a:t>
            </a:r>
            <a:r>
              <a:rPr lang="zh-CN" altLang="en-US" dirty="0"/>
              <a:t>如果希望</a:t>
            </a:r>
            <a:r>
              <a:rPr lang="en-US" altLang="zh-CN" dirty="0"/>
              <a:t>Intent</a:t>
            </a:r>
            <a:r>
              <a:rPr lang="zh-CN" altLang="en-US" dirty="0"/>
              <a:t>既有</a:t>
            </a:r>
            <a:r>
              <a:rPr lang="en-US" altLang="zh-CN" dirty="0"/>
              <a:t>Data</a:t>
            </a:r>
            <a:r>
              <a:rPr lang="zh-CN" altLang="en-US" dirty="0"/>
              <a:t>属性，也有</a:t>
            </a:r>
            <a:r>
              <a:rPr lang="en-US" altLang="zh-CN" dirty="0"/>
              <a:t>Type</a:t>
            </a:r>
            <a:r>
              <a:rPr lang="zh-CN" altLang="en-US" dirty="0"/>
              <a:t>属性，应该调用</a:t>
            </a:r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setDataAndType()</a:t>
            </a:r>
            <a:r>
              <a:rPr lang="zh-CN" altLang="en-US" dirty="0"/>
              <a:t>方法。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412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804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08" y="818867"/>
            <a:ext cx="12192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0" y="1"/>
            <a:ext cx="12194117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1"/>
            <a:ext cx="12194117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12712" y="-162066"/>
            <a:ext cx="10972800" cy="114300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JLZT1223/p/6796413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08 Intent</a:t>
            </a:r>
            <a:r>
              <a:rPr lang="zh-CN" altLang="en-US" dirty="0"/>
              <a:t>的使用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58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509" y="-76212"/>
            <a:ext cx="10972800" cy="1143000"/>
          </a:xfrm>
        </p:spPr>
        <p:txBody>
          <a:bodyPr/>
          <a:lstStyle/>
          <a:p>
            <a:r>
              <a:rPr lang="zh-CN" altLang="en-US" dirty="0"/>
              <a:t>使用显式</a:t>
            </a:r>
            <a:r>
              <a:rPr lang="en-US" altLang="zh-CN" dirty="0"/>
              <a:t>Intent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322958"/>
            <a:ext cx="10814992" cy="169765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Component(</a:t>
            </a:r>
            <a:r>
              <a:rPr lang="zh-CN" altLang="en-US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组件</a:t>
            </a:r>
            <a:r>
              <a:rPr lang="en-US" altLang="zh-CN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：目的组件，明确指定</a:t>
            </a:r>
            <a:r>
              <a:rPr lang="en-US" altLang="zh-CN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的目标组件的类名称，</a:t>
            </a:r>
            <a:r>
              <a:rPr lang="en-US" altLang="zh-CN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Component</a:t>
            </a:r>
            <a:r>
              <a:rPr lang="zh-CN" altLang="en-US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属性需要接受一个</a:t>
            </a:r>
            <a:r>
              <a:rPr lang="en-US" altLang="zh-CN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ComponentName</a:t>
            </a:r>
            <a:r>
              <a:rPr lang="zh-CN" altLang="en-US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对象。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767408" y="3364683"/>
            <a:ext cx="11103024" cy="7123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setComponent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ComponentName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component)</a:t>
            </a:r>
          </a:p>
        </p:txBody>
      </p:sp>
      <p:sp>
        <p:nvSpPr>
          <p:cNvPr id="6" name="矩形 5"/>
          <p:cNvSpPr/>
          <p:nvPr/>
        </p:nvSpPr>
        <p:spPr>
          <a:xfrm>
            <a:off x="767408" y="4930054"/>
            <a:ext cx="11103024" cy="16111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</a:rPr>
              <a:t>ComponentName</a:t>
            </a:r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(String pkg, String cls)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</a:rPr>
              <a:t>ComponentName</a:t>
            </a:r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(Context pkg, String cls)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</a:rPr>
              <a:t>ComponentName</a:t>
            </a:r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(Context pkg, Class&lt;?&gt; cls)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609600" y="4241904"/>
            <a:ext cx="10972800" cy="77761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ComponentName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对象的构造器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如下：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90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071" y="-179851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隐式</a:t>
            </a:r>
            <a:r>
              <a:rPr lang="en-US" altLang="zh-CN" dirty="0"/>
              <a:t>Intent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74071" y="1052736"/>
            <a:ext cx="10972800" cy="5373216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1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隐式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：未明确指明待加载的组件类，但是在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rgbClr val="C00000"/>
                </a:solidFill>
              </a:rPr>
              <a:t>属性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中给出了待加载组件需要满足的特征。那么对应被启动的组件中接受此种属性。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组件的特征取决于在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配置清单文件中</a:t>
            </a:r>
            <a:r>
              <a:rPr lang="en-US" altLang="zh-CN" sz="3200" dirty="0">
                <a:solidFill>
                  <a:srgbClr val="FF0000"/>
                </a:solidFill>
              </a:rPr>
              <a:t>&lt;intent-filter.../&gt;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元素的配置。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&lt;intent-filter.../&gt;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就是用于描述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的各种属性， 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&lt;intent-filter.../&gt;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元素通常可包含如下子元素。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spcBef>
                <a:spcPts val="600"/>
              </a:spcBef>
              <a:buFont typeface="微软雅黑" panose="020B0503020204020204" pitchFamily="34" charset="-122"/>
              <a:buChar char="‐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0~N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个 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&lt;action.../&gt;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子元素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spcBef>
                <a:spcPts val="600"/>
              </a:spcBef>
              <a:buFont typeface="微软雅黑" panose="020B0503020204020204" pitchFamily="34" charset="-122"/>
              <a:buChar char="‐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0~N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个 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&lt;category.../&gt;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子元素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spcBef>
                <a:spcPts val="600"/>
              </a:spcBef>
              <a:buFont typeface="微软雅黑" panose="020B0503020204020204" pitchFamily="34" charset="-122"/>
              <a:buChar char="‐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0~1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个 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&lt;data.../&gt;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子元素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145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250567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Action</a:t>
            </a:r>
            <a:r>
              <a:rPr lang="zh-CN" altLang="en-US" dirty="0"/>
              <a:t>、</a:t>
            </a:r>
            <a:r>
              <a:rPr lang="en-US" altLang="zh-CN" dirty="0"/>
              <a:t>Category</a:t>
            </a:r>
            <a:r>
              <a:rPr lang="zh-CN" altLang="en-US" dirty="0"/>
              <a:t>属性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052736"/>
            <a:ext cx="10972800" cy="4104456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1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Category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属性都是普通的字符串，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代表想要完成的一个“动作”，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Category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代表此动作的额外信息。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>
              <a:lnSpc>
                <a:spcPct val="11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被启动的组件是不明确的，取决于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>
                <a:solidFill>
                  <a:srgbClr val="FF0000"/>
                </a:solidFill>
              </a:rPr>
              <a:t>&lt;intent-filter&gt;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属性。例如：提供的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="com.example.intent.AAA"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，那么就启动指定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intent-filter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的组件。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Category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属性要结合使用。</a:t>
            </a:r>
            <a:endParaRPr lang="en-US" altLang="zh-CN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1384" y="4680520"/>
            <a:ext cx="11528176" cy="1124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&lt;action android:name="com.example.intent.AAA"/&gt;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&lt;category android:name="android.intent.category.DEFAULT"/&gt;</a:t>
            </a:r>
          </a:p>
        </p:txBody>
      </p:sp>
    </p:spTree>
    <p:extLst>
      <p:ext uri="{BB962C8B-B14F-4D97-AF65-F5344CB8AC3E}">
        <p14:creationId xmlns:p14="http://schemas.microsoft.com/office/powerpoint/2010/main" val="731315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-129289"/>
            <a:ext cx="10972800" cy="1143000"/>
          </a:xfrm>
        </p:spPr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Action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30288" y="1092934"/>
            <a:ext cx="10814992" cy="1036712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内部提供了大量的标准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常量串的组合。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381" y="1988840"/>
            <a:ext cx="9669238" cy="42247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981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15031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Action</a:t>
            </a:r>
            <a:r>
              <a:rPr lang="zh-CN" altLang="en-US" dirty="0"/>
              <a:t>属性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88504" y="1340768"/>
            <a:ext cx="10814992" cy="4637112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2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属性使用时注意事项：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若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为显示对象，</a:t>
            </a:r>
            <a:r>
              <a:rPr lang="zh-CN" altLang="en-US" sz="3200" dirty="0">
                <a:solidFill>
                  <a:srgbClr val="C00000"/>
                </a:solidFill>
              </a:rPr>
              <a:t>只能设定一个</a:t>
            </a:r>
            <a:r>
              <a:rPr lang="en-US" altLang="zh-CN" sz="3200" dirty="0">
                <a:solidFill>
                  <a:srgbClr val="C00000"/>
                </a:solidFill>
              </a:rPr>
              <a:t>Action</a:t>
            </a:r>
            <a:r>
              <a:rPr lang="zh-CN" altLang="en-US" sz="3200" dirty="0">
                <a:solidFill>
                  <a:srgbClr val="C00000"/>
                </a:solidFill>
              </a:rPr>
              <a:t>属性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；表明某一个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只能加载一个组件。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若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为隐式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，且指明了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属性，则待加载组件必须在</a:t>
            </a:r>
            <a:r>
              <a:rPr lang="en-US" altLang="zh-CN" sz="3200" dirty="0">
                <a:solidFill>
                  <a:srgbClr val="C00000"/>
                </a:solidFill>
              </a:rPr>
              <a:t>AndroidManifest.xml</a:t>
            </a:r>
            <a:r>
              <a:rPr lang="zh-CN" altLang="en-US" sz="3200" dirty="0">
                <a:solidFill>
                  <a:srgbClr val="C00000"/>
                </a:solidFill>
              </a:rPr>
              <a:t>文件中进行注册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，且</a:t>
            </a:r>
            <a:r>
              <a:rPr lang="zh-CN" altLang="en-US" sz="3200" dirty="0">
                <a:solidFill>
                  <a:srgbClr val="C00000"/>
                </a:solidFill>
              </a:rPr>
              <a:t>添加</a:t>
            </a:r>
            <a:r>
              <a:rPr lang="en-US" altLang="zh-CN" sz="3200" dirty="0">
                <a:solidFill>
                  <a:srgbClr val="C00000"/>
                </a:solidFill>
              </a:rPr>
              <a:t>&lt;intent-filter&gt;</a:t>
            </a:r>
            <a:r>
              <a:rPr lang="zh-CN" altLang="en-US" sz="3200" dirty="0">
                <a:solidFill>
                  <a:srgbClr val="C00000"/>
                </a:solidFill>
              </a:rPr>
              <a:t>元素并声明</a:t>
            </a:r>
            <a:r>
              <a:rPr lang="en-US" altLang="zh-CN" sz="3200" dirty="0">
                <a:solidFill>
                  <a:srgbClr val="C00000"/>
                </a:solidFill>
              </a:rPr>
              <a:t>&lt;action&gt;</a:t>
            </a:r>
            <a:r>
              <a:rPr lang="zh-CN" altLang="en-US" sz="3200" dirty="0">
                <a:solidFill>
                  <a:srgbClr val="C00000"/>
                </a:solidFill>
              </a:rPr>
              <a:t>子元素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185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233" y="-12342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Action</a:t>
            </a:r>
            <a:r>
              <a:rPr lang="zh-CN" altLang="en-US" dirty="0"/>
              <a:t>属性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10040" y="1340768"/>
            <a:ext cx="11390615" cy="4637112"/>
          </a:xfrm>
        </p:spPr>
        <p:txBody>
          <a:bodyPr>
            <a:noAutofit/>
          </a:bodyPr>
          <a:lstStyle/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3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文件中，</a:t>
            </a:r>
            <a:r>
              <a:rPr lang="zh-CN" altLang="en-US" sz="3200" dirty="0">
                <a:solidFill>
                  <a:srgbClr val="C00000"/>
                </a:solidFill>
              </a:rPr>
              <a:t>一个组件的</a:t>
            </a:r>
            <a:r>
              <a:rPr lang="en-US" altLang="zh-CN" sz="3200" dirty="0">
                <a:solidFill>
                  <a:srgbClr val="C00000"/>
                </a:solidFill>
              </a:rPr>
              <a:t>&lt;intent-filter&gt;</a:t>
            </a:r>
            <a:r>
              <a:rPr lang="zh-CN" altLang="en-US" sz="3200" dirty="0">
                <a:solidFill>
                  <a:srgbClr val="C00000"/>
                </a:solidFill>
              </a:rPr>
              <a:t>元素中可以包含多个</a:t>
            </a:r>
            <a:r>
              <a:rPr lang="en-US" altLang="zh-CN" sz="3200" dirty="0">
                <a:solidFill>
                  <a:srgbClr val="C00000"/>
                </a:solidFill>
              </a:rPr>
              <a:t>&lt;action&gt;</a:t>
            </a:r>
            <a:r>
              <a:rPr lang="zh-CN" altLang="en-US" sz="3200" dirty="0">
                <a:solidFill>
                  <a:srgbClr val="C00000"/>
                </a:solidFill>
              </a:rPr>
              <a:t>子元素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，表明该组件可以被不同的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加载。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3"/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属性值可以使用内置的，也可以使用用户自定义的。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3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若符合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对象的待加载组件有多个，将以列表形式显示出来以供用户选择。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904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56247"/>
            <a:ext cx="10972800" cy="1143000"/>
          </a:xfrm>
        </p:spPr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Category</a:t>
            </a:r>
            <a:r>
              <a:rPr lang="zh-CN" altLang="en-US" dirty="0"/>
              <a:t>属性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1556792"/>
            <a:ext cx="9850333" cy="43061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788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-2282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Category</a:t>
            </a:r>
            <a:r>
              <a:rPr lang="zh-CN" altLang="en-US" dirty="0"/>
              <a:t>属性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120180"/>
            <a:ext cx="10814992" cy="5189140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2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Category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属性使用时注意事项：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若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为显示对象， </a:t>
            </a:r>
            <a:r>
              <a:rPr lang="zh-CN" altLang="en-US" sz="3200" dirty="0">
                <a:solidFill>
                  <a:srgbClr val="C00000"/>
                </a:solidFill>
              </a:rPr>
              <a:t>可以添加多个</a:t>
            </a:r>
            <a:r>
              <a:rPr lang="en-US" altLang="zh-CN" sz="3200" dirty="0">
                <a:solidFill>
                  <a:srgbClr val="C00000"/>
                </a:solidFill>
              </a:rPr>
              <a:t>Category</a:t>
            </a:r>
            <a:r>
              <a:rPr lang="zh-CN" altLang="en-US" sz="3200" dirty="0">
                <a:solidFill>
                  <a:srgbClr val="C00000"/>
                </a:solidFill>
              </a:rPr>
              <a:t>属性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；使用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addCategory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removeCategory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来添加或删除属性。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若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为隐式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，且指明了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Category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属性，则待加载组件需要在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文件中进行注册，且</a:t>
            </a:r>
            <a:r>
              <a:rPr lang="zh-CN" altLang="en-US" sz="3200" dirty="0">
                <a:solidFill>
                  <a:srgbClr val="C00000"/>
                </a:solidFill>
              </a:rPr>
              <a:t>添加</a:t>
            </a:r>
            <a:r>
              <a:rPr lang="en-US" altLang="zh-CN" sz="3200" dirty="0">
                <a:solidFill>
                  <a:srgbClr val="C00000"/>
                </a:solidFill>
              </a:rPr>
              <a:t>&lt;intent-filter&gt;</a:t>
            </a:r>
            <a:r>
              <a:rPr lang="zh-CN" altLang="en-US" sz="3200" dirty="0">
                <a:solidFill>
                  <a:srgbClr val="C00000"/>
                </a:solidFill>
              </a:rPr>
              <a:t>元素声明</a:t>
            </a:r>
            <a:r>
              <a:rPr lang="en-US" altLang="zh-CN" sz="3200" dirty="0">
                <a:solidFill>
                  <a:srgbClr val="C00000"/>
                </a:solidFill>
              </a:rPr>
              <a:t>&lt;category&gt;</a:t>
            </a:r>
            <a:r>
              <a:rPr lang="zh-CN" altLang="en-US" sz="3200" dirty="0">
                <a:solidFill>
                  <a:srgbClr val="C00000"/>
                </a:solidFill>
              </a:rPr>
              <a:t>子元素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607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376" y="-184666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Category</a:t>
            </a:r>
            <a:r>
              <a:rPr lang="zh-CN" altLang="en-US" dirty="0"/>
              <a:t>属性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88504" y="1196752"/>
            <a:ext cx="10814992" cy="4709120"/>
          </a:xfrm>
        </p:spPr>
        <p:txBody>
          <a:bodyPr>
            <a:noAutofit/>
          </a:bodyPr>
          <a:lstStyle/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3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文件中，</a:t>
            </a:r>
            <a:r>
              <a:rPr lang="zh-CN" altLang="en-US" sz="3200" dirty="0">
                <a:solidFill>
                  <a:srgbClr val="C00000"/>
                </a:solidFill>
              </a:rPr>
              <a:t>一个组件的</a:t>
            </a:r>
            <a:r>
              <a:rPr lang="en-US" altLang="zh-CN" sz="3200" dirty="0">
                <a:solidFill>
                  <a:srgbClr val="C00000"/>
                </a:solidFill>
              </a:rPr>
              <a:t>&lt;intent-filter&gt;</a:t>
            </a:r>
            <a:r>
              <a:rPr lang="zh-CN" altLang="en-US" sz="3200" dirty="0">
                <a:solidFill>
                  <a:srgbClr val="C00000"/>
                </a:solidFill>
              </a:rPr>
              <a:t>元素中可以包含多个</a:t>
            </a:r>
            <a:r>
              <a:rPr lang="en-US" altLang="zh-CN" sz="3200" dirty="0">
                <a:solidFill>
                  <a:srgbClr val="C00000"/>
                </a:solidFill>
              </a:rPr>
              <a:t>&lt;category&gt;</a:t>
            </a:r>
            <a:r>
              <a:rPr lang="zh-CN" altLang="en-US" sz="3200" dirty="0">
                <a:solidFill>
                  <a:srgbClr val="C00000"/>
                </a:solidFill>
              </a:rPr>
              <a:t>子元素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3"/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category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属性值可以使用内置的，也可以使用用户自定义的。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3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若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对象指明了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属性，但未指明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category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属性，则</a:t>
            </a:r>
            <a:r>
              <a:rPr lang="zh-CN" altLang="en-US" sz="3200" dirty="0">
                <a:solidFill>
                  <a:srgbClr val="C00000"/>
                </a:solidFill>
              </a:rPr>
              <a:t>使用默认的</a:t>
            </a:r>
            <a:r>
              <a:rPr lang="en-US" altLang="zh-CN" sz="3200" dirty="0">
                <a:solidFill>
                  <a:srgbClr val="C00000"/>
                </a:solidFill>
              </a:rPr>
              <a:t>category</a:t>
            </a:r>
            <a:r>
              <a:rPr lang="zh-CN" altLang="en-US" sz="3200" dirty="0">
                <a:solidFill>
                  <a:srgbClr val="C00000"/>
                </a:solidFill>
              </a:rPr>
              <a:t>属性</a:t>
            </a:r>
            <a:r>
              <a:rPr lang="en-US" altLang="zh-CN" sz="3200" dirty="0" err="1">
                <a:solidFill>
                  <a:srgbClr val="C00000"/>
                </a:solidFill>
              </a:rPr>
              <a:t>Intent.DEFAULT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81463" y="5343500"/>
            <a:ext cx="9520194" cy="1124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String CATEGORY_DEFAULT 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= "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android.intent.category.DEFAULT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97105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99392"/>
            <a:ext cx="10972800" cy="1143000"/>
          </a:xfrm>
        </p:spPr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Data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49827" y="1007142"/>
            <a:ext cx="10945216" cy="269289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属性通常用于向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属性提供操作的数据，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属性接受一个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对象通过如下形式的字符串表示：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scheme://host:port/path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342900" lvl="1" indent="-342900">
              <a:spcBef>
                <a:spcPts val="1800"/>
              </a:spcBef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例如：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79576" y="3140968"/>
            <a:ext cx="9520194" cy="6569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content</a:t>
            </a:r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：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//com.android.contacts/contacts/1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4294967295"/>
          </p:nvPr>
        </p:nvSpPr>
        <p:spPr>
          <a:xfrm>
            <a:off x="1847528" y="4005064"/>
            <a:ext cx="7200800" cy="2265710"/>
          </a:xfrm>
        </p:spPr>
        <p:txBody>
          <a:bodyPr>
            <a:normAutofit/>
          </a:bodyPr>
          <a:lstStyle/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scheme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部分是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</a:t>
            </a: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host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部分是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com.android.contacts</a:t>
            </a: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部分被省略了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path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部分是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/contacts/1</a:t>
            </a:r>
          </a:p>
        </p:txBody>
      </p:sp>
    </p:spTree>
    <p:extLst>
      <p:ext uri="{BB962C8B-B14F-4D97-AF65-F5344CB8AC3E}">
        <p14:creationId xmlns:p14="http://schemas.microsoft.com/office/powerpoint/2010/main" val="214636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316765"/>
            <a:ext cx="109728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733" dirty="0">
                <a:solidFill>
                  <a:srgbClr val="FF0000"/>
                </a:solidFill>
                <a:latin typeface="+mn-ea"/>
              </a:rPr>
              <a:t>Intent</a:t>
            </a:r>
            <a:r>
              <a:rPr lang="zh-CN" altLang="en-US" sz="3733" dirty="0">
                <a:solidFill>
                  <a:srgbClr val="FF0000"/>
                </a:solidFill>
                <a:latin typeface="+mn-ea"/>
              </a:rPr>
              <a:t>概述</a:t>
            </a:r>
            <a:endParaRPr lang="en-US" altLang="zh-CN" sz="3733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733" dirty="0">
                <a:latin typeface="+mn-ea"/>
              </a:rPr>
              <a:t>Intent</a:t>
            </a:r>
            <a:r>
              <a:rPr lang="zh-CN" altLang="en-US" sz="3733" dirty="0">
                <a:latin typeface="+mn-ea"/>
              </a:rPr>
              <a:t>的相关属性</a:t>
            </a:r>
            <a:endParaRPr lang="en-US" altLang="zh-CN" sz="3733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733" dirty="0" err="1">
                <a:latin typeface="+mn-ea"/>
              </a:rPr>
              <a:t>Inent</a:t>
            </a:r>
            <a:r>
              <a:rPr lang="zh-CN" altLang="en-US" sz="3733" dirty="0">
                <a:latin typeface="+mn-ea"/>
              </a:rPr>
              <a:t>使用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-127728"/>
            <a:ext cx="109728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3978585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99" y="0"/>
            <a:ext cx="10972800" cy="1143000"/>
          </a:xfrm>
        </p:spPr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Data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39295" y="1123694"/>
            <a:ext cx="10820399" cy="604664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例如：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属性的组合。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84382" y="1734100"/>
            <a:ext cx="10575634" cy="11967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intent.setAction(Intent.ACTION_VIEW);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Uri data = Uri.parse("http://localhost:8080/index ");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intent.setData(data);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4294967295"/>
          </p:nvPr>
        </p:nvSpPr>
        <p:spPr>
          <a:xfrm>
            <a:off x="739295" y="3107918"/>
            <a:ext cx="10972800" cy="108012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当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希望打开满足上述条件的组件时，则需要对组件的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&lt;intent-filter&gt;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做如下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声明。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5361" y="4077072"/>
            <a:ext cx="11575316" cy="26642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&lt;action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android:name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android.intent.action.VIEW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 /&gt;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&lt;category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android:name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android.intent.category.DEFAULT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 /&gt;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&lt;category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android:name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android.intent.category.BROWSABLE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 /&gt;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&lt;data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android:scheme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="http" 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android:host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="localhost"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android:port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="8080"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android:path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="/index"/&gt; </a:t>
            </a:r>
          </a:p>
        </p:txBody>
      </p:sp>
    </p:spTree>
    <p:extLst>
      <p:ext uri="{BB962C8B-B14F-4D97-AF65-F5344CB8AC3E}">
        <p14:creationId xmlns:p14="http://schemas.microsoft.com/office/powerpoint/2010/main" val="1207026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184184"/>
            <a:ext cx="10972800" cy="1143000"/>
          </a:xfrm>
        </p:spPr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Type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69181" y="1196752"/>
            <a:ext cx="10742984" cy="5069159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Type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属性用于指定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MIME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类型，这种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MIME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类型可以是任何自定义的类型，只要符合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abc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xyz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格式的字符串即可。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添加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属性使用</a:t>
            </a:r>
            <a:r>
              <a:rPr lang="en-US" altLang="zh-CN" sz="3200" dirty="0" err="1">
                <a:solidFill>
                  <a:srgbClr val="C00000"/>
                </a:solidFill>
              </a:rPr>
              <a:t>setData</a:t>
            </a:r>
            <a:r>
              <a:rPr lang="en-US" altLang="zh-CN" sz="3200" dirty="0">
                <a:solidFill>
                  <a:srgbClr val="C00000"/>
                </a:solidFill>
              </a:rPr>
              <a:t>( 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设置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type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属性使用</a:t>
            </a:r>
            <a:r>
              <a:rPr lang="en-US" altLang="zh-CN" sz="3200" dirty="0" err="1">
                <a:solidFill>
                  <a:srgbClr val="C00000"/>
                </a:solidFill>
              </a:rPr>
              <a:t>setType</a:t>
            </a:r>
            <a:r>
              <a:rPr lang="en-US" altLang="zh-CN" sz="3200" dirty="0">
                <a:solidFill>
                  <a:srgbClr val="C00000"/>
                </a:solidFill>
              </a:rPr>
              <a:t>( 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rgbClr val="C00000"/>
                </a:solidFill>
              </a:rPr>
              <a:t>data</a:t>
            </a:r>
            <a:r>
              <a:rPr lang="zh-CN" altLang="en-US" dirty="0">
                <a:solidFill>
                  <a:srgbClr val="C00000"/>
                </a:solidFill>
              </a:rPr>
              <a:t>和</a:t>
            </a:r>
            <a:r>
              <a:rPr lang="en-US" altLang="zh-CN" dirty="0">
                <a:solidFill>
                  <a:srgbClr val="C00000"/>
                </a:solidFill>
              </a:rPr>
              <a:t>type</a:t>
            </a:r>
            <a:r>
              <a:rPr lang="zh-CN" altLang="en-US" dirty="0">
                <a:solidFill>
                  <a:srgbClr val="C00000"/>
                </a:solidFill>
              </a:rPr>
              <a:t>属性一般只需要一个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，通过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setData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方法会把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type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属性设置为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null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，相反设置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setType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方法会把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设置为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null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，如果想要两个属性同时设置，要使用</a:t>
            </a:r>
            <a:r>
              <a:rPr lang="en-US" altLang="zh-CN" dirty="0" err="1">
                <a:solidFill>
                  <a:srgbClr val="C00000"/>
                </a:solidFill>
              </a:rPr>
              <a:t>setDataAndType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79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30051"/>
            <a:ext cx="10972800" cy="1143000"/>
          </a:xfrm>
        </p:spPr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Type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073224"/>
            <a:ext cx="10820399" cy="604664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例如：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Type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属性同时使用。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4939" y="1682444"/>
            <a:ext cx="12025336" cy="1268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 intent=new Intent();</a:t>
            </a:r>
            <a:br>
              <a:rPr lang="zh-CN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zh-CN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intent.setAction(Intent.ACTION_VIEW);</a:t>
            </a:r>
            <a:br>
              <a:rPr lang="zh-CN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zh-CN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intent.setDataAndType(Uri.parse("http://www.taobao.com"),"text/html");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4294967295"/>
          </p:nvPr>
        </p:nvSpPr>
        <p:spPr>
          <a:xfrm>
            <a:off x="851995" y="3254852"/>
            <a:ext cx="10972800" cy="108012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当希望打开满足上述条件的组件时，则需要对组件的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&lt;intent-filter&gt;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做如下声明。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1994" y="4226260"/>
            <a:ext cx="10860629" cy="2232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&lt;action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android:name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android.intent.action.VIEW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 /&gt;</a:t>
            </a:r>
            <a:b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&lt;category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android:name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android.intent.category.BROWSABLE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 /&gt;</a:t>
            </a:r>
            <a:b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&lt;data</a:t>
            </a:r>
            <a:b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android:host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="www.baidu.com"</a:t>
            </a:r>
            <a:b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android:mimeType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="text/html"</a:t>
            </a:r>
            <a:b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android:scheme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="http" /&gt;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A45ADC8-5F1C-4E87-98D9-95CF210A3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544" y="3253112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079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262879"/>
            <a:ext cx="10972800" cy="1143000"/>
          </a:xfrm>
        </p:spPr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Extra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88504" y="1211051"/>
            <a:ext cx="10814992" cy="2764903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Extra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属性通常用于在多个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之间进行数据交换。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Extra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属性值一般是一个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Bundle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Bundle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类似于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，存在多组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key-value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对，这样就可以在多个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之间交换数据了。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添加数据使用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putExtra()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进行添加。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27448" y="3975954"/>
            <a:ext cx="993710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intent.putExtra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移动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 "10086");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4294967295"/>
          </p:nvPr>
        </p:nvSpPr>
        <p:spPr>
          <a:xfrm>
            <a:off x="767408" y="4945682"/>
            <a:ext cx="10814992" cy="676171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获取数据使用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getStringExtra()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进行获取。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06352" y="5665762"/>
            <a:ext cx="993710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intent.getStringExtra("</a:t>
            </a:r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移动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284319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408" y="-164892"/>
            <a:ext cx="10972800" cy="1143000"/>
          </a:xfrm>
        </p:spPr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Flags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8490" y="1166018"/>
            <a:ext cx="10814992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Task(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活动栈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的关系。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Task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就像一个容器，而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就相当于填充这个容器的内容，第一个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会处于最下面，最后添加的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会在最顶端。从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Task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中取出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是从最顶端取出。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Flags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（标志位）表示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的运行模式。通过清单文件中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launchMode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来加载模式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703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E590F08-587E-4B19-A432-70CB58752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45259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加载</a:t>
            </a:r>
            <a:r>
              <a:rPr lang="en-US" altLang="zh-CN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Activity</a:t>
            </a:r>
            <a:r>
              <a:rPr lang="zh-CN" altLang="en-US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的四种模式</a:t>
            </a:r>
            <a:endParaRPr lang="en-US" altLang="zh-CN" sz="3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默认启动模式</a:t>
            </a:r>
            <a:r>
              <a:rPr lang="en-US" altLang="zh-CN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standard</a:t>
            </a:r>
          </a:p>
          <a:p>
            <a:pPr lvl="1">
              <a:lnSpc>
                <a:spcPct val="150000"/>
              </a:lnSpc>
            </a:pPr>
            <a:r>
              <a:rPr lang="zh-CN" altLang="en-US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栈顶复用模式</a:t>
            </a:r>
            <a:r>
              <a:rPr lang="en-US" altLang="zh-CN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singleTop</a:t>
            </a:r>
          </a:p>
          <a:p>
            <a:pPr lvl="1">
              <a:lnSpc>
                <a:spcPct val="150000"/>
              </a:lnSpc>
            </a:pPr>
            <a:r>
              <a:rPr lang="zh-CN" altLang="en-US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栈内复用模式</a:t>
            </a:r>
            <a:r>
              <a:rPr lang="en-US" altLang="zh-CN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singleTask</a:t>
            </a:r>
          </a:p>
          <a:p>
            <a:pPr lvl="1">
              <a:lnSpc>
                <a:spcPct val="150000"/>
              </a:lnSpc>
            </a:pPr>
            <a:r>
              <a:rPr lang="zh-CN" altLang="en-US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全局唯一模式</a:t>
            </a:r>
            <a:r>
              <a:rPr lang="en-US" altLang="zh-CN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singleInstance</a:t>
            </a:r>
          </a:p>
          <a:p>
            <a:pPr>
              <a:lnSpc>
                <a:spcPct val="150000"/>
              </a:lnSpc>
            </a:pPr>
            <a:r>
              <a:rPr lang="zh-CN" altLang="en-US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可以在</a:t>
            </a:r>
            <a:r>
              <a:rPr lang="en-US" altLang="zh-CN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AndroidManifest.xml</a:t>
            </a:r>
            <a:r>
              <a:rPr lang="zh-CN" altLang="en-US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中</a:t>
            </a:r>
            <a:r>
              <a:rPr lang="en-US" altLang="zh-CN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activity</a:t>
            </a:r>
            <a:r>
              <a:rPr lang="zh-CN" altLang="en-US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标签的属性设置加载模式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15AFFDF-ABC4-4D3F-9458-7770C0319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Flags</a:t>
            </a:r>
            <a:r>
              <a:rPr lang="zh-CN" altLang="en-US" dirty="0"/>
              <a:t>属性</a:t>
            </a:r>
          </a:p>
        </p:txBody>
      </p:sp>
    </p:spTree>
    <p:extLst>
      <p:ext uri="{BB962C8B-B14F-4D97-AF65-F5344CB8AC3E}">
        <p14:creationId xmlns:p14="http://schemas.microsoft.com/office/powerpoint/2010/main" val="3514787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E590F08-587E-4B19-A432-70CB58752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8"/>
            <a:ext cx="10972800" cy="4855270"/>
          </a:xfrm>
        </p:spPr>
        <p:txBody>
          <a:bodyPr>
            <a:normAutofit lnSpcReduction="10000"/>
          </a:bodyPr>
          <a:lstStyle/>
          <a:p>
            <a:pPr marL="342900" lvl="1" indent="-342900">
              <a:lnSpc>
                <a:spcPct val="140000"/>
              </a:lnSpc>
              <a:buFont typeface="Arial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standard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模式：默认模式。就是每次启动该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的时候，都会重新创建该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的实例，并不会考虑当前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栈里面是否有该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的实例，而是直接压栈。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lvl="1" indent="-342900">
              <a:lnSpc>
                <a:spcPct val="140000"/>
              </a:lnSpc>
              <a:buFont typeface="Arial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singleTop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模式：启动一个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的时候，判断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栈顶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是否存在该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的实例，如果存在，就不会新创建实例，而是复用这个实例。如果不存在，或者有实例但是不在栈顶，都会重新创建该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的实例放入栈顶。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0" lvl="1" indent="0">
              <a:lnSpc>
                <a:spcPct val="140000"/>
              </a:lnSpc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如果复用了实例，会回调一个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onNewIntent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()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的方法。</a:t>
            </a:r>
          </a:p>
          <a:p>
            <a:pPr marL="342900" lvl="1" indent="-342900">
              <a:lnSpc>
                <a:spcPct val="140000"/>
              </a:lnSpc>
              <a:buFont typeface="Arial" pitchFamily="34" charset="0"/>
              <a:buChar char="•"/>
            </a:pPr>
            <a:endParaRPr lang="zh-CN" altLang="en-US" sz="2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15AFFDF-ABC4-4D3F-9458-7770C0319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-171400"/>
            <a:ext cx="10972800" cy="1143000"/>
          </a:xfrm>
        </p:spPr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Flags</a:t>
            </a:r>
            <a:r>
              <a:rPr lang="zh-CN" altLang="en-US" dirty="0"/>
              <a:t>属性</a:t>
            </a:r>
          </a:p>
        </p:txBody>
      </p:sp>
    </p:spTree>
    <p:extLst>
      <p:ext uri="{BB962C8B-B14F-4D97-AF65-F5344CB8AC3E}">
        <p14:creationId xmlns:p14="http://schemas.microsoft.com/office/powerpoint/2010/main" val="1585557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E590F08-587E-4B19-A432-70CB58752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8"/>
            <a:ext cx="10972800" cy="5359326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singleTask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模式：当前任务栈中，判断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栈内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是否存在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的实例，如果不存在，创建一个新的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入栈；如果存在，会把该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Activity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之上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的所有的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出栈，显示当前的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singleTop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一样，如果复用了实例，会调用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onNewIntent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()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方法。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singleInstance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模式：新创建一个任务栈，放入新创建的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Activity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实例，该任务栈只允许存在一个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Activity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的实例，如果已存在，会切换到该任务栈，执行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onNewIntent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方法。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lvl="1" indent="-342900">
              <a:lnSpc>
                <a:spcPct val="140000"/>
              </a:lnSpc>
              <a:buFont typeface="Arial" pitchFamily="34" charset="0"/>
              <a:buChar char="•"/>
            </a:pPr>
            <a:endParaRPr lang="zh-CN" altLang="en-US" sz="2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15AFFDF-ABC4-4D3F-9458-7770C0319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Flags</a:t>
            </a:r>
            <a:r>
              <a:rPr lang="zh-CN" altLang="en-US" dirty="0"/>
              <a:t>属性</a:t>
            </a:r>
          </a:p>
        </p:txBody>
      </p:sp>
    </p:spTree>
    <p:extLst>
      <p:ext uri="{BB962C8B-B14F-4D97-AF65-F5344CB8AC3E}">
        <p14:creationId xmlns:p14="http://schemas.microsoft.com/office/powerpoint/2010/main" val="3619246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150985"/>
            <a:ext cx="10972800" cy="1143000"/>
          </a:xfrm>
        </p:spPr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Flags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24508" y="1232570"/>
            <a:ext cx="10742984" cy="67667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Flags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（标志位）表示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的运行模式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5360" y="1909242"/>
            <a:ext cx="11701300" cy="46237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相当于</a:t>
            </a:r>
            <a:r>
              <a:rPr lang="en-US" altLang="zh-CN" sz="2800" dirty="0" err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singleTask</a:t>
            </a:r>
            <a:endParaRPr lang="en-US" altLang="zh-CN" sz="2800" dirty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intent.addFlags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(Intent.</a:t>
            </a:r>
            <a:r>
              <a:rPr lang="en-US" altLang="zh-CN" sz="2800" b="1" i="1" dirty="0">
                <a:solidFill>
                  <a:schemeClr val="tx1"/>
                </a:solidFill>
              </a:rPr>
              <a:t> FLAG_ACTIVITY_CLEAR_TASK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spcBef>
                <a:spcPts val="1200"/>
              </a:spcBef>
              <a:defRPr/>
            </a:pPr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相当于</a:t>
            </a:r>
            <a:r>
              <a:rPr lang="en-US" altLang="zh-CN" sz="2800" dirty="0" err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singleTop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intent.addFlags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(Intent.FLAG_ACTIVITY_CLEAR_TOP);</a:t>
            </a:r>
          </a:p>
          <a:p>
            <a:pPr>
              <a:spcBef>
                <a:spcPts val="1200"/>
              </a:spcBef>
              <a:defRPr/>
            </a:pPr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新的</a:t>
            </a:r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Task</a:t>
            </a:r>
            <a:r>
              <a:rPr lang="zh-CN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中启动</a:t>
            </a:r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ACTIVITY</a:t>
            </a:r>
            <a:endParaRPr lang="zh-CN" altLang="en-US" sz="2800" dirty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intent.addFlags(Intent.FLAG_ACTIVITY_NEW_TASK);</a:t>
            </a:r>
          </a:p>
          <a:p>
            <a:pPr>
              <a:spcBef>
                <a:spcPts val="1200"/>
              </a:spcBef>
              <a:defRPr/>
            </a:pPr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如果</a:t>
            </a:r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Activity</a:t>
            </a:r>
            <a:r>
              <a:rPr lang="zh-CN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已运行到了</a:t>
            </a:r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Task</a:t>
            </a:r>
            <a:r>
              <a:rPr lang="zh-CN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，再次跳转不会再运行这个</a:t>
            </a:r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Activity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intent.addFlags(Intent.FLAG_ACTIVITY_SINGLE_TOP);</a:t>
            </a:r>
            <a:endParaRPr lang="en-US" altLang="zh-CN" sz="2800" b="1" dirty="0">
              <a:solidFill>
                <a:srgbClr val="0070C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5001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316765"/>
            <a:ext cx="109728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733" dirty="0">
                <a:latin typeface="+mn-ea"/>
              </a:rPr>
              <a:t>Intent</a:t>
            </a:r>
            <a:r>
              <a:rPr lang="zh-CN" altLang="en-US" sz="3733" dirty="0">
                <a:latin typeface="+mn-ea"/>
              </a:rPr>
              <a:t>概述</a:t>
            </a:r>
            <a:endParaRPr lang="en-US" altLang="zh-CN" sz="3733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733" dirty="0">
                <a:latin typeface="+mn-ea"/>
              </a:rPr>
              <a:t>Intent</a:t>
            </a:r>
            <a:r>
              <a:rPr lang="zh-CN" altLang="en-US" sz="3733" dirty="0">
                <a:latin typeface="+mn-ea"/>
              </a:rPr>
              <a:t>的相关属性</a:t>
            </a:r>
            <a:endParaRPr lang="en-US" altLang="zh-CN" sz="3733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733" dirty="0">
                <a:solidFill>
                  <a:srgbClr val="FF0000"/>
                </a:solidFill>
                <a:latin typeface="+mn-ea"/>
              </a:rPr>
              <a:t>Intent</a:t>
            </a:r>
            <a:r>
              <a:rPr lang="zh-CN" altLang="en-US" sz="3733" dirty="0">
                <a:solidFill>
                  <a:srgbClr val="FF0000"/>
                </a:solidFill>
                <a:latin typeface="+mn-ea"/>
              </a:rPr>
              <a:t>使用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-127728"/>
            <a:ext cx="109728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391700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8" y="-184666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Intent</a:t>
            </a:r>
            <a:r>
              <a:rPr lang="zh-CN" altLang="en-US" sz="3600" dirty="0">
                <a:latin typeface="+mn-ea"/>
                <a:ea typeface="+mn-ea"/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65176" y="1000299"/>
            <a:ext cx="10814992" cy="4857402"/>
          </a:xfrm>
        </p:spPr>
        <p:txBody>
          <a:bodyPr>
            <a:noAutofit/>
          </a:bodyPr>
          <a:lstStyle/>
          <a:p>
            <a:pPr marL="457200" lvl="1" indent="-457200">
              <a:spcBef>
                <a:spcPts val="1200"/>
              </a:spcBef>
              <a:spcAft>
                <a:spcPts val="600"/>
              </a:spcAft>
              <a:buFontTx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基本设计理念是：减少组件间的耦合；因此在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中提供了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来实现在应用程序组件与组件之间交互。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-457200">
              <a:spcBef>
                <a:spcPts val="1200"/>
              </a:spcBef>
              <a:spcAft>
                <a:spcPts val="600"/>
              </a:spcAft>
              <a:buFontTx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：意图，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负责对应用中一次操作的动作、动作涉及数据、附加数据进行描述；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根据此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的描述，负责找到对应的组件，将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传递给调用的组件，并完成组件的调用。 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-457200">
              <a:spcBef>
                <a:spcPts val="1200"/>
              </a:spcBef>
              <a:spcAft>
                <a:spcPts val="600"/>
              </a:spcAft>
              <a:buFontTx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最主要的作用就是，使用</a:t>
            </a:r>
            <a:r>
              <a:rPr lang="en-US" altLang="zh-CN" sz="3200" dirty="0">
                <a:solidFill>
                  <a:srgbClr val="C00000"/>
                </a:solidFill>
              </a:rPr>
              <a:t>Intent</a:t>
            </a:r>
            <a:r>
              <a:rPr lang="zh-CN" altLang="en-US" sz="3200" dirty="0">
                <a:solidFill>
                  <a:srgbClr val="C00000"/>
                </a:solidFill>
              </a:rPr>
              <a:t>启动三大核心组件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674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0335" y="-184666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启动内置应用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124744"/>
            <a:ext cx="11219770" cy="4781128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启动内置应用程序的基本流程：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设置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对象的属性（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Category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等）；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</a:t>
            </a:r>
            <a:r>
              <a:rPr lang="zh-CN" altLang="en-US" sz="3200" dirty="0">
                <a:solidFill>
                  <a:srgbClr val="C00000"/>
                </a:solidFill>
              </a:rPr>
              <a:t>申请内置应用程序启动权限；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marL="971550" lvl="1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启动内置应用程序。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951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0276" y="-113319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启动内置应用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49516" y="1101028"/>
            <a:ext cx="10742984" cy="690662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拨打电话：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76492" y="1700808"/>
            <a:ext cx="9289032" cy="1728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 i = new Intent();</a:t>
            </a:r>
          </a:p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i.setAction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Intent.ACTION_DIAL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i.setData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Uri.parse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("tel:10086")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startActivity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(i);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</p:nvPr>
        </p:nvSpPr>
        <p:spPr>
          <a:xfrm>
            <a:off x="881452" y="3579403"/>
            <a:ext cx="9865096" cy="1527398"/>
          </a:xfrm>
        </p:spPr>
        <p:txBody>
          <a:bodyPr>
            <a:noAutofit/>
          </a:bodyPr>
          <a:lstStyle/>
          <a:p>
            <a:pPr marL="857250" lvl="2" indent="-457200">
              <a:spcBef>
                <a:spcPts val="6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  <a:defRPr/>
            </a:pPr>
            <a:r>
              <a:rPr lang="en-US" altLang="zh-CN" sz="2800" dirty="0" err="1">
                <a:solidFill>
                  <a:srgbClr val="C00000"/>
                </a:solidFill>
              </a:rPr>
              <a:t>Intent.ACTION_DIAL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为拨打电话应用程序所匹配的动作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，表示打开拨打电话窗口，但还未拨出电话。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spcBef>
                <a:spcPts val="6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  <a:defRPr/>
            </a:pPr>
            <a:r>
              <a:rPr lang="en-US" altLang="zh-CN" sz="2800" dirty="0" err="1">
                <a:solidFill>
                  <a:srgbClr val="C00000"/>
                </a:solidFill>
              </a:rPr>
              <a:t>Intent.ACTION_CALL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拨打电话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spcBef>
                <a:spcPts val="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可以使用简写形式：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44862" y="5484184"/>
            <a:ext cx="10033004" cy="13529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 i = new Intent(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Intent.ACTION_DIAL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Uri.parse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("tel:10086"));</a:t>
            </a:r>
          </a:p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startActivity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(i);</a:t>
            </a:r>
          </a:p>
        </p:txBody>
      </p:sp>
    </p:spTree>
    <p:extLst>
      <p:ext uri="{BB962C8B-B14F-4D97-AF65-F5344CB8AC3E}">
        <p14:creationId xmlns:p14="http://schemas.microsoft.com/office/powerpoint/2010/main" val="2097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89022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启动内置应用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59496" y="2492896"/>
            <a:ext cx="9289032" cy="936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&lt;uses-permission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android:name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android.permission.CALL_PHONE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</p:nvPr>
        </p:nvSpPr>
        <p:spPr>
          <a:xfrm>
            <a:off x="875420" y="1149622"/>
            <a:ext cx="10441160" cy="1080120"/>
          </a:xfrm>
        </p:spPr>
        <p:txBody>
          <a:bodyPr>
            <a:noAutofit/>
          </a:bodyPr>
          <a:lstStyle/>
          <a:p>
            <a:pPr marL="857250" lvl="2" indent="-457200">
              <a:spcBef>
                <a:spcPts val="6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  <a:defRPr/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在使用内置拨打电话程序时，必须在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文件中申请权限：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4294967295"/>
          </p:nvPr>
        </p:nvSpPr>
        <p:spPr>
          <a:xfrm>
            <a:off x="839416" y="3429000"/>
            <a:ext cx="10441160" cy="3284984"/>
          </a:xfrm>
        </p:spPr>
        <p:txBody>
          <a:bodyPr>
            <a:noAutofit/>
          </a:bodyPr>
          <a:lstStyle/>
          <a:p>
            <a:pPr marL="857250" lvl="2" indent="-457200">
              <a:spcBef>
                <a:spcPts val="6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  <a:defRPr/>
            </a:pPr>
            <a:r>
              <a:rPr lang="zh-CN" altLang="en-US" sz="2800" dirty="0">
                <a:solidFill>
                  <a:srgbClr val="C00000"/>
                </a:solidFill>
              </a:rPr>
              <a:t>注意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：模拟器测试需要在设置中给相应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设置允许拨号的权限。</a:t>
            </a:r>
          </a:p>
          <a:p>
            <a:pPr marL="1314450" lvl="3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打开安卓模拟器的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Setting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314450" lvl="3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314450" lvl="3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找到要运行的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314450" lvl="3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进去点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Permissions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314450" lvl="3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把需要的权限打开。</a:t>
            </a:r>
          </a:p>
        </p:txBody>
      </p:sp>
    </p:spTree>
    <p:extLst>
      <p:ext uri="{BB962C8B-B14F-4D97-AF65-F5344CB8AC3E}">
        <p14:creationId xmlns:p14="http://schemas.microsoft.com/office/powerpoint/2010/main" val="190256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启动内置应用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166810"/>
            <a:ext cx="10742984" cy="690662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发送短信：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59496" y="2060848"/>
            <a:ext cx="9289032" cy="2232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 i = new Intent();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i.setAction(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Intent.ACTION_SENDTO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i.setData(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Uri.parse("smsto:10086"));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i.putExtra(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"sms_body"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"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短信内容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startActivity( i );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</p:nvPr>
        </p:nvSpPr>
        <p:spPr>
          <a:xfrm>
            <a:off x="839416" y="4349874"/>
            <a:ext cx="9865096" cy="1023342"/>
          </a:xfrm>
        </p:spPr>
        <p:txBody>
          <a:bodyPr>
            <a:noAutofit/>
          </a:bodyPr>
          <a:lstStyle/>
          <a:p>
            <a:pPr marL="857250" lvl="2" indent="-457200">
              <a:spcBef>
                <a:spcPts val="6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在使用发送短信程序时，必须在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文件中申请权限：</a:t>
            </a:r>
          </a:p>
        </p:txBody>
      </p:sp>
      <p:sp>
        <p:nvSpPr>
          <p:cNvPr id="10" name="矩形 9"/>
          <p:cNvSpPr/>
          <p:nvPr/>
        </p:nvSpPr>
        <p:spPr>
          <a:xfrm>
            <a:off x="1559496" y="5316438"/>
            <a:ext cx="9289032" cy="10943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&lt;uses-permission android:name="android.permission.SEND_SMS"/&gt;</a:t>
            </a:r>
          </a:p>
        </p:txBody>
      </p:sp>
    </p:spTree>
    <p:extLst>
      <p:ext uri="{BB962C8B-B14F-4D97-AF65-F5344CB8AC3E}">
        <p14:creationId xmlns:p14="http://schemas.microsoft.com/office/powerpoint/2010/main" val="136453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7612" y="-17393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启动内置应用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484784"/>
            <a:ext cx="10742984" cy="690662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打开地图：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59496" y="2242592"/>
            <a:ext cx="9289032" cy="19064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new Intent();</a:t>
            </a:r>
          </a:p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i.setAction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Intent.ACTION_VIEW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i.setData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Uri.parse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geo:39.89,116.3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"));</a:t>
            </a:r>
          </a:p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startActivity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</p:nvPr>
        </p:nvSpPr>
        <p:spPr>
          <a:xfrm>
            <a:off x="839416" y="4349874"/>
            <a:ext cx="9865096" cy="1167358"/>
          </a:xfrm>
        </p:spPr>
        <p:txBody>
          <a:bodyPr>
            <a:noAutofit/>
          </a:bodyPr>
          <a:lstStyle/>
          <a:p>
            <a:pPr marL="857250" lvl="2" indent="-457200">
              <a:spcBef>
                <a:spcPts val="6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geo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：后的参数代表当前地理位置的经度和纬度值。</a:t>
            </a:r>
          </a:p>
          <a:p>
            <a:pPr marL="857250" lvl="2" indent="-457200">
              <a:spcBef>
                <a:spcPts val="6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该段代码会打开本机默认的地图软件。</a:t>
            </a:r>
          </a:p>
        </p:txBody>
      </p:sp>
    </p:spTree>
    <p:extLst>
      <p:ext uri="{BB962C8B-B14F-4D97-AF65-F5344CB8AC3E}">
        <p14:creationId xmlns:p14="http://schemas.microsoft.com/office/powerpoint/2010/main" val="156663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580" y="-37123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启动内置应用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586210"/>
            <a:ext cx="10742984" cy="690662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打开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浏览器：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59496" y="2386608"/>
            <a:ext cx="9289032" cy="1834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new Intent();</a:t>
            </a:r>
          </a:p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i.setAction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Intent.ACTION_VIEW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i.setData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Uri.parse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http://www.baidu.com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"));</a:t>
            </a:r>
          </a:p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startActivity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</p:nvPr>
        </p:nvSpPr>
        <p:spPr>
          <a:xfrm>
            <a:off x="839416" y="4349874"/>
            <a:ext cx="9865096" cy="1167358"/>
          </a:xfrm>
        </p:spPr>
        <p:txBody>
          <a:bodyPr>
            <a:noAutofit/>
          </a:bodyPr>
          <a:lstStyle/>
          <a:p>
            <a:pPr marL="857250" lvl="2" indent="-457200">
              <a:spcBef>
                <a:spcPts val="6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  <a:defRPr/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打开默认手机浏览器，以显示结果页。</a:t>
            </a:r>
          </a:p>
        </p:txBody>
      </p:sp>
    </p:spTree>
    <p:extLst>
      <p:ext uri="{BB962C8B-B14F-4D97-AF65-F5344CB8AC3E}">
        <p14:creationId xmlns:p14="http://schemas.microsoft.com/office/powerpoint/2010/main" val="36425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-41365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启动内置应用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1324744"/>
          </a:xfrm>
        </p:spPr>
        <p:txBody>
          <a:bodyPr>
            <a:normAutofit/>
          </a:bodyPr>
          <a:lstStyle/>
          <a:p>
            <a:pPr marL="457200" lvl="1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可以启动的其它内置应用，请参考：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00050" lvl="2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>
                <a:hlinkClick r:id="rId2"/>
              </a:rPr>
              <a:t>https://www.cnblogs.com/JLZT1223/p/6796413.html</a:t>
            </a:r>
            <a:r>
              <a:rPr lang="en-US" altLang="zh-CN" dirty="0"/>
              <a:t> 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51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750" y="-29207"/>
            <a:ext cx="10972800" cy="1014417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Intent</a:t>
            </a:r>
            <a:r>
              <a:rPr lang="zh-CN" altLang="en-US" sz="3600" dirty="0">
                <a:latin typeface="+mn-ea"/>
                <a:ea typeface="+mn-ea"/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236023"/>
            <a:ext cx="10814992" cy="1900807"/>
          </a:xfrm>
        </p:spPr>
        <p:txBody>
          <a:bodyPr>
            <a:noAutofit/>
          </a:bodyPr>
          <a:lstStyle/>
          <a:p>
            <a:pPr marL="457200" lvl="1" indent="-45720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Tx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中的三大核心组件，</a:t>
            </a:r>
            <a:r>
              <a:rPr lang="zh-CN" altLang="en-US" sz="3200" dirty="0">
                <a:solidFill>
                  <a:srgbClr val="C00000"/>
                </a:solidFill>
              </a:rPr>
              <a:t>活动</a:t>
            </a:r>
            <a:r>
              <a:rPr lang="en-US" altLang="zh-CN" sz="3200" dirty="0">
                <a:solidFill>
                  <a:srgbClr val="C00000"/>
                </a:solidFill>
              </a:rPr>
              <a:t>(Activity)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zh-CN" altLang="en-US" sz="3200" dirty="0">
                <a:solidFill>
                  <a:srgbClr val="C00000"/>
                </a:solidFill>
              </a:rPr>
              <a:t>服务</a:t>
            </a:r>
            <a:r>
              <a:rPr lang="en-US" altLang="zh-CN" sz="3200" dirty="0">
                <a:solidFill>
                  <a:srgbClr val="C00000"/>
                </a:solidFill>
              </a:rPr>
              <a:t>(Service)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zh-CN" altLang="en-US" sz="3200" dirty="0">
                <a:solidFill>
                  <a:srgbClr val="C00000"/>
                </a:solidFill>
              </a:rPr>
              <a:t>广播接收器</a:t>
            </a:r>
            <a:r>
              <a:rPr lang="en-US" altLang="zh-CN" sz="3200" dirty="0">
                <a:solidFill>
                  <a:srgbClr val="C00000"/>
                </a:solidFill>
              </a:rPr>
              <a:t>(BroadcastReceiver)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，都是通过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来启动或激活的。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911034" y="2852936"/>
            <a:ext cx="6513558" cy="3826079"/>
            <a:chOff x="3575720" y="2780928"/>
            <a:chExt cx="6513558" cy="3826079"/>
          </a:xfrm>
        </p:grpSpPr>
        <p:sp>
          <p:nvSpPr>
            <p:cNvPr id="4" name="椭圆 3"/>
            <p:cNvSpPr/>
            <p:nvPr/>
          </p:nvSpPr>
          <p:spPr>
            <a:xfrm>
              <a:off x="5799620" y="2780928"/>
              <a:ext cx="2088232" cy="130579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latin typeface="Arial" panose="020B0604020202020204" pitchFamily="34" charset="0"/>
                  <a:cs typeface="Arial" panose="020B0604020202020204" pitchFamily="34" charset="0"/>
                </a:rPr>
                <a:t>Activity-1</a:t>
              </a:r>
              <a:endParaRPr lang="zh-CN" alt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799620" y="5301208"/>
              <a:ext cx="2088232" cy="130579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latin typeface="Arial" panose="020B0604020202020204" pitchFamily="34" charset="0"/>
                  <a:cs typeface="Arial" panose="020B0604020202020204" pitchFamily="34" charset="0"/>
                </a:rPr>
                <a:t>Broadcast</a:t>
              </a:r>
            </a:p>
            <a:p>
              <a:pPr algn="ctr"/>
              <a:r>
                <a:rPr lang="en-US" altLang="zh-CN" sz="2000" b="1">
                  <a:latin typeface="Arial" panose="020B0604020202020204" pitchFamily="34" charset="0"/>
                  <a:cs typeface="Arial" panose="020B0604020202020204" pitchFamily="34" charset="0"/>
                </a:rPr>
                <a:t>Receiver</a:t>
              </a:r>
            </a:p>
          </p:txBody>
        </p:sp>
        <p:sp>
          <p:nvSpPr>
            <p:cNvPr id="8" name="椭圆 7"/>
            <p:cNvSpPr/>
            <p:nvPr/>
          </p:nvSpPr>
          <p:spPr>
            <a:xfrm>
              <a:off x="3575720" y="4043988"/>
              <a:ext cx="2088232" cy="130579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8001046" y="4043989"/>
              <a:ext cx="2088232" cy="130579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latin typeface="Arial" panose="020B0604020202020204" pitchFamily="34" charset="0"/>
                  <a:cs typeface="Arial" panose="020B0604020202020204" pitchFamily="34" charset="0"/>
                </a:rPr>
                <a:t>Activity-2</a:t>
              </a:r>
              <a:endParaRPr lang="zh-CN" alt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菱形 4"/>
            <p:cNvSpPr/>
            <p:nvPr/>
          </p:nvSpPr>
          <p:spPr>
            <a:xfrm>
              <a:off x="5738464" y="4144253"/>
              <a:ext cx="2210544" cy="1105272"/>
            </a:xfrm>
            <a:prstGeom prst="diamond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latin typeface="Arial" panose="020B0604020202020204" pitchFamily="34" charset="0"/>
                  <a:cs typeface="Arial" panose="020B0604020202020204" pitchFamily="34" charset="0"/>
                </a:rPr>
                <a:t>Intent</a:t>
              </a:r>
              <a:endParaRPr lang="zh-CN" alt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945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-159257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Intent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79376" y="873942"/>
            <a:ext cx="9443392" cy="532775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011601"/>
              </p:ext>
            </p:extLst>
          </p:nvPr>
        </p:nvGraphicFramePr>
        <p:xfrm>
          <a:off x="2078752" y="1534552"/>
          <a:ext cx="8625759" cy="1102360"/>
        </p:xfrm>
        <a:graphic>
          <a:graphicData uri="http://schemas.openxmlformats.org/drawingml/2006/table">
            <a:tbl>
              <a:tblPr/>
              <a:tblGrid>
                <a:gridCol w="4161264">
                  <a:extLst>
                    <a:ext uri="{9D8B030D-6E8A-4147-A177-3AD203B41FA5}">
                      <a16:colId xmlns:a16="http://schemas.microsoft.com/office/drawing/2014/main" val="967325757"/>
                    </a:ext>
                  </a:extLst>
                </a:gridCol>
                <a:gridCol w="4464495">
                  <a:extLst>
                    <a:ext uri="{9D8B030D-6E8A-4147-A177-3AD203B41FA5}">
                      <a16:colId xmlns:a16="http://schemas.microsoft.com/office/drawing/2014/main" val="18751488"/>
                    </a:ext>
                  </a:extLst>
                </a:gridCol>
              </a:tblGrid>
              <a:tr h="2908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方法名称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201701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Context.startActivity()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启动新的</a:t>
                      </a:r>
                      <a:r>
                        <a:rPr lang="en-US" altLang="zh-C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Activity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469765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Activity.startActivityForResult()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启动新的</a:t>
                      </a:r>
                      <a:r>
                        <a:rPr lang="en-US" altLang="zh-CN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Activity(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并获得响应信息</a:t>
                      </a:r>
                      <a:r>
                        <a:rPr lang="en-US" altLang="zh-CN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372124"/>
                  </a:ext>
                </a:extLst>
              </a:tr>
            </a:tbl>
          </a:graphicData>
        </a:graphic>
      </p:graphicFrame>
      <p:sp>
        <p:nvSpPr>
          <p:cNvPr id="11" name="内容占位符 2"/>
          <p:cNvSpPr txBox="1">
            <a:spLocks/>
          </p:cNvSpPr>
          <p:nvPr/>
        </p:nvSpPr>
        <p:spPr>
          <a:xfrm>
            <a:off x="767408" y="2636913"/>
            <a:ext cx="9443392" cy="606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启动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767408" y="4448141"/>
            <a:ext cx="9443392" cy="648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启动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BroadcastReceiver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003491"/>
              </p:ext>
            </p:extLst>
          </p:nvPr>
        </p:nvGraphicFramePr>
        <p:xfrm>
          <a:off x="2063552" y="3201641"/>
          <a:ext cx="8625759" cy="1313180"/>
        </p:xfrm>
        <a:graphic>
          <a:graphicData uri="http://schemas.openxmlformats.org/drawingml/2006/table">
            <a:tbl>
              <a:tblPr/>
              <a:tblGrid>
                <a:gridCol w="4176464">
                  <a:extLst>
                    <a:ext uri="{9D8B030D-6E8A-4147-A177-3AD203B41FA5}">
                      <a16:colId xmlns:a16="http://schemas.microsoft.com/office/drawing/2014/main" val="967325757"/>
                    </a:ext>
                  </a:extLst>
                </a:gridCol>
                <a:gridCol w="4449295">
                  <a:extLst>
                    <a:ext uri="{9D8B030D-6E8A-4147-A177-3AD203B41FA5}">
                      <a16:colId xmlns:a16="http://schemas.microsoft.com/office/drawing/2014/main" val="18751488"/>
                    </a:ext>
                  </a:extLst>
                </a:gridCol>
              </a:tblGrid>
              <a:tr h="2908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方法名称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201701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Context.startService()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启动新的</a:t>
                      </a:r>
                      <a:r>
                        <a:rPr lang="en-US" altLang="zh-CN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Service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或者传消息给一个运行的</a:t>
                      </a:r>
                      <a:r>
                        <a:rPr lang="en-US" altLang="zh-CN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Service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469765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Context.bindService()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在调用组件和目标</a:t>
                      </a:r>
                      <a:r>
                        <a:rPr lang="en-US" altLang="zh-CN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Service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间建立连接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372124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863379"/>
              </p:ext>
            </p:extLst>
          </p:nvPr>
        </p:nvGraphicFramePr>
        <p:xfrm>
          <a:off x="2069909" y="5024204"/>
          <a:ext cx="8625759" cy="1501140"/>
        </p:xfrm>
        <a:graphic>
          <a:graphicData uri="http://schemas.openxmlformats.org/drawingml/2006/table">
            <a:tbl>
              <a:tblPr/>
              <a:tblGrid>
                <a:gridCol w="4168080">
                  <a:extLst>
                    <a:ext uri="{9D8B030D-6E8A-4147-A177-3AD203B41FA5}">
                      <a16:colId xmlns:a16="http://schemas.microsoft.com/office/drawing/2014/main" val="967325757"/>
                    </a:ext>
                  </a:extLst>
                </a:gridCol>
                <a:gridCol w="4457679">
                  <a:extLst>
                    <a:ext uri="{9D8B030D-6E8A-4147-A177-3AD203B41FA5}">
                      <a16:colId xmlns:a16="http://schemas.microsoft.com/office/drawing/2014/main" val="18751488"/>
                    </a:ext>
                  </a:extLst>
                </a:gridCol>
              </a:tblGrid>
              <a:tr h="2908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方法名称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201701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Context.sendBroadcast()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普通的发送广播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469765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Context.sendOrderedBroadcast()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有序的发送广播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372124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Context.sendStickyBroadcast()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粘性的发送广播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118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20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316765"/>
            <a:ext cx="109728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733">
                <a:latin typeface="+mn-ea"/>
              </a:rPr>
              <a:t>Intent</a:t>
            </a:r>
            <a:r>
              <a:rPr lang="zh-CN" altLang="en-US" sz="3733">
                <a:latin typeface="+mn-ea"/>
              </a:rPr>
              <a:t>概述</a:t>
            </a:r>
            <a:endParaRPr lang="en-US" altLang="zh-CN" sz="3733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733">
                <a:solidFill>
                  <a:srgbClr val="FF0000"/>
                </a:solidFill>
                <a:latin typeface="+mn-ea"/>
              </a:rPr>
              <a:t>Intent</a:t>
            </a:r>
            <a:r>
              <a:rPr lang="zh-CN" altLang="en-US" sz="3733" dirty="0">
                <a:solidFill>
                  <a:srgbClr val="FF0000"/>
                </a:solidFill>
                <a:latin typeface="+mn-ea"/>
              </a:rPr>
              <a:t>的相关属性</a:t>
            </a:r>
            <a:endParaRPr lang="en-US" altLang="zh-CN" sz="3733" dirty="0">
              <a:solidFill>
                <a:srgbClr val="FF0000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733" dirty="0" err="1">
                <a:latin typeface="+mn-ea"/>
              </a:rPr>
              <a:t>Inent</a:t>
            </a:r>
            <a:r>
              <a:rPr lang="zh-CN" altLang="en-US" sz="3733" dirty="0">
                <a:latin typeface="+mn-ea"/>
              </a:rPr>
              <a:t>使用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-127728"/>
            <a:ext cx="109728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3689504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-46562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Intent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484784"/>
            <a:ext cx="10814992" cy="5069160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由以下各个组成部分：</a:t>
            </a:r>
          </a:p>
          <a:p>
            <a:pPr lvl="1">
              <a:spcBef>
                <a:spcPts val="1200"/>
              </a:spcBef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Component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（组件）：目的组件。</a:t>
            </a:r>
          </a:p>
          <a:p>
            <a:pPr lvl="1">
              <a:spcBef>
                <a:spcPts val="600"/>
              </a:spcBef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Action  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（动作）：用来表现意图的行动。</a:t>
            </a:r>
          </a:p>
          <a:p>
            <a:pPr lvl="1">
              <a:spcBef>
                <a:spcPts val="600"/>
              </a:spcBef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Category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（类别）：用来表现动作的类别。</a:t>
            </a:r>
          </a:p>
          <a:p>
            <a:pPr lvl="1">
              <a:spcBef>
                <a:spcPts val="600"/>
              </a:spcBef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Data    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（数据）：表示与动作要操纵的数据。</a:t>
            </a:r>
          </a:p>
          <a:p>
            <a:pPr lvl="1">
              <a:spcBef>
                <a:spcPts val="600"/>
              </a:spcBef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Type    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（数据类型）：对于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范例的描写。</a:t>
            </a:r>
          </a:p>
          <a:p>
            <a:pPr lvl="1">
              <a:spcBef>
                <a:spcPts val="600"/>
              </a:spcBef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Extras  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（扩展信息）：扩展信息。</a:t>
            </a:r>
          </a:p>
          <a:p>
            <a:pPr lvl="1">
              <a:spcBef>
                <a:spcPts val="600"/>
              </a:spcBef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Flags   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（标志位）：期望这个意图的运行模式。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7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9482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Intent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600201"/>
            <a:ext cx="10814992" cy="4781127"/>
          </a:xfrm>
        </p:spPr>
        <p:txBody>
          <a:bodyPr>
            <a:normAutofit/>
          </a:bodyPr>
          <a:lstStyle/>
          <a:p>
            <a:pPr marL="457200" lvl="1" indent="-457200">
              <a:spcBef>
                <a:spcPts val="1200"/>
              </a:spcBef>
              <a:spcAft>
                <a:spcPts val="600"/>
              </a:spcAft>
              <a:buFont typeface="微软雅黑" panose="020B0503020204020204" pitchFamily="34" charset="-122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对象在启动组件时，需要明确一个核心问题：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spcBef>
                <a:spcPts val="12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当前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对象待启动的组件是什么？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-457200">
              <a:spcBef>
                <a:spcPts val="1800"/>
              </a:spcBef>
              <a:spcAft>
                <a:spcPts val="600"/>
              </a:spcAft>
              <a:buFont typeface="微软雅黑" panose="020B0503020204020204" pitchFamily="34" charset="-122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根据这个问题的解决思路，一般在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中有两种形式的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使用方法：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spcBef>
                <a:spcPts val="12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</a:pPr>
            <a:r>
              <a:rPr lang="zh-CN" altLang="en-US" sz="3200" dirty="0">
                <a:solidFill>
                  <a:srgbClr val="C00000"/>
                </a:solidFill>
              </a:rPr>
              <a:t>显式</a:t>
            </a:r>
            <a:r>
              <a:rPr lang="en-US" altLang="zh-CN" sz="3200" dirty="0">
                <a:solidFill>
                  <a:srgbClr val="C00000"/>
                </a:solidFill>
              </a:rPr>
              <a:t>Intent</a:t>
            </a:r>
            <a:r>
              <a:rPr lang="zh-CN" altLang="en-US" sz="3200" dirty="0">
                <a:solidFill>
                  <a:srgbClr val="C00000"/>
                </a:solidFill>
              </a:rPr>
              <a:t>对象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：直接指明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的目的组件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spcBef>
                <a:spcPts val="12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</a:pPr>
            <a:r>
              <a:rPr lang="zh-CN" altLang="en-US" sz="3200" dirty="0">
                <a:solidFill>
                  <a:srgbClr val="C00000"/>
                </a:solidFill>
              </a:rPr>
              <a:t>隐式</a:t>
            </a:r>
            <a:r>
              <a:rPr lang="en-US" altLang="zh-CN" sz="3200" dirty="0">
                <a:solidFill>
                  <a:srgbClr val="C00000"/>
                </a:solidFill>
              </a:rPr>
              <a:t>Intent</a:t>
            </a:r>
            <a:r>
              <a:rPr lang="zh-CN" altLang="en-US" sz="3200" dirty="0">
                <a:solidFill>
                  <a:srgbClr val="C00000"/>
                </a:solidFill>
              </a:rPr>
              <a:t>对象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：没有直接指明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目的组件，而是通过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其它属性来隐式指出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待加载的组件类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110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152783"/>
            <a:ext cx="10972800" cy="1143000"/>
          </a:xfrm>
        </p:spPr>
        <p:txBody>
          <a:bodyPr/>
          <a:lstStyle/>
          <a:p>
            <a:r>
              <a:rPr lang="zh-CN" altLang="en-US" dirty="0"/>
              <a:t>使用显式</a:t>
            </a:r>
            <a:r>
              <a:rPr lang="en-US" altLang="zh-CN" dirty="0"/>
              <a:t>Intent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24508" y="1309958"/>
            <a:ext cx="10742984" cy="2044824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显式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：明确指定了当前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应该传递给哪个组件的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显式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使用的基本方法：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400" y="3645024"/>
            <a:ext cx="11103024" cy="27732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setClass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(Context </a:t>
            </a:r>
            <a:r>
              <a:rPr lang="en-US" altLang="zh-CN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packageContext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Class&lt;?&gt; </a:t>
            </a:r>
            <a:r>
              <a:rPr lang="en-US" altLang="zh-CN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cls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3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setClassName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(Context </a:t>
            </a:r>
            <a:r>
              <a:rPr lang="en-US" altLang="zh-CN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packageContext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</a:t>
            </a:r>
          </a:p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String </a:t>
            </a:r>
            <a:r>
              <a:rPr lang="en-US" altLang="zh-CN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3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setClassName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packageName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</a:t>
            </a:r>
          </a:p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String </a:t>
            </a:r>
            <a:r>
              <a:rPr lang="en-US" altLang="zh-CN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515306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Android测试点</Template>
  <TotalTime>1293</TotalTime>
  <Words>3234</Words>
  <Application>Microsoft Office PowerPoint</Application>
  <PresentationFormat>宽屏</PresentationFormat>
  <Paragraphs>280</Paragraphs>
  <Slides>36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华文楷体</vt:lpstr>
      <vt:lpstr>宋体</vt:lpstr>
      <vt:lpstr>微软雅黑</vt:lpstr>
      <vt:lpstr>Arial</vt:lpstr>
      <vt:lpstr>Calibri</vt:lpstr>
      <vt:lpstr>Consolas</vt:lpstr>
      <vt:lpstr>Wingdings</vt:lpstr>
      <vt:lpstr>moban</vt:lpstr>
      <vt:lpstr>08 Intent的使用</vt:lpstr>
      <vt:lpstr>本章大纲</vt:lpstr>
      <vt:lpstr>Intent简介</vt:lpstr>
      <vt:lpstr>Intent简介</vt:lpstr>
      <vt:lpstr>Intent简介</vt:lpstr>
      <vt:lpstr>本章大纲</vt:lpstr>
      <vt:lpstr>Intent简介</vt:lpstr>
      <vt:lpstr>Intent简介</vt:lpstr>
      <vt:lpstr>使用显式Intent</vt:lpstr>
      <vt:lpstr>使用显式Intent</vt:lpstr>
      <vt:lpstr>隐式Intent</vt:lpstr>
      <vt:lpstr>Intent的Action、Category属性</vt:lpstr>
      <vt:lpstr>Intent的Action属性</vt:lpstr>
      <vt:lpstr>Intent的Action属性</vt:lpstr>
      <vt:lpstr>Intent的Action属性</vt:lpstr>
      <vt:lpstr>Intent的Category属性</vt:lpstr>
      <vt:lpstr>Intent的Category属性</vt:lpstr>
      <vt:lpstr>Intent的Category属性</vt:lpstr>
      <vt:lpstr>Intent的Data属性</vt:lpstr>
      <vt:lpstr>Intent的Data属性</vt:lpstr>
      <vt:lpstr>Intent的Type属性</vt:lpstr>
      <vt:lpstr>Intent的Type属性</vt:lpstr>
      <vt:lpstr>Intent的Extra属性</vt:lpstr>
      <vt:lpstr>Intent的Flags属性</vt:lpstr>
      <vt:lpstr>Intent的Flags属性</vt:lpstr>
      <vt:lpstr>Intent的Flags属性</vt:lpstr>
      <vt:lpstr>Intent的Flags属性</vt:lpstr>
      <vt:lpstr>Intent的Flags属性</vt:lpstr>
      <vt:lpstr>本章大纲</vt:lpstr>
      <vt:lpstr>使用Intent启动内置应用</vt:lpstr>
      <vt:lpstr>使用Intent启动内置应用</vt:lpstr>
      <vt:lpstr>使用Intent启动内置应用</vt:lpstr>
      <vt:lpstr>使用Intent启动内置应用</vt:lpstr>
      <vt:lpstr>使用Intent启动内置应用</vt:lpstr>
      <vt:lpstr>使用Intent启动内置应用</vt:lpstr>
      <vt:lpstr>使用Intent启动内置应用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100</cp:revision>
  <dcterms:modified xsi:type="dcterms:W3CDTF">2020-10-25T23:57:34Z</dcterms:modified>
</cp:coreProperties>
</file>