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5"/>
  </p:notesMasterIdLst>
  <p:sldIdLst>
    <p:sldId id="256" r:id="rId2"/>
    <p:sldId id="271" r:id="rId3"/>
    <p:sldId id="311" r:id="rId4"/>
    <p:sldId id="272" r:id="rId5"/>
    <p:sldId id="312" r:id="rId6"/>
    <p:sldId id="285" r:id="rId7"/>
    <p:sldId id="659" r:id="rId8"/>
    <p:sldId id="660" r:id="rId9"/>
    <p:sldId id="661" r:id="rId10"/>
    <p:sldId id="688" r:id="rId11"/>
    <p:sldId id="689" r:id="rId12"/>
    <p:sldId id="664" r:id="rId13"/>
    <p:sldId id="701" r:id="rId14"/>
    <p:sldId id="313" r:id="rId15"/>
    <p:sldId id="667" r:id="rId16"/>
    <p:sldId id="314" r:id="rId17"/>
    <p:sldId id="669" r:id="rId18"/>
    <p:sldId id="315" r:id="rId19"/>
    <p:sldId id="316" r:id="rId20"/>
    <p:sldId id="317" r:id="rId21"/>
    <p:sldId id="318" r:id="rId22"/>
    <p:sldId id="319" r:id="rId23"/>
    <p:sldId id="321" r:id="rId24"/>
    <p:sldId id="320" r:id="rId25"/>
    <p:sldId id="340" r:id="rId26"/>
    <p:sldId id="322" r:id="rId27"/>
    <p:sldId id="323" r:id="rId28"/>
    <p:sldId id="324" r:id="rId29"/>
    <p:sldId id="325" r:id="rId30"/>
    <p:sldId id="326" r:id="rId31"/>
    <p:sldId id="327" r:id="rId32"/>
    <p:sldId id="328" r:id="rId33"/>
    <p:sldId id="700" r:id="rId34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89" autoAdjust="0"/>
    <p:restoredTop sz="87879" autoAdjust="0"/>
  </p:normalViewPr>
  <p:slideViewPr>
    <p:cSldViewPr>
      <p:cViewPr varScale="1">
        <p:scale>
          <a:sx n="79" d="100"/>
          <a:sy n="79" d="100"/>
        </p:scale>
        <p:origin x="916" y="8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E0EA16-9076-4FE5-8A1E-5E3165543917}" type="datetimeFigureOut">
              <a:rPr lang="zh-CN" altLang="en-US" smtClean="0"/>
              <a:t>2020/10/22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1F1DD4-9E55-4662-8770-743E8CF9A4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57483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F1DD4-9E55-4662-8770-743E8CF9A43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18977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D:\Users\think\AppData\Local\Android\sdk\docs\guide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F1DD4-9E55-4662-8770-743E8CF9A43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51951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activity</a:t>
            </a:r>
            <a:r>
              <a:rPr lang="zh-CN" altLang="en-US" dirty="0"/>
              <a:t>的生命周期由系统统一管理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F1DD4-9E55-4662-8770-743E8CF9A43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98835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latin typeface="+mn-ea"/>
                <a:ea typeface="+mn-ea"/>
              </a:rPr>
              <a:t>大多数应用程序都是由多个</a:t>
            </a:r>
            <a:r>
              <a:rPr lang="en-US" altLang="zh-CN" dirty="0">
                <a:latin typeface="+mn-ea"/>
                <a:ea typeface="+mn-ea"/>
              </a:rPr>
              <a:t>Activity</a:t>
            </a:r>
            <a:r>
              <a:rPr lang="zh-CN" altLang="en-US" dirty="0">
                <a:latin typeface="+mn-ea"/>
                <a:ea typeface="+mn-ea"/>
              </a:rPr>
              <a:t>组成的。</a:t>
            </a:r>
            <a:endParaRPr lang="en-US" altLang="zh-CN" dirty="0">
              <a:latin typeface="+mn-ea"/>
              <a:ea typeface="+mn-ea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F1DD4-9E55-4662-8770-743E8CF9A43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25564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82460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1" indent="-342900">
              <a:spcAft>
                <a:spcPts val="600"/>
              </a:spcAft>
              <a:buFont typeface="Arial" pitchFamily="34" charset="0"/>
              <a:buChar char="•"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回顾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Web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应用中，页面与页面之间的跳转是通过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HTTP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协议进行的。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857250" lvl="2" indent="-457200">
              <a:spcAft>
                <a:spcPts val="600"/>
              </a:spcAft>
              <a:buFont typeface="微软雅黑" panose="020B0503020204020204" pitchFamily="34" charset="-122"/>
              <a:buChar char="‐"/>
            </a:pP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请求页面会向目的地页面发送一个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HTTP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请求（借助</a:t>
            </a:r>
            <a:r>
              <a:rPr lang="zh-CN" altLang="en-US" sz="2800" dirty="0">
                <a:solidFill>
                  <a:srgbClr val="C00000"/>
                </a:solidFill>
              </a:rPr>
              <a:t>请求对象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实现）。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1314450" lvl="3" indent="-45720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请求对象中内容包括（</a:t>
            </a:r>
            <a:r>
              <a:rPr lang="zh-CN" altLang="en-US" sz="2800" dirty="0">
                <a:solidFill>
                  <a:srgbClr val="C00000"/>
                </a:solidFill>
              </a:rPr>
              <a:t>请求目的地、提交数据等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）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857250" lvl="2" indent="-457200">
              <a:spcAft>
                <a:spcPts val="600"/>
              </a:spcAft>
              <a:buFont typeface="微软雅黑" panose="020B0503020204020204" pitchFamily="34" charset="-122"/>
              <a:buChar char="‐"/>
            </a:pP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目的地页面会反馈给请求页面一个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HTTP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响应（借助</a:t>
            </a:r>
            <a:r>
              <a:rPr lang="zh-CN" altLang="en-US" sz="2800" dirty="0">
                <a:solidFill>
                  <a:srgbClr val="C00000"/>
                </a:solidFill>
              </a:rPr>
              <a:t>响应对象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实现）。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1314450" lvl="3" indent="-45720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响应对象中包括（</a:t>
            </a:r>
            <a:r>
              <a:rPr lang="zh-CN" altLang="en-US" sz="2800" dirty="0">
                <a:solidFill>
                  <a:srgbClr val="C00000"/>
                </a:solidFill>
              </a:rPr>
              <a:t>响应消息内容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）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spcAft>
                <a:spcPts val="600"/>
              </a:spcAft>
            </a:pP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Android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中要实现页面跳转，同样需要具备充当请求对象和响应对象的东西。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1586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resume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F1DD4-9E55-4662-8770-743E8CF9A43E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01025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F1DD4-9E55-4662-8770-743E8CF9A43E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0477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106" y="614150"/>
            <a:ext cx="9144000" cy="4658165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4400" b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789552"/>
            <a:ext cx="7666037" cy="3481388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4895851"/>
            <a:ext cx="349250" cy="15597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21704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789552"/>
            <a:ext cx="7666037" cy="3481388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4895851"/>
            <a:ext cx="349250" cy="15597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21704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789552"/>
            <a:ext cx="7666037" cy="3481388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4895851"/>
            <a:ext cx="349250" cy="15597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21704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789552"/>
            <a:ext cx="7666037" cy="3481388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4895851"/>
            <a:ext cx="349250" cy="15597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21704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789552"/>
            <a:ext cx="7666037" cy="3481388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4895851"/>
            <a:ext cx="349250" cy="15597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21704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789552"/>
            <a:ext cx="7666037" cy="3481388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4895851"/>
            <a:ext cx="349250" cy="15597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21704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789552"/>
            <a:ext cx="7666037" cy="3481388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4895851"/>
            <a:ext cx="349250" cy="15597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21704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789552"/>
            <a:ext cx="7666037" cy="3481388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4895851"/>
            <a:ext cx="349250" cy="15597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21704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789552"/>
            <a:ext cx="7666037" cy="3481388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4895851"/>
            <a:ext cx="349250" cy="15597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21704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  <a:lvl2pPr>
              <a:defRPr>
                <a:latin typeface="华文楷体" panose="02010600040101010101" pitchFamily="2" charset="-122"/>
                <a:ea typeface="华文楷体" panose="02010600040101010101" pitchFamily="2" charset="-122"/>
              </a:defRPr>
            </a:lvl2pPr>
            <a:lvl3pPr>
              <a:defRPr>
                <a:latin typeface="华文楷体" panose="02010600040101010101" pitchFamily="2" charset="-122"/>
                <a:ea typeface="华文楷体" panose="02010600040101010101" pitchFamily="2" charset="-122"/>
              </a:defRPr>
            </a:lvl3pPr>
            <a:lvl4pPr>
              <a:defRPr>
                <a:latin typeface="华文楷体" panose="02010600040101010101" pitchFamily="2" charset="-122"/>
                <a:ea typeface="华文楷体" panose="02010600040101010101" pitchFamily="2" charset="-122"/>
              </a:defRPr>
            </a:lvl4pPr>
            <a:lvl5pPr>
              <a:defRPr>
                <a:latin typeface="华文楷体" panose="02010600040101010101" pitchFamily="2" charset="-122"/>
                <a:ea typeface="华文楷体" panose="02010600040101010101" pitchFamily="2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14150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789552"/>
            <a:ext cx="7666037" cy="3481388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4731991"/>
            <a:ext cx="1053058" cy="31983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789552"/>
            <a:ext cx="7666037" cy="3481388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4785997"/>
            <a:ext cx="1845146" cy="26582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21704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789552"/>
            <a:ext cx="7666037" cy="3481388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4895851"/>
            <a:ext cx="349250" cy="15597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789552"/>
            <a:ext cx="7666037" cy="3481388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4895851"/>
            <a:ext cx="349250" cy="15597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789552"/>
            <a:ext cx="7666037" cy="3481388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4895851"/>
            <a:ext cx="349250" cy="15597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21704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789552"/>
            <a:ext cx="7666037" cy="3481388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4895851"/>
            <a:ext cx="349250" cy="15597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21704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789552"/>
            <a:ext cx="7666037" cy="3481388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4895851"/>
            <a:ext cx="349250" cy="15597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21704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2020/10/22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developer.android.com/reference/android/R.styleable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developer.android.com/reference/android/os/Bundle.html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developer.android.com/reference/android/content/Intent.html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1.emf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+mn-ea"/>
                <a:ea typeface="+mn-ea"/>
              </a:rPr>
              <a:t>Activity</a:t>
            </a:r>
            <a:endParaRPr lang="zh-CN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242157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zh-CN" altLang="en-US" dirty="0">
                <a:latin typeface="+mn-ea"/>
                <a:ea typeface="+mn-ea"/>
              </a:rPr>
              <a:t>创建新的</a:t>
            </a:r>
            <a:r>
              <a:rPr lang="en-US" altLang="zh-CN" dirty="0">
                <a:latin typeface="+mn-ea"/>
                <a:ea typeface="+mn-ea"/>
              </a:rPr>
              <a:t>Activity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9562" y="987574"/>
            <a:ext cx="8046894" cy="993558"/>
          </a:xfrm>
        </p:spPr>
        <p:txBody>
          <a:bodyPr>
            <a:normAutofit/>
          </a:bodyPr>
          <a:lstStyle/>
          <a:p>
            <a:pPr>
              <a:spcBef>
                <a:spcPts val="450"/>
              </a:spcBef>
              <a:spcAft>
                <a:spcPts val="450"/>
              </a:spcAft>
              <a:defRPr/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Step3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：在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AndroidManifest.xml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文件中注册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Activity</a:t>
            </a:r>
          </a:p>
          <a:p>
            <a:pPr lvl="1">
              <a:spcBef>
                <a:spcPts val="450"/>
              </a:spcBef>
              <a:spcAft>
                <a:spcPts val="450"/>
              </a:spcAft>
              <a:defRPr/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声明的基本语法：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143001" y="-150041"/>
            <a:ext cx="184731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 sz="1350"/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467544" y="4268324"/>
            <a:ext cx="7729620" cy="855501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spcBef>
                <a:spcPts val="450"/>
              </a:spcBef>
              <a:spcAft>
                <a:spcPts val="450"/>
              </a:spcAft>
              <a:defRPr/>
            </a:pPr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android:name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属性表示当前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Activity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对应的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Java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类名。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7694" y="2193709"/>
            <a:ext cx="5546978" cy="17343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37735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zh-CN" altLang="en-US" dirty="0">
                <a:latin typeface="+mn-ea"/>
                <a:ea typeface="+mn-ea"/>
              </a:rPr>
              <a:t>创建新的</a:t>
            </a:r>
            <a:r>
              <a:rPr lang="en-US" altLang="zh-CN" dirty="0">
                <a:latin typeface="+mn-ea"/>
                <a:ea typeface="+mn-ea"/>
              </a:rPr>
              <a:t>Activity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764191"/>
            <a:ext cx="8046894" cy="3943350"/>
          </a:xfrm>
        </p:spPr>
        <p:txBody>
          <a:bodyPr>
            <a:normAutofit/>
          </a:bodyPr>
          <a:lstStyle/>
          <a:p>
            <a:pPr>
              <a:spcBef>
                <a:spcPts val="450"/>
              </a:spcBef>
              <a:spcAft>
                <a:spcPts val="450"/>
              </a:spcAft>
              <a:defRPr/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Step3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：在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AndroidManifest.xml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文件中注册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Activity</a:t>
            </a:r>
          </a:p>
          <a:p>
            <a:pPr lvl="1">
              <a:spcBef>
                <a:spcPts val="450"/>
              </a:spcBef>
              <a:spcAft>
                <a:spcPts val="450"/>
              </a:spcAft>
              <a:defRPr/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声明的基本语法：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  <a:p>
            <a:pPr lvl="2">
              <a:spcBef>
                <a:spcPts val="450"/>
              </a:spcBef>
              <a:spcAft>
                <a:spcPts val="450"/>
              </a:spcAft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在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&lt;activity&gt;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元素之间，经常需要添加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&lt;intent-filter&gt;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元素，以确保其它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Activity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是否可以启动当前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Activity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。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  <a:p>
            <a:pPr lvl="2">
              <a:spcBef>
                <a:spcPts val="450"/>
              </a:spcBef>
              <a:spcAft>
                <a:spcPts val="450"/>
              </a:spcAft>
              <a:defRPr/>
            </a:pP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&lt;activity&gt;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元素的常用属性及其子元素详细说明，参考：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  <a:p>
            <a:pPr marL="385763" lvl="1" indent="0">
              <a:spcBef>
                <a:spcPts val="450"/>
              </a:spcBef>
              <a:spcAft>
                <a:spcPts val="450"/>
              </a:spcAft>
              <a:buNone/>
              <a:defRPr/>
            </a:pPr>
            <a:r>
              <a:rPr lang="en-US" altLang="zh-CN" sz="1350" dirty="0">
                <a:hlinkClick r:id="rId2"/>
              </a:rPr>
              <a:t>http://developer.android.com/reference/android/R.styleable.html#AndroidManifestActivity</a:t>
            </a:r>
            <a:endParaRPr lang="en-US" altLang="zh-CN" dirty="0"/>
          </a:p>
          <a:p>
            <a:pPr lvl="1">
              <a:spcBef>
                <a:spcPts val="450"/>
              </a:spcBef>
              <a:spcAft>
                <a:spcPts val="450"/>
              </a:spcAft>
              <a:defRPr/>
            </a:pP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143001" y="-150041"/>
            <a:ext cx="184731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37247537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zh-CN" altLang="en-US" dirty="0">
                <a:latin typeface="+mn-ea"/>
                <a:ea typeface="+mn-ea"/>
              </a:rPr>
              <a:t>创建</a:t>
            </a:r>
            <a:r>
              <a:rPr lang="en-US" altLang="zh-CN" dirty="0">
                <a:latin typeface="+mn-ea"/>
                <a:ea typeface="+mn-ea"/>
              </a:rPr>
              <a:t>Activity</a:t>
            </a:r>
            <a:r>
              <a:rPr lang="zh-CN" altLang="en-US" dirty="0">
                <a:latin typeface="+mn-ea"/>
                <a:ea typeface="+mn-ea"/>
              </a:rPr>
              <a:t>小结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9562" y="1200151"/>
            <a:ext cx="8057238" cy="3394472"/>
          </a:xfrm>
        </p:spPr>
        <p:txBody>
          <a:bodyPr>
            <a:normAutofit/>
          </a:bodyPr>
          <a:lstStyle/>
          <a:p>
            <a:pPr marL="257175" lvl="1" indent="-257175">
              <a:spcAft>
                <a:spcPts val="450"/>
              </a:spcAft>
              <a:buFont typeface="Arial" pitchFamily="34" charset="0"/>
              <a:buChar char="•"/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Activity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表示应用中的一个屏幕，一个应用中可能有多个屏幕，即对应着多个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Activity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。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  <a:p>
            <a:pPr marL="257175" lvl="1" indent="-257175">
              <a:spcAft>
                <a:spcPts val="450"/>
              </a:spcAft>
              <a:buFont typeface="Arial" pitchFamily="34" charset="0"/>
              <a:buChar char="•"/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创建新的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Activity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的基本流程：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  <a:p>
            <a:pPr lvl="1">
              <a:spcAft>
                <a:spcPts val="450"/>
              </a:spcAft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创建新的类继承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Activity 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类（</a:t>
            </a:r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src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/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指定包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/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目录下） 。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  <a:p>
            <a:pPr lvl="1">
              <a:spcAft>
                <a:spcPts val="450"/>
              </a:spcAft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为该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Activity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类绑定布局（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res/layout/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目录下）。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  <a:p>
            <a:pPr lvl="1">
              <a:spcAft>
                <a:spcPts val="450"/>
              </a:spcAft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在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AndroidManifest.xml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文件中注册该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Activity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。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143001" y="-150041"/>
            <a:ext cx="184731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19218641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zh-CN" altLang="en-US" dirty="0">
                <a:latin typeface="+mn-ea"/>
                <a:ea typeface="+mn-ea"/>
              </a:rPr>
              <a:t>实例</a:t>
            </a: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143001" y="-150041"/>
            <a:ext cx="184731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14631660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altLang="zh-CN" sz="3600" dirty="0">
                <a:latin typeface="+mn-ea"/>
                <a:ea typeface="+mn-ea"/>
              </a:rPr>
              <a:t>Activity</a:t>
            </a:r>
            <a:r>
              <a:rPr lang="zh-CN" altLang="en-US" sz="3600" dirty="0">
                <a:latin typeface="+mn-ea"/>
                <a:ea typeface="+mn-ea"/>
              </a:rPr>
              <a:t>跳转简介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771550"/>
            <a:ext cx="8165250" cy="831540"/>
          </a:xfrm>
        </p:spPr>
        <p:txBody>
          <a:bodyPr>
            <a:noAutofit/>
          </a:bodyPr>
          <a:lstStyle/>
          <a:p>
            <a:pPr marL="0" lvl="1" indent="0">
              <a:lnSpc>
                <a:spcPct val="150000"/>
              </a:lnSpc>
              <a:buNone/>
            </a:pPr>
            <a:r>
              <a:rPr lang="zh-CN" altLang="en-US" sz="2400" dirty="0">
                <a:latin typeface="+mn-ea"/>
                <a:ea typeface="+mn-ea"/>
              </a:rPr>
              <a:t>    一个</a:t>
            </a:r>
            <a:r>
              <a:rPr lang="en-US" altLang="zh-CN" sz="2400" dirty="0">
                <a:latin typeface="+mn-ea"/>
                <a:ea typeface="+mn-ea"/>
              </a:rPr>
              <a:t>Android</a:t>
            </a:r>
            <a:r>
              <a:rPr lang="zh-CN" altLang="en-US" sz="2400" dirty="0">
                <a:latin typeface="+mn-ea"/>
                <a:ea typeface="+mn-ea"/>
              </a:rPr>
              <a:t>应用中包含多个</a:t>
            </a:r>
            <a:r>
              <a:rPr lang="en-US" altLang="zh-CN" sz="2400" dirty="0">
                <a:latin typeface="+mn-ea"/>
                <a:ea typeface="+mn-ea"/>
              </a:rPr>
              <a:t>Activity</a:t>
            </a:r>
            <a:r>
              <a:rPr lang="zh-CN" altLang="en-US" sz="2400" dirty="0">
                <a:latin typeface="+mn-ea"/>
                <a:ea typeface="+mn-ea"/>
              </a:rPr>
              <a:t>，</a:t>
            </a:r>
            <a:r>
              <a:rPr lang="en-US" altLang="zh-CN" sz="2400" dirty="0">
                <a:latin typeface="+mn-ea"/>
                <a:ea typeface="+mn-ea"/>
              </a:rPr>
              <a:t>Activity</a:t>
            </a:r>
            <a:r>
              <a:rPr lang="zh-CN" altLang="en-US" sz="2400" dirty="0">
                <a:latin typeface="+mn-ea"/>
                <a:ea typeface="+mn-ea"/>
              </a:rPr>
              <a:t>之间必然存在某种跳转关系。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5766" y="2139703"/>
            <a:ext cx="1649944" cy="274601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0042" y="2139703"/>
            <a:ext cx="1674186" cy="274601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9" name="直接箭头连接符 8"/>
          <p:cNvCxnSpPr/>
          <p:nvPr/>
        </p:nvCxnSpPr>
        <p:spPr>
          <a:xfrm flipV="1">
            <a:off x="3005826" y="2625755"/>
            <a:ext cx="1998222" cy="324036"/>
          </a:xfrm>
          <a:prstGeom prst="straightConnector1">
            <a:avLst/>
          </a:prstGeom>
          <a:ln w="635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6224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3600" dirty="0">
                <a:latin typeface="+mn-ea"/>
                <a:ea typeface="+mn-ea"/>
              </a:rPr>
              <a:t>Activity</a:t>
            </a:r>
            <a:r>
              <a:rPr lang="zh-CN" altLang="en-US" sz="3600" dirty="0">
                <a:latin typeface="+mn-ea"/>
                <a:ea typeface="+mn-ea"/>
              </a:rPr>
              <a:t>跳转的基本原理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843558"/>
            <a:ext cx="8262918" cy="3888432"/>
          </a:xfrm>
        </p:spPr>
        <p:txBody>
          <a:bodyPr>
            <a:normAutofit lnSpcReduction="10000"/>
          </a:bodyPr>
          <a:lstStyle/>
          <a:p>
            <a:pPr marL="257175" lvl="1" indent="-257175">
              <a:spcAft>
                <a:spcPts val="450"/>
              </a:spcAft>
              <a:buFont typeface="Arial" pitchFamily="34" charset="0"/>
              <a:buChar char="•"/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回顾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Web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应用中，页面与页面之间的跳转是通过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HTTP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协议进行的。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  <a:p>
            <a:pPr marL="642938" lvl="2" indent="-342900">
              <a:spcAft>
                <a:spcPts val="450"/>
              </a:spcAft>
              <a:buFont typeface="微软雅黑" panose="020B0503020204020204" pitchFamily="34" charset="-122"/>
              <a:buChar char="‐"/>
            </a:pPr>
            <a:r>
              <a:rPr lang="zh-CN" altLang="en-US" sz="2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请求页面会向目的地页面发送一个</a:t>
            </a:r>
            <a:r>
              <a:rPr lang="en-US" altLang="zh-CN" sz="2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HTTP</a:t>
            </a:r>
            <a:r>
              <a:rPr lang="zh-CN" altLang="en-US" sz="2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请求（借助</a:t>
            </a:r>
            <a:r>
              <a:rPr lang="zh-CN" altLang="en-US" sz="2100" dirty="0">
                <a:solidFill>
                  <a:srgbClr val="C00000"/>
                </a:solidFill>
                <a:latin typeface="+mn-ea"/>
                <a:ea typeface="+mn-ea"/>
              </a:rPr>
              <a:t>请求对象</a:t>
            </a:r>
            <a:r>
              <a:rPr lang="zh-CN" altLang="en-US" sz="2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实现）。</a:t>
            </a:r>
            <a:endParaRPr lang="en-US" altLang="zh-CN" sz="21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  <a:p>
            <a:pPr marL="985838" lvl="3" indent="-342900">
              <a:spcAft>
                <a:spcPts val="450"/>
              </a:spcAft>
              <a:buFont typeface="Wingdings" panose="05000000000000000000" pitchFamily="2" charset="2"/>
              <a:buChar char="ü"/>
            </a:pPr>
            <a:r>
              <a:rPr lang="zh-CN" altLang="en-US" sz="2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请求对象中内容包括（</a:t>
            </a:r>
            <a:r>
              <a:rPr lang="zh-CN" altLang="en-US" sz="2100" dirty="0">
                <a:solidFill>
                  <a:srgbClr val="C00000"/>
                </a:solidFill>
                <a:latin typeface="+mn-ea"/>
                <a:ea typeface="+mn-ea"/>
              </a:rPr>
              <a:t>请求目的地、提交数据等</a:t>
            </a:r>
            <a:r>
              <a:rPr lang="zh-CN" altLang="en-US" sz="2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）</a:t>
            </a:r>
            <a:endParaRPr lang="en-US" altLang="zh-CN" sz="21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  <a:p>
            <a:pPr marL="642938" lvl="2" indent="-342900">
              <a:spcAft>
                <a:spcPts val="450"/>
              </a:spcAft>
              <a:buFont typeface="微软雅黑" panose="020B0503020204020204" pitchFamily="34" charset="-122"/>
              <a:buChar char="‐"/>
            </a:pPr>
            <a:r>
              <a:rPr lang="zh-CN" altLang="en-US" sz="2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目的地页面会反馈给请求页面一个</a:t>
            </a:r>
            <a:r>
              <a:rPr lang="en-US" altLang="zh-CN" sz="2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HTTP</a:t>
            </a:r>
            <a:r>
              <a:rPr lang="zh-CN" altLang="en-US" sz="2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响应（借助</a:t>
            </a:r>
            <a:r>
              <a:rPr lang="zh-CN" altLang="en-US" sz="2100" dirty="0">
                <a:solidFill>
                  <a:srgbClr val="C00000"/>
                </a:solidFill>
                <a:latin typeface="+mn-ea"/>
                <a:ea typeface="+mn-ea"/>
              </a:rPr>
              <a:t>响应对象</a:t>
            </a:r>
            <a:r>
              <a:rPr lang="zh-CN" altLang="en-US" sz="2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实现）。</a:t>
            </a:r>
            <a:endParaRPr lang="en-US" altLang="zh-CN" sz="21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  <a:p>
            <a:pPr marL="985838" lvl="3" indent="-342900">
              <a:spcAft>
                <a:spcPts val="450"/>
              </a:spcAft>
              <a:buFont typeface="Wingdings" panose="05000000000000000000" pitchFamily="2" charset="2"/>
              <a:buChar char="ü"/>
            </a:pPr>
            <a:r>
              <a:rPr lang="zh-CN" altLang="en-US" sz="2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响应对象中包括（</a:t>
            </a:r>
            <a:r>
              <a:rPr lang="zh-CN" altLang="en-US" sz="2100" dirty="0">
                <a:solidFill>
                  <a:srgbClr val="C00000"/>
                </a:solidFill>
                <a:latin typeface="+mn-ea"/>
                <a:ea typeface="+mn-ea"/>
              </a:rPr>
              <a:t>响应消息内容</a:t>
            </a:r>
            <a:r>
              <a:rPr lang="zh-CN" altLang="en-US" sz="2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）</a:t>
            </a:r>
            <a:endParaRPr lang="en-US" altLang="zh-CN" sz="21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  <a:p>
            <a:pPr>
              <a:spcAft>
                <a:spcPts val="450"/>
              </a:spcAft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Android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中要实现页面跳转，同样需要具备充当请求对象和响应对象的东西。</a:t>
            </a:r>
          </a:p>
        </p:txBody>
      </p:sp>
    </p:spTree>
    <p:extLst>
      <p:ext uri="{BB962C8B-B14F-4D97-AF65-F5344CB8AC3E}">
        <p14:creationId xmlns:p14="http://schemas.microsoft.com/office/powerpoint/2010/main" val="2600099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altLang="zh-CN" sz="3600" dirty="0">
                <a:latin typeface="+mn-ea"/>
                <a:ea typeface="+mn-ea"/>
              </a:rPr>
              <a:t>Activity</a:t>
            </a:r>
            <a:r>
              <a:rPr lang="zh-CN" altLang="en-US" sz="3600" dirty="0">
                <a:latin typeface="+mn-ea"/>
                <a:ea typeface="+mn-ea"/>
              </a:rPr>
              <a:t>跳转的基本原理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7574"/>
            <a:ext cx="8229600" cy="3394472"/>
          </a:xfrm>
        </p:spPr>
        <p:txBody>
          <a:bodyPr>
            <a:normAutofit fontScale="77500" lnSpcReduction="20000"/>
          </a:bodyPr>
          <a:lstStyle/>
          <a:p>
            <a:pPr marL="257175" lvl="1" indent="-257175">
              <a:lnSpc>
                <a:spcPct val="150000"/>
              </a:lnSpc>
              <a:spcAft>
                <a:spcPts val="450"/>
              </a:spcAft>
              <a:buFont typeface="Arial" pitchFamily="34" charset="0"/>
              <a:buChar char="•"/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在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Android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中，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Activity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与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Activity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之间的跳转是借助</a:t>
            </a:r>
            <a:r>
              <a:rPr lang="en-US" altLang="zh-CN" sz="2400" dirty="0">
                <a:solidFill>
                  <a:srgbClr val="C00000"/>
                </a:solidFill>
                <a:latin typeface="+mn-ea"/>
                <a:ea typeface="+mn-ea"/>
              </a:rPr>
              <a:t>Intent</a:t>
            </a:r>
            <a:r>
              <a:rPr lang="zh-CN" altLang="en-US" sz="2400" dirty="0">
                <a:solidFill>
                  <a:srgbClr val="C00000"/>
                </a:solidFill>
                <a:latin typeface="+mn-ea"/>
                <a:ea typeface="+mn-ea"/>
              </a:rPr>
              <a:t>对象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来实现的。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  <a:p>
            <a:pPr marL="557213" lvl="2" indent="-257175">
              <a:lnSpc>
                <a:spcPct val="150000"/>
              </a:lnSpc>
              <a:spcBef>
                <a:spcPts val="900"/>
              </a:spcBef>
              <a:spcAft>
                <a:spcPts val="450"/>
              </a:spcAft>
              <a:buFont typeface="微软雅黑" panose="020B0503020204020204" pitchFamily="34" charset="-122"/>
              <a:buChar char="‐"/>
            </a:pP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Intent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对象用来在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Activity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与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Activity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之间传递请求消息和响应消息。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  <a:p>
            <a:pPr marL="557213" lvl="2" indent="-257175">
              <a:lnSpc>
                <a:spcPct val="150000"/>
              </a:lnSpc>
              <a:spcBef>
                <a:spcPts val="900"/>
              </a:spcBef>
              <a:spcAft>
                <a:spcPts val="450"/>
              </a:spcAft>
              <a:buFont typeface="微软雅黑" panose="020B0503020204020204" pitchFamily="34" charset="-122"/>
              <a:buChar char="‐"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也就是说，</a:t>
            </a:r>
            <a:r>
              <a:rPr lang="en-US" altLang="zh-CN" dirty="0">
                <a:solidFill>
                  <a:srgbClr val="C00000"/>
                </a:solidFill>
                <a:latin typeface="+mn-ea"/>
                <a:ea typeface="+mn-ea"/>
              </a:rPr>
              <a:t>Intent</a:t>
            </a:r>
            <a:r>
              <a:rPr lang="zh-CN" altLang="en-US" dirty="0">
                <a:solidFill>
                  <a:srgbClr val="C00000"/>
                </a:solidFill>
                <a:latin typeface="+mn-ea"/>
                <a:ea typeface="+mn-ea"/>
              </a:rPr>
              <a:t>对象充当了</a:t>
            </a:r>
            <a:r>
              <a:rPr lang="en-US" altLang="zh-CN" dirty="0">
                <a:solidFill>
                  <a:srgbClr val="C00000"/>
                </a:solidFill>
                <a:latin typeface="+mn-ea"/>
                <a:ea typeface="+mn-ea"/>
              </a:rPr>
              <a:t>HTTP</a:t>
            </a:r>
            <a:r>
              <a:rPr lang="zh-CN" altLang="en-US" dirty="0">
                <a:solidFill>
                  <a:srgbClr val="C00000"/>
                </a:solidFill>
                <a:latin typeface="+mn-ea"/>
                <a:ea typeface="+mn-ea"/>
              </a:rPr>
              <a:t>协议中的请求对象和响应对象双重作用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。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  <a:p>
            <a:pPr marL="557213" lvl="2" indent="-257175">
              <a:lnSpc>
                <a:spcPct val="150000"/>
              </a:lnSpc>
              <a:spcBef>
                <a:spcPts val="900"/>
              </a:spcBef>
              <a:spcAft>
                <a:spcPts val="450"/>
              </a:spcAft>
              <a:buFont typeface="微软雅黑" panose="020B0503020204020204" pitchFamily="34" charset="-122"/>
              <a:buChar char="‐"/>
            </a:pP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Android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中的三大核心组件，</a:t>
            </a:r>
            <a:r>
              <a:rPr lang="zh-CN" altLang="en-US" dirty="0">
                <a:solidFill>
                  <a:srgbClr val="C00000"/>
                </a:solidFill>
                <a:latin typeface="+mn-ea"/>
                <a:ea typeface="+mn-ea"/>
              </a:rPr>
              <a:t>活动</a:t>
            </a:r>
            <a:r>
              <a:rPr lang="en-US" altLang="zh-CN" dirty="0">
                <a:solidFill>
                  <a:srgbClr val="C00000"/>
                </a:solidFill>
                <a:latin typeface="+mn-ea"/>
                <a:ea typeface="+mn-ea"/>
              </a:rPr>
              <a:t>(Activity)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、</a:t>
            </a:r>
            <a:r>
              <a:rPr lang="zh-CN" altLang="en-US" dirty="0">
                <a:solidFill>
                  <a:srgbClr val="C00000"/>
                </a:solidFill>
                <a:latin typeface="+mn-ea"/>
                <a:ea typeface="+mn-ea"/>
              </a:rPr>
              <a:t>服务</a:t>
            </a:r>
            <a:r>
              <a:rPr lang="en-US" altLang="zh-CN" dirty="0">
                <a:solidFill>
                  <a:srgbClr val="C00000"/>
                </a:solidFill>
                <a:latin typeface="+mn-ea"/>
                <a:ea typeface="+mn-ea"/>
              </a:rPr>
              <a:t>(Service)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和</a:t>
            </a:r>
            <a:r>
              <a:rPr lang="zh-CN" altLang="en-US" dirty="0">
                <a:solidFill>
                  <a:srgbClr val="C00000"/>
                </a:solidFill>
                <a:latin typeface="+mn-ea"/>
                <a:ea typeface="+mn-ea"/>
              </a:rPr>
              <a:t>广播接收器</a:t>
            </a:r>
            <a:r>
              <a:rPr lang="en-US" altLang="zh-CN" dirty="0">
                <a:solidFill>
                  <a:srgbClr val="C00000"/>
                </a:solidFill>
                <a:latin typeface="+mn-ea"/>
                <a:ea typeface="+mn-ea"/>
              </a:rPr>
              <a:t>(BroadcastReceiver)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，都是通过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Intent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来启动或激活的。</a:t>
            </a:r>
          </a:p>
          <a:p>
            <a:pPr marL="557213" lvl="2" indent="-257175">
              <a:lnSpc>
                <a:spcPct val="150000"/>
              </a:lnSpc>
              <a:spcBef>
                <a:spcPts val="900"/>
              </a:spcBef>
              <a:spcAft>
                <a:spcPts val="450"/>
              </a:spcAft>
              <a:buFont typeface="微软雅黑" panose="020B0503020204020204" pitchFamily="34" charset="-122"/>
              <a:buChar char="‐"/>
            </a:pP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44489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altLang="zh-CN" sz="3600" dirty="0">
                <a:latin typeface="+mn-ea"/>
                <a:ea typeface="+mn-ea"/>
              </a:rPr>
              <a:t>Activity</a:t>
            </a:r>
            <a:r>
              <a:rPr lang="zh-CN" altLang="en-US" sz="3600" dirty="0">
                <a:latin typeface="+mn-ea"/>
                <a:ea typeface="+mn-ea"/>
              </a:rPr>
              <a:t>跳转的基本原理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870494"/>
            <a:ext cx="8376102" cy="831539"/>
          </a:xfrm>
        </p:spPr>
        <p:txBody>
          <a:bodyPr>
            <a:normAutofit/>
          </a:bodyPr>
          <a:lstStyle/>
          <a:p>
            <a:pPr marL="257175" lvl="1" indent="-257175">
              <a:spcAft>
                <a:spcPts val="450"/>
              </a:spcAft>
              <a:buFont typeface="Arial" pitchFamily="34" charset="0"/>
              <a:buChar char="•"/>
            </a:pPr>
            <a:r>
              <a:rPr lang="zh-CN" alt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在</a:t>
            </a:r>
            <a:r>
              <a:rPr lang="en-US" altLang="zh-CN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Android</a:t>
            </a:r>
            <a:r>
              <a:rPr lang="zh-CN" alt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中，</a:t>
            </a:r>
            <a:r>
              <a:rPr lang="en-US" altLang="zh-CN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Activity</a:t>
            </a:r>
            <a:r>
              <a:rPr lang="zh-CN" alt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与</a:t>
            </a:r>
            <a:r>
              <a:rPr lang="en-US" altLang="zh-CN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Activity</a:t>
            </a:r>
            <a:r>
              <a:rPr lang="zh-CN" alt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之间的跳转是借助</a:t>
            </a:r>
            <a:r>
              <a:rPr lang="en-US" altLang="zh-CN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Intent</a:t>
            </a:r>
            <a:r>
              <a:rPr lang="zh-CN" alt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对象来实现的。</a:t>
            </a:r>
            <a:endParaRPr lang="en-US" altLang="zh-CN" sz="19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1702033"/>
            <a:ext cx="4374486" cy="285788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90987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altLang="zh-CN" sz="3600" dirty="0">
                <a:latin typeface="+mn-ea"/>
                <a:ea typeface="+mn-ea"/>
              </a:rPr>
              <a:t>Activity</a:t>
            </a:r>
            <a:r>
              <a:rPr lang="zh-CN" altLang="en-US" sz="3600" dirty="0">
                <a:latin typeface="+mn-ea"/>
                <a:ea typeface="+mn-ea"/>
              </a:rPr>
              <a:t>跳转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915566"/>
            <a:ext cx="7560840" cy="3888432"/>
          </a:xfrm>
        </p:spPr>
        <p:txBody>
          <a:bodyPr>
            <a:noAutofit/>
          </a:bodyPr>
          <a:lstStyle/>
          <a:p>
            <a:pPr marL="0" indent="-300038">
              <a:spcAft>
                <a:spcPts val="450"/>
              </a:spcAft>
            </a:pPr>
            <a:r>
              <a:rPr lang="zh-CN" altLang="en-US" sz="2400" dirty="0">
                <a:latin typeface="+mn-ea"/>
                <a:ea typeface="+mn-ea"/>
              </a:rPr>
              <a:t>发送请求的</a:t>
            </a:r>
            <a:r>
              <a:rPr lang="en-US" altLang="zh-CN" sz="2400" dirty="0">
                <a:latin typeface="+mn-ea"/>
                <a:ea typeface="+mn-ea"/>
              </a:rPr>
              <a:t>Activity</a:t>
            </a:r>
            <a:r>
              <a:rPr lang="zh-CN" altLang="en-US" sz="2400" dirty="0">
                <a:latin typeface="+mn-ea"/>
                <a:ea typeface="+mn-ea"/>
              </a:rPr>
              <a:t>页面</a:t>
            </a:r>
            <a:endParaRPr lang="en-US" altLang="zh-CN" sz="2400" dirty="0">
              <a:latin typeface="+mn-ea"/>
              <a:ea typeface="+mn-ea"/>
            </a:endParaRPr>
          </a:p>
          <a:p>
            <a:pPr marL="642938" lvl="2" indent="-342900">
              <a:spcBef>
                <a:spcPts val="0"/>
              </a:spcBef>
              <a:spcAft>
                <a:spcPts val="450"/>
              </a:spcAft>
              <a:buFont typeface="+mj-lt"/>
              <a:buAutoNum type="arabicPeriod"/>
            </a:pPr>
            <a:r>
              <a:rPr lang="zh-CN" altLang="en-US" sz="2100" dirty="0">
                <a:latin typeface="+mn-ea"/>
                <a:ea typeface="+mn-ea"/>
              </a:rPr>
              <a:t>创建</a:t>
            </a:r>
            <a:r>
              <a:rPr lang="en-US" altLang="zh-CN" sz="2100" dirty="0">
                <a:latin typeface="+mn-ea"/>
                <a:ea typeface="+mn-ea"/>
              </a:rPr>
              <a:t>Intent</a:t>
            </a:r>
            <a:r>
              <a:rPr lang="zh-CN" altLang="en-US" sz="2100" dirty="0">
                <a:latin typeface="+mn-ea"/>
                <a:ea typeface="+mn-ea"/>
              </a:rPr>
              <a:t>对象：</a:t>
            </a:r>
            <a:endParaRPr lang="en-US" altLang="zh-CN" sz="2100" dirty="0">
              <a:latin typeface="+mn-ea"/>
              <a:ea typeface="+mn-ea"/>
            </a:endParaRPr>
          </a:p>
          <a:p>
            <a:pPr marL="942975" lvl="3" indent="-300038">
              <a:spcBef>
                <a:spcPts val="0"/>
              </a:spcBef>
              <a:spcAft>
                <a:spcPts val="450"/>
              </a:spcAft>
            </a:pPr>
            <a:r>
              <a:rPr lang="en-US" altLang="zh-CN" sz="2100" dirty="0">
                <a:solidFill>
                  <a:srgbClr val="C00000"/>
                </a:solidFill>
                <a:latin typeface="+mn-ea"/>
                <a:ea typeface="+mn-ea"/>
              </a:rPr>
              <a:t>Intent </a:t>
            </a:r>
            <a:r>
              <a:rPr lang="en-US" altLang="zh-CN" sz="2100" dirty="0" err="1">
                <a:solidFill>
                  <a:srgbClr val="C00000"/>
                </a:solidFill>
                <a:latin typeface="+mn-ea"/>
                <a:ea typeface="+mn-ea"/>
              </a:rPr>
              <a:t>i</a:t>
            </a:r>
            <a:r>
              <a:rPr lang="en-US" altLang="zh-CN" sz="2100" dirty="0">
                <a:solidFill>
                  <a:srgbClr val="C00000"/>
                </a:solidFill>
                <a:latin typeface="+mn-ea"/>
                <a:ea typeface="+mn-ea"/>
              </a:rPr>
              <a:t> = new Intent( );</a:t>
            </a:r>
          </a:p>
          <a:p>
            <a:pPr marL="642938" lvl="2" indent="-342900">
              <a:spcBef>
                <a:spcPts val="0"/>
              </a:spcBef>
              <a:spcAft>
                <a:spcPts val="450"/>
              </a:spcAft>
              <a:buFont typeface="+mj-lt"/>
              <a:buAutoNum type="arabicPeriod"/>
            </a:pPr>
            <a:r>
              <a:rPr lang="zh-CN" altLang="en-US" sz="2100" dirty="0">
                <a:latin typeface="+mn-ea"/>
                <a:ea typeface="+mn-ea"/>
              </a:rPr>
              <a:t>设置请求目的地：</a:t>
            </a:r>
            <a:endParaRPr lang="en-US" altLang="zh-CN" sz="2100" dirty="0">
              <a:latin typeface="+mn-ea"/>
              <a:ea typeface="+mn-ea"/>
            </a:endParaRPr>
          </a:p>
          <a:p>
            <a:pPr marL="942975" lvl="3" indent="-300038">
              <a:spcBef>
                <a:spcPts val="0"/>
              </a:spcBef>
              <a:spcAft>
                <a:spcPts val="450"/>
              </a:spcAft>
            </a:pPr>
            <a:r>
              <a:rPr lang="en-US" altLang="zh-CN" sz="2100" dirty="0" err="1">
                <a:solidFill>
                  <a:srgbClr val="C00000"/>
                </a:solidFill>
                <a:latin typeface="+mn-ea"/>
                <a:ea typeface="+mn-ea"/>
              </a:rPr>
              <a:t>i.setClass</a:t>
            </a:r>
            <a:r>
              <a:rPr lang="en-US" altLang="zh-CN" sz="2100" dirty="0">
                <a:solidFill>
                  <a:srgbClr val="C00000"/>
                </a:solidFill>
                <a:latin typeface="+mn-ea"/>
                <a:ea typeface="+mn-ea"/>
              </a:rPr>
              <a:t>( </a:t>
            </a:r>
            <a:r>
              <a:rPr lang="zh-CN" altLang="en-US" sz="2100" dirty="0">
                <a:solidFill>
                  <a:srgbClr val="C00000"/>
                </a:solidFill>
                <a:latin typeface="+mn-ea"/>
                <a:ea typeface="+mn-ea"/>
              </a:rPr>
              <a:t>上下文</a:t>
            </a:r>
            <a:r>
              <a:rPr lang="en-US" altLang="zh-CN" sz="2100" dirty="0">
                <a:solidFill>
                  <a:srgbClr val="C00000"/>
                </a:solidFill>
                <a:latin typeface="+mn-ea"/>
                <a:ea typeface="+mn-ea"/>
              </a:rPr>
              <a:t>, </a:t>
            </a:r>
            <a:r>
              <a:rPr lang="zh-CN" altLang="en-US" sz="2100" dirty="0">
                <a:solidFill>
                  <a:srgbClr val="C00000"/>
                </a:solidFill>
                <a:latin typeface="+mn-ea"/>
                <a:ea typeface="+mn-ea"/>
              </a:rPr>
              <a:t>待启动的</a:t>
            </a:r>
            <a:r>
              <a:rPr lang="en-US" altLang="zh-CN" sz="2100" dirty="0" err="1">
                <a:solidFill>
                  <a:srgbClr val="C00000"/>
                </a:solidFill>
                <a:latin typeface="+mn-ea"/>
                <a:ea typeface="+mn-ea"/>
              </a:rPr>
              <a:t>Activity.class</a:t>
            </a:r>
            <a:r>
              <a:rPr lang="en-US" altLang="zh-CN" sz="2100" dirty="0">
                <a:solidFill>
                  <a:srgbClr val="C00000"/>
                </a:solidFill>
                <a:latin typeface="+mn-ea"/>
                <a:ea typeface="+mn-ea"/>
              </a:rPr>
              <a:t>);</a:t>
            </a:r>
          </a:p>
          <a:p>
            <a:pPr marL="942975" lvl="3" indent="-300038">
              <a:spcBef>
                <a:spcPts val="0"/>
              </a:spcBef>
              <a:spcAft>
                <a:spcPts val="450"/>
              </a:spcAft>
            </a:pPr>
            <a:r>
              <a:rPr lang="en-US" altLang="zh-CN" sz="2100" dirty="0" err="1">
                <a:solidFill>
                  <a:srgbClr val="C00000"/>
                </a:solidFill>
                <a:latin typeface="+mn-ea"/>
                <a:ea typeface="+mn-ea"/>
              </a:rPr>
              <a:t>i.setAction</a:t>
            </a:r>
            <a:r>
              <a:rPr lang="en-US" altLang="zh-CN" sz="2100" dirty="0">
                <a:solidFill>
                  <a:srgbClr val="C00000"/>
                </a:solidFill>
                <a:latin typeface="+mn-ea"/>
                <a:ea typeface="+mn-ea"/>
              </a:rPr>
              <a:t>( </a:t>
            </a:r>
            <a:r>
              <a:rPr lang="zh-CN" altLang="en-US" sz="2100" dirty="0">
                <a:solidFill>
                  <a:srgbClr val="C00000"/>
                </a:solidFill>
                <a:latin typeface="+mn-ea"/>
                <a:ea typeface="+mn-ea"/>
              </a:rPr>
              <a:t>目的</a:t>
            </a:r>
            <a:r>
              <a:rPr lang="en-US" altLang="zh-CN" sz="2100" dirty="0">
                <a:solidFill>
                  <a:srgbClr val="C00000"/>
                </a:solidFill>
                <a:latin typeface="+mn-ea"/>
                <a:ea typeface="+mn-ea"/>
              </a:rPr>
              <a:t>Activity</a:t>
            </a:r>
            <a:r>
              <a:rPr lang="zh-CN" altLang="en-US" sz="2100" dirty="0">
                <a:solidFill>
                  <a:srgbClr val="C00000"/>
                </a:solidFill>
                <a:latin typeface="+mn-ea"/>
                <a:ea typeface="+mn-ea"/>
              </a:rPr>
              <a:t>字符串 </a:t>
            </a:r>
            <a:r>
              <a:rPr lang="en-US" altLang="zh-CN" sz="2100" dirty="0">
                <a:solidFill>
                  <a:srgbClr val="C00000"/>
                </a:solidFill>
                <a:latin typeface="+mn-ea"/>
                <a:ea typeface="+mn-ea"/>
              </a:rPr>
              <a:t>);</a:t>
            </a:r>
          </a:p>
          <a:p>
            <a:pPr marL="642938" lvl="2" indent="-342900">
              <a:spcBef>
                <a:spcPts val="0"/>
              </a:spcBef>
              <a:spcAft>
                <a:spcPts val="450"/>
              </a:spcAft>
              <a:buFont typeface="+mj-lt"/>
              <a:buAutoNum type="arabicPeriod"/>
            </a:pPr>
            <a:r>
              <a:rPr lang="zh-CN" altLang="en-US" sz="2100" dirty="0">
                <a:latin typeface="+mn-ea"/>
                <a:ea typeface="+mn-ea"/>
              </a:rPr>
              <a:t>携带数据（可选）</a:t>
            </a:r>
            <a:endParaRPr lang="en-US" altLang="zh-CN" sz="2100" dirty="0">
              <a:latin typeface="+mn-ea"/>
              <a:ea typeface="+mn-ea"/>
            </a:endParaRPr>
          </a:p>
          <a:p>
            <a:pPr marL="642938" lvl="2" indent="-342900">
              <a:spcBef>
                <a:spcPts val="0"/>
              </a:spcBef>
              <a:spcAft>
                <a:spcPts val="450"/>
              </a:spcAft>
              <a:buFont typeface="+mj-lt"/>
              <a:buAutoNum type="arabicPeriod"/>
            </a:pPr>
            <a:r>
              <a:rPr lang="zh-CN" altLang="en-US" sz="2100" dirty="0">
                <a:latin typeface="+mn-ea"/>
                <a:ea typeface="+mn-ea"/>
              </a:rPr>
              <a:t>发送请求（启动新的</a:t>
            </a:r>
            <a:r>
              <a:rPr lang="en-US" altLang="zh-CN" sz="2100" dirty="0">
                <a:latin typeface="+mn-ea"/>
                <a:ea typeface="+mn-ea"/>
              </a:rPr>
              <a:t>Activity</a:t>
            </a:r>
            <a:r>
              <a:rPr lang="zh-CN" altLang="en-US" sz="2100" dirty="0">
                <a:latin typeface="+mn-ea"/>
                <a:ea typeface="+mn-ea"/>
              </a:rPr>
              <a:t>）：</a:t>
            </a:r>
            <a:endParaRPr lang="en-US" altLang="zh-CN" sz="2100" dirty="0">
              <a:latin typeface="+mn-ea"/>
              <a:ea typeface="+mn-ea"/>
            </a:endParaRPr>
          </a:p>
          <a:p>
            <a:pPr marL="942975" lvl="3" indent="-300038">
              <a:spcBef>
                <a:spcPts val="0"/>
              </a:spcBef>
              <a:spcAft>
                <a:spcPts val="450"/>
              </a:spcAft>
            </a:pPr>
            <a:r>
              <a:rPr lang="en-US" altLang="zh-CN" sz="2100" dirty="0" err="1">
                <a:solidFill>
                  <a:srgbClr val="C00000"/>
                </a:solidFill>
                <a:latin typeface="+mn-ea"/>
                <a:ea typeface="+mn-ea"/>
              </a:rPr>
              <a:t>startActivity</a:t>
            </a:r>
            <a:r>
              <a:rPr lang="en-US" altLang="zh-CN" sz="2100" dirty="0">
                <a:solidFill>
                  <a:srgbClr val="C00000"/>
                </a:solidFill>
                <a:latin typeface="+mn-ea"/>
                <a:ea typeface="+mn-ea"/>
              </a:rPr>
              <a:t>( Intent</a:t>
            </a:r>
            <a:r>
              <a:rPr lang="zh-CN" altLang="en-US" sz="2100" dirty="0">
                <a:solidFill>
                  <a:srgbClr val="C00000"/>
                </a:solidFill>
                <a:latin typeface="+mn-ea"/>
                <a:ea typeface="+mn-ea"/>
              </a:rPr>
              <a:t>对象 </a:t>
            </a:r>
            <a:r>
              <a:rPr lang="en-US" altLang="zh-CN" sz="2100" dirty="0">
                <a:solidFill>
                  <a:srgbClr val="C00000"/>
                </a:solidFill>
                <a:latin typeface="+mn-ea"/>
                <a:ea typeface="+mn-ea"/>
              </a:rPr>
              <a:t>);</a:t>
            </a:r>
          </a:p>
          <a:p>
            <a:pPr marL="942975" lvl="3" indent="-300038">
              <a:spcBef>
                <a:spcPts val="0"/>
              </a:spcBef>
              <a:spcAft>
                <a:spcPts val="450"/>
              </a:spcAft>
            </a:pPr>
            <a:r>
              <a:rPr lang="en-US" altLang="zh-CN" sz="2100" dirty="0" err="1">
                <a:solidFill>
                  <a:srgbClr val="C00000"/>
                </a:solidFill>
                <a:latin typeface="+mn-ea"/>
                <a:ea typeface="+mn-ea"/>
              </a:rPr>
              <a:t>startActivityForResult</a:t>
            </a:r>
            <a:r>
              <a:rPr lang="en-US" altLang="zh-CN" sz="2100" dirty="0">
                <a:solidFill>
                  <a:srgbClr val="C00000"/>
                </a:solidFill>
                <a:latin typeface="+mn-ea"/>
                <a:ea typeface="+mn-ea"/>
              </a:rPr>
              <a:t>( Intent</a:t>
            </a:r>
            <a:r>
              <a:rPr lang="zh-CN" altLang="en-US" sz="2100" dirty="0">
                <a:solidFill>
                  <a:srgbClr val="C00000"/>
                </a:solidFill>
                <a:latin typeface="+mn-ea"/>
                <a:ea typeface="+mn-ea"/>
              </a:rPr>
              <a:t>对象</a:t>
            </a:r>
            <a:r>
              <a:rPr lang="en-US" altLang="zh-CN" sz="2100" dirty="0">
                <a:solidFill>
                  <a:srgbClr val="C00000"/>
                </a:solidFill>
                <a:latin typeface="+mn-ea"/>
                <a:ea typeface="+mn-ea"/>
              </a:rPr>
              <a:t>, </a:t>
            </a:r>
            <a:r>
              <a:rPr lang="zh-CN" altLang="en-US" sz="2100" dirty="0">
                <a:solidFill>
                  <a:srgbClr val="C00000"/>
                </a:solidFill>
                <a:latin typeface="+mn-ea"/>
                <a:ea typeface="+mn-ea"/>
              </a:rPr>
              <a:t>请求码 </a:t>
            </a:r>
            <a:r>
              <a:rPr lang="en-US" altLang="zh-CN" sz="2100" dirty="0">
                <a:solidFill>
                  <a:srgbClr val="C00000"/>
                </a:solidFill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20135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latin typeface="+mn-ea"/>
                <a:ea typeface="+mn-ea"/>
              </a:rPr>
              <a:t>Activity</a:t>
            </a:r>
            <a:r>
              <a:rPr lang="zh-CN" altLang="en-US" dirty="0">
                <a:latin typeface="+mn-ea"/>
                <a:ea typeface="+mn-ea"/>
              </a:rPr>
              <a:t>跳转（携带数据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9562" y="1113588"/>
            <a:ext cx="7992888" cy="1998222"/>
          </a:xfrm>
        </p:spPr>
        <p:txBody>
          <a:bodyPr>
            <a:noAutofit/>
          </a:bodyPr>
          <a:lstStyle/>
          <a:p>
            <a:pPr marL="0" indent="-300038">
              <a:spcAft>
                <a:spcPts val="450"/>
              </a:spcAft>
            </a:pP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发送请求的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Activity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页面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  <a:p>
            <a:pPr marL="685800" lvl="2" indent="-385763">
              <a:spcBef>
                <a:spcPts val="450"/>
              </a:spcBef>
              <a:spcAft>
                <a:spcPts val="450"/>
              </a:spcAft>
              <a:buFont typeface="+mj-lt"/>
              <a:buAutoNum type="arabicPeriod" startAt="3"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携带数据（可选）：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  <a:p>
            <a:pPr marL="942975" lvl="3" indent="-300038">
              <a:spcBef>
                <a:spcPts val="450"/>
              </a:spcBef>
              <a:spcAft>
                <a:spcPts val="450"/>
              </a:spcAft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直接添加基本类型参数：</a:t>
            </a:r>
            <a:r>
              <a:rPr lang="en-US" altLang="zh-CN" sz="2400" dirty="0" err="1">
                <a:solidFill>
                  <a:srgbClr val="C00000"/>
                </a:solidFill>
                <a:latin typeface="+mn-ea"/>
                <a:ea typeface="+mn-ea"/>
              </a:rPr>
              <a:t>i.putExtra</a:t>
            </a:r>
            <a:r>
              <a:rPr lang="en-US" altLang="zh-CN" sz="2400" dirty="0">
                <a:solidFill>
                  <a:srgbClr val="C00000"/>
                </a:solidFill>
                <a:latin typeface="+mn-ea"/>
                <a:ea typeface="+mn-ea"/>
              </a:rPr>
              <a:t>( key, value );</a:t>
            </a:r>
          </a:p>
          <a:p>
            <a:pPr marL="942975" lvl="3" indent="-300038">
              <a:spcBef>
                <a:spcPts val="450"/>
              </a:spcBef>
              <a:spcAft>
                <a:spcPts val="450"/>
              </a:spcAft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传递类的对象（需要序列化对象后才可传递）</a:t>
            </a:r>
            <a:endParaRPr lang="en-US" altLang="zh-CN" sz="2400" dirty="0">
              <a:solidFill>
                <a:srgbClr val="C0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71390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987574"/>
            <a:ext cx="8229600" cy="339447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800" dirty="0">
                <a:latin typeface="+mn-ea"/>
                <a:ea typeface="+mn-ea"/>
              </a:rPr>
              <a:t>Activity </a:t>
            </a:r>
            <a:r>
              <a:rPr lang="zh-CN" altLang="en-US" sz="2800" dirty="0">
                <a:latin typeface="+mn-ea"/>
                <a:ea typeface="+mn-ea"/>
              </a:rPr>
              <a:t>简介</a:t>
            </a:r>
            <a:endParaRPr lang="en-US" altLang="zh-CN" sz="2800" dirty="0">
              <a:latin typeface="+mn-ea"/>
              <a:ea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800" dirty="0">
                <a:latin typeface="+mn-ea"/>
                <a:ea typeface="+mn-ea"/>
              </a:rPr>
              <a:t>Activity</a:t>
            </a:r>
            <a:r>
              <a:rPr lang="zh-CN" altLang="en-US" sz="2800" dirty="0">
                <a:latin typeface="+mn-ea"/>
                <a:ea typeface="+mn-ea"/>
              </a:rPr>
              <a:t>的创建及跳转（传数据）</a:t>
            </a:r>
            <a:endParaRPr lang="en-US" altLang="zh-CN" sz="2800" dirty="0">
              <a:latin typeface="+mn-ea"/>
              <a:ea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800" dirty="0">
                <a:latin typeface="+mn-ea"/>
                <a:ea typeface="+mn-ea"/>
              </a:rPr>
              <a:t>Activity</a:t>
            </a:r>
            <a:r>
              <a:rPr lang="zh-CN" altLang="en-US" sz="2800" dirty="0">
                <a:latin typeface="+mn-ea"/>
                <a:ea typeface="+mn-ea"/>
              </a:rPr>
              <a:t>的生命周期</a:t>
            </a:r>
            <a:endParaRPr lang="en-US" altLang="zh-CN" sz="2800" dirty="0">
              <a:latin typeface="+mn-ea"/>
              <a:ea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sz="2800" dirty="0">
              <a:latin typeface="+mn-ea"/>
              <a:ea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+mn-ea"/>
                <a:ea typeface="+mn-ea"/>
              </a:rPr>
              <a:t>本章大纲</a:t>
            </a:r>
          </a:p>
        </p:txBody>
      </p:sp>
    </p:spTree>
    <p:extLst>
      <p:ext uri="{BB962C8B-B14F-4D97-AF65-F5344CB8AC3E}">
        <p14:creationId xmlns:p14="http://schemas.microsoft.com/office/powerpoint/2010/main" val="39785851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3600" dirty="0">
                <a:latin typeface="+mn-ea"/>
                <a:ea typeface="+mn-ea"/>
              </a:rPr>
              <a:t>Activity</a:t>
            </a:r>
            <a:r>
              <a:rPr lang="zh-CN" altLang="en-US" sz="3600" dirty="0">
                <a:latin typeface="+mn-ea"/>
                <a:ea typeface="+mn-ea"/>
              </a:rPr>
              <a:t>跳转（携带数据）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9562" y="1113588"/>
            <a:ext cx="8100900" cy="3780420"/>
          </a:xfrm>
        </p:spPr>
        <p:txBody>
          <a:bodyPr>
            <a:normAutofit/>
          </a:bodyPr>
          <a:lstStyle/>
          <a:p>
            <a:pPr marL="0" indent="-300038">
              <a:spcAft>
                <a:spcPts val="450"/>
              </a:spcAft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发送请求的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Activity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页面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  <a:p>
            <a:pPr marL="685800" lvl="2" indent="-385763">
              <a:spcBef>
                <a:spcPts val="450"/>
              </a:spcBef>
              <a:spcAft>
                <a:spcPts val="450"/>
              </a:spcAft>
              <a:buFont typeface="+mj-lt"/>
              <a:buAutoNum type="arabicPeriod" startAt="3"/>
            </a:pPr>
            <a:r>
              <a:rPr lang="zh-CN" altLang="en-US" sz="2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携带数据（可选）：</a:t>
            </a:r>
            <a:endParaRPr lang="en-US" altLang="zh-CN" sz="21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  <a:p>
            <a:pPr marL="942975" lvl="3" indent="-300038">
              <a:spcBef>
                <a:spcPts val="450"/>
              </a:spcBef>
              <a:spcAft>
                <a:spcPts val="450"/>
              </a:spcAft>
            </a:pPr>
            <a:r>
              <a:rPr lang="zh-CN" altLang="en-US" sz="2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创建复杂数据对象：借助</a:t>
            </a:r>
            <a:r>
              <a:rPr lang="en-US" altLang="zh-CN" sz="2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Bundle</a:t>
            </a:r>
            <a:r>
              <a:rPr lang="zh-CN" altLang="en-US" sz="2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对象实现</a:t>
            </a:r>
            <a:endParaRPr lang="en-US" altLang="zh-CN" sz="21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  <a:p>
            <a:pPr marL="1285875" lvl="4" indent="-300038">
              <a:spcBef>
                <a:spcPts val="450"/>
              </a:spcBef>
              <a:spcAft>
                <a:spcPts val="450"/>
              </a:spcAft>
            </a:pPr>
            <a:r>
              <a:rPr lang="zh-CN" altLang="en-US" sz="2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创建</a:t>
            </a:r>
            <a:r>
              <a:rPr lang="en-US" altLang="zh-CN" sz="2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Bundle</a:t>
            </a:r>
            <a:r>
              <a:rPr lang="zh-CN" altLang="en-US" sz="2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对象：</a:t>
            </a:r>
            <a:r>
              <a:rPr lang="en-US" altLang="zh-CN" sz="2100" dirty="0">
                <a:solidFill>
                  <a:srgbClr val="C00000"/>
                </a:solidFill>
                <a:latin typeface="+mn-ea"/>
                <a:ea typeface="+mn-ea"/>
              </a:rPr>
              <a:t>Bundle b = new Bundle( );</a:t>
            </a:r>
          </a:p>
          <a:p>
            <a:pPr marL="1285875" lvl="4" indent="-300038">
              <a:spcBef>
                <a:spcPts val="450"/>
              </a:spcBef>
              <a:spcAft>
                <a:spcPts val="450"/>
              </a:spcAft>
            </a:pPr>
            <a:r>
              <a:rPr lang="zh-CN" altLang="en-US" sz="2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为</a:t>
            </a:r>
            <a:r>
              <a:rPr lang="en-US" altLang="zh-CN" sz="2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Bundle</a:t>
            </a:r>
            <a:r>
              <a:rPr lang="zh-CN" altLang="en-US" sz="2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对象添加数据：</a:t>
            </a:r>
            <a:r>
              <a:rPr lang="en-US" altLang="zh-CN" sz="2100" dirty="0" err="1">
                <a:solidFill>
                  <a:srgbClr val="C00000"/>
                </a:solidFill>
                <a:latin typeface="+mn-ea"/>
                <a:ea typeface="+mn-ea"/>
              </a:rPr>
              <a:t>b.putString</a:t>
            </a:r>
            <a:r>
              <a:rPr lang="en-US" altLang="zh-CN" sz="2100" dirty="0">
                <a:solidFill>
                  <a:srgbClr val="C00000"/>
                </a:solidFill>
                <a:latin typeface="+mn-ea"/>
                <a:ea typeface="+mn-ea"/>
              </a:rPr>
              <a:t>( );</a:t>
            </a:r>
            <a:r>
              <a:rPr lang="zh-CN" altLang="en-US" sz="2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、</a:t>
            </a:r>
            <a:r>
              <a:rPr lang="en-US" altLang="zh-CN" sz="2100" dirty="0" err="1">
                <a:solidFill>
                  <a:srgbClr val="C00000"/>
                </a:solidFill>
                <a:latin typeface="+mn-ea"/>
                <a:ea typeface="+mn-ea"/>
              </a:rPr>
              <a:t>b.putSerializable</a:t>
            </a:r>
            <a:r>
              <a:rPr lang="en-US" altLang="zh-CN" sz="2100" dirty="0">
                <a:solidFill>
                  <a:srgbClr val="C00000"/>
                </a:solidFill>
                <a:latin typeface="+mn-ea"/>
                <a:ea typeface="+mn-ea"/>
              </a:rPr>
              <a:t>( );</a:t>
            </a:r>
            <a:r>
              <a:rPr lang="zh-CN" altLang="en-US" sz="2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、</a:t>
            </a:r>
            <a:r>
              <a:rPr lang="en-US" altLang="zh-CN" sz="2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……</a:t>
            </a:r>
          </a:p>
          <a:p>
            <a:pPr marL="1285875" lvl="4" indent="-300038">
              <a:spcBef>
                <a:spcPts val="450"/>
              </a:spcBef>
              <a:spcAft>
                <a:spcPts val="450"/>
              </a:spcAft>
            </a:pPr>
            <a:r>
              <a:rPr lang="zh-CN" altLang="en-US" sz="2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把</a:t>
            </a:r>
            <a:r>
              <a:rPr lang="en-US" altLang="zh-CN" sz="2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Bundle</a:t>
            </a:r>
            <a:r>
              <a:rPr lang="zh-CN" altLang="en-US" sz="2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对象添加到</a:t>
            </a:r>
            <a:r>
              <a:rPr lang="en-US" altLang="zh-CN" sz="2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Intent</a:t>
            </a:r>
            <a:r>
              <a:rPr lang="zh-CN" altLang="en-US" sz="2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对象中：</a:t>
            </a:r>
            <a:r>
              <a:rPr lang="en-US" altLang="zh-CN" sz="2100" dirty="0" err="1">
                <a:solidFill>
                  <a:srgbClr val="C00000"/>
                </a:solidFill>
                <a:latin typeface="+mn-ea"/>
                <a:ea typeface="+mn-ea"/>
              </a:rPr>
              <a:t>i.putExtra</a:t>
            </a:r>
            <a:r>
              <a:rPr lang="en-US" altLang="zh-CN" sz="2100" dirty="0">
                <a:solidFill>
                  <a:srgbClr val="C00000"/>
                </a:solidFill>
                <a:latin typeface="+mn-ea"/>
                <a:ea typeface="+mn-ea"/>
              </a:rPr>
              <a:t>(Bundle</a:t>
            </a:r>
            <a:r>
              <a:rPr lang="zh-CN" altLang="en-US" sz="2100" dirty="0">
                <a:solidFill>
                  <a:srgbClr val="C00000"/>
                </a:solidFill>
                <a:latin typeface="+mn-ea"/>
                <a:ea typeface="+mn-ea"/>
              </a:rPr>
              <a:t>对象</a:t>
            </a:r>
            <a:r>
              <a:rPr lang="en-US" altLang="zh-CN" sz="2100" dirty="0">
                <a:solidFill>
                  <a:srgbClr val="C00000"/>
                </a:solidFill>
                <a:latin typeface="+mn-ea"/>
                <a:ea typeface="+mn-ea"/>
              </a:rPr>
              <a:t>);</a:t>
            </a:r>
          </a:p>
          <a:p>
            <a:pPr marL="642938" lvl="3" indent="0">
              <a:spcBef>
                <a:spcPts val="450"/>
              </a:spcBef>
              <a:spcAft>
                <a:spcPts val="450"/>
              </a:spcAft>
              <a:buNone/>
            </a:pP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hlinkClick r:id="rId2"/>
              </a:rPr>
              <a:t>http://developer.android.com/reference/android/os/Bundle.html</a:t>
            </a:r>
            <a:endParaRPr lang="en-US" altLang="zh-CN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62552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3600" dirty="0">
                <a:latin typeface="+mn-ea"/>
                <a:ea typeface="+mn-ea"/>
              </a:rPr>
              <a:t>Activity</a:t>
            </a:r>
            <a:r>
              <a:rPr lang="zh-CN" altLang="en-US" sz="3600" dirty="0">
                <a:latin typeface="+mn-ea"/>
                <a:ea typeface="+mn-ea"/>
              </a:rPr>
              <a:t>跳转（被请求页面处理请求）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5556" y="1200151"/>
            <a:ext cx="8111244" cy="3394472"/>
          </a:xfrm>
        </p:spPr>
        <p:txBody>
          <a:bodyPr>
            <a:normAutofit/>
          </a:bodyPr>
          <a:lstStyle/>
          <a:p>
            <a:pPr marL="0" indent="-300038">
              <a:spcAft>
                <a:spcPts val="450"/>
              </a:spcAft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被请求的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Activity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页面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  <a:p>
            <a:pPr marL="600075" lvl="2" indent="-300038">
              <a:spcBef>
                <a:spcPts val="450"/>
              </a:spcBef>
              <a:spcAft>
                <a:spcPts val="450"/>
              </a:spcAft>
            </a:pPr>
            <a:r>
              <a:rPr lang="zh-CN" altLang="en-US" sz="2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获得</a:t>
            </a:r>
            <a:r>
              <a:rPr lang="en-US" altLang="zh-CN" sz="2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Intent</a:t>
            </a:r>
            <a:r>
              <a:rPr lang="zh-CN" altLang="en-US" sz="2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对象（请求对象）：</a:t>
            </a:r>
            <a:endParaRPr lang="en-US" altLang="zh-CN" sz="21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  <a:p>
            <a:pPr marL="942975" lvl="3" indent="-300038">
              <a:spcBef>
                <a:spcPts val="450"/>
              </a:spcBef>
              <a:spcAft>
                <a:spcPts val="450"/>
              </a:spcAft>
            </a:pPr>
            <a:r>
              <a:rPr lang="en-US" altLang="zh-CN" sz="2100" dirty="0">
                <a:solidFill>
                  <a:srgbClr val="C00000"/>
                </a:solidFill>
                <a:latin typeface="+mn-ea"/>
                <a:ea typeface="+mn-ea"/>
              </a:rPr>
              <a:t>Intent request = </a:t>
            </a:r>
            <a:r>
              <a:rPr lang="en-US" altLang="zh-CN" sz="2100" dirty="0" err="1">
                <a:solidFill>
                  <a:srgbClr val="C00000"/>
                </a:solidFill>
                <a:latin typeface="+mn-ea"/>
                <a:ea typeface="+mn-ea"/>
              </a:rPr>
              <a:t>getIntent</a:t>
            </a:r>
            <a:r>
              <a:rPr lang="en-US" altLang="zh-CN" sz="2100" dirty="0">
                <a:solidFill>
                  <a:srgbClr val="C00000"/>
                </a:solidFill>
                <a:latin typeface="+mn-ea"/>
                <a:ea typeface="+mn-ea"/>
              </a:rPr>
              <a:t>( );</a:t>
            </a:r>
          </a:p>
          <a:p>
            <a:pPr marL="600075" lvl="2" indent="-300038">
              <a:spcBef>
                <a:spcPts val="450"/>
              </a:spcBef>
              <a:spcAft>
                <a:spcPts val="450"/>
              </a:spcAft>
            </a:pPr>
            <a:r>
              <a:rPr lang="zh-CN" altLang="en-US" sz="2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获得请求参数：</a:t>
            </a:r>
            <a:endParaRPr lang="en-US" altLang="zh-CN" sz="21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  <a:p>
            <a:pPr marL="942975" lvl="3" indent="-300038">
              <a:spcBef>
                <a:spcPts val="450"/>
              </a:spcBef>
              <a:spcAft>
                <a:spcPts val="450"/>
              </a:spcAft>
            </a:pPr>
            <a:r>
              <a:rPr lang="en-US" altLang="zh-CN" sz="2100" dirty="0" err="1">
                <a:solidFill>
                  <a:srgbClr val="C00000"/>
                </a:solidFill>
                <a:latin typeface="+mn-ea"/>
                <a:ea typeface="+mn-ea"/>
              </a:rPr>
              <a:t>request.getIntExtra</a:t>
            </a:r>
            <a:r>
              <a:rPr lang="en-US" altLang="zh-CN" sz="2100" dirty="0">
                <a:solidFill>
                  <a:srgbClr val="C00000"/>
                </a:solidFill>
                <a:latin typeface="+mn-ea"/>
                <a:ea typeface="+mn-ea"/>
              </a:rPr>
              <a:t>( );</a:t>
            </a:r>
            <a:r>
              <a:rPr lang="zh-CN" altLang="en-US" sz="2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：返回基本</a:t>
            </a:r>
            <a:r>
              <a:rPr lang="en-US" altLang="zh-CN" sz="2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int</a:t>
            </a:r>
            <a:r>
              <a:rPr lang="zh-CN" altLang="en-US" sz="2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类型数据</a:t>
            </a:r>
            <a:endParaRPr lang="en-US" altLang="zh-CN" sz="21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  <a:p>
            <a:pPr marL="942975" lvl="3" indent="-300038">
              <a:spcBef>
                <a:spcPts val="450"/>
              </a:spcBef>
              <a:spcAft>
                <a:spcPts val="450"/>
              </a:spcAft>
            </a:pPr>
            <a:r>
              <a:rPr lang="en-US" altLang="zh-CN" sz="2100" dirty="0" err="1">
                <a:solidFill>
                  <a:srgbClr val="C00000"/>
                </a:solidFill>
                <a:latin typeface="+mn-ea"/>
                <a:ea typeface="+mn-ea"/>
              </a:rPr>
              <a:t>request.getExtras</a:t>
            </a:r>
            <a:r>
              <a:rPr lang="en-US" altLang="zh-CN" sz="2100" dirty="0">
                <a:solidFill>
                  <a:srgbClr val="C00000"/>
                </a:solidFill>
                <a:latin typeface="+mn-ea"/>
                <a:ea typeface="+mn-ea"/>
              </a:rPr>
              <a:t>( );</a:t>
            </a:r>
            <a:r>
              <a:rPr lang="zh-CN" altLang="en-US" sz="2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：返回</a:t>
            </a:r>
            <a:r>
              <a:rPr lang="en-US" altLang="zh-CN" sz="2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Bundle</a:t>
            </a:r>
            <a:r>
              <a:rPr lang="zh-CN" altLang="en-US" sz="2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对象</a:t>
            </a:r>
            <a:endParaRPr lang="en-US" altLang="zh-CN" sz="21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  <a:p>
            <a:pPr marL="642938" lvl="3" indent="0">
              <a:spcBef>
                <a:spcPts val="450"/>
              </a:spcBef>
              <a:spcAft>
                <a:spcPts val="450"/>
              </a:spcAft>
              <a:buNone/>
            </a:pPr>
            <a:r>
              <a:rPr lang="en-US" altLang="zh-CN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hlinkClick r:id="rId2"/>
              </a:rPr>
              <a:t>http://developer.android.com/reference/android/content/Intent.html</a:t>
            </a:r>
            <a:endParaRPr lang="en-US" altLang="zh-CN" sz="15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9730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3600" dirty="0">
                <a:latin typeface="+mn-ea"/>
                <a:ea typeface="+mn-ea"/>
              </a:rPr>
              <a:t>Activity</a:t>
            </a:r>
            <a:r>
              <a:rPr lang="zh-CN" altLang="en-US" sz="3600" dirty="0">
                <a:latin typeface="+mn-ea"/>
                <a:ea typeface="+mn-ea"/>
              </a:rPr>
              <a:t>跳转（无响应）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987574"/>
            <a:ext cx="8111244" cy="2613737"/>
          </a:xfrm>
        </p:spPr>
        <p:txBody>
          <a:bodyPr>
            <a:normAutofit/>
          </a:bodyPr>
          <a:lstStyle/>
          <a:p>
            <a:pPr marL="0" indent="-300038">
              <a:spcAft>
                <a:spcPts val="450"/>
              </a:spcAft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完成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Activity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的跳转的步骤：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  <a:p>
            <a:pPr marL="642938" lvl="3" indent="-300038">
              <a:spcAft>
                <a:spcPts val="450"/>
              </a:spcAft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注册跳转的触发事件；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  <a:p>
            <a:pPr marL="642938" lvl="3" indent="-300038">
              <a:spcAft>
                <a:spcPts val="450"/>
              </a:spcAft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构造跳转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Intent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，加入参数；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  <a:p>
            <a:pPr marL="642938" lvl="3" indent="-300038">
              <a:spcAft>
                <a:spcPts val="450"/>
              </a:spcAft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进行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activity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的跳转；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  <a:p>
            <a:pPr marL="642938" lvl="3" indent="-300038">
              <a:spcAft>
                <a:spcPts val="450"/>
              </a:spcAft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在跳转到的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activity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中接受传入的参数。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628690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3600" dirty="0">
                <a:latin typeface="+mn-ea"/>
                <a:ea typeface="+mn-ea"/>
              </a:rPr>
              <a:t>Activity</a:t>
            </a:r>
            <a:r>
              <a:rPr lang="zh-CN" altLang="en-US" sz="3600" dirty="0">
                <a:latin typeface="+mn-ea"/>
                <a:ea typeface="+mn-ea"/>
              </a:rPr>
              <a:t>跳转（被请求页面设置响应）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693857"/>
          </a:xfrm>
        </p:spPr>
        <p:txBody>
          <a:bodyPr>
            <a:normAutofit/>
          </a:bodyPr>
          <a:lstStyle/>
          <a:p>
            <a:pPr marL="0" indent="-300038">
              <a:spcAft>
                <a:spcPts val="450"/>
              </a:spcAft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被请求的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Activity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页面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  <a:p>
            <a:pPr marL="600075" lvl="2" indent="-300038">
              <a:spcBef>
                <a:spcPts val="450"/>
              </a:spcBef>
              <a:spcAft>
                <a:spcPts val="450"/>
              </a:spcAft>
            </a:pPr>
            <a:r>
              <a:rPr lang="zh-CN" altLang="en-US" sz="2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获得</a:t>
            </a:r>
            <a:r>
              <a:rPr lang="en-US" altLang="zh-CN" sz="2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Intent</a:t>
            </a:r>
            <a:r>
              <a:rPr lang="zh-CN" altLang="en-US" sz="2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对象（响应对象）：</a:t>
            </a:r>
            <a:endParaRPr lang="en-US" altLang="zh-CN" sz="21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  <a:p>
            <a:pPr marL="942975" lvl="3" indent="-300038">
              <a:spcBef>
                <a:spcPts val="450"/>
              </a:spcBef>
              <a:spcAft>
                <a:spcPts val="450"/>
              </a:spcAft>
            </a:pPr>
            <a:r>
              <a:rPr lang="en-US" altLang="zh-CN" sz="2100" dirty="0">
                <a:solidFill>
                  <a:srgbClr val="C00000"/>
                </a:solidFill>
                <a:latin typeface="+mn-ea"/>
                <a:ea typeface="+mn-ea"/>
              </a:rPr>
              <a:t>Intent response = new  Intent( );</a:t>
            </a:r>
          </a:p>
          <a:p>
            <a:pPr marL="600075" lvl="2" indent="-300038">
              <a:spcBef>
                <a:spcPts val="450"/>
              </a:spcBef>
              <a:spcAft>
                <a:spcPts val="450"/>
              </a:spcAft>
            </a:pPr>
            <a:r>
              <a:rPr lang="zh-CN" altLang="en-US" sz="2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添加响应消息：</a:t>
            </a:r>
            <a:endParaRPr lang="en-US" altLang="zh-CN" sz="21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  <a:p>
            <a:pPr marL="942975" lvl="3" indent="-300038">
              <a:spcBef>
                <a:spcPts val="450"/>
              </a:spcBef>
              <a:spcAft>
                <a:spcPts val="450"/>
              </a:spcAft>
            </a:pPr>
            <a:r>
              <a:rPr lang="en-US" altLang="zh-CN" sz="2100" dirty="0" err="1">
                <a:solidFill>
                  <a:srgbClr val="C00000"/>
                </a:solidFill>
                <a:latin typeface="+mn-ea"/>
                <a:ea typeface="+mn-ea"/>
              </a:rPr>
              <a:t>response.putIntExtra</a:t>
            </a:r>
            <a:r>
              <a:rPr lang="en-US" altLang="zh-CN" sz="2100" dirty="0">
                <a:solidFill>
                  <a:srgbClr val="C00000"/>
                </a:solidFill>
                <a:latin typeface="+mn-ea"/>
                <a:ea typeface="+mn-ea"/>
              </a:rPr>
              <a:t>( );</a:t>
            </a:r>
            <a:r>
              <a:rPr lang="zh-CN" altLang="en-US" sz="2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：添加基本</a:t>
            </a:r>
            <a:r>
              <a:rPr lang="en-US" altLang="zh-CN" sz="2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int</a:t>
            </a:r>
            <a:r>
              <a:rPr lang="zh-CN" altLang="en-US" sz="2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类型数据</a:t>
            </a:r>
            <a:endParaRPr lang="en-US" altLang="zh-CN" sz="21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  <a:p>
            <a:pPr marL="942975" lvl="3" indent="-300038">
              <a:spcBef>
                <a:spcPts val="450"/>
              </a:spcBef>
              <a:spcAft>
                <a:spcPts val="450"/>
              </a:spcAft>
            </a:pPr>
            <a:r>
              <a:rPr lang="en-US" altLang="zh-CN" sz="2100" dirty="0" err="1">
                <a:solidFill>
                  <a:srgbClr val="C00000"/>
                </a:solidFill>
                <a:latin typeface="+mn-ea"/>
                <a:ea typeface="+mn-ea"/>
              </a:rPr>
              <a:t>response.putExtras</a:t>
            </a:r>
            <a:r>
              <a:rPr lang="en-US" altLang="zh-CN" sz="2100" dirty="0">
                <a:solidFill>
                  <a:srgbClr val="C00000"/>
                </a:solidFill>
                <a:latin typeface="+mn-ea"/>
                <a:ea typeface="+mn-ea"/>
              </a:rPr>
              <a:t>( );</a:t>
            </a:r>
            <a:r>
              <a:rPr lang="zh-CN" altLang="en-US" sz="2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：添加</a:t>
            </a:r>
            <a:r>
              <a:rPr lang="en-US" altLang="zh-CN" sz="2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Bundle</a:t>
            </a:r>
            <a:r>
              <a:rPr lang="zh-CN" altLang="en-US" sz="2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对象</a:t>
            </a:r>
            <a:endParaRPr lang="en-US" altLang="zh-CN" sz="21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  <a:p>
            <a:pPr marL="600075" lvl="2" indent="-300038">
              <a:spcBef>
                <a:spcPts val="450"/>
              </a:spcBef>
              <a:spcAft>
                <a:spcPts val="450"/>
              </a:spcAft>
            </a:pPr>
            <a:r>
              <a:rPr lang="zh-CN" altLang="en-US" sz="2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实现响应：</a:t>
            </a:r>
            <a:endParaRPr lang="en-US" altLang="zh-CN" sz="21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  <a:p>
            <a:pPr marL="942975" lvl="3" indent="-300038">
              <a:spcBef>
                <a:spcPts val="450"/>
              </a:spcBef>
              <a:spcAft>
                <a:spcPts val="450"/>
              </a:spcAft>
            </a:pPr>
            <a:r>
              <a:rPr lang="en-US" altLang="zh-CN" sz="2100" dirty="0" err="1">
                <a:solidFill>
                  <a:srgbClr val="C00000"/>
                </a:solidFill>
                <a:latin typeface="+mn-ea"/>
                <a:ea typeface="+mn-ea"/>
              </a:rPr>
              <a:t>this.setResult</a:t>
            </a:r>
            <a:r>
              <a:rPr lang="en-US" altLang="zh-CN" sz="2100" dirty="0">
                <a:solidFill>
                  <a:srgbClr val="C00000"/>
                </a:solidFill>
                <a:latin typeface="+mn-ea"/>
                <a:ea typeface="+mn-ea"/>
              </a:rPr>
              <a:t>( </a:t>
            </a:r>
            <a:r>
              <a:rPr lang="en-US" altLang="zh-CN" sz="2100" dirty="0" err="1">
                <a:solidFill>
                  <a:srgbClr val="C00000"/>
                </a:solidFill>
                <a:latin typeface="+mn-ea"/>
                <a:ea typeface="+mn-ea"/>
              </a:rPr>
              <a:t>int</a:t>
            </a:r>
            <a:r>
              <a:rPr lang="en-US" altLang="zh-CN" sz="2100" dirty="0">
                <a:solidFill>
                  <a:srgbClr val="C00000"/>
                </a:solidFill>
                <a:latin typeface="+mn-ea"/>
                <a:ea typeface="+mn-ea"/>
              </a:rPr>
              <a:t> </a:t>
            </a:r>
            <a:r>
              <a:rPr lang="en-US" altLang="zh-CN" sz="2100" dirty="0" err="1">
                <a:solidFill>
                  <a:srgbClr val="C00000"/>
                </a:solidFill>
                <a:latin typeface="+mn-ea"/>
                <a:ea typeface="+mn-ea"/>
              </a:rPr>
              <a:t>resoponseCode</a:t>
            </a:r>
            <a:r>
              <a:rPr lang="en-US" altLang="zh-CN" sz="2100" dirty="0">
                <a:solidFill>
                  <a:srgbClr val="C00000"/>
                </a:solidFill>
                <a:latin typeface="+mn-ea"/>
                <a:ea typeface="+mn-ea"/>
              </a:rPr>
              <a:t>, Intent </a:t>
            </a:r>
            <a:r>
              <a:rPr lang="zh-CN" altLang="en-US" sz="2100" dirty="0">
                <a:solidFill>
                  <a:srgbClr val="C00000"/>
                </a:solidFill>
                <a:latin typeface="+mn-ea"/>
                <a:ea typeface="+mn-ea"/>
              </a:rPr>
              <a:t>响应对象</a:t>
            </a:r>
            <a:r>
              <a:rPr lang="en-US" altLang="zh-CN" sz="2100" dirty="0">
                <a:solidFill>
                  <a:srgbClr val="C00000"/>
                </a:solidFill>
                <a:latin typeface="+mn-ea"/>
                <a:ea typeface="+mn-ea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40429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210005"/>
            <a:ext cx="8057238" cy="540209"/>
          </a:xfrm>
        </p:spPr>
        <p:txBody>
          <a:bodyPr>
            <a:normAutofit/>
          </a:bodyPr>
          <a:lstStyle/>
          <a:p>
            <a:pPr marL="0" indent="-300038">
              <a:spcAft>
                <a:spcPts val="450"/>
              </a:spcAft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请求的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Activity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页面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3600" dirty="0">
                <a:latin typeface="+mn-ea"/>
                <a:ea typeface="+mn-ea"/>
              </a:rPr>
              <a:t>Activity</a:t>
            </a:r>
            <a:r>
              <a:rPr lang="zh-CN" altLang="en-US" sz="3600" dirty="0">
                <a:latin typeface="+mn-ea"/>
                <a:ea typeface="+mn-ea"/>
              </a:rPr>
              <a:t>跳转（请求页获取响应消息）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9197" y="1740360"/>
            <a:ext cx="5129068" cy="277560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83903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39552" y="915566"/>
            <a:ext cx="8229600" cy="3394472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Activity1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：</a:t>
            </a:r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ListView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显示电话号码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Activity2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：显示详细信息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3600" dirty="0">
                <a:latin typeface="+mn-ea"/>
                <a:ea typeface="+mn-ea"/>
              </a:rPr>
              <a:t>综合应用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2AD5C89-B98B-45D7-8EDA-96A2EFF53F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1851670"/>
            <a:ext cx="5745676" cy="3434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8379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altLang="zh-CN" dirty="0">
                <a:latin typeface="+mn-ea"/>
                <a:ea typeface="+mn-ea"/>
              </a:rPr>
              <a:t>Activity</a:t>
            </a:r>
            <a:r>
              <a:rPr lang="zh-CN" altLang="en-US" dirty="0">
                <a:latin typeface="+mn-ea"/>
                <a:ea typeface="+mn-ea"/>
              </a:rPr>
              <a:t>活动栈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789553"/>
            <a:ext cx="8229600" cy="3394472"/>
          </a:xfrm>
        </p:spPr>
        <p:txBody>
          <a:bodyPr>
            <a:normAutofit/>
          </a:bodyPr>
          <a:lstStyle/>
          <a:p>
            <a:pPr marL="342900" lvl="1" indent="-342900">
              <a:spcBef>
                <a:spcPts val="12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altLang="zh-CN" sz="2800" dirty="0">
                <a:latin typeface="+mn-ea"/>
                <a:ea typeface="+mn-ea"/>
              </a:rPr>
              <a:t>Android</a:t>
            </a:r>
            <a:r>
              <a:rPr lang="zh-CN" altLang="en-US" sz="2800" dirty="0">
                <a:latin typeface="+mn-ea"/>
                <a:ea typeface="+mn-ea"/>
              </a:rPr>
              <a:t>应用可能含有多个</a:t>
            </a:r>
            <a:r>
              <a:rPr lang="en-US" altLang="zh-CN" sz="2800" dirty="0">
                <a:latin typeface="+mn-ea"/>
                <a:ea typeface="+mn-ea"/>
              </a:rPr>
              <a:t>Activity</a:t>
            </a:r>
            <a:r>
              <a:rPr lang="zh-CN" altLang="en-US" sz="2800" dirty="0">
                <a:latin typeface="+mn-ea"/>
                <a:ea typeface="+mn-ea"/>
              </a:rPr>
              <a:t>，管理这些</a:t>
            </a:r>
            <a:r>
              <a:rPr lang="en-US" altLang="zh-CN" sz="2800" dirty="0">
                <a:latin typeface="+mn-ea"/>
                <a:ea typeface="+mn-ea"/>
              </a:rPr>
              <a:t>Activity</a:t>
            </a:r>
            <a:r>
              <a:rPr lang="zh-CN" altLang="en-US" sz="2800" dirty="0">
                <a:latin typeface="+mn-ea"/>
                <a:ea typeface="+mn-ea"/>
              </a:rPr>
              <a:t>之间的先后次序关系，需要</a:t>
            </a:r>
            <a:r>
              <a:rPr lang="en-US" altLang="zh-CN" sz="2800" b="1" dirty="0">
                <a:solidFill>
                  <a:srgbClr val="FF0000"/>
                </a:solidFill>
                <a:latin typeface="+mn-ea"/>
                <a:ea typeface="+mn-ea"/>
              </a:rPr>
              <a:t>Activity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  <a:ea typeface="+mn-ea"/>
              </a:rPr>
              <a:t>活动栈机制</a:t>
            </a:r>
            <a:endParaRPr lang="en-US" altLang="zh-CN" sz="2800" dirty="0">
              <a:latin typeface="+mn-ea"/>
              <a:ea typeface="+mn-ea"/>
            </a:endParaRP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4002825"/>
              </p:ext>
            </p:extLst>
          </p:nvPr>
        </p:nvGraphicFramePr>
        <p:xfrm>
          <a:off x="2195736" y="1923678"/>
          <a:ext cx="6517656" cy="30578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9" name="Visio" r:id="rId3" imgW="5572760" imgH="3490383" progId="Visio.Drawing.11">
                  <p:embed/>
                </p:oleObj>
              </mc:Choice>
              <mc:Fallback>
                <p:oleObj name="Visio" r:id="rId3" imgW="5572760" imgH="3490383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736" y="1923678"/>
                        <a:ext cx="6517656" cy="30578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538259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-24715"/>
            <a:ext cx="8229600" cy="85725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zh-CN" sz="3600" dirty="0">
                <a:latin typeface="+mn-ea"/>
                <a:ea typeface="+mn-ea"/>
              </a:rPr>
              <a:t>Activity</a:t>
            </a:r>
            <a:r>
              <a:rPr lang="zh-CN" altLang="en-US" sz="3600" dirty="0">
                <a:latin typeface="+mn-ea"/>
                <a:ea typeface="+mn-ea"/>
              </a:rPr>
              <a:t>的活动状态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629562" y="1200150"/>
            <a:ext cx="8057238" cy="2721750"/>
          </a:xfrm>
        </p:spPr>
        <p:txBody>
          <a:bodyPr>
            <a:noAutofit/>
          </a:bodyPr>
          <a:lstStyle/>
          <a:p>
            <a:pPr marL="257175" lvl="1" indent="-257175">
              <a:lnSpc>
                <a:spcPct val="120000"/>
              </a:lnSpc>
              <a:spcBef>
                <a:spcPts val="900"/>
              </a:spcBef>
              <a:spcAft>
                <a:spcPts val="450"/>
              </a:spcAft>
              <a:buFont typeface="Arial" pitchFamily="34" charset="0"/>
              <a:buChar char="•"/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随着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Activity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的创建、销毁，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Activity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在内存中有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4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种状态表现形式：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lnSpc>
                <a:spcPct val="120000"/>
              </a:lnSpc>
              <a:spcBef>
                <a:spcPts val="900"/>
              </a:spcBef>
              <a:spcAft>
                <a:spcPts val="450"/>
              </a:spcAft>
              <a:defRPr/>
            </a:pPr>
            <a:r>
              <a:rPr lang="zh-CN" altLang="en-US" sz="2400" dirty="0">
                <a:solidFill>
                  <a:srgbClr val="C00000"/>
                </a:solidFill>
              </a:rPr>
              <a:t>活动状态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：当前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Activity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在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Activity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活动栈中处于最上层，完全能被用户看到，并能够与用户进行交互。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2">
              <a:lnSpc>
                <a:spcPct val="120000"/>
              </a:lnSpc>
              <a:spcBef>
                <a:spcPts val="900"/>
              </a:spcBef>
              <a:spcAft>
                <a:spcPts val="450"/>
              </a:spcAft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正在运行的屏幕即为此种状态。</a:t>
            </a: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143001" y="-173125"/>
            <a:ext cx="138564" cy="34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73245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-173125"/>
            <a:ext cx="8229600" cy="85725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zh-CN" sz="3600" dirty="0">
                <a:latin typeface="+mn-ea"/>
                <a:ea typeface="+mn-ea"/>
              </a:rPr>
              <a:t>Activity</a:t>
            </a:r>
            <a:r>
              <a:rPr lang="zh-CN" altLang="en-US" sz="3600" dirty="0">
                <a:latin typeface="+mn-ea"/>
                <a:ea typeface="+mn-ea"/>
              </a:rPr>
              <a:t>的活动状态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629562" y="1200150"/>
            <a:ext cx="8057238" cy="3153798"/>
          </a:xfrm>
        </p:spPr>
        <p:txBody>
          <a:bodyPr>
            <a:normAutofit/>
          </a:bodyPr>
          <a:lstStyle/>
          <a:p>
            <a:pPr lvl="1">
              <a:lnSpc>
                <a:spcPct val="120000"/>
              </a:lnSpc>
              <a:spcBef>
                <a:spcPts val="900"/>
              </a:spcBef>
              <a:spcAft>
                <a:spcPts val="450"/>
              </a:spcAft>
              <a:defRPr/>
            </a:pPr>
            <a:r>
              <a:rPr lang="zh-CN" altLang="en-US" sz="2400" dirty="0">
                <a:solidFill>
                  <a:srgbClr val="C00000"/>
                </a:solidFill>
              </a:rPr>
              <a:t>暂停状态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：当前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Activity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在界面上被部分遮挡，不再处于用户界面的最上层，</a:t>
            </a:r>
            <a:r>
              <a:rPr lang="zh-CN" altLang="en-US" sz="2400" dirty="0">
                <a:solidFill>
                  <a:srgbClr val="FF0000"/>
                </a:solidFill>
              </a:rPr>
              <a:t>不能够与用户进行交互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。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2">
              <a:lnSpc>
                <a:spcPct val="120000"/>
              </a:lnSpc>
              <a:spcBef>
                <a:spcPts val="900"/>
              </a:spcBef>
              <a:spcAft>
                <a:spcPts val="450"/>
              </a:spcAft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若启动一个新的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Activity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（以对话框形式展示），则原来的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Activity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就处于暂停状态。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2">
              <a:lnSpc>
                <a:spcPct val="120000"/>
              </a:lnSpc>
              <a:spcBef>
                <a:spcPts val="900"/>
              </a:spcBef>
              <a:spcAft>
                <a:spcPts val="450"/>
              </a:spcAft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处于暂停状态的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Activity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仍然保留用户的状态信息，但在系统内存不足时，可能会被系统杀死。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143001" y="-173125"/>
            <a:ext cx="138564" cy="34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5612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-172996"/>
            <a:ext cx="8229600" cy="85725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zh-CN" sz="3600" dirty="0">
                <a:latin typeface="+mn-ea"/>
                <a:ea typeface="+mn-ea"/>
              </a:rPr>
              <a:t>Activity</a:t>
            </a:r>
            <a:r>
              <a:rPr lang="zh-CN" altLang="en-US" sz="3600" dirty="0">
                <a:latin typeface="+mn-ea"/>
                <a:ea typeface="+mn-ea"/>
              </a:rPr>
              <a:t>的活动状态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629562" y="1200150"/>
            <a:ext cx="8057238" cy="3801870"/>
          </a:xfrm>
        </p:spPr>
        <p:txBody>
          <a:bodyPr>
            <a:noAutofit/>
          </a:bodyPr>
          <a:lstStyle/>
          <a:p>
            <a:pPr lvl="1">
              <a:lnSpc>
                <a:spcPct val="120000"/>
              </a:lnSpc>
              <a:spcBef>
                <a:spcPts val="900"/>
              </a:spcBef>
              <a:spcAft>
                <a:spcPts val="450"/>
              </a:spcAft>
              <a:defRPr/>
            </a:pPr>
            <a:r>
              <a:rPr lang="zh-CN" altLang="en-US" sz="2400" dirty="0">
                <a:solidFill>
                  <a:srgbClr val="C00000"/>
                </a:solidFill>
              </a:rPr>
              <a:t>停止状态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：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Activity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在界面上完全不能被用户看到，也就是说这个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Activity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被其他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Activity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全部遮挡。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2">
              <a:lnSpc>
                <a:spcPct val="120000"/>
              </a:lnSpc>
              <a:spcBef>
                <a:spcPts val="900"/>
              </a:spcBef>
              <a:spcAft>
                <a:spcPts val="450"/>
              </a:spcAft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例如：在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Activity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中，用户按下“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Home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”键时，原来的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Activity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就处于停止状态。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2">
              <a:lnSpc>
                <a:spcPct val="120000"/>
              </a:lnSpc>
              <a:spcBef>
                <a:spcPts val="900"/>
              </a:spcBef>
              <a:spcAft>
                <a:spcPts val="450"/>
              </a:spcAft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处于停止状态的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Activity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，仍然保留用户状态信息，但当系统内存不足时，会优先杀死该类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Activity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。</a:t>
            </a: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143001" y="-173125"/>
            <a:ext cx="138564" cy="34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5073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altLang="zh-CN" dirty="0"/>
              <a:t>Activity</a:t>
            </a:r>
            <a:r>
              <a:rPr lang="zh-CN" altLang="en-US" dirty="0"/>
              <a:t>概念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987574"/>
            <a:ext cx="4464496" cy="3793583"/>
          </a:xfrm>
        </p:spPr>
        <p:txBody>
          <a:bodyPr>
            <a:normAutofit/>
          </a:bodyPr>
          <a:lstStyle/>
          <a:p>
            <a:pPr marL="257175" lvl="1" indent="-257175">
              <a:lnSpc>
                <a:spcPct val="150000"/>
              </a:lnSpc>
              <a:spcBef>
                <a:spcPts val="900"/>
              </a:spcBef>
              <a:spcAft>
                <a:spcPts val="450"/>
              </a:spcAft>
              <a:buFont typeface="Arial" pitchFamily="34" charset="0"/>
              <a:buChar char="•"/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Activity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是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Android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应用中最重要的核心组件，每一个应用屏幕就是一个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Activity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；这意味着，要创建多屏幕的应用，必须创建多个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Activity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。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143001" y="-173125"/>
            <a:ext cx="138564" cy="34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CFBE595-B427-4CEA-8E96-49289BBEDB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8104" y="614150"/>
            <a:ext cx="2766659" cy="4367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9173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-157470"/>
            <a:ext cx="8229600" cy="85725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zh-CN" sz="3600" dirty="0">
                <a:latin typeface="+mn-ea"/>
                <a:ea typeface="+mn-ea"/>
              </a:rPr>
              <a:t>Activity</a:t>
            </a:r>
            <a:r>
              <a:rPr lang="zh-CN" altLang="en-US" sz="3600" dirty="0">
                <a:latin typeface="+mn-ea"/>
                <a:ea typeface="+mn-ea"/>
              </a:rPr>
              <a:t>的活动状态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629562" y="1200150"/>
            <a:ext cx="8057238" cy="1803648"/>
          </a:xfrm>
        </p:spPr>
        <p:txBody>
          <a:bodyPr>
            <a:noAutofit/>
          </a:bodyPr>
          <a:lstStyle/>
          <a:p>
            <a:pPr lvl="1">
              <a:lnSpc>
                <a:spcPct val="120000"/>
              </a:lnSpc>
              <a:spcBef>
                <a:spcPts val="900"/>
              </a:spcBef>
              <a:spcAft>
                <a:spcPts val="450"/>
              </a:spcAft>
              <a:defRPr/>
            </a:pPr>
            <a:r>
              <a:rPr lang="zh-CN" altLang="en-US" sz="2400">
                <a:solidFill>
                  <a:srgbClr val="C00000"/>
                </a:solidFill>
              </a:rPr>
              <a:t>非</a:t>
            </a:r>
            <a:r>
              <a:rPr lang="zh-CN" altLang="en-US" sz="2400" dirty="0">
                <a:solidFill>
                  <a:srgbClr val="C00000"/>
                </a:solidFill>
              </a:rPr>
              <a:t>活动状态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：不在以上三种状态中的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Activity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，处于非活动状态。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2">
              <a:lnSpc>
                <a:spcPct val="120000"/>
              </a:lnSpc>
              <a:spcBef>
                <a:spcPts val="900"/>
              </a:spcBef>
              <a:spcAft>
                <a:spcPts val="450"/>
              </a:spcAft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被销毁的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Activity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即处于该类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状态。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143001" y="-173125"/>
            <a:ext cx="138564" cy="34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4947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3381" y="-92546"/>
            <a:ext cx="8229600" cy="85725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zh-CN" sz="3600" dirty="0">
                <a:latin typeface="+mn-ea"/>
                <a:ea typeface="+mn-ea"/>
              </a:rPr>
              <a:t>Activity</a:t>
            </a:r>
            <a:r>
              <a:rPr lang="zh-CN" altLang="en-US" sz="3600" dirty="0">
                <a:latin typeface="+mn-ea"/>
                <a:ea typeface="+mn-ea"/>
              </a:rPr>
              <a:t>活动状态之间的切换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629562" y="915566"/>
            <a:ext cx="8057238" cy="885546"/>
          </a:xfrm>
        </p:spPr>
        <p:txBody>
          <a:bodyPr>
            <a:normAutofit/>
          </a:bodyPr>
          <a:lstStyle/>
          <a:p>
            <a:pPr marL="257175" lvl="1" indent="-257175">
              <a:spcBef>
                <a:spcPts val="900"/>
              </a:spcBef>
              <a:spcAft>
                <a:spcPts val="450"/>
              </a:spcAft>
              <a:buFont typeface="Arial" pitchFamily="34" charset="0"/>
              <a:buChar char="•"/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当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Activity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各个活动状态之间发生切换时，会触发以下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Activity 7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种回调方法：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143001" y="-173125"/>
            <a:ext cx="138564" cy="34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621758" y="2235510"/>
            <a:ext cx="138564" cy="346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1977629" algn="ctr"/>
                <a:tab pos="3955256" algn="r"/>
              </a:tabLst>
            </a:pPr>
            <a:endParaRPr lang="zh-CN" altLang="zh-CN"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951974"/>
            <a:ext cx="7339806" cy="289181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73387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7918" y="-164554"/>
            <a:ext cx="8229600" cy="85725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zh-CN" sz="3600" dirty="0">
                <a:latin typeface="+mn-ea"/>
                <a:ea typeface="+mn-ea"/>
              </a:rPr>
              <a:t>Activity</a:t>
            </a:r>
            <a:r>
              <a:rPr lang="zh-CN" altLang="en-US" sz="3600" dirty="0">
                <a:latin typeface="+mn-ea"/>
                <a:ea typeface="+mn-ea"/>
              </a:rPr>
              <a:t>活动状态之间的切换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360813" y="699542"/>
            <a:ext cx="8057238" cy="710053"/>
          </a:xfrm>
        </p:spPr>
        <p:txBody>
          <a:bodyPr>
            <a:noAutofit/>
          </a:bodyPr>
          <a:lstStyle/>
          <a:p>
            <a:pPr marL="257175" lvl="1" indent="-257175">
              <a:spcBef>
                <a:spcPts val="900"/>
              </a:spcBef>
              <a:spcAft>
                <a:spcPts val="450"/>
              </a:spcAft>
              <a:buFont typeface="Arial" pitchFamily="34" charset="0"/>
              <a:buChar char="•"/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当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Activity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各个活动状态之间发生切换时，会触发以下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Activity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回调方法：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143001" y="-173125"/>
            <a:ext cx="138564" cy="34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  <p:grpSp>
        <p:nvGrpSpPr>
          <p:cNvPr id="115" name="组合 114"/>
          <p:cNvGrpSpPr/>
          <p:nvPr/>
        </p:nvGrpSpPr>
        <p:grpSpPr>
          <a:xfrm>
            <a:off x="251520" y="1512729"/>
            <a:ext cx="8640960" cy="2931229"/>
            <a:chOff x="272424" y="2204864"/>
            <a:chExt cx="11485351" cy="4170462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3519787" y="3186397"/>
              <a:ext cx="277555" cy="3941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tabLst>
                  <a:tab pos="1977629" algn="ctr"/>
                  <a:tab pos="3955256" algn="r"/>
                </a:tabLst>
              </a:pPr>
              <a:endParaRPr lang="zh-CN" altLang="zh-CN" sz="1200">
                <a:latin typeface="+mn-ea"/>
                <a:cs typeface="宋体" pitchFamily="2" charset="-122"/>
              </a:endParaRPr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272424" y="4064982"/>
              <a:ext cx="989020" cy="752901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cs typeface="Arial" panose="020B0604020202020204" pitchFamily="34" charset="0"/>
                </a:rPr>
                <a:t>Activity </a:t>
              </a:r>
            </a:p>
            <a:p>
              <a:pPr algn="ctr"/>
              <a:r>
                <a:rPr lang="zh-CN" altLang="en-US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cs typeface="Arial" panose="020B0604020202020204" pitchFamily="34" charset="0"/>
                </a:rPr>
                <a:t>启动</a:t>
              </a:r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6048104" y="4064982"/>
              <a:ext cx="1298783" cy="752901"/>
            </a:xfrm>
            <a:prstGeom prst="roundRect">
              <a:avLst/>
            </a:prstGeom>
            <a:solidFill>
              <a:srgbClr val="92D050"/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cs typeface="Arial" panose="020B0604020202020204" pitchFamily="34" charset="0"/>
                </a:rPr>
                <a:t>Activity </a:t>
              </a:r>
            </a:p>
            <a:p>
              <a:pPr algn="ctr"/>
              <a:r>
                <a:rPr lang="en-US" altLang="zh-CN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cs typeface="Arial" panose="020B0604020202020204" pitchFamily="34" charset="0"/>
                </a:rPr>
                <a:t>is running</a:t>
              </a:r>
              <a:endParaRPr lang="zh-CN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1583608" y="4168348"/>
              <a:ext cx="1195902" cy="54616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cs typeface="Arial" panose="020B0604020202020204" pitchFamily="34" charset="0"/>
                </a:rPr>
                <a:t>onCreate()</a:t>
              </a:r>
              <a:endParaRPr lang="zh-CN" altLang="en-US" sz="1200" b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3158020" y="4168348"/>
              <a:ext cx="997128" cy="54616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cs typeface="Arial" panose="020B0604020202020204" pitchFamily="34" charset="0"/>
                </a:rPr>
                <a:t>onStart()</a:t>
              </a:r>
              <a:endParaRPr lang="zh-CN" altLang="en-US" sz="1200" b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4463928" y="4168348"/>
              <a:ext cx="1311184" cy="54616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cs typeface="Arial" panose="020B0604020202020204" pitchFamily="34" charset="0"/>
                </a:rPr>
                <a:t>onResume</a:t>
              </a:r>
              <a:r>
                <a:rPr lang="en-US" altLang="zh-CN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cs typeface="Arial" panose="020B0604020202020204" pitchFamily="34" charset="0"/>
                </a:rPr>
                <a:t>()</a:t>
              </a:r>
              <a:endParaRPr lang="zh-CN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7632280" y="4168348"/>
              <a:ext cx="1196815" cy="54616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cs typeface="Arial" panose="020B0604020202020204" pitchFamily="34" charset="0"/>
                </a:rPr>
                <a:t>onPause</a:t>
              </a:r>
              <a:r>
                <a:rPr lang="en-US" altLang="zh-CN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cs typeface="Arial" panose="020B0604020202020204" pitchFamily="34" charset="0"/>
                </a:rPr>
                <a:t>()</a:t>
              </a:r>
              <a:endParaRPr lang="zh-CN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9104564" y="4168348"/>
              <a:ext cx="1047996" cy="54616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cs typeface="Arial" panose="020B0604020202020204" pitchFamily="34" charset="0"/>
                </a:rPr>
                <a:t>onStop()</a:t>
              </a:r>
              <a:endParaRPr lang="zh-CN" altLang="en-US" sz="1200" b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3065264" y="2924944"/>
              <a:ext cx="1182640" cy="54616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cs typeface="Arial" panose="020B0604020202020204" pitchFamily="34" charset="0"/>
                </a:rPr>
                <a:t>onRestart()</a:t>
              </a:r>
              <a:endParaRPr lang="zh-CN" altLang="en-US" sz="1200" b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10467449" y="4168348"/>
              <a:ext cx="1290326" cy="54616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cs typeface="Arial" panose="020B0604020202020204" pitchFamily="34" charset="0"/>
                </a:rPr>
                <a:t>onDestory</a:t>
              </a:r>
              <a:r>
                <a:rPr lang="en-US" altLang="zh-CN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cs typeface="Arial" panose="020B0604020202020204" pitchFamily="34" charset="0"/>
                </a:rPr>
                <a:t>()</a:t>
              </a:r>
              <a:endParaRPr lang="zh-CN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endParaRPr>
            </a:p>
          </p:txBody>
        </p:sp>
        <p:cxnSp>
          <p:nvCxnSpPr>
            <p:cNvPr id="16" name="直接箭头连接符 15"/>
            <p:cNvCxnSpPr>
              <a:stCxn id="4" idx="3"/>
              <a:endCxn id="6" idx="1"/>
            </p:cNvCxnSpPr>
            <p:nvPr/>
          </p:nvCxnSpPr>
          <p:spPr>
            <a:xfrm>
              <a:off x="1261444" y="4441433"/>
              <a:ext cx="322164" cy="0"/>
            </a:xfrm>
            <a:prstGeom prst="straightConnector1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stCxn id="6" idx="3"/>
              <a:endCxn id="10" idx="1"/>
            </p:cNvCxnSpPr>
            <p:nvPr/>
          </p:nvCxnSpPr>
          <p:spPr>
            <a:xfrm>
              <a:off x="2779510" y="4441433"/>
              <a:ext cx="378510" cy="0"/>
            </a:xfrm>
            <a:prstGeom prst="straightConnector1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>
              <a:stCxn id="10" idx="3"/>
              <a:endCxn id="11" idx="1"/>
            </p:cNvCxnSpPr>
            <p:nvPr/>
          </p:nvCxnSpPr>
          <p:spPr>
            <a:xfrm>
              <a:off x="4155148" y="4441433"/>
              <a:ext cx="308780" cy="0"/>
            </a:xfrm>
            <a:prstGeom prst="straightConnector1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11" idx="3"/>
              <a:endCxn id="8" idx="1"/>
            </p:cNvCxnSpPr>
            <p:nvPr/>
          </p:nvCxnSpPr>
          <p:spPr>
            <a:xfrm>
              <a:off x="5775112" y="4441433"/>
              <a:ext cx="272992" cy="0"/>
            </a:xfrm>
            <a:prstGeom prst="straightConnector1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圆角矩形 23"/>
            <p:cNvSpPr/>
            <p:nvPr/>
          </p:nvSpPr>
          <p:spPr>
            <a:xfrm>
              <a:off x="10513973" y="5176533"/>
              <a:ext cx="1197278" cy="752901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cs typeface="Arial" panose="020B0604020202020204" pitchFamily="34" charset="0"/>
                </a:rPr>
                <a:t>Activity</a:t>
              </a:r>
            </a:p>
            <a:p>
              <a:pPr algn="ctr"/>
              <a:r>
                <a:rPr lang="zh-CN" altLang="en-US" sz="12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cs typeface="Arial" panose="020B0604020202020204" pitchFamily="34" charset="0"/>
                </a:rPr>
                <a:t>关闭</a:t>
              </a:r>
            </a:p>
          </p:txBody>
        </p:sp>
        <p:cxnSp>
          <p:nvCxnSpPr>
            <p:cNvPr id="25" name="直接箭头连接符 24"/>
            <p:cNvCxnSpPr>
              <a:stCxn id="15" idx="2"/>
              <a:endCxn id="24" idx="0"/>
            </p:cNvCxnSpPr>
            <p:nvPr/>
          </p:nvCxnSpPr>
          <p:spPr>
            <a:xfrm>
              <a:off x="11112612" y="4714517"/>
              <a:ext cx="0" cy="462016"/>
            </a:xfrm>
            <a:prstGeom prst="straightConnector1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>
              <a:stCxn id="13" idx="3"/>
              <a:endCxn id="15" idx="1"/>
            </p:cNvCxnSpPr>
            <p:nvPr/>
          </p:nvCxnSpPr>
          <p:spPr>
            <a:xfrm>
              <a:off x="10152560" y="4441433"/>
              <a:ext cx="314889" cy="0"/>
            </a:xfrm>
            <a:prstGeom prst="straightConnector1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圆角矩形 57"/>
            <p:cNvSpPr/>
            <p:nvPr/>
          </p:nvSpPr>
          <p:spPr>
            <a:xfrm>
              <a:off x="1583608" y="5618579"/>
              <a:ext cx="1197386" cy="752901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cs typeface="Arial" panose="020B0604020202020204" pitchFamily="34" charset="0"/>
                </a:rPr>
                <a:t>进程</a:t>
              </a:r>
              <a:endParaRPr lang="en-US" altLang="zh-CN" sz="1200" b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endParaRPr>
            </a:p>
            <a:p>
              <a:pPr algn="ctr"/>
              <a:r>
                <a:rPr lang="zh-CN" altLang="en-US" sz="12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cs typeface="Arial" panose="020B0604020202020204" pitchFamily="34" charset="0"/>
                </a:rPr>
                <a:t>终止</a:t>
              </a:r>
            </a:p>
          </p:txBody>
        </p:sp>
        <p:cxnSp>
          <p:nvCxnSpPr>
            <p:cNvPr id="59" name="直接箭头连接符 58"/>
            <p:cNvCxnSpPr>
              <a:stCxn id="8" idx="3"/>
              <a:endCxn id="12" idx="1"/>
            </p:cNvCxnSpPr>
            <p:nvPr/>
          </p:nvCxnSpPr>
          <p:spPr>
            <a:xfrm>
              <a:off x="7346887" y="4441433"/>
              <a:ext cx="285393" cy="0"/>
            </a:xfrm>
            <a:prstGeom prst="straightConnector1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箭头连接符 61"/>
            <p:cNvCxnSpPr>
              <a:stCxn id="12" idx="3"/>
              <a:endCxn id="13" idx="1"/>
            </p:cNvCxnSpPr>
            <p:nvPr/>
          </p:nvCxnSpPr>
          <p:spPr>
            <a:xfrm>
              <a:off x="8829095" y="4441433"/>
              <a:ext cx="275469" cy="0"/>
            </a:xfrm>
            <a:prstGeom prst="straightConnector1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箭头连接符 64"/>
            <p:cNvCxnSpPr>
              <a:stCxn id="14" idx="2"/>
              <a:endCxn id="10" idx="0"/>
            </p:cNvCxnSpPr>
            <p:nvPr/>
          </p:nvCxnSpPr>
          <p:spPr>
            <a:xfrm>
              <a:off x="3656584" y="3471113"/>
              <a:ext cx="0" cy="697235"/>
            </a:xfrm>
            <a:prstGeom prst="straightConnector1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箭头连接符 70"/>
            <p:cNvCxnSpPr>
              <a:stCxn id="58" idx="0"/>
              <a:endCxn id="6" idx="2"/>
            </p:cNvCxnSpPr>
            <p:nvPr/>
          </p:nvCxnSpPr>
          <p:spPr>
            <a:xfrm flipH="1" flipV="1">
              <a:off x="2181559" y="4714517"/>
              <a:ext cx="742" cy="904062"/>
            </a:xfrm>
            <a:prstGeom prst="straightConnector1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肘形连接符 73"/>
            <p:cNvCxnSpPr>
              <a:stCxn id="13" idx="0"/>
              <a:endCxn id="14" idx="3"/>
            </p:cNvCxnSpPr>
            <p:nvPr/>
          </p:nvCxnSpPr>
          <p:spPr>
            <a:xfrm rot="16200000" flipV="1">
              <a:off x="6453074" y="992860"/>
              <a:ext cx="970319" cy="5380658"/>
            </a:xfrm>
            <a:prstGeom prst="bentConnector2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肘形连接符 75"/>
            <p:cNvCxnSpPr>
              <a:stCxn id="12" idx="0"/>
              <a:endCxn id="11" idx="0"/>
            </p:cNvCxnSpPr>
            <p:nvPr/>
          </p:nvCxnSpPr>
          <p:spPr>
            <a:xfrm rot="16200000" flipV="1">
              <a:off x="6675104" y="2612764"/>
              <a:ext cx="12700" cy="3111168"/>
            </a:xfrm>
            <a:prstGeom prst="bentConnector3">
              <a:avLst>
                <a:gd name="adj1" fmla="val 4200000"/>
              </a:avLst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肘形连接符 78"/>
            <p:cNvCxnSpPr>
              <a:stCxn id="13" idx="2"/>
              <a:endCxn id="58" idx="3"/>
            </p:cNvCxnSpPr>
            <p:nvPr/>
          </p:nvCxnSpPr>
          <p:spPr>
            <a:xfrm rot="5400000">
              <a:off x="5564522" y="1930989"/>
              <a:ext cx="1280513" cy="6847568"/>
            </a:xfrm>
            <a:prstGeom prst="bentConnector2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肘形连接符 80"/>
            <p:cNvCxnSpPr>
              <a:stCxn id="12" idx="2"/>
              <a:endCxn id="58" idx="3"/>
            </p:cNvCxnSpPr>
            <p:nvPr/>
          </p:nvCxnSpPr>
          <p:spPr>
            <a:xfrm rot="5400000">
              <a:off x="4865585" y="2629926"/>
              <a:ext cx="1280513" cy="5449694"/>
            </a:xfrm>
            <a:prstGeom prst="bentConnector2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文本框 102"/>
            <p:cNvSpPr txBox="1"/>
            <p:nvPr/>
          </p:nvSpPr>
          <p:spPr>
            <a:xfrm>
              <a:off x="5463664" y="5981220"/>
              <a:ext cx="2589603" cy="39410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zh-CN" altLang="en-US" sz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其它应用程序需要内存</a:t>
              </a:r>
            </a:p>
          </p:txBody>
        </p:sp>
        <p:sp>
          <p:nvSpPr>
            <p:cNvPr id="105" name="文本框 104"/>
            <p:cNvSpPr txBox="1"/>
            <p:nvPr/>
          </p:nvSpPr>
          <p:spPr>
            <a:xfrm>
              <a:off x="2207568" y="5022066"/>
              <a:ext cx="2127174" cy="39410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zh-CN" altLang="en-US" sz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用户返回</a:t>
              </a:r>
              <a:r>
                <a:rPr lang="en-US" altLang="zh-CN" sz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Acticity</a:t>
              </a:r>
              <a:endPara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  <p:sp>
          <p:nvSpPr>
            <p:cNvPr id="106" name="文本框 105"/>
            <p:cNvSpPr txBox="1"/>
            <p:nvPr/>
          </p:nvSpPr>
          <p:spPr>
            <a:xfrm>
              <a:off x="8832304" y="2204864"/>
              <a:ext cx="2127174" cy="39410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Acticity</a:t>
              </a:r>
              <a:r>
                <a:rPr lang="zh-CN" altLang="en-US" sz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不再可见</a:t>
              </a:r>
            </a:p>
          </p:txBody>
        </p:sp>
        <p:sp>
          <p:nvSpPr>
            <p:cNvPr id="107" name="文本框 106"/>
            <p:cNvSpPr txBox="1"/>
            <p:nvPr/>
          </p:nvSpPr>
          <p:spPr>
            <a:xfrm>
              <a:off x="6023993" y="2204864"/>
              <a:ext cx="2589603" cy="39410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zh-CN" altLang="en-US" sz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其它</a:t>
              </a:r>
              <a:r>
                <a:rPr lang="en-US" altLang="zh-CN" sz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Acticity</a:t>
              </a:r>
              <a:r>
                <a:rPr lang="zh-CN" altLang="en-US" sz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位于顶层</a:t>
              </a:r>
            </a:p>
          </p:txBody>
        </p:sp>
        <p:sp>
          <p:nvSpPr>
            <p:cNvPr id="108" name="文本框 107"/>
            <p:cNvSpPr txBox="1"/>
            <p:nvPr/>
          </p:nvSpPr>
          <p:spPr>
            <a:xfrm>
              <a:off x="4779022" y="2780928"/>
              <a:ext cx="2127174" cy="39410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Acticity</a:t>
              </a:r>
              <a:r>
                <a:rPr lang="zh-CN" altLang="en-US" sz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回到顶层</a:t>
              </a:r>
            </a:p>
          </p:txBody>
        </p:sp>
        <p:cxnSp>
          <p:nvCxnSpPr>
            <p:cNvPr id="109" name="直接连接符 108"/>
            <p:cNvCxnSpPr>
              <a:stCxn id="107" idx="2"/>
            </p:cNvCxnSpPr>
            <p:nvPr/>
          </p:nvCxnSpPr>
          <p:spPr>
            <a:xfrm>
              <a:off x="7318795" y="2598970"/>
              <a:ext cx="166229" cy="1773590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连接符 110"/>
            <p:cNvCxnSpPr>
              <a:stCxn id="106" idx="2"/>
            </p:cNvCxnSpPr>
            <p:nvPr/>
          </p:nvCxnSpPr>
          <p:spPr>
            <a:xfrm flipH="1">
              <a:off x="8959713" y="2598970"/>
              <a:ext cx="936178" cy="1842463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文本框 115"/>
            <p:cNvSpPr txBox="1"/>
            <p:nvPr/>
          </p:nvSpPr>
          <p:spPr>
            <a:xfrm>
              <a:off x="5253196" y="3219912"/>
              <a:ext cx="2127174" cy="39410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Acticity</a:t>
              </a:r>
              <a:r>
                <a:rPr lang="zh-CN" altLang="en-US" sz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回到顶层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011412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-92546"/>
            <a:ext cx="8229600" cy="857250"/>
          </a:xfrm>
        </p:spPr>
        <p:txBody>
          <a:bodyPr/>
          <a:lstStyle/>
          <a:p>
            <a:pPr>
              <a:defRPr/>
            </a:pPr>
            <a:r>
              <a:rPr lang="en-US" altLang="zh-CN" sz="3600" dirty="0">
                <a:latin typeface="+mn-ea"/>
                <a:ea typeface="+mn-ea"/>
              </a:rPr>
              <a:t>Activity</a:t>
            </a:r>
            <a:r>
              <a:rPr lang="zh-CN" altLang="en-US" sz="3600" dirty="0">
                <a:latin typeface="+mn-ea"/>
                <a:ea typeface="+mn-ea"/>
              </a:rPr>
              <a:t>状态切换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575556" y="1200151"/>
            <a:ext cx="8111244" cy="1047563"/>
          </a:xfrm>
        </p:spPr>
        <p:txBody>
          <a:bodyPr>
            <a:normAutofit lnSpcReduction="10000"/>
          </a:bodyPr>
          <a:lstStyle/>
          <a:p>
            <a:pPr>
              <a:spcAft>
                <a:spcPts val="450"/>
              </a:spcAft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查看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Activity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状态切换之间触发的回调方法。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Aft>
                <a:spcPts val="450"/>
              </a:spcAft>
              <a:defRPr/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使用</a:t>
            </a:r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Log.i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 )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方法在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Logcat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窗口查看提示信息。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143001" y="-150041"/>
            <a:ext cx="184731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1713852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1253" y="824460"/>
            <a:ext cx="8483195" cy="3979537"/>
          </a:xfrm>
        </p:spPr>
        <p:txBody>
          <a:bodyPr>
            <a:normAutofit fontScale="85000" lnSpcReduction="10000"/>
          </a:bodyPr>
          <a:lstStyle/>
          <a:p>
            <a:pPr marL="457200" lvl="1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+mn-ea"/>
                <a:ea typeface="+mn-ea"/>
              </a:rPr>
              <a:t>   Activity</a:t>
            </a:r>
            <a:r>
              <a:rPr lang="zh-CN" altLang="en-US" dirty="0">
                <a:latin typeface="+mn-ea"/>
                <a:ea typeface="+mn-ea"/>
              </a:rPr>
              <a:t>是会显示视图控制组件的用户接口，并对事件作出响应，</a:t>
            </a:r>
            <a:r>
              <a:rPr lang="en-US" altLang="zh-CN" dirty="0">
                <a:latin typeface="+mn-ea"/>
                <a:ea typeface="+mn-ea"/>
              </a:rPr>
              <a:t> Activity</a:t>
            </a:r>
            <a:r>
              <a:rPr lang="zh-CN" altLang="en-US" dirty="0">
                <a:latin typeface="+mn-ea"/>
                <a:ea typeface="+mn-ea"/>
              </a:rPr>
              <a:t>是</a:t>
            </a:r>
            <a:r>
              <a:rPr lang="en-US" altLang="zh-CN" dirty="0">
                <a:latin typeface="+mn-ea"/>
                <a:ea typeface="+mn-ea"/>
              </a:rPr>
              <a:t>Android</a:t>
            </a:r>
            <a:r>
              <a:rPr lang="zh-CN" altLang="en-US" dirty="0">
                <a:latin typeface="+mn-ea"/>
                <a:ea typeface="+mn-ea"/>
              </a:rPr>
              <a:t>应用程序的最基本的组件。</a:t>
            </a:r>
            <a:endParaRPr lang="en-US" altLang="zh-CN" dirty="0">
              <a:latin typeface="+mn-ea"/>
              <a:ea typeface="+mn-ea"/>
            </a:endParaRPr>
          </a:p>
          <a:p>
            <a:pPr lvl="2">
              <a:lnSpc>
                <a:spcPct val="170000"/>
              </a:lnSpc>
            </a:pPr>
            <a:r>
              <a:rPr lang="en-US" altLang="zh-CN" dirty="0">
                <a:latin typeface="+mn-ea"/>
                <a:ea typeface="+mn-ea"/>
              </a:rPr>
              <a:t>Android</a:t>
            </a:r>
            <a:r>
              <a:rPr lang="zh-CN" altLang="en-US" dirty="0">
                <a:latin typeface="+mn-ea"/>
                <a:ea typeface="+mn-ea"/>
              </a:rPr>
              <a:t>应用程序中</a:t>
            </a: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一个单独的屏幕通常就是一个</a:t>
            </a:r>
            <a:r>
              <a:rPr lang="en-US" altLang="zh-CN" dirty="0">
                <a:solidFill>
                  <a:srgbClr val="FF0000"/>
                </a:solidFill>
                <a:latin typeface="+mn-ea"/>
                <a:ea typeface="+mn-ea"/>
              </a:rPr>
              <a:t>Activity</a:t>
            </a:r>
            <a:r>
              <a:rPr lang="zh-CN" altLang="en-US" dirty="0">
                <a:latin typeface="+mn-ea"/>
                <a:ea typeface="+mn-ea"/>
              </a:rPr>
              <a:t>。它上面可以显示一些控件，也可以监听处理用户的事件并做出响应。</a:t>
            </a:r>
            <a:endParaRPr lang="en-US" altLang="zh-CN" dirty="0">
              <a:latin typeface="+mn-ea"/>
              <a:ea typeface="+mn-ea"/>
            </a:endParaRPr>
          </a:p>
          <a:p>
            <a:pPr lvl="2">
              <a:lnSpc>
                <a:spcPct val="170000"/>
              </a:lnSpc>
            </a:pPr>
            <a:r>
              <a:rPr lang="zh-CN" altLang="en-US" dirty="0">
                <a:latin typeface="+mn-ea"/>
                <a:ea typeface="+mn-ea"/>
              </a:rPr>
              <a:t>每个屏幕通常都被实现为一个独立的</a:t>
            </a:r>
            <a:r>
              <a:rPr lang="en-US" altLang="zh-CN" dirty="0">
                <a:latin typeface="+mn-ea"/>
                <a:ea typeface="+mn-ea"/>
              </a:rPr>
              <a:t>Activity</a:t>
            </a:r>
            <a:r>
              <a:rPr lang="zh-CN" altLang="en-US" dirty="0">
                <a:latin typeface="+mn-ea"/>
                <a:ea typeface="+mn-ea"/>
              </a:rPr>
              <a:t>类，即继承自</a:t>
            </a:r>
            <a:r>
              <a:rPr lang="en-US" altLang="zh-CN" dirty="0" err="1">
                <a:solidFill>
                  <a:srgbClr val="FF0000"/>
                </a:solidFill>
                <a:latin typeface="+mn-ea"/>
                <a:ea typeface="+mn-ea"/>
              </a:rPr>
              <a:t>AppCompatActivity</a:t>
            </a:r>
            <a:r>
              <a:rPr lang="zh-CN" altLang="en-US" dirty="0">
                <a:latin typeface="+mn-ea"/>
                <a:ea typeface="+mn-ea"/>
              </a:rPr>
              <a:t>基类。</a:t>
            </a:r>
            <a:endParaRPr lang="en-US" altLang="zh-CN" dirty="0">
              <a:latin typeface="+mn-ea"/>
              <a:ea typeface="+mn-ea"/>
            </a:endParaRPr>
          </a:p>
          <a:p>
            <a:pPr lvl="2">
              <a:lnSpc>
                <a:spcPct val="170000"/>
              </a:lnSpc>
            </a:pPr>
            <a:r>
              <a:rPr lang="zh-CN" altLang="en-US" dirty="0">
                <a:latin typeface="+mn-ea"/>
                <a:ea typeface="+mn-ea"/>
              </a:rPr>
              <a:t>它是整个应用程序的门面，主要负责数据的显示与交互</a:t>
            </a:r>
          </a:p>
          <a:p>
            <a:pPr lvl="2"/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altLang="zh-CN" sz="3600" dirty="0">
                <a:latin typeface="+mn-ea"/>
                <a:ea typeface="+mn-ea"/>
              </a:rPr>
              <a:t>Activity</a:t>
            </a:r>
            <a:endParaRPr lang="zh-CN" altLang="en-US" sz="36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52795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altLang="zh-CN" sz="3600" dirty="0">
                <a:latin typeface="+mn-ea"/>
                <a:ea typeface="+mn-ea"/>
              </a:rPr>
              <a:t>Activity</a:t>
            </a:r>
            <a:r>
              <a:rPr lang="zh-CN" altLang="en-US" sz="3600" dirty="0">
                <a:latin typeface="+mn-ea"/>
                <a:ea typeface="+mn-ea"/>
              </a:rPr>
              <a:t>概念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915566"/>
            <a:ext cx="8111244" cy="3394472"/>
          </a:xfrm>
        </p:spPr>
        <p:txBody>
          <a:bodyPr>
            <a:normAutofit/>
          </a:bodyPr>
          <a:lstStyle/>
          <a:p>
            <a:pPr marL="257175" lvl="1" indent="-257175">
              <a:lnSpc>
                <a:spcPct val="150000"/>
              </a:lnSpc>
              <a:spcBef>
                <a:spcPts val="900"/>
              </a:spcBef>
              <a:spcAft>
                <a:spcPts val="450"/>
              </a:spcAft>
              <a:buFont typeface="Arial" pitchFamily="34" charset="0"/>
              <a:buChar char="•"/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Android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中的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Activity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的使用基本上分为以下三大类问题：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  <a:p>
            <a:pPr lvl="1">
              <a:lnSpc>
                <a:spcPct val="150000"/>
              </a:lnSpc>
              <a:spcBef>
                <a:spcPts val="900"/>
              </a:spcBef>
              <a:spcAft>
                <a:spcPts val="450"/>
              </a:spcAft>
              <a:defRPr/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如何创建多屏幕（</a:t>
            </a:r>
            <a:r>
              <a:rPr lang="zh-CN" altLang="en-US" sz="2400" dirty="0">
                <a:solidFill>
                  <a:srgbClr val="C00000"/>
                </a:solidFill>
                <a:latin typeface="+mn-ea"/>
                <a:ea typeface="+mn-ea"/>
              </a:rPr>
              <a:t>如何创建多个</a:t>
            </a:r>
            <a:r>
              <a:rPr lang="en-US" altLang="zh-CN" sz="2400" dirty="0">
                <a:solidFill>
                  <a:srgbClr val="C00000"/>
                </a:solidFill>
                <a:latin typeface="+mn-ea"/>
                <a:ea typeface="+mn-ea"/>
              </a:rPr>
              <a:t>Activity 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）？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  <a:p>
            <a:pPr lvl="1">
              <a:lnSpc>
                <a:spcPct val="150000"/>
              </a:lnSpc>
              <a:spcBef>
                <a:spcPts val="900"/>
              </a:spcBef>
              <a:spcAft>
                <a:spcPts val="450"/>
              </a:spcAft>
              <a:defRPr/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屏幕与屏幕之间如何切换（</a:t>
            </a:r>
            <a:r>
              <a:rPr lang="en-US" altLang="zh-CN" sz="2400" dirty="0">
                <a:solidFill>
                  <a:srgbClr val="C00000"/>
                </a:solidFill>
                <a:latin typeface="+mn-ea"/>
                <a:ea typeface="+mn-ea"/>
              </a:rPr>
              <a:t>Activity</a:t>
            </a:r>
            <a:r>
              <a:rPr lang="zh-CN" altLang="en-US" sz="2400" dirty="0">
                <a:solidFill>
                  <a:srgbClr val="C00000"/>
                </a:solidFill>
                <a:latin typeface="+mn-ea"/>
                <a:ea typeface="+mn-ea"/>
              </a:rPr>
              <a:t>之间的跳转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）？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  <a:p>
            <a:pPr lvl="1">
              <a:lnSpc>
                <a:spcPct val="150000"/>
              </a:lnSpc>
              <a:spcBef>
                <a:spcPts val="900"/>
              </a:spcBef>
              <a:spcAft>
                <a:spcPts val="450"/>
              </a:spcAft>
              <a:defRPr/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屏幕是何时产生何时消亡的（</a:t>
            </a:r>
            <a:r>
              <a:rPr lang="en-US" altLang="zh-CN" sz="2400" dirty="0">
                <a:solidFill>
                  <a:srgbClr val="C00000"/>
                </a:solidFill>
                <a:latin typeface="+mn-ea"/>
                <a:ea typeface="+mn-ea"/>
              </a:rPr>
              <a:t>Activity</a:t>
            </a:r>
            <a:r>
              <a:rPr lang="zh-CN" altLang="en-US" sz="2400" dirty="0">
                <a:solidFill>
                  <a:srgbClr val="C00000"/>
                </a:solidFill>
                <a:latin typeface="+mn-ea"/>
                <a:ea typeface="+mn-ea"/>
              </a:rPr>
              <a:t>的生命周期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）？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143001" y="-173125"/>
            <a:ext cx="138564" cy="34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022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843558"/>
            <a:ext cx="9324528" cy="339447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zh-CN" altLang="en-US" sz="2800" dirty="0">
                <a:latin typeface="+mn-ea"/>
                <a:ea typeface="+mn-ea"/>
              </a:rPr>
              <a:t>创建新的</a:t>
            </a:r>
            <a:r>
              <a:rPr lang="en-US" altLang="zh-CN" sz="2800" dirty="0">
                <a:latin typeface="+mn-ea"/>
                <a:ea typeface="+mn-ea"/>
              </a:rPr>
              <a:t>Activity</a:t>
            </a:r>
            <a:r>
              <a:rPr lang="zh-CN" altLang="en-US" sz="2800" dirty="0">
                <a:latin typeface="+mn-ea"/>
                <a:ea typeface="+mn-ea"/>
              </a:rPr>
              <a:t>的基本流程是：</a:t>
            </a:r>
            <a:endParaRPr lang="en-US" altLang="zh-CN" sz="2800" dirty="0">
              <a:latin typeface="+mn-ea"/>
              <a:ea typeface="+mn-ea"/>
            </a:endParaRPr>
          </a:p>
          <a:p>
            <a:pPr lvl="1">
              <a:lnSpc>
                <a:spcPct val="150000"/>
              </a:lnSpc>
              <a:spcAft>
                <a:spcPts val="600"/>
              </a:spcAft>
            </a:pPr>
            <a:r>
              <a:rPr lang="zh-CN" altLang="en-US" sz="2400" dirty="0">
                <a:latin typeface="+mn-ea"/>
                <a:ea typeface="+mn-ea"/>
              </a:rPr>
              <a:t>创建新的类直接或间接继承</a:t>
            </a:r>
            <a:r>
              <a:rPr lang="en-US" altLang="zh-CN" sz="2400" dirty="0">
                <a:latin typeface="+mn-ea"/>
                <a:ea typeface="+mn-ea"/>
              </a:rPr>
              <a:t>Activity</a:t>
            </a:r>
            <a:r>
              <a:rPr lang="zh-CN" altLang="en-US" sz="2400" dirty="0">
                <a:latin typeface="+mn-ea"/>
                <a:ea typeface="+mn-ea"/>
              </a:rPr>
              <a:t>类（</a:t>
            </a:r>
            <a:r>
              <a:rPr lang="en-US" altLang="zh-CN" sz="2400" dirty="0" err="1">
                <a:latin typeface="+mn-ea"/>
                <a:ea typeface="+mn-ea"/>
              </a:rPr>
              <a:t>src</a:t>
            </a:r>
            <a:r>
              <a:rPr lang="en-US" altLang="zh-CN" sz="2400" dirty="0">
                <a:latin typeface="+mn-ea"/>
                <a:ea typeface="+mn-ea"/>
              </a:rPr>
              <a:t>/</a:t>
            </a:r>
            <a:r>
              <a:rPr lang="zh-CN" altLang="en-US" sz="2400" dirty="0">
                <a:latin typeface="+mn-ea"/>
                <a:ea typeface="+mn-ea"/>
              </a:rPr>
              <a:t>指定包</a:t>
            </a:r>
            <a:r>
              <a:rPr lang="en-US" altLang="zh-CN" sz="2400" dirty="0">
                <a:latin typeface="+mn-ea"/>
                <a:ea typeface="+mn-ea"/>
              </a:rPr>
              <a:t>/</a:t>
            </a:r>
            <a:r>
              <a:rPr lang="zh-CN" altLang="en-US" sz="2400" dirty="0">
                <a:latin typeface="+mn-ea"/>
                <a:ea typeface="+mn-ea"/>
              </a:rPr>
              <a:t>目录下） </a:t>
            </a:r>
            <a:endParaRPr lang="en-US" altLang="zh-CN" sz="2400" dirty="0">
              <a:latin typeface="+mn-ea"/>
              <a:ea typeface="+mn-ea"/>
            </a:endParaRPr>
          </a:p>
          <a:p>
            <a:pPr lvl="1">
              <a:lnSpc>
                <a:spcPct val="150000"/>
              </a:lnSpc>
              <a:spcAft>
                <a:spcPts val="600"/>
              </a:spcAft>
            </a:pPr>
            <a:r>
              <a:rPr lang="zh-CN" altLang="en-US" sz="2400" dirty="0">
                <a:latin typeface="+mn-ea"/>
                <a:ea typeface="+mn-ea"/>
              </a:rPr>
              <a:t>为该</a:t>
            </a:r>
            <a:r>
              <a:rPr lang="en-US" altLang="zh-CN" sz="2400" dirty="0">
                <a:latin typeface="+mn-ea"/>
                <a:ea typeface="+mn-ea"/>
              </a:rPr>
              <a:t>Activity</a:t>
            </a:r>
            <a:r>
              <a:rPr lang="zh-CN" altLang="en-US" sz="2400" dirty="0">
                <a:latin typeface="+mn-ea"/>
                <a:ea typeface="+mn-ea"/>
              </a:rPr>
              <a:t>类绑定布局（</a:t>
            </a:r>
            <a:r>
              <a:rPr lang="en-US" altLang="zh-CN" sz="2400" dirty="0">
                <a:latin typeface="+mn-ea"/>
                <a:ea typeface="+mn-ea"/>
              </a:rPr>
              <a:t>res/layout/</a:t>
            </a:r>
            <a:r>
              <a:rPr lang="zh-CN" altLang="en-US" sz="2400" dirty="0">
                <a:latin typeface="+mn-ea"/>
                <a:ea typeface="+mn-ea"/>
              </a:rPr>
              <a:t>目录下）</a:t>
            </a:r>
            <a:endParaRPr lang="en-US" altLang="zh-CN" sz="2400" dirty="0">
              <a:latin typeface="+mn-ea"/>
              <a:ea typeface="+mn-ea"/>
            </a:endParaRPr>
          </a:p>
          <a:p>
            <a:pPr lvl="1">
              <a:lnSpc>
                <a:spcPct val="150000"/>
              </a:lnSpc>
              <a:spcAft>
                <a:spcPts val="600"/>
              </a:spcAft>
            </a:pPr>
            <a:r>
              <a:rPr lang="zh-CN" altLang="en-US" sz="2400" dirty="0">
                <a:latin typeface="+mn-ea"/>
                <a:ea typeface="+mn-ea"/>
              </a:rPr>
              <a:t>在</a:t>
            </a:r>
            <a:r>
              <a:rPr lang="en-US" altLang="zh-CN" sz="2400" dirty="0">
                <a:latin typeface="+mn-ea"/>
                <a:ea typeface="+mn-ea"/>
              </a:rPr>
              <a:t>AndroidManifest.xml</a:t>
            </a:r>
            <a:r>
              <a:rPr lang="zh-CN" altLang="en-US" sz="2400" dirty="0">
                <a:latin typeface="+mn-ea"/>
                <a:ea typeface="+mn-ea"/>
              </a:rPr>
              <a:t>文件中注册该</a:t>
            </a:r>
            <a:r>
              <a:rPr lang="en-US" altLang="zh-CN" sz="2400" dirty="0">
                <a:latin typeface="+mn-ea"/>
                <a:ea typeface="+mn-ea"/>
              </a:rPr>
              <a:t>Activity</a:t>
            </a:r>
            <a:endParaRPr lang="zh-CN" altLang="en-US" sz="2400" dirty="0">
              <a:latin typeface="+mn-ea"/>
              <a:ea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zh-CN" altLang="en-US" dirty="0">
                <a:latin typeface="+mn-ea"/>
                <a:ea typeface="+mn-ea"/>
              </a:rPr>
              <a:t>创建新的</a:t>
            </a:r>
            <a:r>
              <a:rPr lang="en-US" altLang="zh-CN" dirty="0">
                <a:latin typeface="+mn-ea"/>
                <a:ea typeface="+mn-ea"/>
              </a:rPr>
              <a:t>Activity</a:t>
            </a:r>
            <a:endParaRPr lang="zh-CN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34346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zh-CN" altLang="en-US" sz="3600" dirty="0">
                <a:latin typeface="+mn-ea"/>
                <a:ea typeface="+mn-ea"/>
              </a:rPr>
              <a:t>创建新的</a:t>
            </a:r>
            <a:r>
              <a:rPr lang="en-US" altLang="zh-CN" sz="3600" dirty="0">
                <a:latin typeface="+mn-ea"/>
                <a:ea typeface="+mn-ea"/>
              </a:rPr>
              <a:t>Activity</a:t>
            </a:r>
            <a:endParaRPr lang="zh-CN" altLang="en-US" sz="3600" dirty="0"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891175"/>
            <a:ext cx="7128792" cy="507505"/>
          </a:xfrm>
        </p:spPr>
        <p:txBody>
          <a:bodyPr>
            <a:noAutofit/>
          </a:bodyPr>
          <a:lstStyle/>
          <a:p>
            <a:pPr>
              <a:spcBef>
                <a:spcPts val="450"/>
              </a:spcBef>
              <a:spcAft>
                <a:spcPts val="450"/>
              </a:spcAft>
              <a:defRPr/>
            </a:pPr>
            <a:r>
              <a:rPr lang="en-US" altLang="zh-CN" sz="2800" dirty="0">
                <a:latin typeface="+mn-ea"/>
                <a:ea typeface="+mn-ea"/>
              </a:rPr>
              <a:t>Step1</a:t>
            </a:r>
            <a:r>
              <a:rPr lang="zh-CN" altLang="en-US" sz="2800" dirty="0">
                <a:latin typeface="+mn-ea"/>
                <a:ea typeface="+mn-ea"/>
              </a:rPr>
              <a:t>：在</a:t>
            </a:r>
            <a:r>
              <a:rPr lang="en-US" altLang="zh-CN" sz="2800" dirty="0" err="1">
                <a:latin typeface="+mn-ea"/>
                <a:ea typeface="+mn-ea"/>
              </a:rPr>
              <a:t>src</a:t>
            </a:r>
            <a:r>
              <a:rPr lang="zh-CN" altLang="en-US" sz="2800" dirty="0">
                <a:latin typeface="+mn-ea"/>
                <a:ea typeface="+mn-ea"/>
              </a:rPr>
              <a:t>目录下建立新的</a:t>
            </a:r>
            <a:r>
              <a:rPr lang="en-US" altLang="zh-CN" sz="2800" dirty="0">
                <a:latin typeface="+mn-ea"/>
                <a:ea typeface="+mn-ea"/>
              </a:rPr>
              <a:t>Activity</a:t>
            </a:r>
            <a:r>
              <a:rPr lang="zh-CN" altLang="en-US" sz="2800" dirty="0">
                <a:latin typeface="+mn-ea"/>
                <a:ea typeface="+mn-ea"/>
              </a:rPr>
              <a:t>类</a:t>
            </a:r>
            <a:endParaRPr lang="en-US" altLang="zh-CN" sz="2800" dirty="0">
              <a:latin typeface="+mn-ea"/>
              <a:ea typeface="+mn-ea"/>
            </a:endParaRP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143001" y="-150041"/>
            <a:ext cx="184731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 sz="135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646157"/>
            <a:ext cx="5350055" cy="169081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6" name="内容占位符 2"/>
          <p:cNvSpPr txBox="1">
            <a:spLocks/>
          </p:cNvSpPr>
          <p:nvPr/>
        </p:nvSpPr>
        <p:spPr>
          <a:xfrm>
            <a:off x="965116" y="3543858"/>
            <a:ext cx="7370644" cy="1263588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spcBef>
                <a:spcPts val="450"/>
              </a:spcBef>
              <a:spcAft>
                <a:spcPts val="450"/>
              </a:spcAft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新的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Activity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类</a:t>
            </a:r>
            <a:r>
              <a:rPr lang="zh-CN" altLang="en-US" dirty="0">
                <a:solidFill>
                  <a:srgbClr val="C00000"/>
                </a:solidFill>
                <a:latin typeface="+mn-ea"/>
                <a:ea typeface="+mn-ea"/>
              </a:rPr>
              <a:t>必须继承</a:t>
            </a:r>
            <a:r>
              <a:rPr lang="en-US" altLang="zh-CN" dirty="0">
                <a:solidFill>
                  <a:srgbClr val="C00000"/>
                </a:solidFill>
                <a:latin typeface="+mn-ea"/>
                <a:ea typeface="+mn-ea"/>
              </a:rPr>
              <a:t>Activity</a:t>
            </a:r>
            <a:r>
              <a:rPr lang="zh-CN" altLang="en-US" dirty="0">
                <a:solidFill>
                  <a:srgbClr val="C00000"/>
                </a:solidFill>
                <a:latin typeface="+mn-ea"/>
                <a:ea typeface="+mn-ea"/>
              </a:rPr>
              <a:t>类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。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  <a:p>
            <a:pPr lvl="1">
              <a:spcBef>
                <a:spcPts val="450"/>
              </a:spcBef>
              <a:spcAft>
                <a:spcPts val="450"/>
              </a:spcAft>
              <a:defRPr/>
            </a:pPr>
            <a:r>
              <a:rPr lang="zh-CN" altLang="en-US" dirty="0">
                <a:solidFill>
                  <a:srgbClr val="C00000"/>
                </a:solidFill>
                <a:latin typeface="+mn-ea"/>
                <a:ea typeface="+mn-ea"/>
              </a:rPr>
              <a:t>必须实现</a:t>
            </a:r>
            <a:r>
              <a:rPr lang="en-US" altLang="zh-CN" dirty="0" err="1">
                <a:solidFill>
                  <a:srgbClr val="C00000"/>
                </a:solidFill>
                <a:latin typeface="+mn-ea"/>
                <a:ea typeface="+mn-ea"/>
              </a:rPr>
              <a:t>onCreate</a:t>
            </a:r>
            <a:r>
              <a:rPr lang="en-US" altLang="zh-CN" dirty="0">
                <a:solidFill>
                  <a:srgbClr val="C00000"/>
                </a:solidFill>
                <a:latin typeface="+mn-ea"/>
                <a:ea typeface="+mn-ea"/>
              </a:rPr>
              <a:t>( )</a:t>
            </a:r>
            <a:r>
              <a:rPr lang="zh-CN" altLang="en-US" dirty="0">
                <a:solidFill>
                  <a:srgbClr val="C00000"/>
                </a:solidFill>
                <a:latin typeface="+mn-ea"/>
                <a:ea typeface="+mn-ea"/>
              </a:rPr>
              <a:t>回调方法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（创建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Activity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时自动调用，相当于构造方法）。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97143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87574"/>
            <a:ext cx="8229600" cy="3394472"/>
          </a:xfrm>
        </p:spPr>
        <p:txBody>
          <a:bodyPr>
            <a:normAutofit/>
          </a:bodyPr>
          <a:lstStyle/>
          <a:p>
            <a:pPr>
              <a:spcBef>
                <a:spcPts val="450"/>
              </a:spcBef>
              <a:defRPr/>
            </a:pPr>
            <a:r>
              <a:rPr lang="en-US" altLang="zh-CN" sz="2400" dirty="0">
                <a:latin typeface="+mn-ea"/>
                <a:ea typeface="+mn-ea"/>
              </a:rPr>
              <a:t>Step2</a:t>
            </a:r>
            <a:r>
              <a:rPr lang="zh-CN" altLang="en-US" sz="2400" dirty="0">
                <a:latin typeface="+mn-ea"/>
                <a:ea typeface="+mn-ea"/>
              </a:rPr>
              <a:t>：为新的</a:t>
            </a:r>
            <a:r>
              <a:rPr lang="en-US" altLang="zh-CN" sz="2400" dirty="0">
                <a:latin typeface="+mn-ea"/>
                <a:ea typeface="+mn-ea"/>
              </a:rPr>
              <a:t>Activity</a:t>
            </a:r>
            <a:r>
              <a:rPr lang="zh-CN" altLang="en-US" sz="2400" dirty="0">
                <a:latin typeface="+mn-ea"/>
                <a:ea typeface="+mn-ea"/>
              </a:rPr>
              <a:t>绑定视图页面</a:t>
            </a:r>
            <a:endParaRPr lang="en-US" altLang="zh-CN" sz="2400" dirty="0">
              <a:latin typeface="+mn-ea"/>
              <a:ea typeface="+mn-ea"/>
            </a:endParaRPr>
          </a:p>
          <a:p>
            <a:pPr lvl="1">
              <a:spcBef>
                <a:spcPts val="900"/>
              </a:spcBef>
              <a:defRPr/>
            </a:pPr>
            <a:r>
              <a:rPr lang="zh-CN" altLang="en-US" sz="2400" dirty="0">
                <a:latin typeface="+mn-ea"/>
                <a:ea typeface="+mn-ea"/>
              </a:rPr>
              <a:t>在</a:t>
            </a:r>
            <a:r>
              <a:rPr lang="en-US" altLang="zh-CN" sz="2400" dirty="0">
                <a:latin typeface="+mn-ea"/>
                <a:ea typeface="+mn-ea"/>
              </a:rPr>
              <a:t>res/layout/</a:t>
            </a:r>
            <a:r>
              <a:rPr lang="zh-CN" altLang="en-US" sz="2400" dirty="0">
                <a:latin typeface="+mn-ea"/>
                <a:ea typeface="+mn-ea"/>
              </a:rPr>
              <a:t>目录下建立新的</a:t>
            </a:r>
            <a:r>
              <a:rPr lang="en-US" altLang="zh-CN" sz="2400" dirty="0">
                <a:latin typeface="+mn-ea"/>
                <a:ea typeface="+mn-ea"/>
              </a:rPr>
              <a:t>xml</a:t>
            </a:r>
            <a:r>
              <a:rPr lang="zh-CN" altLang="en-US" sz="2400" dirty="0">
                <a:latin typeface="+mn-ea"/>
                <a:ea typeface="+mn-ea"/>
              </a:rPr>
              <a:t>布局文件</a:t>
            </a:r>
            <a:endParaRPr lang="en-US" altLang="zh-CN" sz="2400" dirty="0">
              <a:latin typeface="+mn-ea"/>
              <a:ea typeface="+mn-ea"/>
            </a:endParaRPr>
          </a:p>
          <a:p>
            <a:pPr lvl="1">
              <a:spcBef>
                <a:spcPts val="900"/>
              </a:spcBef>
              <a:defRPr/>
            </a:pPr>
            <a:r>
              <a:rPr lang="zh-CN" altLang="en-US" sz="2400" dirty="0">
                <a:latin typeface="+mn-ea"/>
                <a:ea typeface="+mn-ea"/>
              </a:rPr>
              <a:t>为</a:t>
            </a:r>
            <a:r>
              <a:rPr lang="en-US" altLang="zh-CN" sz="2400" dirty="0">
                <a:latin typeface="+mn-ea"/>
                <a:ea typeface="+mn-ea"/>
              </a:rPr>
              <a:t>Activity</a:t>
            </a:r>
            <a:r>
              <a:rPr lang="zh-CN" altLang="en-US" sz="2400" dirty="0">
                <a:latin typeface="+mn-ea"/>
                <a:ea typeface="+mn-ea"/>
              </a:rPr>
              <a:t>绑定该视图文件</a:t>
            </a:r>
            <a:endParaRPr lang="en-US" altLang="zh-CN" sz="2400" dirty="0">
              <a:latin typeface="+mn-ea"/>
              <a:ea typeface="+mn-ea"/>
            </a:endParaRPr>
          </a:p>
          <a:p>
            <a:pPr lvl="1">
              <a:spcBef>
                <a:spcPts val="450"/>
              </a:spcBef>
              <a:defRPr/>
            </a:pPr>
            <a:endParaRPr lang="en-US" altLang="zh-CN" sz="2100" dirty="0"/>
          </a:p>
          <a:p>
            <a:pPr lvl="1">
              <a:spcBef>
                <a:spcPts val="450"/>
              </a:spcBef>
              <a:defRPr/>
            </a:pPr>
            <a:endParaRPr lang="en-US" altLang="zh-CN" sz="2100" dirty="0"/>
          </a:p>
          <a:p>
            <a:pPr lvl="1">
              <a:spcBef>
                <a:spcPts val="450"/>
              </a:spcBef>
              <a:defRPr/>
            </a:pPr>
            <a:endParaRPr lang="en-US" altLang="zh-CN" sz="2100" dirty="0"/>
          </a:p>
          <a:p>
            <a:pPr lvl="1">
              <a:spcBef>
                <a:spcPts val="450"/>
              </a:spcBef>
              <a:defRPr/>
            </a:pPr>
            <a:endParaRPr lang="en-US" altLang="zh-CN" sz="21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zh-CN" altLang="en-US" sz="3600" dirty="0">
                <a:latin typeface="+mn-ea"/>
                <a:ea typeface="+mn-ea"/>
              </a:rPr>
              <a:t>创建新的</a:t>
            </a:r>
            <a:r>
              <a:rPr lang="en-US" altLang="zh-CN" sz="3600" dirty="0">
                <a:latin typeface="+mn-ea"/>
                <a:ea typeface="+mn-ea"/>
              </a:rPr>
              <a:t>Activity</a:t>
            </a:r>
            <a:endParaRPr lang="zh-CN" altLang="en-US" sz="3600" dirty="0">
              <a:latin typeface="+mn-ea"/>
              <a:ea typeface="+mn-ea"/>
            </a:endParaRP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143001" y="-150041"/>
            <a:ext cx="184731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 sz="135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5706" y="2841780"/>
            <a:ext cx="4804843" cy="95410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90812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zh-CN" altLang="en-US" dirty="0">
                <a:latin typeface="+mn-ea"/>
                <a:ea typeface="+mn-ea"/>
              </a:rPr>
              <a:t>创建新的</a:t>
            </a:r>
            <a:r>
              <a:rPr lang="en-US" altLang="zh-CN" dirty="0">
                <a:latin typeface="+mn-ea"/>
                <a:ea typeface="+mn-ea"/>
              </a:rPr>
              <a:t>Activity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4577" y="736960"/>
            <a:ext cx="7830870" cy="723528"/>
          </a:xfrm>
        </p:spPr>
        <p:txBody>
          <a:bodyPr>
            <a:normAutofit/>
          </a:bodyPr>
          <a:lstStyle/>
          <a:p>
            <a:pPr>
              <a:spcBef>
                <a:spcPts val="450"/>
              </a:spcBef>
              <a:spcAft>
                <a:spcPts val="450"/>
              </a:spcAft>
              <a:defRPr/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Step3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：在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AndroidManifest.xml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文件中注册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Activity</a:t>
            </a: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143001" y="-150041"/>
            <a:ext cx="184731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 sz="135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5832" y="1249310"/>
            <a:ext cx="5612336" cy="21688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2249742" y="2787774"/>
            <a:ext cx="4968552" cy="324036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737574" y="3712821"/>
            <a:ext cx="7992888" cy="855501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spcBef>
                <a:spcPts val="450"/>
              </a:spcBef>
              <a:spcAft>
                <a:spcPts val="450"/>
              </a:spcAft>
              <a:defRPr/>
            </a:pPr>
            <a:r>
              <a:rPr lang="zh-CN" altLang="en-US" dirty="0">
                <a:latin typeface="+mn-ea"/>
                <a:ea typeface="+mn-ea"/>
              </a:rPr>
              <a:t>创建一个新的</a:t>
            </a:r>
            <a:r>
              <a:rPr lang="en-US" altLang="zh-CN" dirty="0">
                <a:latin typeface="+mn-ea"/>
                <a:ea typeface="+mn-ea"/>
              </a:rPr>
              <a:t>Activity</a:t>
            </a:r>
            <a:r>
              <a:rPr lang="zh-CN" altLang="en-US" dirty="0">
                <a:latin typeface="+mn-ea"/>
                <a:ea typeface="+mn-ea"/>
              </a:rPr>
              <a:t>，必须在</a:t>
            </a:r>
            <a:r>
              <a:rPr lang="en-US" altLang="zh-CN" dirty="0">
                <a:latin typeface="+mn-ea"/>
                <a:ea typeface="+mn-ea"/>
              </a:rPr>
              <a:t>AndroidManifest.xml</a:t>
            </a:r>
            <a:r>
              <a:rPr lang="zh-CN" altLang="en-US" dirty="0">
                <a:latin typeface="+mn-ea"/>
                <a:ea typeface="+mn-ea"/>
              </a:rPr>
              <a:t>文件中注册，否则此</a:t>
            </a:r>
            <a:r>
              <a:rPr lang="en-US" altLang="zh-CN" dirty="0">
                <a:latin typeface="+mn-ea"/>
                <a:ea typeface="+mn-ea"/>
              </a:rPr>
              <a:t>Activity</a:t>
            </a:r>
            <a:r>
              <a:rPr lang="zh-CN" altLang="en-US" dirty="0">
                <a:latin typeface="+mn-ea"/>
                <a:ea typeface="+mn-ea"/>
              </a:rPr>
              <a:t>不可使用。</a:t>
            </a:r>
            <a:endParaRPr lang="en-US" altLang="zh-CN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16481884"/>
      </p:ext>
    </p:extLst>
  </p:cSld>
  <p:clrMapOvr>
    <a:masterClrMapping/>
  </p:clrMapOvr>
</p:sld>
</file>

<file path=ppt/theme/theme1.xml><?xml version="1.0" encoding="utf-8"?>
<a:theme xmlns:a="http://schemas.openxmlformats.org/drawingml/2006/main" name="moba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4661</TotalTime>
  <Words>1748</Words>
  <Application>Microsoft Office PowerPoint</Application>
  <PresentationFormat>全屏显示(16:9)</PresentationFormat>
  <Paragraphs>183</Paragraphs>
  <Slides>33</Slides>
  <Notes>8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1" baseType="lpstr">
      <vt:lpstr>华文楷体</vt:lpstr>
      <vt:lpstr>宋体</vt:lpstr>
      <vt:lpstr>微软雅黑</vt:lpstr>
      <vt:lpstr>Arial</vt:lpstr>
      <vt:lpstr>Calibri</vt:lpstr>
      <vt:lpstr>Wingdings</vt:lpstr>
      <vt:lpstr>moban</vt:lpstr>
      <vt:lpstr>Visio</vt:lpstr>
      <vt:lpstr>Activity</vt:lpstr>
      <vt:lpstr>本章大纲</vt:lpstr>
      <vt:lpstr>Activity概念</vt:lpstr>
      <vt:lpstr>Activity</vt:lpstr>
      <vt:lpstr>Activity概念</vt:lpstr>
      <vt:lpstr>创建新的Activity</vt:lpstr>
      <vt:lpstr>创建新的Activity</vt:lpstr>
      <vt:lpstr>创建新的Activity</vt:lpstr>
      <vt:lpstr>创建新的Activity</vt:lpstr>
      <vt:lpstr>创建新的Activity</vt:lpstr>
      <vt:lpstr>创建新的Activity</vt:lpstr>
      <vt:lpstr>创建Activity小结</vt:lpstr>
      <vt:lpstr>实例</vt:lpstr>
      <vt:lpstr>Activity跳转简介</vt:lpstr>
      <vt:lpstr>Activity跳转的基本原理</vt:lpstr>
      <vt:lpstr>Activity跳转的基本原理</vt:lpstr>
      <vt:lpstr>Activity跳转的基本原理</vt:lpstr>
      <vt:lpstr>Activity跳转</vt:lpstr>
      <vt:lpstr>Activity跳转（携带数据）</vt:lpstr>
      <vt:lpstr>Activity跳转（携带数据）</vt:lpstr>
      <vt:lpstr>Activity跳转（被请求页面处理请求）</vt:lpstr>
      <vt:lpstr>Activity跳转（无响应）</vt:lpstr>
      <vt:lpstr>Activity跳转（被请求页面设置响应）</vt:lpstr>
      <vt:lpstr>Activity跳转（请求页获取响应消息）</vt:lpstr>
      <vt:lpstr>综合应用</vt:lpstr>
      <vt:lpstr>Activity活动栈</vt:lpstr>
      <vt:lpstr>Activity的活动状态</vt:lpstr>
      <vt:lpstr>Activity的活动状态</vt:lpstr>
      <vt:lpstr>Activity的活动状态</vt:lpstr>
      <vt:lpstr>Activity的活动状态</vt:lpstr>
      <vt:lpstr>Activity活动状态之间的切换</vt:lpstr>
      <vt:lpstr>Activity活动状态之间的切换</vt:lpstr>
      <vt:lpstr>Activity状态切换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第一个Robotium实例</dc:title>
  <dc:creator>admin</dc:creator>
  <cp:lastModifiedBy>Administrator</cp:lastModifiedBy>
  <cp:revision>294</cp:revision>
  <dcterms:created xsi:type="dcterms:W3CDTF">2017-02-07T01:40:07Z</dcterms:created>
  <dcterms:modified xsi:type="dcterms:W3CDTF">2020-10-21T22:44:19Z</dcterms:modified>
</cp:coreProperties>
</file>