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8" r:id="rId2"/>
    <p:sldId id="266" r:id="rId3"/>
    <p:sldId id="516" r:id="rId4"/>
    <p:sldId id="517" r:id="rId5"/>
    <p:sldId id="533" r:id="rId6"/>
    <p:sldId id="532" r:id="rId7"/>
    <p:sldId id="519" r:id="rId8"/>
    <p:sldId id="522" r:id="rId9"/>
    <p:sldId id="520" r:id="rId10"/>
    <p:sldId id="523" r:id="rId11"/>
    <p:sldId id="521" r:id="rId12"/>
    <p:sldId id="524" r:id="rId13"/>
    <p:sldId id="525" r:id="rId14"/>
    <p:sldId id="526" r:id="rId15"/>
    <p:sldId id="529" r:id="rId16"/>
    <p:sldId id="527" r:id="rId17"/>
    <p:sldId id="530" r:id="rId18"/>
    <p:sldId id="531" r:id="rId19"/>
    <p:sldId id="325" r:id="rId20"/>
    <p:sldId id="535" r:id="rId21"/>
    <p:sldId id="534" r:id="rId22"/>
    <p:sldId id="536" r:id="rId23"/>
    <p:sldId id="541" r:id="rId24"/>
    <p:sldId id="542" r:id="rId25"/>
    <p:sldId id="537" r:id="rId26"/>
    <p:sldId id="538" r:id="rId27"/>
    <p:sldId id="543" r:id="rId28"/>
    <p:sldId id="544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939" autoAdjust="0"/>
  </p:normalViewPr>
  <p:slideViewPr>
    <p:cSldViewPr>
      <p:cViewPr varScale="1">
        <p:scale>
          <a:sx n="68" d="100"/>
          <a:sy n="68" d="100"/>
        </p:scale>
        <p:origin x="592" y="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66139-134B-4197-AAF2-2CE783D6BDA1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999F6-283A-4CD0-8633-7EFCE605F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311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 list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查看是否安装成功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99F22D-ECAD-4CD3-B013-11625049C7BF}" type="slidenum">
              <a:rPr lang="zh-CN" altLang="en-US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9720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999F6-283A-4CD0-8633-7EFCE605F9F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238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999F6-283A-4CD0-8633-7EFCE605F9F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111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999F6-283A-4CD0-8633-7EFCE605F9F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655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999F6-283A-4CD0-8633-7EFCE605F9F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403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999F6-283A-4CD0-8633-7EFCE605F9F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138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999F6-283A-4CD0-8633-7EFCE605F9F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964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999F6-283A-4CD0-8633-7EFCE605F9F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20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999F6-283A-4CD0-8633-7EFCE605F9F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223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999F6-283A-4CD0-8633-7EFCE605F9F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6530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999F6-283A-4CD0-8633-7EFCE605F9F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584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999F6-283A-4CD0-8633-7EFCE605F9F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2055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999F6-283A-4CD0-8633-7EFCE605F9F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9445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999F6-283A-4CD0-8633-7EFCE605F9F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5623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999F6-283A-4CD0-8633-7EFCE605F9F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243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999F6-283A-4CD0-8633-7EFCE605F9F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2914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999F6-283A-4CD0-8633-7EFCE605F9F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420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999F6-283A-4CD0-8633-7EFCE605F9F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056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999F6-283A-4CD0-8633-7EFCE605F9F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423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999F6-283A-4CD0-8633-7EFCE605F9F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320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999F6-283A-4CD0-8633-7EFCE605F9F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685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999F6-283A-4CD0-8633-7EFCE605F9F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283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999F6-283A-4CD0-8633-7EFCE605F9F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347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999F6-283A-4CD0-8633-7EFCE605F9F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238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08" y="818866"/>
            <a:ext cx="12192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12194117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6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9" y="6309323"/>
            <a:ext cx="1404077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12194117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6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3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12194117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6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3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1104800" y="-162272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sz="4000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12194117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6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3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1104800" y="-162272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sz="4000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12194117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2" y="152400"/>
            <a:ext cx="8127999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2" y="152400"/>
            <a:ext cx="8127999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8" cy="565820"/>
          </a:xfrm>
        </p:spPr>
        <p:txBody>
          <a:bodyPr/>
          <a:lstStyle>
            <a:lvl1pPr>
              <a:defRPr lang="zh-CN" altLang="en-US" sz="2800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052736"/>
            <a:ext cx="10221382" cy="4641850"/>
          </a:xfrm>
        </p:spPr>
        <p:txBody>
          <a:bodyPr/>
          <a:lstStyle>
            <a:lvl1pPr>
              <a:lnSpc>
                <a:spcPct val="150000"/>
              </a:lnSpc>
              <a:defRPr sz="240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8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2400"/>
            </a:lvl4pPr>
            <a:lvl5pPr>
              <a:lnSpc>
                <a:spcPct val="150000"/>
              </a:lnSpc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8" y="6527803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</p:spTree>
    <p:extLst>
      <p:ext uri="{BB962C8B-B14F-4D97-AF65-F5344CB8AC3E}">
        <p14:creationId xmlns:p14="http://schemas.microsoft.com/office/powerpoint/2010/main" val="58628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6" r:id="rId4"/>
    <p:sldLayoutId id="2147483667" r:id="rId5"/>
    <p:sldLayoutId id="2147483668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24000" y="595"/>
            <a:ext cx="9143936" cy="6856810"/>
          </a:xfrm>
          <a:custGeom>
            <a:avLst/>
            <a:gdLst>
              <a:gd name="connsiteX0" fmla="*/ 0 w 9145523"/>
              <a:gd name="connsiteY0" fmla="*/ 6857999 h 6858000"/>
              <a:gd name="connsiteX1" fmla="*/ 9145523 w 9145523"/>
              <a:gd name="connsiteY1" fmla="*/ 6857999 h 6858000"/>
              <a:gd name="connsiteX2" fmla="*/ 9145523 w 9145523"/>
              <a:gd name="connsiteY2" fmla="*/ 0 h 6858000"/>
              <a:gd name="connsiteX3" fmla="*/ 0 w 9145523"/>
              <a:gd name="connsiteY3" fmla="*/ 0 h 6858000"/>
              <a:gd name="connsiteX4" fmla="*/ 0 w 9145523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5523" h="6858000">
                <a:moveTo>
                  <a:pt x="0" y="6857999"/>
                </a:moveTo>
                <a:lnTo>
                  <a:pt x="9145523" y="6857999"/>
                </a:lnTo>
                <a:lnTo>
                  <a:pt x="9145523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00539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12575" y="598"/>
            <a:ext cx="2655362" cy="185387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81504" y="2286003"/>
            <a:ext cx="4371389" cy="77944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199"/>
              </a:lnSpc>
            </a:pPr>
            <a:r>
              <a:rPr lang="en-US" altLang="zh-CN" sz="4799" b="1" dirty="0" err="1">
                <a:solidFill>
                  <a:srgbClr val="FFFFFF"/>
                </a:solidFill>
                <a:latin typeface="MS Shell Dlg" pitchFamily="18" charset="0"/>
                <a:cs typeface="MS Shell Dlg" pitchFamily="18" charset="0"/>
              </a:rPr>
              <a:t>Python+Appium</a:t>
            </a:r>
            <a:endParaRPr lang="en-US" altLang="zh-CN" sz="4799" b="1" dirty="0">
              <a:solidFill>
                <a:srgbClr val="FFFFFF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84A3C4-9CA9-442F-AF9B-B23E54A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108075"/>
            <a:ext cx="7992888" cy="4641850"/>
          </a:xfrm>
        </p:spPr>
        <p:txBody>
          <a:bodyPr>
            <a:normAutofit/>
          </a:bodyPr>
          <a:lstStyle/>
          <a:p>
            <a:r>
              <a:rPr lang="en-US" altLang="zh-CN" sz="2800" dirty="0" err="1"/>
              <a:t>ﬁndElementByXXX</a:t>
            </a:r>
            <a:endParaRPr lang="en-US" altLang="zh-CN" sz="2800" dirty="0"/>
          </a:p>
          <a:p>
            <a:r>
              <a:rPr lang="en-US" altLang="zh-CN" sz="2800" dirty="0" err="1"/>
              <a:t>ﬁndElement</a:t>
            </a:r>
            <a:r>
              <a:rPr lang="en-US" altLang="zh-CN" sz="2800" dirty="0"/>
              <a:t>(by, value)</a:t>
            </a:r>
          </a:p>
          <a:p>
            <a:pPr marL="0" indent="0">
              <a:buNone/>
            </a:pPr>
            <a:r>
              <a:rPr lang="en-US" altLang="zh-CN" sz="2800" dirty="0" err="1"/>
              <a:t>ﬁndElement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主要⽤用于 </a:t>
            </a:r>
            <a:r>
              <a:rPr lang="en-US" altLang="zh-CN" sz="2800" dirty="0">
                <a:latin typeface="+mn-ea"/>
              </a:rPr>
              <a:t>Page Object </a:t>
            </a:r>
            <a:r>
              <a:rPr lang="zh-CN" altLang="en-US" sz="2800" dirty="0">
                <a:latin typeface="+mn-ea"/>
              </a:rPr>
              <a:t>模式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737AA9A-461D-49D5-8072-70344B9732CF}"/>
              </a:ext>
            </a:extLst>
          </p:cNvPr>
          <p:cNvSpPr txBox="1">
            <a:spLocks/>
          </p:cNvSpPr>
          <p:nvPr/>
        </p:nvSpPr>
        <p:spPr>
          <a:xfrm>
            <a:off x="3887987" y="150294"/>
            <a:ext cx="8301038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3599"/>
              </a:lnSpc>
            </a:pPr>
            <a:r>
              <a:rPr lang="zh-CN" altLang="en-US" sz="3200" b="1" dirty="0">
                <a:solidFill>
                  <a:srgbClr val="FFFFFF"/>
                </a:solidFill>
                <a:latin typeface="宋体" panose="02010600030101010101" pitchFamily="2" charset="-122"/>
                <a:cs typeface="MS Shell Dlg" pitchFamily="18" charset="0"/>
              </a:rPr>
              <a:t>元素定位符与复用</a:t>
            </a:r>
          </a:p>
        </p:txBody>
      </p:sp>
    </p:spTree>
    <p:extLst>
      <p:ext uri="{BB962C8B-B14F-4D97-AF65-F5344CB8AC3E}">
        <p14:creationId xmlns:p14="http://schemas.microsoft.com/office/powerpoint/2010/main" val="4015378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84A3C4-9CA9-442F-AF9B-B23E54A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108075"/>
            <a:ext cx="2592288" cy="4641850"/>
          </a:xfrm>
        </p:spPr>
        <p:txBody>
          <a:bodyPr/>
          <a:lstStyle/>
          <a:p>
            <a:r>
              <a:rPr lang="en-US" altLang="zh-CN" dirty="0"/>
              <a:t>click</a:t>
            </a:r>
          </a:p>
          <a:p>
            <a:r>
              <a:rPr lang="en-US" altLang="zh-CN" dirty="0" err="1"/>
              <a:t>sendKeys</a:t>
            </a:r>
            <a:endParaRPr lang="en-US" altLang="zh-CN" dirty="0"/>
          </a:p>
          <a:p>
            <a:r>
              <a:rPr lang="en-US" altLang="zh-CN" dirty="0"/>
              <a:t>swipe</a:t>
            </a:r>
          </a:p>
          <a:p>
            <a:r>
              <a:rPr lang="en-US" altLang="zh-CN" dirty="0"/>
              <a:t> touch action</a:t>
            </a:r>
            <a:endParaRPr lang="zh-CN" altLang="en-US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90ADD266-DECD-408F-8B0F-F941C007F4B5}"/>
              </a:ext>
            </a:extLst>
          </p:cNvPr>
          <p:cNvSpPr txBox="1"/>
          <p:nvPr/>
        </p:nvSpPr>
        <p:spPr>
          <a:xfrm>
            <a:off x="3431704" y="980728"/>
            <a:ext cx="8301038" cy="5256584"/>
          </a:xfrm>
          <a:prstGeom prst="rect">
            <a:avLst/>
          </a:prstGeom>
          <a:solidFill>
            <a:srgbClr val="DBEEF4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driver.find_element_by_accessibility_id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chemeClr val="tx1"/>
                </a:solidFill>
              </a:rPr>
              <a:t>"</a:t>
            </a:r>
            <a:r>
              <a:rPr lang="zh-CN" altLang="en-US" dirty="0">
                <a:solidFill>
                  <a:schemeClr val="tx1"/>
                </a:solidFill>
              </a:rPr>
              <a:t>新建待办事项</a:t>
            </a:r>
            <a:r>
              <a:rPr lang="en-US" altLang="zh-CN" dirty="0">
                <a:solidFill>
                  <a:schemeClr val="tx1"/>
                </a:solidFill>
              </a:rPr>
              <a:t>"</a:t>
            </a:r>
            <a:r>
              <a:rPr lang="en-US" altLang="zh-CN" dirty="0"/>
              <a:t>).click()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content = </a:t>
            </a:r>
            <a:r>
              <a:rPr lang="en-US" altLang="zh-CN" dirty="0" err="1">
                <a:solidFill>
                  <a:schemeClr val="tx1"/>
                </a:solidFill>
              </a:rPr>
              <a:t>self</a:t>
            </a:r>
            <a:r>
              <a:rPr lang="en-US" altLang="zh-CN" dirty="0" err="1"/>
              <a:t>.driver.find_element_by_id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chemeClr val="tx1"/>
                </a:solidFill>
              </a:rPr>
              <a:t>"</a:t>
            </a:r>
            <a:r>
              <a:rPr lang="en-US" altLang="zh-CN" dirty="0" err="1">
                <a:solidFill>
                  <a:schemeClr val="tx1"/>
                </a:solidFill>
              </a:rPr>
              <a:t>com.example.todolist:id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en-US" altLang="zh-CN" dirty="0" err="1">
                <a:solidFill>
                  <a:schemeClr val="tx1"/>
                </a:solidFill>
              </a:rPr>
              <a:t>toDoItemDetailET</a:t>
            </a:r>
            <a:r>
              <a:rPr lang="en-US" altLang="zh-CN" dirty="0">
                <a:solidFill>
                  <a:schemeClr val="tx1"/>
                </a:solidFill>
              </a:rPr>
              <a:t>"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 err="1"/>
              <a:t>content.send_keys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chemeClr val="tx1"/>
                </a:solidFill>
              </a:rPr>
              <a:t>"</a:t>
            </a:r>
            <a:r>
              <a:rPr lang="zh-CN" altLang="en-US" dirty="0">
                <a:solidFill>
                  <a:schemeClr val="tx1"/>
                </a:solidFill>
              </a:rPr>
              <a:t>第一个事项</a:t>
            </a:r>
            <a:r>
              <a:rPr lang="en-US" altLang="zh-CN" dirty="0">
                <a:solidFill>
                  <a:schemeClr val="tx1"/>
                </a:solidFill>
              </a:rPr>
              <a:t>" </a:t>
            </a:r>
            <a:r>
              <a:rPr lang="en-US" altLang="zh-CN" dirty="0"/>
              <a:t>+ </a:t>
            </a:r>
            <a:r>
              <a:rPr lang="en-US" altLang="zh-CN" dirty="0">
                <a:solidFill>
                  <a:schemeClr val="tx1"/>
                </a:solidFill>
              </a:rPr>
              <a:t>str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))</a:t>
            </a:r>
            <a:endParaRPr lang="zh-CN" altLang="en-US" dirty="0"/>
          </a:p>
          <a:p>
            <a:endParaRPr lang="es-ES" altLang="zh-CN" dirty="0"/>
          </a:p>
          <a:p>
            <a:r>
              <a:rPr lang="es-ES" altLang="zh-CN" dirty="0"/>
              <a:t>driver.swipe(100,200,100,400,</a:t>
            </a:r>
            <a:r>
              <a:rPr lang="es-ES" altLang="zh-CN" dirty="0">
                <a:solidFill>
                  <a:schemeClr val="tx1"/>
                </a:solidFill>
              </a:rPr>
              <a:t>2000</a:t>
            </a:r>
            <a:r>
              <a:rPr lang="es-ES" altLang="zh-CN" dirty="0"/>
              <a:t>)</a:t>
            </a:r>
          </a:p>
          <a:p>
            <a:endParaRPr lang="es-ES" altLang="zh-CN" dirty="0"/>
          </a:p>
          <a:p>
            <a:r>
              <a:rPr lang="en-US" altLang="zh-CN" dirty="0"/>
              <a:t>actions = </a:t>
            </a:r>
            <a:r>
              <a:rPr lang="en-US" altLang="zh-CN" dirty="0" err="1"/>
              <a:t>TouchAction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self</a:t>
            </a:r>
            <a:r>
              <a:rPr lang="en-US" altLang="zh-CN" dirty="0" err="1"/>
              <a:t>.driver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 err="1"/>
              <a:t>actions.long_press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chemeClr val="tx1"/>
                </a:solidFill>
              </a:rPr>
              <a:t>el</a:t>
            </a:r>
            <a:r>
              <a:rPr lang="en-US" altLang="zh-CN" dirty="0"/>
              <a:t>=</a:t>
            </a:r>
            <a:r>
              <a:rPr lang="en-US" altLang="zh-CN" dirty="0" err="1"/>
              <a:t>list_items</a:t>
            </a:r>
            <a:r>
              <a:rPr lang="en-US" altLang="zh-CN" dirty="0"/>
              <a:t>[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/>
              <a:t>],</a:t>
            </a:r>
            <a:r>
              <a:rPr lang="en-US" altLang="zh-CN" dirty="0">
                <a:solidFill>
                  <a:schemeClr val="tx1"/>
                </a:solidFill>
              </a:rPr>
              <a:t>duration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chemeClr val="tx1"/>
                </a:solidFill>
              </a:rPr>
              <a:t>3000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 err="1"/>
              <a:t>actions.perform</a:t>
            </a:r>
            <a:r>
              <a:rPr lang="en-US" altLang="zh-CN" dirty="0"/>
              <a:t>()</a:t>
            </a:r>
            <a:endParaRPr lang="zh-CN" altLang="en-US" dirty="0"/>
          </a:p>
          <a:p>
            <a:endParaRPr lang="zh-CN" altLang="en-US" sz="28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737AA9A-461D-49D5-8072-70344B9732CF}"/>
              </a:ext>
            </a:extLst>
          </p:cNvPr>
          <p:cNvSpPr txBox="1">
            <a:spLocks/>
          </p:cNvSpPr>
          <p:nvPr/>
        </p:nvSpPr>
        <p:spPr>
          <a:xfrm>
            <a:off x="3887987" y="150294"/>
            <a:ext cx="8301038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3599"/>
              </a:lnSpc>
            </a:pPr>
            <a:r>
              <a:rPr lang="zh-CN" altLang="en-US" sz="3200" b="1" dirty="0">
                <a:solidFill>
                  <a:srgbClr val="FFFFFF"/>
                </a:solidFill>
                <a:latin typeface="宋体" panose="02010600030101010101" pitchFamily="2" charset="-122"/>
                <a:cs typeface="MS Shell Dlg" pitchFamily="18" charset="0"/>
              </a:rPr>
              <a:t>常见自动化操作支持</a:t>
            </a:r>
          </a:p>
        </p:txBody>
      </p:sp>
    </p:spTree>
    <p:extLst>
      <p:ext uri="{BB962C8B-B14F-4D97-AF65-F5344CB8AC3E}">
        <p14:creationId xmlns:p14="http://schemas.microsoft.com/office/powerpoint/2010/main" val="10240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84A3C4-9CA9-442F-AF9B-B23E54A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108075"/>
            <a:ext cx="2952328" cy="4641850"/>
          </a:xfrm>
        </p:spPr>
        <p:txBody>
          <a:bodyPr/>
          <a:lstStyle/>
          <a:p>
            <a:r>
              <a:rPr lang="zh-CN" altLang="en-US" dirty="0"/>
              <a:t>模拟电话、短信</a:t>
            </a:r>
            <a:endParaRPr lang="en-US" altLang="zh-CN" dirty="0"/>
          </a:p>
          <a:p>
            <a:r>
              <a:rPr lang="zh-CN" altLang="en-US" dirty="0"/>
              <a:t>横竖屏切换</a:t>
            </a:r>
            <a:endParaRPr lang="en-US" altLang="zh-CN" dirty="0"/>
          </a:p>
          <a:p>
            <a:r>
              <a:rPr lang="en-US" altLang="zh-CN" dirty="0"/>
              <a:t> App </a:t>
            </a:r>
            <a:r>
              <a:rPr lang="zh-CN" altLang="en-US" dirty="0"/>
              <a:t>处理</a:t>
            </a:r>
            <a:endParaRPr lang="en-US" altLang="zh-CN" dirty="0"/>
          </a:p>
          <a:p>
            <a:r>
              <a:rPr lang="zh-CN" altLang="en-US" dirty="0"/>
              <a:t>键盘、粘贴板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录屏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90ADD266-DECD-408F-8B0F-F941C007F4B5}"/>
              </a:ext>
            </a:extLst>
          </p:cNvPr>
          <p:cNvSpPr txBox="1"/>
          <p:nvPr/>
        </p:nvSpPr>
        <p:spPr>
          <a:xfrm>
            <a:off x="3917122" y="4847840"/>
            <a:ext cx="7056784" cy="1584176"/>
          </a:xfrm>
          <a:prstGeom prst="rect">
            <a:avLst/>
          </a:prstGeom>
          <a:solidFill>
            <a:srgbClr val="DBEEF4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self.driver.send_sms</a:t>
            </a:r>
            <a:r>
              <a:rPr lang="en-US" altLang="zh-CN" dirty="0"/>
              <a:t>('555-123-4567', 'Hey lol’)</a:t>
            </a:r>
          </a:p>
          <a:p>
            <a:r>
              <a:rPr lang="en-US" altLang="zh-CN" dirty="0" err="1"/>
              <a:t>self.driver.make_gsm_call</a:t>
            </a:r>
            <a:r>
              <a:rPr lang="en-US" altLang="zh-CN" dirty="0"/>
              <a:t>('5551234567', </a:t>
            </a:r>
            <a:r>
              <a:rPr lang="en-US" altLang="zh-CN" dirty="0" err="1"/>
              <a:t>GsmCallActions.CALL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737AA9A-461D-49D5-8072-70344B9732CF}"/>
              </a:ext>
            </a:extLst>
          </p:cNvPr>
          <p:cNvSpPr txBox="1">
            <a:spLocks/>
          </p:cNvSpPr>
          <p:nvPr/>
        </p:nvSpPr>
        <p:spPr>
          <a:xfrm>
            <a:off x="3887987" y="150294"/>
            <a:ext cx="8301038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3599"/>
              </a:lnSpc>
            </a:pPr>
            <a:r>
              <a:rPr lang="zh-CN" altLang="en-US" sz="3200" b="1" dirty="0">
                <a:solidFill>
                  <a:srgbClr val="FFFFFF"/>
                </a:solidFill>
                <a:latin typeface="宋体" panose="02010600030101010101" pitchFamily="2" charset="-122"/>
                <a:cs typeface="MS Shell Dlg" pitchFamily="18" charset="0"/>
              </a:rPr>
              <a:t>常用的设备交付命令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6BB60B8-897B-48C3-B0CF-C20722F18341}"/>
              </a:ext>
            </a:extLst>
          </p:cNvPr>
          <p:cNvSpPr txBox="1"/>
          <p:nvPr/>
        </p:nvSpPr>
        <p:spPr>
          <a:xfrm>
            <a:off x="3177966" y="1700808"/>
            <a:ext cx="9721080" cy="2642976"/>
          </a:xfrm>
          <a:prstGeom prst="rect">
            <a:avLst/>
          </a:prstGeom>
          <a:solidFill>
            <a:srgbClr val="DBEEF4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2000" dirty="0"/>
              <a:t>def </a:t>
            </a:r>
            <a:r>
              <a:rPr lang="en-US" altLang="zh-CN" sz="2000" dirty="0" err="1"/>
              <a:t>test_performance</a:t>
            </a:r>
            <a:r>
              <a:rPr lang="en-US" altLang="zh-CN" sz="2000" dirty="0"/>
              <a:t>(self):</a:t>
            </a:r>
          </a:p>
          <a:p>
            <a:r>
              <a:rPr lang="en-US" altLang="zh-CN" sz="2000" dirty="0"/>
              <a:t>      print(</a:t>
            </a:r>
            <a:r>
              <a:rPr lang="en-US" altLang="zh-CN" sz="2000" dirty="0" err="1"/>
              <a:t>self.driver.get_performance_data_types</a:t>
            </a:r>
            <a:r>
              <a:rPr lang="en-US" altLang="zh-CN" sz="2000" dirty="0"/>
              <a:t>())</a:t>
            </a:r>
          </a:p>
          <a:p>
            <a:r>
              <a:rPr lang="en-US" altLang="zh-CN" sz="2000" dirty="0"/>
              <a:t>        for p in </a:t>
            </a:r>
            <a:r>
              <a:rPr lang="en-US" altLang="zh-CN" sz="2000" dirty="0" err="1"/>
              <a:t>self.driver.get_performance_data_types</a:t>
            </a:r>
            <a:r>
              <a:rPr lang="en-US" altLang="zh-CN" sz="2000" dirty="0"/>
              <a:t>():</a:t>
            </a:r>
          </a:p>
          <a:p>
            <a:r>
              <a:rPr lang="en-US" altLang="zh-CN" sz="2000" dirty="0"/>
              <a:t>            try:</a:t>
            </a:r>
          </a:p>
          <a:p>
            <a:r>
              <a:rPr lang="en-US" altLang="zh-CN" sz="2000" dirty="0"/>
              <a:t>                	print(</a:t>
            </a:r>
            <a:r>
              <a:rPr lang="en-US" altLang="zh-CN" sz="2000" dirty="0" err="1"/>
              <a:t>self.driver.get_performance_data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io.appium.android.apis</a:t>
            </a:r>
            <a:r>
              <a:rPr lang="en-US" altLang="zh-CN" sz="2000" dirty="0"/>
              <a:t>", p, 5))</a:t>
            </a:r>
          </a:p>
          <a:p>
            <a:r>
              <a:rPr lang="en-US" altLang="zh-CN" sz="2000" dirty="0"/>
              <a:t>            except:</a:t>
            </a:r>
          </a:p>
          <a:p>
            <a:r>
              <a:rPr lang="en-US" altLang="zh-CN" sz="2000" dirty="0"/>
              <a:t>                pass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3490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84A3C4-9CA9-442F-AF9B-B23E54A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108075"/>
            <a:ext cx="6696744" cy="4641850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automationName</a:t>
            </a:r>
            <a:r>
              <a:rPr lang="zh-CN" altLang="en-US" dirty="0"/>
              <a:t>：</a:t>
            </a:r>
            <a:r>
              <a:rPr lang="en-US" altLang="zh-CN" dirty="0"/>
              <a:t>uiautomator2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getPageSource</a:t>
            </a:r>
            <a:r>
              <a:rPr lang="en-US" altLang="zh-CN" dirty="0"/>
              <a:t> </a:t>
            </a:r>
            <a:r>
              <a:rPr lang="zh-CN" altLang="en-US" dirty="0"/>
              <a:t>是无法找到的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必须使用 </a:t>
            </a:r>
            <a:r>
              <a:rPr lang="en-US" altLang="zh-CN" dirty="0" err="1"/>
              <a:t>xpath</a:t>
            </a:r>
            <a:r>
              <a:rPr lang="en-US" altLang="zh-CN" dirty="0"/>
              <a:t> </a:t>
            </a:r>
            <a:r>
              <a:rPr lang="zh-CN" altLang="en-US" dirty="0"/>
              <a:t>查找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推荐 </a:t>
            </a:r>
            <a:r>
              <a:rPr lang="en-US" altLang="zh-CN" dirty="0">
                <a:solidFill>
                  <a:srgbClr val="FF0000"/>
                </a:solidFill>
              </a:rPr>
              <a:t>//*[@class=‘</a:t>
            </a:r>
            <a:r>
              <a:rPr lang="en-US" altLang="zh-CN" dirty="0" err="1">
                <a:solidFill>
                  <a:srgbClr val="FF0000"/>
                </a:solidFill>
              </a:rPr>
              <a:t>android.widget.Toast</a:t>
            </a:r>
            <a:r>
              <a:rPr lang="en-US" altLang="zh-CN" dirty="0">
                <a:solidFill>
                  <a:srgbClr val="FF0000"/>
                </a:solidFill>
              </a:rPr>
              <a:t>']</a:t>
            </a:r>
          </a:p>
          <a:p>
            <a:r>
              <a:rPr lang="zh-CN" altLang="en-US" dirty="0"/>
              <a:t>或者 </a:t>
            </a:r>
            <a:r>
              <a:rPr lang="en-US" altLang="zh-CN" dirty="0"/>
              <a:t>//*[contains(@text, "</a:t>
            </a:r>
            <a:r>
              <a:rPr lang="en-US" altLang="zh-CN" dirty="0" err="1"/>
              <a:t>xxxxx</a:t>
            </a:r>
            <a:r>
              <a:rPr lang="en-US" altLang="zh-CN" dirty="0"/>
              <a:t>")]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737AA9A-461D-49D5-8072-70344B9732CF}"/>
              </a:ext>
            </a:extLst>
          </p:cNvPr>
          <p:cNvSpPr txBox="1">
            <a:spLocks/>
          </p:cNvSpPr>
          <p:nvPr/>
        </p:nvSpPr>
        <p:spPr>
          <a:xfrm>
            <a:off x="3887987" y="150294"/>
            <a:ext cx="8301038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3599"/>
              </a:lnSpc>
            </a:pPr>
            <a:r>
              <a:rPr lang="en-US" altLang="zh-CN" sz="3200" b="1" dirty="0">
                <a:solidFill>
                  <a:srgbClr val="FFFFFF"/>
                </a:solidFill>
                <a:latin typeface="宋体" panose="02010600030101010101" pitchFamily="2" charset="-122"/>
                <a:cs typeface="MS Shell Dlg" pitchFamily="18" charset="0"/>
              </a:rPr>
              <a:t>Toast</a:t>
            </a:r>
            <a:r>
              <a:rPr lang="zh-CN" altLang="en-US" sz="3200" b="1" dirty="0">
                <a:solidFill>
                  <a:srgbClr val="FFFFFF"/>
                </a:solidFill>
                <a:latin typeface="宋体" panose="02010600030101010101" pitchFamily="2" charset="-122"/>
                <a:cs typeface="MS Shell Dlg" pitchFamily="18" charset="0"/>
              </a:rPr>
              <a:t>识别原理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558979-8461-46EF-8B54-C4A638A4B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436" y="1108074"/>
            <a:ext cx="3121757" cy="517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47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84A3C4-9CA9-442F-AF9B-B23E54A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108075"/>
            <a:ext cx="6696744" cy="464185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元素是否存在：</a:t>
            </a:r>
            <a:r>
              <a:rPr lang="en-US" altLang="zh-CN" dirty="0" err="1">
                <a:latin typeface="+mn-ea"/>
              </a:rPr>
              <a:t>find_elements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元素属性正确性：</a:t>
            </a:r>
            <a:r>
              <a:rPr lang="en-US" altLang="zh-CN" dirty="0" err="1">
                <a:latin typeface="+mn-ea"/>
              </a:rPr>
              <a:t>get_attribute</a:t>
            </a:r>
            <a:endParaRPr lang="zh-CN" altLang="en-US" dirty="0">
              <a:latin typeface="+mn-ea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737AA9A-461D-49D5-8072-70344B9732CF}"/>
              </a:ext>
            </a:extLst>
          </p:cNvPr>
          <p:cNvSpPr txBox="1">
            <a:spLocks/>
          </p:cNvSpPr>
          <p:nvPr/>
        </p:nvSpPr>
        <p:spPr>
          <a:xfrm>
            <a:off x="3887987" y="150294"/>
            <a:ext cx="8301038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3599"/>
              </a:lnSpc>
            </a:pPr>
            <a:r>
              <a:rPr lang="zh-CN" altLang="en-US" sz="3200" b="1" dirty="0">
                <a:solidFill>
                  <a:srgbClr val="FFFFFF"/>
                </a:solidFill>
                <a:latin typeface="宋体" panose="02010600030101010101" pitchFamily="2" charset="-122"/>
                <a:cs typeface="MS Shell Dlg" pitchFamily="18" charset="0"/>
              </a:rPr>
              <a:t>断言验证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9BC992E1-6974-4280-9BF3-B99D2576D232}"/>
              </a:ext>
            </a:extLst>
          </p:cNvPr>
          <p:cNvSpPr txBox="1"/>
          <p:nvPr/>
        </p:nvSpPr>
        <p:spPr>
          <a:xfrm>
            <a:off x="1127448" y="2924943"/>
            <a:ext cx="10585176" cy="2088233"/>
          </a:xfrm>
          <a:prstGeom prst="rect">
            <a:avLst/>
          </a:prstGeom>
          <a:solidFill>
            <a:srgbClr val="DBEEF4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assert "Clicked popup menu item Search" in </a:t>
            </a:r>
            <a:r>
              <a:rPr lang="en-US" altLang="zh-CN" dirty="0" err="1"/>
              <a:t>self.driver.find_element_by_xpath</a:t>
            </a:r>
            <a:r>
              <a:rPr lang="en-US" altLang="zh-CN" dirty="0"/>
              <a:t>( "//*[@class='</a:t>
            </a:r>
            <a:r>
              <a:rPr lang="en-US" altLang="zh-CN" dirty="0" err="1"/>
              <a:t>android.widget.Toast</a:t>
            </a:r>
            <a:r>
              <a:rPr lang="en-US" altLang="zh-CN" dirty="0"/>
              <a:t>']").text</a:t>
            </a:r>
          </a:p>
          <a:p>
            <a:r>
              <a:rPr lang="en-US" altLang="zh-CN" dirty="0"/>
              <a:t>assert float(</a:t>
            </a:r>
            <a:r>
              <a:rPr lang="en-US" altLang="zh-CN" dirty="0" err="1"/>
              <a:t>price.text</a:t>
            </a:r>
            <a:r>
              <a:rPr lang="en-US" altLang="zh-CN" dirty="0"/>
              <a:t>) &gt; </a:t>
            </a:r>
            <a:r>
              <a:rPr lang="en-US" altLang="zh-CN" dirty="0" err="1"/>
              <a:t>expected_price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assert "price" in </a:t>
            </a:r>
            <a:r>
              <a:rPr lang="en-US" altLang="zh-CN" dirty="0" err="1"/>
              <a:t>price.get_attribute</a:t>
            </a:r>
            <a:r>
              <a:rPr lang="en-US" altLang="zh-CN" dirty="0"/>
              <a:t>("resource-id")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87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84A3C4-9CA9-442F-AF9B-B23E54A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268760"/>
            <a:ext cx="8208912" cy="464185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传统的 </a:t>
            </a:r>
            <a:r>
              <a:rPr lang="en-US" altLang="zh-CN" dirty="0" err="1">
                <a:latin typeface="+mn-ea"/>
              </a:rPr>
              <a:t>xUnit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风格的 </a:t>
            </a:r>
            <a:r>
              <a:rPr lang="en-US" altLang="zh-CN" dirty="0">
                <a:latin typeface="+mn-ea"/>
              </a:rPr>
              <a:t>assert() </a:t>
            </a:r>
            <a:r>
              <a:rPr lang="zh-CN" altLang="en-US" dirty="0">
                <a:latin typeface="+mn-ea"/>
              </a:rPr>
              <a:t>系列</a:t>
            </a:r>
          </a:p>
          <a:p>
            <a:r>
              <a:rPr lang="en-US" altLang="zh-CN" dirty="0" err="1">
                <a:latin typeface="+mn-ea"/>
              </a:rPr>
              <a:t>Hamcrest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断言：基于更灵活的 </a:t>
            </a:r>
            <a:r>
              <a:rPr lang="en-US" altLang="zh-CN" dirty="0">
                <a:latin typeface="+mn-ea"/>
              </a:rPr>
              <a:t>Matchers </a:t>
            </a:r>
            <a:r>
              <a:rPr lang="zh-CN" altLang="en-US" dirty="0">
                <a:latin typeface="+mn-ea"/>
              </a:rPr>
              <a:t>断言方式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http://hamcrest.org/</a:t>
            </a:r>
            <a:endParaRPr lang="zh-CN" altLang="en-US" dirty="0">
              <a:latin typeface="+mn-ea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737AA9A-461D-49D5-8072-70344B9732CF}"/>
              </a:ext>
            </a:extLst>
          </p:cNvPr>
          <p:cNvSpPr txBox="1">
            <a:spLocks/>
          </p:cNvSpPr>
          <p:nvPr/>
        </p:nvSpPr>
        <p:spPr>
          <a:xfrm>
            <a:off x="3887987" y="150294"/>
            <a:ext cx="8301038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3599"/>
              </a:lnSpc>
            </a:pPr>
            <a:r>
              <a:rPr lang="en-US" altLang="zh-CN" sz="3200" b="1" dirty="0" err="1">
                <a:solidFill>
                  <a:srgbClr val="FFFFFF"/>
                </a:solidFill>
                <a:latin typeface="宋体" panose="02010600030101010101" pitchFamily="2" charset="-122"/>
                <a:cs typeface="MS Shell Dlg" pitchFamily="18" charset="0"/>
              </a:rPr>
              <a:t>xUnit</a:t>
            </a:r>
            <a:r>
              <a:rPr lang="en-US" altLang="zh-CN" sz="3200" b="1" dirty="0">
                <a:solidFill>
                  <a:srgbClr val="FFFFFF"/>
                </a:solidFill>
                <a:latin typeface="宋体" panose="02010600030101010101" pitchFamily="2" charset="-122"/>
                <a:cs typeface="MS Shell Dlg" pitchFamily="18" charset="0"/>
              </a:rPr>
              <a:t> </a:t>
            </a:r>
            <a:r>
              <a:rPr lang="zh-CN" altLang="en-US" sz="3200" b="1" dirty="0">
                <a:solidFill>
                  <a:srgbClr val="FFFFFF"/>
                </a:solidFill>
                <a:latin typeface="宋体" panose="02010600030101010101" pitchFamily="2" charset="-122"/>
                <a:cs typeface="MS Shell Dlg" pitchFamily="18" charset="0"/>
              </a:rPr>
              <a:t>常用断言类型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9BC992E1-6974-4280-9BF3-B99D2576D232}"/>
              </a:ext>
            </a:extLst>
          </p:cNvPr>
          <p:cNvSpPr txBox="1"/>
          <p:nvPr/>
        </p:nvSpPr>
        <p:spPr>
          <a:xfrm>
            <a:off x="1127448" y="3501007"/>
            <a:ext cx="10585176" cy="2088233"/>
          </a:xfrm>
          <a:prstGeom prst="rect">
            <a:avLst/>
          </a:prstGeom>
          <a:solidFill>
            <a:srgbClr val="DBEEF4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assert "Clicked popup menu item Search" in </a:t>
            </a:r>
            <a:r>
              <a:rPr lang="en-US" altLang="zh-CN" dirty="0" err="1"/>
              <a:t>self.driver.find_element_by_xpath</a:t>
            </a:r>
            <a:r>
              <a:rPr lang="en-US" altLang="zh-CN" dirty="0"/>
              <a:t>( "//*[@class='</a:t>
            </a:r>
            <a:r>
              <a:rPr lang="en-US" altLang="zh-CN" dirty="0" err="1"/>
              <a:t>android.widget.Toast</a:t>
            </a:r>
            <a:r>
              <a:rPr lang="en-US" altLang="zh-CN" dirty="0"/>
              <a:t>']").text</a:t>
            </a:r>
          </a:p>
          <a:p>
            <a:r>
              <a:rPr lang="en-US" altLang="zh-CN" dirty="0"/>
              <a:t>assert float(</a:t>
            </a:r>
            <a:r>
              <a:rPr lang="en-US" altLang="zh-CN" dirty="0" err="1"/>
              <a:t>price.text</a:t>
            </a:r>
            <a:r>
              <a:rPr lang="en-US" altLang="zh-CN" dirty="0"/>
              <a:t>) &gt; </a:t>
            </a:r>
            <a:r>
              <a:rPr lang="en-US" altLang="zh-CN" dirty="0" err="1"/>
              <a:t>expected_price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assert "price" in </a:t>
            </a:r>
            <a:r>
              <a:rPr lang="en-US" altLang="zh-CN" dirty="0" err="1"/>
              <a:t>price.get_attribute</a:t>
            </a:r>
            <a:r>
              <a:rPr lang="en-US" altLang="zh-CN" dirty="0"/>
              <a:t>("resource-id")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226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84A3C4-9CA9-442F-AF9B-B23E54A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108075"/>
            <a:ext cx="9793088" cy="464185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参数化：根据传入的数据，对测试用例进行迭代调用</a:t>
            </a:r>
          </a:p>
          <a:p>
            <a:r>
              <a:rPr lang="zh-CN" altLang="en-US" dirty="0">
                <a:latin typeface="+mn-ea"/>
              </a:rPr>
              <a:t>数据驱动：基于数据完成流程调度，通常数据来源自外部数据文件</a:t>
            </a:r>
          </a:p>
          <a:p>
            <a:r>
              <a:rPr lang="zh-CN" altLang="en-US" dirty="0">
                <a:latin typeface="+mn-ea"/>
              </a:rPr>
              <a:t>参数化是数据驱动的基础和特例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737AA9A-461D-49D5-8072-70344B9732CF}"/>
              </a:ext>
            </a:extLst>
          </p:cNvPr>
          <p:cNvSpPr txBox="1">
            <a:spLocks/>
          </p:cNvSpPr>
          <p:nvPr/>
        </p:nvSpPr>
        <p:spPr>
          <a:xfrm>
            <a:off x="3887987" y="150294"/>
            <a:ext cx="8301038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3599"/>
              </a:lnSpc>
            </a:pPr>
            <a:r>
              <a:rPr lang="zh-CN" altLang="en-US" sz="3200" b="1" dirty="0">
                <a:solidFill>
                  <a:srgbClr val="FFFFFF"/>
                </a:solidFill>
                <a:latin typeface="宋体" panose="02010600030101010101" pitchFamily="2" charset="-122"/>
                <a:cs typeface="MS Shell Dlg" pitchFamily="18" charset="0"/>
              </a:rPr>
              <a:t>数据驱动与参数化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9BC992E1-6974-4280-9BF3-B99D2576D232}"/>
              </a:ext>
            </a:extLst>
          </p:cNvPr>
          <p:cNvSpPr txBox="1"/>
          <p:nvPr/>
        </p:nvSpPr>
        <p:spPr>
          <a:xfrm>
            <a:off x="1127448" y="2996952"/>
            <a:ext cx="10585176" cy="3096344"/>
          </a:xfrm>
          <a:prstGeom prst="rect">
            <a:avLst/>
          </a:prstGeom>
          <a:solidFill>
            <a:srgbClr val="DBEEF4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@</a:t>
            </a:r>
            <a:r>
              <a:rPr lang="en-US" altLang="zh-CN" dirty="0" err="1">
                <a:solidFill>
                  <a:schemeClr val="tx1"/>
                </a:solidFill>
              </a:rPr>
              <a:t>pytest.mark.parametrize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chemeClr val="tx1"/>
                </a:solidFill>
              </a:rPr>
              <a:t>"keyword, </a:t>
            </a:r>
            <a:r>
              <a:rPr lang="en-US" altLang="zh-CN" dirty="0" err="1">
                <a:solidFill>
                  <a:schemeClr val="tx1"/>
                </a:solidFill>
              </a:rPr>
              <a:t>expected_price</a:t>
            </a:r>
            <a:r>
              <a:rPr lang="en-US" altLang="zh-CN" dirty="0">
                <a:solidFill>
                  <a:schemeClr val="tx1"/>
                </a:solidFill>
              </a:rPr>
              <a:t>"</a:t>
            </a:r>
            <a:r>
              <a:rPr lang="en-US" altLang="zh-CN" dirty="0"/>
              <a:t>, [</a:t>
            </a:r>
            <a:br>
              <a:rPr lang="en-US" altLang="zh-CN" dirty="0"/>
            </a:br>
            <a:r>
              <a:rPr lang="en-US" altLang="zh-CN" dirty="0"/>
              <a:t>    (</a:t>
            </a:r>
            <a:r>
              <a:rPr lang="en-US" altLang="zh-CN" dirty="0">
                <a:solidFill>
                  <a:schemeClr val="tx1"/>
                </a:solidFill>
              </a:rPr>
              <a:t>"</a:t>
            </a:r>
            <a:r>
              <a:rPr lang="en-US" altLang="zh-CN" dirty="0" err="1">
                <a:solidFill>
                  <a:schemeClr val="tx1"/>
                </a:solidFill>
              </a:rPr>
              <a:t>baidu</a:t>
            </a:r>
            <a:r>
              <a:rPr lang="en-US" altLang="zh-CN" dirty="0">
                <a:solidFill>
                  <a:schemeClr val="tx1"/>
                </a:solidFill>
              </a:rPr>
              <a:t>"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chemeClr val="tx1"/>
                </a:solidFill>
              </a:rPr>
              <a:t>20</a:t>
            </a:r>
            <a:r>
              <a:rPr lang="en-US" altLang="zh-CN" dirty="0"/>
              <a:t>),</a:t>
            </a:r>
            <a:br>
              <a:rPr lang="en-US" altLang="zh-CN" dirty="0"/>
            </a:br>
            <a:r>
              <a:rPr lang="en-US" altLang="zh-CN" dirty="0"/>
              <a:t>    (</a:t>
            </a:r>
            <a:r>
              <a:rPr lang="en-US" altLang="zh-CN" dirty="0">
                <a:solidFill>
                  <a:schemeClr val="tx1"/>
                </a:solidFill>
              </a:rPr>
              <a:t>"</a:t>
            </a:r>
            <a:r>
              <a:rPr lang="en-US" altLang="zh-CN" dirty="0" err="1">
                <a:solidFill>
                  <a:schemeClr val="tx1"/>
                </a:solidFill>
              </a:rPr>
              <a:t>taobao</a:t>
            </a:r>
            <a:r>
              <a:rPr lang="en-US" altLang="zh-CN" dirty="0">
                <a:solidFill>
                  <a:schemeClr val="tx1"/>
                </a:solidFill>
              </a:rPr>
              <a:t>"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chemeClr val="tx1"/>
                </a:solidFill>
              </a:rPr>
              <a:t>100</a:t>
            </a:r>
            <a:r>
              <a:rPr lang="en-US" altLang="zh-CN" dirty="0"/>
              <a:t>),</a:t>
            </a:r>
            <a:br>
              <a:rPr lang="en-US" altLang="zh-CN" dirty="0"/>
            </a:br>
            <a:r>
              <a:rPr lang="en-US" altLang="zh-CN" dirty="0"/>
              <a:t>    (</a:t>
            </a:r>
            <a:r>
              <a:rPr lang="en-US" altLang="zh-CN" dirty="0">
                <a:solidFill>
                  <a:schemeClr val="tx1"/>
                </a:solidFill>
              </a:rPr>
              <a:t>"</a:t>
            </a:r>
            <a:r>
              <a:rPr lang="en-US" altLang="zh-CN" dirty="0" err="1">
                <a:solidFill>
                  <a:schemeClr val="tx1"/>
                </a:solidFill>
              </a:rPr>
              <a:t>jd</a:t>
            </a:r>
            <a:r>
              <a:rPr lang="en-US" altLang="zh-CN" dirty="0">
                <a:solidFill>
                  <a:schemeClr val="tx1"/>
                </a:solidFill>
              </a:rPr>
              <a:t>"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chemeClr val="tx1"/>
                </a:solidFill>
              </a:rPr>
              <a:t>10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])</a:t>
            </a:r>
            <a:br>
              <a:rPr lang="en-US" altLang="zh-CN" dirty="0"/>
            </a:br>
            <a:r>
              <a:rPr lang="en-US" altLang="zh-CN" dirty="0">
                <a:solidFill>
                  <a:schemeClr val="tx1"/>
                </a:solidFill>
              </a:rPr>
              <a:t>def </a:t>
            </a:r>
            <a:r>
              <a:rPr lang="en-US" altLang="zh-CN" dirty="0" err="1"/>
              <a:t>test_search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chemeClr val="tx1"/>
                </a:solidFill>
              </a:rPr>
              <a:t>self</a:t>
            </a:r>
            <a:r>
              <a:rPr lang="en-US" altLang="zh-CN" dirty="0"/>
              <a:t>, keyword, </a:t>
            </a:r>
            <a:r>
              <a:rPr lang="en-US" altLang="zh-CN" dirty="0" err="1"/>
              <a:t>expected_price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	print(keyword, price)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748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84A3C4-9CA9-442F-AF9B-B23E54A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108075"/>
            <a:ext cx="9793088" cy="464185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参数化数据读取自外部文件：使用 </a:t>
            </a:r>
            <a:r>
              <a:rPr lang="en-US" altLang="zh-CN" dirty="0">
                <a:latin typeface="+mn-ea"/>
              </a:rPr>
              <a:t>YAML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JSON </a:t>
            </a:r>
            <a:r>
              <a:rPr lang="zh-CN" altLang="en-US" dirty="0">
                <a:latin typeface="+mn-ea"/>
              </a:rPr>
              <a:t>读取</a:t>
            </a:r>
          </a:p>
          <a:p>
            <a:r>
              <a:rPr lang="zh-CN" altLang="en-US" dirty="0">
                <a:latin typeface="+mn-ea"/>
              </a:rPr>
              <a:t>测试步骤读取自外部文件：定制执行引擎</a:t>
            </a:r>
          </a:p>
          <a:p>
            <a:r>
              <a:rPr lang="zh-CN" altLang="en-US" dirty="0">
                <a:latin typeface="+mn-ea"/>
              </a:rPr>
              <a:t>断言步骤读取自外部文件：定制执行引擎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整个用例读取自外部文件：动态创建用例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737AA9A-461D-49D5-8072-70344B9732CF}"/>
              </a:ext>
            </a:extLst>
          </p:cNvPr>
          <p:cNvSpPr txBox="1">
            <a:spLocks/>
          </p:cNvSpPr>
          <p:nvPr/>
        </p:nvSpPr>
        <p:spPr>
          <a:xfrm>
            <a:off x="3887987" y="150294"/>
            <a:ext cx="8301038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3599"/>
              </a:lnSpc>
            </a:pPr>
            <a:r>
              <a:rPr lang="zh-CN" altLang="en-US" sz="3200" b="1" dirty="0">
                <a:solidFill>
                  <a:srgbClr val="FFFFFF"/>
                </a:solidFill>
                <a:latin typeface="宋体" panose="02010600030101010101" pitchFamily="2" charset="-122"/>
                <a:cs typeface="MS Shell Dlg" pitchFamily="18" charset="0"/>
              </a:rPr>
              <a:t>数据驱动与参数化</a:t>
            </a:r>
          </a:p>
        </p:txBody>
      </p:sp>
    </p:spTree>
    <p:extLst>
      <p:ext uri="{BB962C8B-B14F-4D97-AF65-F5344CB8AC3E}">
        <p14:creationId xmlns:p14="http://schemas.microsoft.com/office/powerpoint/2010/main" val="712440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737AA9A-461D-49D5-8072-70344B9732CF}"/>
              </a:ext>
            </a:extLst>
          </p:cNvPr>
          <p:cNvSpPr txBox="1">
            <a:spLocks/>
          </p:cNvSpPr>
          <p:nvPr/>
        </p:nvSpPr>
        <p:spPr>
          <a:xfrm>
            <a:off x="3887987" y="150294"/>
            <a:ext cx="8301038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3599"/>
              </a:lnSpc>
            </a:pPr>
            <a:r>
              <a:rPr lang="zh-CN" altLang="en-US" sz="3200" b="1" dirty="0">
                <a:solidFill>
                  <a:srgbClr val="FFFFFF"/>
                </a:solidFill>
                <a:latin typeface="宋体" panose="02010600030101010101" pitchFamily="2" charset="-122"/>
                <a:cs typeface="MS Shell Dlg" pitchFamily="18" charset="0"/>
              </a:rPr>
              <a:t>数据驱动与参数化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9BC992E1-6974-4280-9BF3-B99D2576D232}"/>
              </a:ext>
            </a:extLst>
          </p:cNvPr>
          <p:cNvSpPr txBox="1"/>
          <p:nvPr/>
        </p:nvSpPr>
        <p:spPr>
          <a:xfrm>
            <a:off x="539718" y="218863"/>
            <a:ext cx="6444716" cy="6473629"/>
          </a:xfrm>
          <a:prstGeom prst="rect">
            <a:avLst/>
          </a:prstGeom>
          <a:solidFill>
            <a:srgbClr val="DBEEF4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600" dirty="0">
                <a:solidFill>
                  <a:schemeClr val="tx1"/>
                </a:solidFill>
              </a:rPr>
              <a:t>class </a:t>
            </a:r>
            <a:r>
              <a:rPr lang="en-US" altLang="zh-CN" sz="1600" dirty="0" err="1"/>
              <a:t>TestCase</a:t>
            </a:r>
            <a:r>
              <a:rPr lang="en-US" altLang="zh-CN" sz="1600" dirty="0"/>
              <a:t>:</a:t>
            </a:r>
            <a:br>
              <a:rPr lang="en-US" altLang="zh-CN" sz="1600" dirty="0"/>
            </a:br>
            <a:r>
              <a:rPr lang="en-US" altLang="zh-CN" sz="1600" dirty="0"/>
              <a:t>        </a:t>
            </a:r>
            <a:r>
              <a:rPr lang="en-US" altLang="zh-CN" sz="1600" dirty="0">
                <a:solidFill>
                  <a:schemeClr val="tx1"/>
                </a:solidFill>
              </a:rPr>
              <a:t>def __</a:t>
            </a:r>
            <a:r>
              <a:rPr lang="en-US" altLang="zh-CN" sz="1600" dirty="0" err="1">
                <a:solidFill>
                  <a:schemeClr val="tx1"/>
                </a:solidFill>
              </a:rPr>
              <a:t>init</a:t>
            </a:r>
            <a:r>
              <a:rPr lang="en-US" altLang="zh-CN" sz="1600" dirty="0">
                <a:solidFill>
                  <a:schemeClr val="tx1"/>
                </a:solidFill>
              </a:rPr>
              <a:t>__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chemeClr val="tx1"/>
                </a:solidFill>
              </a:rPr>
              <a:t>self</a:t>
            </a:r>
            <a:r>
              <a:rPr lang="en-US" altLang="zh-CN" sz="1600" dirty="0"/>
              <a:t>, path):</a:t>
            </a:r>
            <a:br>
              <a:rPr lang="en-US" altLang="zh-CN" sz="1600" dirty="0"/>
            </a:br>
            <a:r>
              <a:rPr lang="en-US" altLang="zh-CN" sz="1600" dirty="0"/>
              <a:t>            file=</a:t>
            </a:r>
            <a:r>
              <a:rPr lang="en-US" altLang="zh-CN" sz="1600" dirty="0">
                <a:solidFill>
                  <a:schemeClr val="tx1"/>
                </a:solidFill>
              </a:rPr>
              <a:t>open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path,</a:t>
            </a:r>
            <a:r>
              <a:rPr lang="en-US" altLang="zh-CN" sz="1600" dirty="0" err="1">
                <a:solidFill>
                  <a:schemeClr val="tx1"/>
                </a:solidFill>
              </a:rPr>
              <a:t>"r</a:t>
            </a:r>
            <a:r>
              <a:rPr lang="en-US" altLang="zh-CN" sz="1600" dirty="0">
                <a:solidFill>
                  <a:schemeClr val="tx1"/>
                </a:solidFill>
              </a:rPr>
              <a:t>"</a:t>
            </a:r>
            <a:r>
              <a:rPr lang="en-US" altLang="zh-CN" sz="1600" dirty="0"/>
              <a:t>)</a:t>
            </a:r>
            <a:br>
              <a:rPr lang="en-US" altLang="zh-CN" sz="1600" dirty="0"/>
            </a:br>
            <a:r>
              <a:rPr lang="en-US" altLang="zh-CN" sz="1600" dirty="0"/>
              <a:t>            </a:t>
            </a:r>
            <a:r>
              <a:rPr lang="en-US" altLang="zh-CN" sz="1600" dirty="0" err="1">
                <a:solidFill>
                  <a:schemeClr val="tx1"/>
                </a:solidFill>
              </a:rPr>
              <a:t>self</a:t>
            </a:r>
            <a:r>
              <a:rPr lang="en-US" altLang="zh-CN" sz="1600" dirty="0" err="1"/>
              <a:t>.steps</a:t>
            </a:r>
            <a:r>
              <a:rPr lang="en-US" altLang="zh-CN" sz="1600" dirty="0"/>
              <a:t>=</a:t>
            </a:r>
            <a:r>
              <a:rPr lang="en-US" altLang="zh-CN" sz="1600" dirty="0" err="1"/>
              <a:t>yaml.safe_load</a:t>
            </a:r>
            <a:r>
              <a:rPr lang="en-US" altLang="zh-CN" sz="1600" dirty="0"/>
              <a:t>(file)</a:t>
            </a:r>
            <a:br>
              <a:rPr lang="en-US" altLang="zh-CN" sz="1600" dirty="0"/>
            </a:br>
            <a:br>
              <a:rPr lang="en-US" altLang="zh-CN" sz="1600" dirty="0"/>
            </a:br>
            <a:r>
              <a:rPr lang="en-US" altLang="zh-CN" sz="1600" dirty="0"/>
              <a:t>        </a:t>
            </a:r>
            <a:r>
              <a:rPr lang="en-US" altLang="zh-CN" sz="1600" dirty="0">
                <a:solidFill>
                  <a:schemeClr val="tx1"/>
                </a:solidFill>
              </a:rPr>
              <a:t>def </a:t>
            </a:r>
            <a:r>
              <a:rPr lang="en-US" altLang="zh-CN" sz="1600" dirty="0"/>
              <a:t>run(</a:t>
            </a:r>
            <a:r>
              <a:rPr lang="en-US" altLang="zh-CN" sz="1600" dirty="0" err="1">
                <a:solidFill>
                  <a:schemeClr val="tx1"/>
                </a:solidFill>
              </a:rPr>
              <a:t>self</a:t>
            </a:r>
            <a:r>
              <a:rPr lang="en-US" altLang="zh-CN" sz="1600" dirty="0" err="1"/>
              <a:t>,driver:WebDriver</a:t>
            </a:r>
            <a:r>
              <a:rPr lang="en-US" altLang="zh-CN" sz="1600" dirty="0"/>
              <a:t>):</a:t>
            </a:r>
            <a:br>
              <a:rPr lang="en-US" altLang="zh-CN" sz="1600" dirty="0"/>
            </a:br>
            <a:r>
              <a:rPr lang="en-US" altLang="zh-CN" sz="1600" dirty="0"/>
              <a:t>            </a:t>
            </a:r>
            <a:r>
              <a:rPr lang="en-US" altLang="zh-CN" sz="1600" dirty="0">
                <a:solidFill>
                  <a:schemeClr val="tx1"/>
                </a:solidFill>
              </a:rPr>
              <a:t>for </a:t>
            </a:r>
            <a:r>
              <a:rPr lang="en-US" altLang="zh-CN" sz="1600" dirty="0"/>
              <a:t>step </a:t>
            </a:r>
            <a:r>
              <a:rPr lang="en-US" altLang="zh-CN" sz="1600" dirty="0">
                <a:solidFill>
                  <a:schemeClr val="tx1"/>
                </a:solidFill>
              </a:rPr>
              <a:t>in </a:t>
            </a:r>
            <a:r>
              <a:rPr lang="en-US" altLang="zh-CN" sz="1600" dirty="0" err="1">
                <a:solidFill>
                  <a:schemeClr val="tx1"/>
                </a:solidFill>
              </a:rPr>
              <a:t>self</a:t>
            </a:r>
            <a:r>
              <a:rPr lang="en-US" altLang="zh-CN" sz="1600" dirty="0" err="1"/>
              <a:t>.steps</a:t>
            </a:r>
            <a:r>
              <a:rPr lang="en-US" altLang="zh-CN" sz="1600" dirty="0"/>
              <a:t>:</a:t>
            </a:r>
            <a:br>
              <a:rPr lang="en-US" altLang="zh-CN" sz="1600" dirty="0"/>
            </a:br>
            <a:r>
              <a:rPr lang="en-US" altLang="zh-CN" sz="1600" dirty="0"/>
              <a:t>                element=</a:t>
            </a:r>
            <a:r>
              <a:rPr lang="en-US" altLang="zh-CN" sz="1600" dirty="0">
                <a:solidFill>
                  <a:schemeClr val="tx1"/>
                </a:solidFill>
              </a:rPr>
              <a:t>None</a:t>
            </a:r>
            <a:br>
              <a:rPr lang="en-US" altLang="zh-CN" sz="1600" dirty="0">
                <a:solidFill>
                  <a:schemeClr val="tx1"/>
                </a:solidFill>
              </a:rPr>
            </a:br>
            <a:r>
              <a:rPr lang="en-US" altLang="zh-CN" sz="1600" dirty="0">
                <a:solidFill>
                  <a:schemeClr val="tx1"/>
                </a:solidFill>
              </a:rPr>
              <a:t>                print</a:t>
            </a:r>
            <a:r>
              <a:rPr lang="en-US" altLang="zh-CN" sz="1600" dirty="0"/>
              <a:t>(step)</a:t>
            </a:r>
            <a:br>
              <a:rPr lang="en-US" altLang="zh-CN" sz="1600" dirty="0"/>
            </a:br>
            <a:br>
              <a:rPr lang="en-US" altLang="zh-CN" sz="1600" dirty="0"/>
            </a:br>
            <a:r>
              <a:rPr lang="en-US" altLang="zh-CN" sz="1600" dirty="0"/>
              <a:t>                </a:t>
            </a:r>
            <a:r>
              <a:rPr lang="en-US" altLang="zh-CN" sz="1600" dirty="0">
                <a:solidFill>
                  <a:schemeClr val="tx1"/>
                </a:solidFill>
              </a:rPr>
              <a:t>if </a:t>
            </a:r>
            <a:r>
              <a:rPr lang="en-US" altLang="zh-CN" sz="1600" dirty="0" err="1">
                <a:solidFill>
                  <a:schemeClr val="tx1"/>
                </a:solidFill>
              </a:rPr>
              <a:t>isinstance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step,</a:t>
            </a:r>
            <a:r>
              <a:rPr lang="en-US" altLang="zh-CN" sz="1600" dirty="0" err="1">
                <a:solidFill>
                  <a:schemeClr val="tx1"/>
                </a:solidFill>
              </a:rPr>
              <a:t>dict</a:t>
            </a:r>
            <a:r>
              <a:rPr lang="en-US" altLang="zh-CN" sz="1600" dirty="0"/>
              <a:t>):</a:t>
            </a:r>
            <a:br>
              <a:rPr lang="en-US" altLang="zh-CN" sz="1600" dirty="0"/>
            </a:br>
            <a:r>
              <a:rPr lang="en-US" altLang="zh-CN" sz="1600" dirty="0"/>
              <a:t>                    </a:t>
            </a:r>
            <a:r>
              <a:rPr lang="en-US" altLang="zh-CN" sz="1600" dirty="0">
                <a:solidFill>
                  <a:schemeClr val="tx1"/>
                </a:solidFill>
              </a:rPr>
              <a:t>if "id" in </a:t>
            </a:r>
            <a:r>
              <a:rPr lang="en-US" altLang="zh-CN" sz="1600" dirty="0" err="1"/>
              <a:t>step.keys</a:t>
            </a:r>
            <a:r>
              <a:rPr lang="en-US" altLang="zh-CN" sz="1600" dirty="0"/>
              <a:t>():</a:t>
            </a:r>
            <a:br>
              <a:rPr lang="en-US" altLang="zh-CN" sz="1600" dirty="0"/>
            </a:br>
            <a:r>
              <a:rPr lang="en-US" altLang="zh-CN" sz="1600" dirty="0"/>
              <a:t>                        element=</a:t>
            </a:r>
            <a:r>
              <a:rPr lang="en-US" altLang="zh-CN" sz="1600" dirty="0" err="1"/>
              <a:t>driver.find_element_by_id</a:t>
            </a:r>
            <a:r>
              <a:rPr lang="en-US" altLang="zh-CN" sz="1600" dirty="0"/>
              <a:t>(step[</a:t>
            </a:r>
            <a:r>
              <a:rPr lang="en-US" altLang="zh-CN" sz="1600" dirty="0">
                <a:solidFill>
                  <a:schemeClr val="tx1"/>
                </a:solidFill>
              </a:rPr>
              <a:t>"id"</a:t>
            </a:r>
            <a:r>
              <a:rPr lang="en-US" altLang="zh-CN" sz="1600" dirty="0"/>
              <a:t>])</a:t>
            </a:r>
            <a:br>
              <a:rPr lang="en-US" altLang="zh-CN" sz="1600" dirty="0"/>
            </a:br>
            <a:r>
              <a:rPr lang="en-US" altLang="zh-CN" sz="1600" dirty="0"/>
              <a:t>                    </a:t>
            </a:r>
            <a:r>
              <a:rPr lang="en-US" altLang="zh-CN" sz="1600" dirty="0" err="1">
                <a:solidFill>
                  <a:schemeClr val="tx1"/>
                </a:solidFill>
              </a:rPr>
              <a:t>elif</a:t>
            </a:r>
            <a:r>
              <a:rPr lang="en-US" altLang="zh-CN" sz="1600" dirty="0">
                <a:solidFill>
                  <a:schemeClr val="tx1"/>
                </a:solidFill>
              </a:rPr>
              <a:t> "</a:t>
            </a:r>
            <a:r>
              <a:rPr lang="en-US" altLang="zh-CN" sz="1600" dirty="0" err="1">
                <a:solidFill>
                  <a:schemeClr val="tx1"/>
                </a:solidFill>
              </a:rPr>
              <a:t>xpaht</a:t>
            </a:r>
            <a:r>
              <a:rPr lang="en-US" altLang="zh-CN" sz="1600" dirty="0">
                <a:solidFill>
                  <a:schemeClr val="tx1"/>
                </a:solidFill>
              </a:rPr>
              <a:t>" in </a:t>
            </a:r>
            <a:r>
              <a:rPr lang="en-US" altLang="zh-CN" sz="1600" dirty="0" err="1"/>
              <a:t>step.keys</a:t>
            </a:r>
            <a:r>
              <a:rPr lang="en-US" altLang="zh-CN" sz="1600" dirty="0"/>
              <a:t>():</a:t>
            </a:r>
            <a:br>
              <a:rPr lang="en-US" altLang="zh-CN" sz="1600" dirty="0"/>
            </a:br>
            <a:r>
              <a:rPr lang="en-US" altLang="zh-CN" sz="1600" dirty="0"/>
              <a:t>                        element = </a:t>
            </a:r>
            <a:r>
              <a:rPr lang="en-US" altLang="zh-CN" sz="1600" dirty="0" err="1"/>
              <a:t>driver.find_element_by_xpath</a:t>
            </a:r>
            <a:r>
              <a:rPr lang="en-US" altLang="zh-CN" sz="1600" dirty="0"/>
              <a:t>(step[</a:t>
            </a:r>
            <a:r>
              <a:rPr lang="en-US" altLang="zh-CN" sz="1600" dirty="0">
                <a:solidFill>
                  <a:schemeClr val="tx1"/>
                </a:solidFill>
              </a:rPr>
              <a:t>"</a:t>
            </a:r>
            <a:r>
              <a:rPr lang="en-US" altLang="zh-CN" sz="1600" dirty="0" err="1">
                <a:solidFill>
                  <a:schemeClr val="tx1"/>
                </a:solidFill>
              </a:rPr>
              <a:t>xpath</a:t>
            </a:r>
            <a:r>
              <a:rPr lang="en-US" altLang="zh-CN" sz="1600" dirty="0">
                <a:solidFill>
                  <a:schemeClr val="tx1"/>
                </a:solidFill>
              </a:rPr>
              <a:t>"</a:t>
            </a:r>
            <a:r>
              <a:rPr lang="en-US" altLang="zh-CN" sz="1600" dirty="0"/>
              <a:t>])</a:t>
            </a:r>
            <a:br>
              <a:rPr lang="en-US" altLang="zh-CN" sz="1600" dirty="0"/>
            </a:br>
            <a:r>
              <a:rPr lang="en-US" altLang="zh-CN" sz="1600" dirty="0"/>
              <a:t>                    </a:t>
            </a:r>
            <a:r>
              <a:rPr lang="en-US" altLang="zh-CN" sz="1600" dirty="0">
                <a:solidFill>
                  <a:schemeClr val="tx1"/>
                </a:solidFill>
              </a:rPr>
              <a:t>else</a:t>
            </a:r>
            <a:r>
              <a:rPr lang="en-US" altLang="zh-CN" sz="1600" dirty="0"/>
              <a:t>:</a:t>
            </a:r>
            <a:br>
              <a:rPr lang="en-US" altLang="zh-CN" sz="1600" dirty="0"/>
            </a:br>
            <a:r>
              <a:rPr lang="en-US" altLang="zh-CN" sz="1600" dirty="0"/>
              <a:t>                        </a:t>
            </a:r>
            <a:r>
              <a:rPr lang="en-US" altLang="zh-CN" sz="1600" dirty="0">
                <a:solidFill>
                  <a:schemeClr val="tx1"/>
                </a:solidFill>
              </a:rPr>
              <a:t>print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step.keys</a:t>
            </a:r>
            <a:r>
              <a:rPr lang="en-US" altLang="zh-CN" sz="1600" dirty="0"/>
              <a:t>())</a:t>
            </a:r>
            <a:br>
              <a:rPr lang="en-US" altLang="zh-CN" sz="1600" dirty="0"/>
            </a:br>
            <a:br>
              <a:rPr lang="en-US" altLang="zh-CN" sz="1600" dirty="0"/>
            </a:br>
            <a:r>
              <a:rPr lang="en-US" altLang="zh-CN" sz="1600" dirty="0"/>
              <a:t>                    </a:t>
            </a:r>
            <a:r>
              <a:rPr lang="en-US" altLang="zh-CN" sz="1600" dirty="0">
                <a:solidFill>
                  <a:schemeClr val="tx1"/>
                </a:solidFill>
              </a:rPr>
              <a:t>if "input" in </a:t>
            </a:r>
            <a:r>
              <a:rPr lang="en-US" altLang="zh-CN" sz="1600" dirty="0" err="1"/>
              <a:t>step.keys</a:t>
            </a:r>
            <a:r>
              <a:rPr lang="en-US" altLang="zh-CN" sz="1600" dirty="0"/>
              <a:t>():</a:t>
            </a:r>
            <a:br>
              <a:rPr lang="en-US" altLang="zh-CN" sz="1600" dirty="0"/>
            </a:br>
            <a:r>
              <a:rPr lang="en-US" altLang="zh-CN" sz="1600" dirty="0"/>
              <a:t>                        </a:t>
            </a:r>
            <a:r>
              <a:rPr lang="en-US" altLang="zh-CN" sz="1600" dirty="0" err="1"/>
              <a:t>element.send_keys</a:t>
            </a:r>
            <a:r>
              <a:rPr lang="en-US" altLang="zh-CN" sz="1600" dirty="0"/>
              <a:t>(step[</a:t>
            </a:r>
            <a:r>
              <a:rPr lang="en-US" altLang="zh-CN" sz="1600" dirty="0">
                <a:solidFill>
                  <a:schemeClr val="tx1"/>
                </a:solidFill>
              </a:rPr>
              <a:t>"input"</a:t>
            </a:r>
            <a:r>
              <a:rPr lang="en-US" altLang="zh-CN" sz="1600" dirty="0"/>
              <a:t>])</a:t>
            </a:r>
            <a:br>
              <a:rPr lang="en-US" altLang="zh-CN" sz="1600" dirty="0"/>
            </a:br>
            <a:r>
              <a:rPr lang="en-US" altLang="zh-CN" sz="1600" dirty="0"/>
              <a:t>                    </a:t>
            </a:r>
            <a:r>
              <a:rPr lang="en-US" altLang="zh-CN" sz="1600" dirty="0">
                <a:solidFill>
                  <a:schemeClr val="tx1"/>
                </a:solidFill>
              </a:rPr>
              <a:t>else</a:t>
            </a:r>
            <a:r>
              <a:rPr lang="en-US" altLang="zh-CN" sz="1600" dirty="0"/>
              <a:t>:</a:t>
            </a:r>
            <a:br>
              <a:rPr lang="en-US" altLang="zh-CN" sz="1600" dirty="0"/>
            </a:br>
            <a:r>
              <a:rPr lang="en-US" altLang="zh-CN" sz="1600" dirty="0"/>
              <a:t>                        </a:t>
            </a:r>
            <a:r>
              <a:rPr lang="en-US" altLang="zh-CN" sz="1600" dirty="0" err="1"/>
              <a:t>element.click</a:t>
            </a:r>
            <a:r>
              <a:rPr lang="en-US" altLang="zh-CN" sz="1600" dirty="0"/>
              <a:t>()</a:t>
            </a:r>
            <a:br>
              <a:rPr lang="en-US" altLang="zh-CN" sz="1600" dirty="0"/>
            </a:br>
            <a:br>
              <a:rPr lang="en-US" altLang="zh-CN" sz="1600" dirty="0"/>
            </a:br>
            <a:r>
              <a:rPr lang="en-US" altLang="zh-CN" sz="1600" dirty="0"/>
              <a:t>                    </a:t>
            </a:r>
            <a:r>
              <a:rPr lang="en-US" altLang="zh-CN" sz="1600" dirty="0">
                <a:solidFill>
                  <a:schemeClr val="tx1"/>
                </a:solidFill>
              </a:rPr>
              <a:t>if "get" in </a:t>
            </a:r>
            <a:r>
              <a:rPr lang="en-US" altLang="zh-CN" sz="1600" dirty="0" err="1"/>
              <a:t>step.keys</a:t>
            </a:r>
            <a:r>
              <a:rPr lang="en-US" altLang="zh-CN" sz="1600" dirty="0"/>
              <a:t>():</a:t>
            </a:r>
            <a:br>
              <a:rPr lang="en-US" altLang="zh-CN" sz="1600" dirty="0"/>
            </a:br>
            <a:r>
              <a:rPr lang="en-US" altLang="zh-CN" sz="1600" dirty="0"/>
              <a:t>                        txt=</a:t>
            </a:r>
            <a:r>
              <a:rPr lang="en-US" altLang="zh-CN" sz="1600" dirty="0" err="1"/>
              <a:t>element.get_attribute</a:t>
            </a:r>
            <a:r>
              <a:rPr lang="en-US" altLang="zh-CN" sz="1600" dirty="0"/>
              <a:t>(step[</a:t>
            </a:r>
            <a:r>
              <a:rPr lang="en-US" altLang="zh-CN" sz="1600" dirty="0">
                <a:solidFill>
                  <a:schemeClr val="tx1"/>
                </a:solidFill>
              </a:rPr>
              <a:t>"get"</a:t>
            </a:r>
            <a:r>
              <a:rPr lang="en-US" altLang="zh-CN" sz="1600" dirty="0"/>
              <a:t>])</a:t>
            </a:r>
            <a:br>
              <a:rPr lang="en-US" altLang="zh-CN" sz="1600" dirty="0"/>
            </a:br>
            <a:r>
              <a:rPr lang="en-US" altLang="zh-CN" sz="1600" dirty="0"/>
              <a:t>                        </a:t>
            </a:r>
            <a:r>
              <a:rPr lang="en-US" altLang="zh-CN" sz="1600" dirty="0">
                <a:solidFill>
                  <a:schemeClr val="tx1"/>
                </a:solidFill>
              </a:rPr>
              <a:t>print</a:t>
            </a:r>
            <a:r>
              <a:rPr lang="en-US" altLang="zh-CN" sz="1600" dirty="0"/>
              <a:t>(txt)</a:t>
            </a:r>
            <a:br>
              <a:rPr lang="en-US" altLang="zh-CN" sz="1600" dirty="0"/>
            </a:br>
            <a:endParaRPr lang="zh-CN" altLang="en-US" sz="1600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6340FBAD-1B3B-45EB-8F07-990F4DFD2173}"/>
              </a:ext>
            </a:extLst>
          </p:cNvPr>
          <p:cNvSpPr txBox="1"/>
          <p:nvPr/>
        </p:nvSpPr>
        <p:spPr>
          <a:xfrm>
            <a:off x="7464152" y="1222548"/>
            <a:ext cx="3522159" cy="1889059"/>
          </a:xfrm>
          <a:prstGeom prst="rect">
            <a:avLst/>
          </a:prstGeom>
          <a:solidFill>
            <a:srgbClr val="DBEEF4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600"/>
              <a:t>- id:search_input_text</a:t>
            </a:r>
            <a:br>
              <a:rPr lang="en-US" altLang="zh-CN" sz="1600"/>
            </a:br>
            <a:r>
              <a:rPr lang="en-US" altLang="zh-CN" sz="1600"/>
              <a:t>  input:baidu</a:t>
            </a:r>
            <a:br>
              <a:rPr lang="en-US" altLang="zh-CN" sz="1600"/>
            </a:br>
            <a:r>
              <a:rPr lang="en-US" altLang="zh-CN" sz="1600"/>
              <a:t>- id:name</a:t>
            </a:r>
            <a:br>
              <a:rPr lang="en-US" altLang="zh-CN" sz="1600"/>
            </a:br>
            <a:r>
              <a:rPr lang="en-US" altLang="zh-CN" sz="1600"/>
              <a:t>- id:current_price</a:t>
            </a:r>
            <a:br>
              <a:rPr lang="en-US" altLang="zh-CN" sz="1600"/>
            </a:br>
            <a:r>
              <a:rPr lang="en-US" altLang="zh-CN" sz="1600"/>
              <a:t>  get:text</a:t>
            </a:r>
            <a:endParaRPr lang="zh-CN" altLang="en-US" sz="1600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774456A-7C88-417D-AD33-83F47849261D}"/>
              </a:ext>
            </a:extLst>
          </p:cNvPr>
          <p:cNvSpPr txBox="1"/>
          <p:nvPr/>
        </p:nvSpPr>
        <p:spPr>
          <a:xfrm>
            <a:off x="7513613" y="3642980"/>
            <a:ext cx="4104456" cy="2066031"/>
          </a:xfrm>
          <a:prstGeom prst="rect">
            <a:avLst/>
          </a:prstGeom>
          <a:solidFill>
            <a:srgbClr val="DBEEF4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600">
                <a:solidFill>
                  <a:schemeClr val="tx1"/>
                </a:solidFill>
              </a:rPr>
              <a:t>def </a:t>
            </a:r>
            <a:r>
              <a:rPr lang="en-US" altLang="zh-CN" sz="1600"/>
              <a:t>test_search_from_yaml(</a:t>
            </a:r>
            <a:r>
              <a:rPr lang="en-US" altLang="zh-CN" sz="1600">
                <a:solidFill>
                  <a:schemeClr val="tx1"/>
                </a:solidFill>
              </a:rPr>
              <a:t>self</a:t>
            </a:r>
            <a:r>
              <a:rPr lang="en-US" altLang="zh-CN" sz="1600"/>
              <a:t>):</a:t>
            </a:r>
            <a:br>
              <a:rPr lang="en-US" altLang="zh-CN" sz="1600"/>
            </a:br>
            <a:r>
              <a:rPr lang="en-US" altLang="zh-CN" sz="1600"/>
              <a:t>    TestCase(</a:t>
            </a:r>
            <a:r>
              <a:rPr lang="en-US" altLang="zh-CN" sz="1600">
                <a:solidFill>
                  <a:schemeClr val="tx1"/>
                </a:solidFill>
              </a:rPr>
              <a:t>"testcase.yaml"</a:t>
            </a:r>
            <a:r>
              <a:rPr lang="en-US" altLang="zh-CN" sz="1600"/>
              <a:t>).run(</a:t>
            </a:r>
            <a:r>
              <a:rPr lang="en-US" altLang="zh-CN" sz="1600">
                <a:solidFill>
                  <a:schemeClr val="tx1"/>
                </a:solidFill>
              </a:rPr>
              <a:t>self</a:t>
            </a:r>
            <a:r>
              <a:rPr lang="en-US" altLang="zh-CN" sz="1600"/>
              <a:t>.driver)</a:t>
            </a:r>
            <a:br>
              <a:rPr lang="en-US" altLang="zh-CN" sz="1600"/>
            </a:b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0312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DD4777-1CE5-4259-AB25-7412EB5F8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ClrTx/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WebView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控件在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Appium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中的抽象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Native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层面支持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uiautomator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解析 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WebView 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中的内容并映射为原生控件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getPageSource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 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DOM 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结构可发现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WebView 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组件和控件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切换为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WebView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上下文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切换后才是正规的 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getPageSource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 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可以使用 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CSS 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定位等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EE850F5-8794-4C9F-BCC7-4FDB87BD339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23592" y="260648"/>
            <a:ext cx="8301038" cy="566738"/>
          </a:xfrm>
        </p:spPr>
        <p:txBody>
          <a:bodyPr>
            <a:normAutofit/>
          </a:bodyPr>
          <a:lstStyle/>
          <a:p>
            <a:pPr algn="l">
              <a:lnSpc>
                <a:spcPts val="3599"/>
              </a:lnSpc>
            </a:pPr>
            <a:r>
              <a:rPr lang="en-US" altLang="zh-CN" sz="3200" b="1" dirty="0">
                <a:solidFill>
                  <a:srgbClr val="FFFFFF"/>
                </a:solidFill>
                <a:latin typeface="宋体" panose="02010600030101010101" pitchFamily="2" charset="-122"/>
                <a:cs typeface="MS Shell Dlg" pitchFamily="18" charset="0"/>
              </a:rPr>
              <a:t>Hybrid</a:t>
            </a:r>
            <a:r>
              <a:rPr lang="zh-CN" altLang="en-US" sz="3200" b="1" dirty="0">
                <a:solidFill>
                  <a:srgbClr val="FFFFFF"/>
                </a:solidFill>
                <a:latin typeface="宋体" panose="02010600030101010101" pitchFamily="2" charset="-122"/>
                <a:cs typeface="MS Shell Dlg" pitchFamily="18" charset="0"/>
              </a:rPr>
              <a:t>混合</a:t>
            </a:r>
            <a:r>
              <a:rPr lang="en-US" altLang="zh-CN" sz="3200" b="1" dirty="0">
                <a:solidFill>
                  <a:srgbClr val="FFFFFF"/>
                </a:solidFill>
                <a:latin typeface="宋体" panose="02010600030101010101" pitchFamily="2" charset="-122"/>
                <a:cs typeface="MS Shell Dlg" pitchFamily="18" charset="0"/>
              </a:rPr>
              <a:t>App</a:t>
            </a:r>
            <a:r>
              <a:rPr lang="zh-CN" altLang="en-US" sz="3200" b="1" dirty="0">
                <a:solidFill>
                  <a:srgbClr val="FFFFFF"/>
                </a:solidFill>
                <a:latin typeface="宋体" panose="02010600030101010101" pitchFamily="2" charset="-122"/>
                <a:cs typeface="MS Shell Dlg" pitchFamily="18" charset="0"/>
              </a:rPr>
              <a:t>的自动化测试</a:t>
            </a:r>
          </a:p>
        </p:txBody>
      </p:sp>
    </p:spTree>
    <p:extLst>
      <p:ext uri="{BB962C8B-B14F-4D97-AF65-F5344CB8AC3E}">
        <p14:creationId xmlns:p14="http://schemas.microsoft.com/office/powerpoint/2010/main" val="2318047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A4B024B-6512-4E49-BDAC-99C548861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553" y="980728"/>
            <a:ext cx="5904656" cy="4641850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zh-CN" altLang="en-US" sz="3500" dirty="0">
                <a:latin typeface="+mn-ea"/>
              </a:rPr>
              <a:t>环境搭建</a:t>
            </a:r>
            <a:endParaRPr lang="en-US" altLang="zh-CN" sz="3500" dirty="0">
              <a:latin typeface="+mn-ea"/>
            </a:endParaRPr>
          </a:p>
          <a:p>
            <a:pPr>
              <a:lnSpc>
                <a:spcPct val="160000"/>
              </a:lnSpc>
            </a:pPr>
            <a:r>
              <a:rPr lang="en-US" altLang="zh-CN" sz="3500" dirty="0" err="1">
                <a:latin typeface="+mn-ea"/>
              </a:rPr>
              <a:t>Pytest</a:t>
            </a:r>
            <a:r>
              <a:rPr lang="zh-CN" altLang="en-US" sz="3500" dirty="0">
                <a:latin typeface="+mn-ea"/>
              </a:rPr>
              <a:t>与</a:t>
            </a:r>
            <a:r>
              <a:rPr lang="en-US" altLang="zh-CN" sz="3500" dirty="0">
                <a:latin typeface="+mn-ea"/>
              </a:rPr>
              <a:t>Appium</a:t>
            </a:r>
            <a:r>
              <a:rPr lang="zh-CN" altLang="en-US" sz="3500" dirty="0">
                <a:latin typeface="+mn-ea"/>
              </a:rPr>
              <a:t>的结合</a:t>
            </a:r>
            <a:endParaRPr lang="en-US" altLang="zh-CN" sz="3500" dirty="0">
              <a:latin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sz="3500" dirty="0">
                <a:latin typeface="+mn-ea"/>
              </a:rPr>
              <a:t>定位方式</a:t>
            </a:r>
            <a:endParaRPr lang="en-US" altLang="zh-CN" sz="3500" dirty="0">
              <a:latin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sz="3500" dirty="0">
                <a:latin typeface="+mn-ea"/>
              </a:rPr>
              <a:t>常用</a:t>
            </a:r>
            <a:r>
              <a:rPr lang="en-US" altLang="zh-CN" sz="3500" dirty="0">
                <a:latin typeface="+mn-ea"/>
              </a:rPr>
              <a:t>API</a:t>
            </a:r>
          </a:p>
          <a:p>
            <a:pPr>
              <a:lnSpc>
                <a:spcPct val="160000"/>
              </a:lnSpc>
            </a:pPr>
            <a:r>
              <a:rPr lang="en-US" altLang="zh-CN" sz="3500" dirty="0">
                <a:latin typeface="+mn-ea"/>
              </a:rPr>
              <a:t>PO</a:t>
            </a:r>
            <a:r>
              <a:rPr lang="zh-CN" altLang="en-US" sz="3500" dirty="0">
                <a:latin typeface="+mn-ea"/>
              </a:rPr>
              <a:t>模式</a:t>
            </a:r>
            <a:endParaRPr lang="en-US" altLang="zh-CN" sz="3500" dirty="0">
              <a:latin typeface="+mn-ea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1E648D3C-2BD5-46CB-875F-365CE9079F9D}"/>
              </a:ext>
            </a:extLst>
          </p:cNvPr>
          <p:cNvSpPr txBox="1"/>
          <p:nvPr/>
        </p:nvSpPr>
        <p:spPr>
          <a:xfrm>
            <a:off x="4344685" y="212672"/>
            <a:ext cx="2998573" cy="50783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599"/>
              </a:lnSpc>
            </a:pPr>
            <a:r>
              <a:rPr lang="zh-CN" altLang="en-US" sz="3200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MS Shell Dlg" pitchFamily="18" charset="0"/>
              </a:rPr>
              <a:t>本章大纲</a:t>
            </a:r>
            <a:endParaRPr lang="en-US" altLang="zh-CN" sz="3200" b="1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cs typeface="MS Shell Dlg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2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84A3C4-9CA9-442F-AF9B-B23E54A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7" y="1108075"/>
            <a:ext cx="10729193" cy="3977109"/>
          </a:xfrm>
        </p:spPr>
        <p:txBody>
          <a:bodyPr>
            <a:normAutofit/>
          </a:bodyPr>
          <a:lstStyle/>
          <a:p>
            <a:r>
              <a:rPr lang="en-US" altLang="zh-CN" dirty="0"/>
              <a:t>Hybrid </a:t>
            </a:r>
            <a:r>
              <a:rPr lang="zh-CN" altLang="en-US" dirty="0"/>
              <a:t>测试流程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/>
              <a:t>首先进去带有 </a:t>
            </a:r>
            <a:r>
              <a:rPr lang="en-US" altLang="zh-CN" dirty="0"/>
              <a:t>WebView </a:t>
            </a:r>
            <a:r>
              <a:rPr lang="zh-CN" altLang="en-US" dirty="0"/>
              <a:t>的页面</a:t>
            </a:r>
            <a:endParaRPr lang="en-US" altLang="zh-CN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zh-CN" altLang="en-US" dirty="0"/>
              <a:t>使用 </a:t>
            </a:r>
            <a:r>
              <a:rPr lang="en-US" altLang="zh-CN" dirty="0"/>
              <a:t>Contexts API </a:t>
            </a:r>
            <a:r>
              <a:rPr lang="zh-CN" altLang="en-US" dirty="0"/>
              <a:t>寻找 </a:t>
            </a:r>
            <a:r>
              <a:rPr lang="en-US" altLang="zh-CN" dirty="0"/>
              <a:t>WebView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/>
              <a:t>使用 </a:t>
            </a:r>
            <a:r>
              <a:rPr lang="en-US" altLang="zh-CN" dirty="0"/>
              <a:t>Context </a:t>
            </a:r>
            <a:r>
              <a:rPr lang="zh-CN" altLang="en-US" dirty="0"/>
              <a:t>切换到 </a:t>
            </a:r>
            <a:r>
              <a:rPr lang="en-US" altLang="zh-CN" dirty="0"/>
              <a:t>WebView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zh-CN" altLang="en-US" dirty="0"/>
              <a:t>使用 </a:t>
            </a:r>
            <a:r>
              <a:rPr lang="en-US" altLang="zh-CN" dirty="0"/>
              <a:t>CSS </a:t>
            </a:r>
            <a:r>
              <a:rPr lang="zh-CN" altLang="en-US" dirty="0"/>
              <a:t>等 </a:t>
            </a:r>
            <a:r>
              <a:rPr lang="en-US" altLang="zh-CN" dirty="0"/>
              <a:t>Web </a:t>
            </a:r>
            <a:r>
              <a:rPr lang="zh-CN" altLang="en-US" dirty="0"/>
              <a:t>定位方式</a:t>
            </a:r>
            <a:endParaRPr lang="en-US" altLang="zh-CN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/>
              <a:t>使用 </a:t>
            </a:r>
            <a:r>
              <a:rPr lang="en-US" altLang="zh-CN" dirty="0"/>
              <a:t>Context </a:t>
            </a:r>
            <a:r>
              <a:rPr lang="zh-CN" altLang="en-US" dirty="0"/>
              <a:t>重回 </a:t>
            </a:r>
            <a:r>
              <a:rPr lang="en-US" altLang="zh-CN" dirty="0"/>
              <a:t>Native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737AA9A-461D-49D5-8072-70344B9732CF}"/>
              </a:ext>
            </a:extLst>
          </p:cNvPr>
          <p:cNvSpPr txBox="1">
            <a:spLocks/>
          </p:cNvSpPr>
          <p:nvPr/>
        </p:nvSpPr>
        <p:spPr>
          <a:xfrm>
            <a:off x="3887987" y="150294"/>
            <a:ext cx="8301038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3599"/>
              </a:lnSpc>
            </a:pPr>
            <a:r>
              <a:rPr lang="en-US" altLang="zh-CN" sz="3200" b="1" dirty="0">
                <a:solidFill>
                  <a:srgbClr val="FFFFFF"/>
                </a:solidFill>
                <a:latin typeface="宋体" panose="02010600030101010101" pitchFamily="2" charset="-122"/>
                <a:cs typeface="MS Shell Dlg" pitchFamily="18" charset="0"/>
              </a:rPr>
              <a:t>Hybrid</a:t>
            </a:r>
            <a:r>
              <a:rPr lang="zh-CN" altLang="en-US" sz="3200" b="1" dirty="0">
                <a:solidFill>
                  <a:srgbClr val="FFFFFF"/>
                </a:solidFill>
                <a:latin typeface="宋体" panose="02010600030101010101" pitchFamily="2" charset="-122"/>
                <a:cs typeface="MS Shell Dlg" pitchFamily="18" charset="0"/>
              </a:rPr>
              <a:t>混合</a:t>
            </a:r>
            <a:r>
              <a:rPr lang="en-US" altLang="zh-CN" sz="3200" b="1" dirty="0">
                <a:solidFill>
                  <a:srgbClr val="FFFFFF"/>
                </a:solidFill>
                <a:latin typeface="宋体" panose="02010600030101010101" pitchFamily="2" charset="-122"/>
                <a:cs typeface="MS Shell Dlg" pitchFamily="18" charset="0"/>
              </a:rPr>
              <a:t>App</a:t>
            </a:r>
            <a:r>
              <a:rPr lang="zh-CN" altLang="en-US" sz="3200" b="1" dirty="0">
                <a:solidFill>
                  <a:srgbClr val="FFFFFF"/>
                </a:solidFill>
                <a:latin typeface="宋体" panose="02010600030101010101" pitchFamily="2" charset="-122"/>
                <a:cs typeface="MS Shell Dlg" pitchFamily="18" charset="0"/>
              </a:rPr>
              <a:t>的自动化测试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558BE4B8-8E4C-4CE5-97C8-B952DA376AB7}"/>
              </a:ext>
            </a:extLst>
          </p:cNvPr>
          <p:cNvSpPr txBox="1"/>
          <p:nvPr/>
        </p:nvSpPr>
        <p:spPr>
          <a:xfrm>
            <a:off x="1127448" y="4221088"/>
            <a:ext cx="10585176" cy="2088233"/>
          </a:xfrm>
          <a:prstGeom prst="rect">
            <a:avLst/>
          </a:prstGeom>
          <a:solidFill>
            <a:srgbClr val="DBEEF4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2000" i="1" dirty="0">
                <a:solidFill>
                  <a:schemeClr val="tx1"/>
                </a:solidFill>
                <a:latin typeface="+mn-ea"/>
                <a:ea typeface="+mn-ea"/>
              </a:rPr>
              <a:t>#</a:t>
            </a:r>
            <a:r>
              <a:rPr lang="zh-CN" altLang="en-US" sz="2000" i="1" dirty="0">
                <a:solidFill>
                  <a:schemeClr val="tx1"/>
                </a:solidFill>
                <a:latin typeface="+mn-ea"/>
                <a:ea typeface="+mn-ea"/>
              </a:rPr>
              <a:t>当前的上下文</a:t>
            </a:r>
            <a:br>
              <a:rPr lang="zh-CN" altLang="en-US" sz="2000" i="1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print</a:t>
            </a:r>
            <a:r>
              <a:rPr lang="en-US" altLang="zh-CN" sz="2000" dirty="0">
                <a:latin typeface="+mn-ea"/>
                <a:ea typeface="+mn-ea"/>
              </a:rPr>
              <a:t>(</a:t>
            </a:r>
            <a:r>
              <a:rPr lang="en-US" altLang="zh-CN" sz="2000" dirty="0" err="1">
                <a:latin typeface="+mn-ea"/>
                <a:ea typeface="+mn-ea"/>
              </a:rPr>
              <a:t>driver.context</a:t>
            </a:r>
            <a:r>
              <a:rPr lang="en-US" altLang="zh-CN" sz="2000" dirty="0">
                <a:latin typeface="+mn-ea"/>
                <a:ea typeface="+mn-ea"/>
              </a:rPr>
              <a:t>)</a:t>
            </a:r>
            <a:br>
              <a:rPr lang="en-US" altLang="zh-CN" sz="2000" dirty="0">
                <a:latin typeface="+mn-ea"/>
                <a:ea typeface="+mn-ea"/>
              </a:rPr>
            </a:b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print</a:t>
            </a:r>
            <a:r>
              <a:rPr lang="en-US" altLang="zh-CN" sz="2000" dirty="0">
                <a:latin typeface="+mn-ea"/>
                <a:ea typeface="+mn-ea"/>
              </a:rPr>
              <a:t>(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"*********************"</a:t>
            </a:r>
            <a:r>
              <a:rPr lang="en-US" altLang="zh-CN" sz="2000" dirty="0">
                <a:latin typeface="+mn-ea"/>
                <a:ea typeface="+mn-ea"/>
              </a:rPr>
              <a:t>)</a:t>
            </a:r>
            <a:br>
              <a:rPr lang="en-US" altLang="zh-CN" sz="2000" dirty="0">
                <a:latin typeface="+mn-ea"/>
                <a:ea typeface="+mn-ea"/>
              </a:rPr>
            </a:br>
            <a:r>
              <a:rPr lang="en-US" altLang="zh-CN" sz="2000" i="1" dirty="0">
                <a:solidFill>
                  <a:schemeClr val="tx1"/>
                </a:solidFill>
                <a:latin typeface="+mn-ea"/>
                <a:ea typeface="+mn-ea"/>
              </a:rPr>
              <a:t>#</a:t>
            </a:r>
            <a:r>
              <a:rPr lang="zh-CN" altLang="en-US" sz="2000" i="1" dirty="0">
                <a:solidFill>
                  <a:schemeClr val="tx1"/>
                </a:solidFill>
                <a:latin typeface="+mn-ea"/>
                <a:ea typeface="+mn-ea"/>
              </a:rPr>
              <a:t>所有的上下文</a:t>
            </a:r>
            <a:br>
              <a:rPr lang="zh-CN" altLang="en-US" sz="2000" i="1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print</a:t>
            </a:r>
            <a:r>
              <a:rPr lang="en-US" altLang="zh-CN" sz="2000" dirty="0">
                <a:latin typeface="+mn-ea"/>
                <a:ea typeface="+mn-ea"/>
              </a:rPr>
              <a:t>(</a:t>
            </a:r>
            <a:r>
              <a:rPr lang="en-US" altLang="zh-CN" sz="2000" dirty="0" err="1">
                <a:latin typeface="+mn-ea"/>
                <a:ea typeface="+mn-ea"/>
              </a:rPr>
              <a:t>driver.contexts</a:t>
            </a:r>
            <a:r>
              <a:rPr lang="en-US" altLang="zh-CN" sz="2000" dirty="0">
                <a:latin typeface="+mn-ea"/>
                <a:ea typeface="+mn-ea"/>
              </a:rPr>
              <a:t>)</a:t>
            </a:r>
            <a:br>
              <a:rPr lang="en-US" altLang="zh-CN" sz="2000" dirty="0">
                <a:latin typeface="+mn-ea"/>
                <a:ea typeface="+mn-ea"/>
              </a:rPr>
            </a:br>
            <a:r>
              <a:rPr lang="en-US" altLang="zh-CN" sz="2000" dirty="0">
                <a:latin typeface="+mn-ea"/>
                <a:ea typeface="+mn-ea"/>
              </a:rPr>
              <a:t>driver._</a:t>
            </a:r>
            <a:r>
              <a:rPr lang="en-US" altLang="zh-CN" sz="2000" dirty="0" err="1">
                <a:latin typeface="+mn-ea"/>
                <a:ea typeface="+mn-ea"/>
              </a:rPr>
              <a:t>switch_to.context</a:t>
            </a:r>
            <a:r>
              <a:rPr lang="en-US" altLang="zh-CN" sz="2000" dirty="0">
                <a:latin typeface="+mn-ea"/>
                <a:ea typeface="+mn-ea"/>
              </a:rPr>
              <a:t>(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'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ea typeface="+mn-ea"/>
              </a:rPr>
              <a:t>WEBVIEW_com.edu.uiautomatordemo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'</a:t>
            </a:r>
            <a:r>
              <a:rPr lang="en-US" altLang="zh-CN" sz="2000" dirty="0">
                <a:latin typeface="+mn-ea"/>
                <a:ea typeface="+mn-ea"/>
              </a:rPr>
              <a:t>)</a:t>
            </a:r>
            <a:endParaRPr lang="zh-CN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534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84A3C4-9CA9-442F-AF9B-B23E54A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108075"/>
            <a:ext cx="6696744" cy="1456829"/>
          </a:xfrm>
        </p:spPr>
        <p:txBody>
          <a:bodyPr>
            <a:normAutofit/>
          </a:bodyPr>
          <a:lstStyle/>
          <a:p>
            <a:r>
              <a:rPr lang="zh-CN" altLang="en-US" dirty="0"/>
              <a:t>确定</a:t>
            </a:r>
            <a:r>
              <a:rPr lang="en-US" altLang="zh-CN" dirty="0" err="1"/>
              <a:t>chromedriver</a:t>
            </a:r>
            <a:r>
              <a:rPr lang="zh-CN" altLang="en-US" dirty="0"/>
              <a:t>的版本没有问题</a:t>
            </a:r>
            <a:endParaRPr lang="en-US" altLang="zh-CN" dirty="0"/>
          </a:p>
          <a:p>
            <a:r>
              <a:rPr lang="zh-CN" altLang="en-US" dirty="0">
                <a:latin typeface="+mn-ea"/>
              </a:rPr>
              <a:t>采用</a:t>
            </a:r>
            <a:r>
              <a:rPr lang="en-US" altLang="zh-CN" dirty="0" err="1">
                <a:latin typeface="+mn-ea"/>
              </a:rPr>
              <a:t>appPackage</a:t>
            </a:r>
            <a:r>
              <a:rPr lang="zh-CN" altLang="en-US" dirty="0">
                <a:latin typeface="+mn-ea"/>
              </a:rPr>
              <a:t>打开，需要切换</a:t>
            </a:r>
            <a:r>
              <a:rPr lang="en-US" altLang="zh-CN" dirty="0" err="1">
                <a:latin typeface="+mn-ea"/>
              </a:rPr>
              <a:t>Webview</a:t>
            </a:r>
            <a:endParaRPr lang="zh-CN" altLang="en-US" dirty="0">
              <a:latin typeface="+mn-ea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737AA9A-461D-49D5-8072-70344B9732CF}"/>
              </a:ext>
            </a:extLst>
          </p:cNvPr>
          <p:cNvSpPr txBox="1">
            <a:spLocks/>
          </p:cNvSpPr>
          <p:nvPr/>
        </p:nvSpPr>
        <p:spPr>
          <a:xfrm>
            <a:off x="1487488" y="181298"/>
            <a:ext cx="8301038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rgbClr val="FFFFFF"/>
                </a:solidFill>
                <a:latin typeface="宋体" panose="02010600030101010101" pitchFamily="2" charset="-122"/>
                <a:cs typeface="MS Shell Dlg" pitchFamily="18" charset="0"/>
              </a:rPr>
              <a:t>H5</a:t>
            </a:r>
            <a:r>
              <a:rPr lang="zh-CN" altLang="en-US" sz="3200" b="1" dirty="0">
                <a:solidFill>
                  <a:srgbClr val="FFFFFF"/>
                </a:solidFill>
                <a:latin typeface="宋体" panose="02010600030101010101" pitchFamily="2" charset="-122"/>
                <a:cs typeface="MS Shell Dlg" pitchFamily="18" charset="0"/>
              </a:rPr>
              <a:t>网站自动化测试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9BC992E1-6974-4280-9BF3-B99D2576D232}"/>
              </a:ext>
            </a:extLst>
          </p:cNvPr>
          <p:cNvSpPr txBox="1"/>
          <p:nvPr/>
        </p:nvSpPr>
        <p:spPr>
          <a:xfrm>
            <a:off x="1199456" y="2564904"/>
            <a:ext cx="10585176" cy="2592289"/>
          </a:xfrm>
          <a:prstGeom prst="rect">
            <a:avLst/>
          </a:prstGeom>
          <a:solidFill>
            <a:srgbClr val="DBEEF4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def </a:t>
            </a:r>
            <a:r>
              <a:rPr lang="en-US" altLang="zh-CN" dirty="0" err="1"/>
              <a:t>setup_class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chemeClr val="tx1"/>
                </a:solidFill>
              </a:rPr>
              <a:t>self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cap = {</a:t>
            </a:r>
            <a:r>
              <a:rPr lang="en-US" altLang="zh-CN" dirty="0">
                <a:solidFill>
                  <a:schemeClr val="tx1"/>
                </a:solidFill>
              </a:rPr>
              <a:t>"</a:t>
            </a:r>
            <a:r>
              <a:rPr lang="en-US" altLang="zh-CN" dirty="0" err="1">
                <a:solidFill>
                  <a:schemeClr val="tx1"/>
                </a:solidFill>
              </a:rPr>
              <a:t>platformName</a:t>
            </a:r>
            <a:r>
              <a:rPr lang="en-US" altLang="zh-CN" dirty="0">
                <a:solidFill>
                  <a:schemeClr val="tx1"/>
                </a:solidFill>
              </a:rPr>
              <a:t>"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chemeClr val="tx1"/>
                </a:solidFill>
              </a:rPr>
              <a:t>"Android"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           </a:t>
            </a:r>
            <a:r>
              <a:rPr lang="en-US" altLang="zh-CN" dirty="0">
                <a:solidFill>
                  <a:schemeClr val="tx1"/>
                </a:solidFill>
              </a:rPr>
              <a:t>"</a:t>
            </a:r>
            <a:r>
              <a:rPr lang="en-US" altLang="zh-CN" dirty="0" err="1">
                <a:solidFill>
                  <a:schemeClr val="tx1"/>
                </a:solidFill>
              </a:rPr>
              <a:t>deviceName</a:t>
            </a:r>
            <a:r>
              <a:rPr lang="en-US" altLang="zh-CN" dirty="0">
                <a:solidFill>
                  <a:schemeClr val="tx1"/>
                </a:solidFill>
              </a:rPr>
              <a:t>"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chemeClr val="tx1"/>
                </a:solidFill>
              </a:rPr>
              <a:t>"127.0.0.1:62001"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           </a:t>
            </a:r>
            <a:r>
              <a:rPr lang="en-US" altLang="zh-CN" dirty="0">
                <a:solidFill>
                  <a:schemeClr val="tx1"/>
                </a:solidFill>
              </a:rPr>
              <a:t>"</a:t>
            </a:r>
            <a:r>
              <a:rPr lang="en-US" altLang="zh-CN" dirty="0" err="1">
                <a:solidFill>
                  <a:schemeClr val="tx1"/>
                </a:solidFill>
              </a:rPr>
              <a:t>browserName</a:t>
            </a:r>
            <a:r>
              <a:rPr lang="en-US" altLang="zh-CN" dirty="0">
                <a:solidFill>
                  <a:schemeClr val="tx1"/>
                </a:solidFill>
              </a:rPr>
              <a:t>"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chemeClr val="tx1"/>
                </a:solidFill>
              </a:rPr>
              <a:t>"Chrome"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           </a:t>
            </a:r>
            <a:r>
              <a:rPr lang="en-US" altLang="zh-CN" dirty="0">
                <a:solidFill>
                  <a:schemeClr val="tx1"/>
                </a:solidFill>
              </a:rPr>
              <a:t>"</a:t>
            </a:r>
            <a:r>
              <a:rPr lang="en-US" altLang="zh-CN" dirty="0" err="1">
                <a:solidFill>
                  <a:schemeClr val="tx1"/>
                </a:solidFill>
              </a:rPr>
              <a:t>noReset</a:t>
            </a:r>
            <a:r>
              <a:rPr lang="en-US" altLang="zh-CN" dirty="0">
                <a:solidFill>
                  <a:schemeClr val="tx1"/>
                </a:solidFill>
              </a:rPr>
              <a:t>"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chemeClr val="tx1"/>
                </a:solidFill>
              </a:rPr>
              <a:t>True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           </a:t>
            </a: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411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84A3C4-9CA9-442F-AF9B-B23E54A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124744"/>
            <a:ext cx="11305256" cy="534526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dirty="0">
                <a:latin typeface="+mn-ea"/>
              </a:rPr>
              <a:t>方法意义</a:t>
            </a:r>
            <a:endParaRPr lang="en-US" altLang="zh-CN" dirty="0">
              <a:latin typeface="+mn-ea"/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用公共方法代表 </a:t>
            </a:r>
            <a:r>
              <a:rPr lang="en-US" altLang="zh-CN" sz="2400" dirty="0">
                <a:latin typeface="+mn-ea"/>
              </a:rPr>
              <a:t>UI </a:t>
            </a:r>
            <a:r>
              <a:rPr lang="zh-CN" altLang="en-US" sz="2400" dirty="0">
                <a:latin typeface="+mn-ea"/>
              </a:rPr>
              <a:t>所提供的功能</a:t>
            </a:r>
            <a:endParaRPr lang="en-US" altLang="zh-CN" sz="2400" dirty="0">
              <a:latin typeface="+mn-ea"/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方法应该返回其他的 </a:t>
            </a:r>
            <a:r>
              <a:rPr lang="en-US" altLang="zh-CN" sz="2400" dirty="0">
                <a:latin typeface="+mn-ea"/>
              </a:rPr>
              <a:t>Page Object </a:t>
            </a:r>
            <a:r>
              <a:rPr lang="zh-CN" altLang="en-US" sz="2400" dirty="0">
                <a:latin typeface="+mn-ea"/>
              </a:rPr>
              <a:t>或者返回用于断言的数据</a:t>
            </a:r>
            <a:endParaRPr lang="en-US" altLang="zh-CN" sz="2400" dirty="0">
              <a:latin typeface="+mn-ea"/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同样的行为不同的结果可以建模为不同的方法</a:t>
            </a:r>
            <a:endParaRPr lang="en-US" altLang="zh-CN" sz="2400" dirty="0">
              <a:latin typeface="+mn-ea"/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不要在方法内加断言</a:t>
            </a:r>
          </a:p>
          <a:p>
            <a:pPr>
              <a:spcBef>
                <a:spcPts val="0"/>
              </a:spcBef>
            </a:pPr>
            <a:r>
              <a:rPr lang="zh-CN" altLang="en-US" dirty="0">
                <a:latin typeface="+mn-ea"/>
              </a:rPr>
              <a:t>字段意义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不要暴露页面内部的元素给外部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不需要建模 </a:t>
            </a:r>
            <a:r>
              <a:rPr lang="en-US" altLang="zh-CN" sz="2400" dirty="0">
                <a:latin typeface="+mn-ea"/>
              </a:rPr>
              <a:t>UI </a:t>
            </a:r>
            <a:r>
              <a:rPr lang="zh-CN" altLang="en-US" sz="2400" dirty="0">
                <a:latin typeface="+mn-ea"/>
              </a:rPr>
              <a:t>内的所有元素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737AA9A-461D-49D5-8072-70344B9732CF}"/>
              </a:ext>
            </a:extLst>
          </p:cNvPr>
          <p:cNvSpPr txBox="1">
            <a:spLocks/>
          </p:cNvSpPr>
          <p:nvPr/>
        </p:nvSpPr>
        <p:spPr>
          <a:xfrm>
            <a:off x="1487488" y="181298"/>
            <a:ext cx="8301038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rgbClr val="FFFFFF"/>
                </a:solidFill>
                <a:latin typeface="宋体" panose="02010600030101010101" pitchFamily="2" charset="-122"/>
                <a:cs typeface="MS Shell Dlg" pitchFamily="18" charset="0"/>
              </a:rPr>
              <a:t>Page Object </a:t>
            </a:r>
            <a:r>
              <a:rPr lang="zh-CN" altLang="en-US" sz="3200" b="1" dirty="0">
                <a:solidFill>
                  <a:srgbClr val="FFFFFF"/>
                </a:solidFill>
                <a:latin typeface="宋体" panose="02010600030101010101" pitchFamily="2" charset="-122"/>
                <a:cs typeface="MS Shell Dlg" pitchFamily="18" charset="0"/>
              </a:rPr>
              <a:t>模式原则解读</a:t>
            </a:r>
          </a:p>
        </p:txBody>
      </p:sp>
    </p:spTree>
    <p:extLst>
      <p:ext uri="{BB962C8B-B14F-4D97-AF65-F5344CB8AC3E}">
        <p14:creationId xmlns:p14="http://schemas.microsoft.com/office/powerpoint/2010/main" val="2018517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84A3C4-9CA9-442F-AF9B-B23E54A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1052736"/>
            <a:ext cx="9865096" cy="5345261"/>
          </a:xfrm>
        </p:spPr>
        <p:txBody>
          <a:bodyPr>
            <a:normAutofit fontScale="32500" lnSpcReduction="20000"/>
          </a:bodyPr>
          <a:lstStyle/>
          <a:p>
            <a:r>
              <a:rPr lang="zh-CN" altLang="en-US" sz="8000" dirty="0">
                <a:latin typeface="+mn-ea"/>
              </a:rPr>
              <a:t>登陆页面提供 </a:t>
            </a:r>
            <a:r>
              <a:rPr lang="en-US" altLang="zh-CN" sz="8000" dirty="0">
                <a:latin typeface="+mn-ea"/>
              </a:rPr>
              <a:t>login </a:t>
            </a:r>
            <a:r>
              <a:rPr lang="en-US" altLang="zh-CN" sz="8000" dirty="0" err="1">
                <a:latin typeface="+mn-ea"/>
              </a:rPr>
              <a:t>findPassword</a:t>
            </a:r>
            <a:r>
              <a:rPr lang="en-US" altLang="zh-CN" sz="8000" dirty="0">
                <a:latin typeface="+mn-ea"/>
              </a:rPr>
              <a:t> </a:t>
            </a:r>
            <a:r>
              <a:rPr lang="zh-CN" altLang="en-US" sz="8000" dirty="0">
                <a:latin typeface="+mn-ea"/>
              </a:rPr>
              <a:t>功能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7600" dirty="0" err="1">
                <a:latin typeface="+mn-ea"/>
              </a:rPr>
              <a:t>LoginPage</a:t>
            </a:r>
            <a:r>
              <a:rPr lang="en-US" altLang="zh-CN" sz="7600" dirty="0">
                <a:latin typeface="+mn-ea"/>
              </a:rPr>
              <a:t> </a:t>
            </a:r>
            <a:r>
              <a:rPr lang="zh-CN" altLang="en-US" sz="7600" dirty="0">
                <a:latin typeface="+mn-ea"/>
              </a:rPr>
              <a:t>类 </a:t>
            </a:r>
            <a:r>
              <a:rPr lang="en-US" altLang="zh-CN" sz="7600" dirty="0">
                <a:latin typeface="+mn-ea"/>
              </a:rPr>
              <a:t>+ login </a:t>
            </a:r>
            <a:r>
              <a:rPr lang="en-US" altLang="zh-CN" sz="7600" dirty="0" err="1">
                <a:latin typeface="+mn-ea"/>
              </a:rPr>
              <a:t>findPassword</a:t>
            </a:r>
            <a:r>
              <a:rPr lang="en-US" altLang="zh-CN" sz="7600" dirty="0">
                <a:latin typeface="+mn-ea"/>
              </a:rPr>
              <a:t> </a:t>
            </a:r>
            <a:r>
              <a:rPr lang="zh-CN" altLang="en-US" sz="7600" dirty="0">
                <a:latin typeface="+mn-ea"/>
              </a:rPr>
              <a:t>方法</a:t>
            </a:r>
          </a:p>
          <a:p>
            <a:r>
              <a:rPr lang="zh-CN" altLang="en-US" sz="8000" dirty="0">
                <a:latin typeface="+mn-ea"/>
              </a:rPr>
              <a:t>登录页面内的元素有多少并不关心，隐藏内部界面控件</a:t>
            </a:r>
          </a:p>
          <a:p>
            <a:r>
              <a:rPr lang="zh-CN" altLang="en-US" sz="8000" dirty="0">
                <a:latin typeface="+mn-ea"/>
              </a:rPr>
              <a:t>登录成功和失败会分别返回不同的页面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7600" dirty="0" err="1">
                <a:latin typeface="+mn-ea"/>
              </a:rPr>
              <a:t>findPassword</a:t>
            </a:r>
            <a:endParaRPr lang="en-US" altLang="zh-CN" sz="76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7600" dirty="0" err="1">
                <a:latin typeface="+mn-ea"/>
              </a:rPr>
              <a:t>loginSuccess</a:t>
            </a:r>
            <a:endParaRPr lang="en-US" altLang="zh-CN" sz="76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7600" dirty="0" err="1">
                <a:latin typeface="+mn-ea"/>
              </a:rPr>
              <a:t>loginFail</a:t>
            </a:r>
            <a:endParaRPr lang="en-US" altLang="zh-CN" sz="7600" dirty="0">
              <a:latin typeface="+mn-ea"/>
            </a:endParaRPr>
          </a:p>
          <a:p>
            <a:r>
              <a:rPr lang="zh-CN" altLang="en-US" sz="8000" dirty="0">
                <a:latin typeface="+mn-ea"/>
              </a:rPr>
              <a:t>通过方法返回值判断登录是否符合预期</a:t>
            </a:r>
            <a:endParaRPr lang="zh-CN" altLang="en-US" sz="7400" dirty="0">
              <a:latin typeface="+mn-ea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737AA9A-461D-49D5-8072-70344B9732CF}"/>
              </a:ext>
            </a:extLst>
          </p:cNvPr>
          <p:cNvSpPr txBox="1">
            <a:spLocks/>
          </p:cNvSpPr>
          <p:nvPr/>
        </p:nvSpPr>
        <p:spPr>
          <a:xfrm>
            <a:off x="1487488" y="181298"/>
            <a:ext cx="8301038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rgbClr val="FFFFFF"/>
                </a:solidFill>
                <a:latin typeface="宋体" panose="02010600030101010101" pitchFamily="2" charset="-122"/>
                <a:cs typeface="MS Shell Dlg" pitchFamily="18" charset="0"/>
              </a:rPr>
              <a:t>登录场景</a:t>
            </a:r>
          </a:p>
        </p:txBody>
      </p:sp>
    </p:spTree>
    <p:extLst>
      <p:ext uri="{BB962C8B-B14F-4D97-AF65-F5344CB8AC3E}">
        <p14:creationId xmlns:p14="http://schemas.microsoft.com/office/powerpoint/2010/main" val="1091319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84A3C4-9CA9-442F-AF9B-B23E54A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456" y="1556792"/>
            <a:ext cx="9505056" cy="253694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>
                <a:latin typeface="+mn-ea"/>
              </a:rPr>
              <a:t>根据界面封装 </a:t>
            </a:r>
            <a:r>
              <a:rPr lang="en-US" altLang="zh-CN" sz="2800" dirty="0">
                <a:latin typeface="+mn-ea"/>
              </a:rPr>
              <a:t>page </a:t>
            </a:r>
            <a:r>
              <a:rPr lang="zh-CN" altLang="en-US" sz="2800" dirty="0">
                <a:latin typeface="+mn-ea"/>
              </a:rPr>
              <a:t>类与方法，实现可以为空</a:t>
            </a:r>
          </a:p>
          <a:p>
            <a:r>
              <a:rPr lang="zh-CN" altLang="en-US" sz="2800" dirty="0">
                <a:latin typeface="+mn-ea"/>
              </a:rPr>
              <a:t>编写用例，不断重构明确 </a:t>
            </a:r>
            <a:r>
              <a:rPr lang="en-US" altLang="zh-CN" sz="2800" dirty="0">
                <a:latin typeface="+mn-ea"/>
              </a:rPr>
              <a:t>page </a:t>
            </a:r>
            <a:r>
              <a:rPr lang="zh-CN" altLang="en-US" sz="2800" dirty="0">
                <a:latin typeface="+mn-ea"/>
              </a:rPr>
              <a:t>里方法的入参和返回值</a:t>
            </a:r>
          </a:p>
          <a:p>
            <a:r>
              <a:rPr lang="zh-CN" altLang="en-US" sz="2800" dirty="0">
                <a:latin typeface="+mn-ea"/>
              </a:rPr>
              <a:t>开始实现 </a:t>
            </a:r>
            <a:r>
              <a:rPr lang="en-US" altLang="zh-CN" sz="2800" dirty="0">
                <a:latin typeface="+mn-ea"/>
              </a:rPr>
              <a:t>page </a:t>
            </a:r>
            <a:r>
              <a:rPr lang="zh-CN" altLang="en-US" sz="2800" dirty="0">
                <a:latin typeface="+mn-ea"/>
              </a:rPr>
              <a:t>内的方法</a:t>
            </a:r>
          </a:p>
          <a:p>
            <a:r>
              <a:rPr lang="zh-CN" altLang="en-US" sz="2800" dirty="0">
                <a:latin typeface="+mn-ea"/>
              </a:rPr>
              <a:t>调试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737AA9A-461D-49D5-8072-70344B9732CF}"/>
              </a:ext>
            </a:extLst>
          </p:cNvPr>
          <p:cNvSpPr txBox="1">
            <a:spLocks/>
          </p:cNvSpPr>
          <p:nvPr/>
        </p:nvSpPr>
        <p:spPr>
          <a:xfrm>
            <a:off x="1487488" y="181298"/>
            <a:ext cx="8301038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rgbClr val="FFFFFF"/>
                </a:solidFill>
                <a:latin typeface="宋体" panose="02010600030101010101" pitchFamily="2" charset="-122"/>
                <a:cs typeface="MS Shell Dlg" pitchFamily="18" charset="0"/>
              </a:rPr>
              <a:t>Page Object</a:t>
            </a:r>
            <a:r>
              <a:rPr lang="zh-CN" altLang="en-US" sz="3200" b="1" dirty="0">
                <a:solidFill>
                  <a:srgbClr val="FFFFFF"/>
                </a:solidFill>
                <a:latin typeface="宋体" panose="02010600030101010101" pitchFamily="2" charset="-122"/>
                <a:cs typeface="MS Shell Dlg" pitchFamily="18" charset="0"/>
              </a:rPr>
              <a:t>编写用例顺序</a:t>
            </a:r>
          </a:p>
        </p:txBody>
      </p:sp>
    </p:spTree>
    <p:extLst>
      <p:ext uri="{BB962C8B-B14F-4D97-AF65-F5344CB8AC3E}">
        <p14:creationId xmlns:p14="http://schemas.microsoft.com/office/powerpoint/2010/main" val="2687780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84A3C4-9CA9-442F-AF9B-B23E54A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448" y="1484784"/>
            <a:ext cx="10009112" cy="491321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+mn-ea"/>
              </a:rPr>
              <a:t>page</a:t>
            </a:r>
            <a:r>
              <a:rPr lang="zh-CN" altLang="en-US" sz="2800" dirty="0">
                <a:latin typeface="+mn-ea"/>
              </a:rPr>
              <a:t>：完成对页面的封装</a:t>
            </a:r>
          </a:p>
          <a:p>
            <a:r>
              <a:rPr lang="en-US" altLang="zh-CN" sz="2800" dirty="0">
                <a:latin typeface="+mn-ea"/>
              </a:rPr>
              <a:t>driver</a:t>
            </a:r>
            <a:r>
              <a:rPr lang="zh-CN" altLang="en-US" sz="2800" dirty="0">
                <a:latin typeface="+mn-ea"/>
              </a:rPr>
              <a:t>：完成对 </a:t>
            </a:r>
            <a:r>
              <a:rPr lang="en-US" altLang="zh-CN" sz="2800" dirty="0">
                <a:latin typeface="+mn-ea"/>
              </a:rPr>
              <a:t>Web</a:t>
            </a:r>
            <a:r>
              <a:rPr lang="zh-CN" altLang="en-US" sz="2800" dirty="0">
                <a:latin typeface="+mn-ea"/>
              </a:rPr>
              <a:t>、</a:t>
            </a:r>
            <a:r>
              <a:rPr lang="en-US" altLang="zh-CN" sz="2800" dirty="0">
                <a:latin typeface="+mn-ea"/>
              </a:rPr>
              <a:t>Android</a:t>
            </a:r>
            <a:r>
              <a:rPr lang="zh-CN" altLang="en-US" sz="2800" dirty="0">
                <a:latin typeface="+mn-ea"/>
              </a:rPr>
              <a:t>、</a:t>
            </a:r>
            <a:r>
              <a:rPr lang="en-US" altLang="zh-CN" sz="2800" dirty="0">
                <a:latin typeface="+mn-ea"/>
              </a:rPr>
              <a:t>iOS</a:t>
            </a:r>
            <a:r>
              <a:rPr lang="zh-CN" altLang="en-US" sz="2800" dirty="0">
                <a:latin typeface="+mn-ea"/>
              </a:rPr>
              <a:t>、接口的驱动</a:t>
            </a:r>
          </a:p>
          <a:p>
            <a:r>
              <a:rPr lang="en-US" altLang="zh-CN" sz="2800" dirty="0">
                <a:latin typeface="+mn-ea"/>
              </a:rPr>
              <a:t>testcase</a:t>
            </a:r>
            <a:r>
              <a:rPr lang="zh-CN" altLang="en-US" sz="2800" dirty="0">
                <a:latin typeface="+mn-ea"/>
              </a:rPr>
              <a:t>：调用各类 </a:t>
            </a:r>
            <a:r>
              <a:rPr lang="en-US" altLang="zh-CN" sz="2800" dirty="0">
                <a:latin typeface="+mn-ea"/>
              </a:rPr>
              <a:t>page </a:t>
            </a:r>
            <a:r>
              <a:rPr lang="zh-CN" altLang="en-US" sz="2800" dirty="0">
                <a:latin typeface="+mn-ea"/>
              </a:rPr>
              <a:t>完成业务流程并进行断言</a:t>
            </a:r>
          </a:p>
          <a:p>
            <a:r>
              <a:rPr lang="en-US" altLang="zh-CN" sz="2800" dirty="0">
                <a:latin typeface="+mn-ea"/>
              </a:rPr>
              <a:t>data</a:t>
            </a:r>
            <a:r>
              <a:rPr lang="zh-CN" altLang="en-US" sz="2800" dirty="0">
                <a:latin typeface="+mn-ea"/>
              </a:rPr>
              <a:t>：配置文件和数据驱动</a:t>
            </a:r>
          </a:p>
          <a:p>
            <a:r>
              <a:rPr lang="en-US" altLang="zh-CN" sz="2800" dirty="0" err="1">
                <a:latin typeface="+mn-ea"/>
              </a:rPr>
              <a:t>utils</a:t>
            </a:r>
            <a:r>
              <a:rPr lang="zh-CN" altLang="en-US" sz="2800" dirty="0">
                <a:latin typeface="+mn-ea"/>
              </a:rPr>
              <a:t>：其他便捷的功能封装，可选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737AA9A-461D-49D5-8072-70344B9732CF}"/>
              </a:ext>
            </a:extLst>
          </p:cNvPr>
          <p:cNvSpPr txBox="1">
            <a:spLocks/>
          </p:cNvSpPr>
          <p:nvPr/>
        </p:nvSpPr>
        <p:spPr>
          <a:xfrm>
            <a:off x="1487488" y="181298"/>
            <a:ext cx="8301038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rgbClr val="FFFFFF"/>
                </a:solidFill>
                <a:latin typeface="宋体" panose="02010600030101010101" pitchFamily="2" charset="-122"/>
                <a:cs typeface="MS Shell Dlg" pitchFamily="18" charset="0"/>
              </a:rPr>
              <a:t>基于 </a:t>
            </a:r>
            <a:r>
              <a:rPr lang="en-US" altLang="zh-CN" sz="3200" b="1" dirty="0">
                <a:solidFill>
                  <a:srgbClr val="FFFFFF"/>
                </a:solidFill>
                <a:latin typeface="宋体" panose="02010600030101010101" pitchFamily="2" charset="-122"/>
                <a:cs typeface="MS Shell Dlg" pitchFamily="18" charset="0"/>
              </a:rPr>
              <a:t>POM </a:t>
            </a:r>
            <a:r>
              <a:rPr lang="zh-CN" altLang="en-US" sz="3200" b="1" dirty="0">
                <a:solidFill>
                  <a:srgbClr val="FFFFFF"/>
                </a:solidFill>
                <a:latin typeface="宋体" panose="02010600030101010101" pitchFamily="2" charset="-122"/>
                <a:cs typeface="MS Shell Dlg" pitchFamily="18" charset="0"/>
              </a:rPr>
              <a:t>的用例组织结构</a:t>
            </a:r>
          </a:p>
        </p:txBody>
      </p:sp>
    </p:spTree>
    <p:extLst>
      <p:ext uri="{BB962C8B-B14F-4D97-AF65-F5344CB8AC3E}">
        <p14:creationId xmlns:p14="http://schemas.microsoft.com/office/powerpoint/2010/main" val="3437490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84A3C4-9CA9-442F-AF9B-B23E54A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052737"/>
            <a:ext cx="11809312" cy="446449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zh-CN" altLang="en-US" sz="2800" dirty="0">
                <a:latin typeface="+mn-ea"/>
              </a:rPr>
              <a:t>用例组织结构：</a:t>
            </a:r>
          </a:p>
          <a:p>
            <a:pPr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n-ea"/>
              </a:rPr>
              <a:t>使用 </a:t>
            </a:r>
            <a:r>
              <a:rPr lang="en-US" altLang="zh-CN" sz="2800" dirty="0">
                <a:latin typeface="+mn-ea"/>
              </a:rPr>
              <a:t>package </a:t>
            </a:r>
            <a:r>
              <a:rPr lang="zh-CN" altLang="en-US" sz="2800" dirty="0">
                <a:latin typeface="+mn-ea"/>
              </a:rPr>
              <a:t>管理业务模块</a:t>
            </a:r>
          </a:p>
          <a:p>
            <a:pPr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n-ea"/>
              </a:rPr>
              <a:t>使用 </a:t>
            </a:r>
            <a:r>
              <a:rPr lang="en-US" altLang="zh-CN" sz="2800" dirty="0">
                <a:latin typeface="+mn-ea"/>
              </a:rPr>
              <a:t>class </a:t>
            </a:r>
            <a:r>
              <a:rPr lang="zh-CN" altLang="en-US" sz="2800" dirty="0">
                <a:latin typeface="+mn-ea"/>
              </a:rPr>
              <a:t>管理业务对象、使用</a:t>
            </a:r>
            <a:r>
              <a:rPr lang="en-US" altLang="zh-CN" sz="2800" dirty="0">
                <a:latin typeface="+mn-ea"/>
              </a:rPr>
              <a:t>method</a:t>
            </a:r>
            <a:r>
              <a:rPr lang="zh-CN" altLang="en-US" sz="2800" dirty="0">
                <a:latin typeface="+mn-ea"/>
              </a:rPr>
              <a:t>完成业务具体行为</a:t>
            </a:r>
          </a:p>
          <a:p>
            <a:pPr>
              <a:spcBef>
                <a:spcPts val="0"/>
              </a:spcBef>
            </a:pPr>
            <a:r>
              <a:rPr lang="zh-CN" altLang="en-US" sz="2800" dirty="0">
                <a:latin typeface="+mn-ea"/>
              </a:rPr>
              <a:t>数据驱动：测试数据、测试步骤、测试断言</a:t>
            </a:r>
          </a:p>
          <a:p>
            <a:pPr>
              <a:spcBef>
                <a:spcPts val="0"/>
              </a:spcBef>
            </a:pPr>
            <a:r>
              <a:rPr lang="zh-CN" altLang="en-US" sz="2800" dirty="0">
                <a:latin typeface="+mn-ea"/>
              </a:rPr>
              <a:t>测试用例：</a:t>
            </a:r>
            <a:endParaRPr lang="en-US" altLang="zh-CN" sz="2800" dirty="0">
              <a:latin typeface="+mn-ea"/>
            </a:endParaRPr>
          </a:p>
          <a:p>
            <a:pPr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n-ea"/>
              </a:rPr>
              <a:t>使用 </a:t>
            </a:r>
            <a:r>
              <a:rPr lang="en-US" altLang="zh-CN" sz="2800" dirty="0">
                <a:latin typeface="+mn-ea"/>
              </a:rPr>
              <a:t>testcase </a:t>
            </a:r>
            <a:r>
              <a:rPr lang="zh-CN" altLang="en-US" sz="2800" dirty="0">
                <a:latin typeface="+mn-ea"/>
              </a:rPr>
              <a:t>完成测试步骤的定义</a:t>
            </a:r>
            <a:endParaRPr lang="en-US" altLang="zh-CN" sz="2800" dirty="0">
              <a:latin typeface="+mn-ea"/>
            </a:endParaRPr>
          </a:p>
          <a:p>
            <a:pPr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n-ea"/>
              </a:rPr>
              <a:t>使用 </a:t>
            </a:r>
            <a:r>
              <a:rPr lang="en-US" altLang="zh-CN" sz="2800" dirty="0">
                <a:latin typeface="+mn-ea"/>
              </a:rPr>
              <a:t>assertion </a:t>
            </a:r>
            <a:r>
              <a:rPr lang="zh-CN" altLang="en-US" sz="2800" dirty="0">
                <a:latin typeface="+mn-ea"/>
              </a:rPr>
              <a:t>完成业务正确性校验</a:t>
            </a:r>
          </a:p>
          <a:p>
            <a:pPr>
              <a:spcBef>
                <a:spcPts val="0"/>
              </a:spcBef>
            </a:pP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持续集成：使用 </a:t>
            </a:r>
            <a:r>
              <a:rPr lang="en-US" altLang="zh-CN" sz="2800" dirty="0">
                <a:latin typeface="+mn-ea"/>
              </a:rPr>
              <a:t>Jenkins </a:t>
            </a:r>
            <a:r>
              <a:rPr lang="zh-CN" altLang="en-US" sz="2800" dirty="0">
                <a:latin typeface="+mn-ea"/>
              </a:rPr>
              <a:t>完成持续集成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737AA9A-461D-49D5-8072-70344B9732CF}"/>
              </a:ext>
            </a:extLst>
          </p:cNvPr>
          <p:cNvSpPr txBox="1">
            <a:spLocks/>
          </p:cNvSpPr>
          <p:nvPr/>
        </p:nvSpPr>
        <p:spPr>
          <a:xfrm>
            <a:off x="1487488" y="181298"/>
            <a:ext cx="8301038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rgbClr val="FFFFFF"/>
                </a:solidFill>
                <a:latin typeface="宋体" panose="02010600030101010101" pitchFamily="2" charset="-122"/>
                <a:cs typeface="MS Shell Dlg" pitchFamily="18" charset="0"/>
              </a:rPr>
              <a:t>测试用例管理</a:t>
            </a:r>
          </a:p>
        </p:txBody>
      </p:sp>
    </p:spTree>
    <p:extLst>
      <p:ext uri="{BB962C8B-B14F-4D97-AF65-F5344CB8AC3E}">
        <p14:creationId xmlns:p14="http://schemas.microsoft.com/office/powerpoint/2010/main" val="2674263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84A3C4-9CA9-442F-AF9B-B23E54A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24" y="1484784"/>
            <a:ext cx="10297144" cy="4464496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+mn-ea"/>
              </a:rPr>
              <a:t>实现通用的 </a:t>
            </a:r>
            <a:r>
              <a:rPr lang="en-US" altLang="zh-CN" sz="3200" dirty="0">
                <a:latin typeface="+mn-ea"/>
              </a:rPr>
              <a:t>Page </a:t>
            </a:r>
            <a:r>
              <a:rPr lang="zh-CN" altLang="en-US" sz="3200" dirty="0">
                <a:latin typeface="+mn-ea"/>
              </a:rPr>
              <a:t>方法，对常用自动化行为做封装</a:t>
            </a:r>
          </a:p>
          <a:p>
            <a:r>
              <a:rPr lang="zh-CN" altLang="en-US" sz="3200" dirty="0">
                <a:latin typeface="+mn-ea"/>
              </a:rPr>
              <a:t>管理各种 </a:t>
            </a:r>
            <a:r>
              <a:rPr lang="en-US" altLang="zh-CN" sz="3200" dirty="0">
                <a:latin typeface="+mn-ea"/>
              </a:rPr>
              <a:t>Driver</a:t>
            </a:r>
          </a:p>
          <a:p>
            <a:r>
              <a:rPr lang="zh-CN" altLang="en-US" sz="3200" dirty="0">
                <a:latin typeface="+mn-ea"/>
              </a:rPr>
              <a:t>减少每个 </a:t>
            </a:r>
            <a:r>
              <a:rPr lang="en-US" altLang="zh-CN" sz="3200" dirty="0">
                <a:latin typeface="+mn-ea"/>
              </a:rPr>
              <a:t>Page </a:t>
            </a:r>
            <a:r>
              <a:rPr lang="zh-CN" altLang="en-US" sz="3200" dirty="0">
                <a:latin typeface="+mn-ea"/>
              </a:rPr>
              <a:t>对 </a:t>
            </a:r>
            <a:r>
              <a:rPr lang="en-US" altLang="zh-CN" sz="3200" dirty="0">
                <a:latin typeface="+mn-ea"/>
              </a:rPr>
              <a:t>Appium</a:t>
            </a:r>
            <a:r>
              <a:rPr lang="zh-CN" altLang="en-US" sz="3200" dirty="0">
                <a:latin typeface="+mn-ea"/>
              </a:rPr>
              <a:t>、</a:t>
            </a:r>
            <a:r>
              <a:rPr lang="en-US" altLang="zh-CN" sz="3200" dirty="0">
                <a:latin typeface="+mn-ea"/>
              </a:rPr>
              <a:t>Selenium </a:t>
            </a:r>
            <a:r>
              <a:rPr lang="zh-CN" altLang="en-US" sz="3200" dirty="0">
                <a:latin typeface="+mn-ea"/>
              </a:rPr>
              <a:t>等库的太多依赖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737AA9A-461D-49D5-8072-70344B9732CF}"/>
              </a:ext>
            </a:extLst>
          </p:cNvPr>
          <p:cNvSpPr txBox="1">
            <a:spLocks/>
          </p:cNvSpPr>
          <p:nvPr/>
        </p:nvSpPr>
        <p:spPr>
          <a:xfrm>
            <a:off x="1487488" y="181298"/>
            <a:ext cx="8301038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err="1">
                <a:solidFill>
                  <a:srgbClr val="FFFFFF"/>
                </a:solidFill>
                <a:latin typeface="宋体" panose="02010600030101010101" pitchFamily="2" charset="-122"/>
                <a:cs typeface="MS Shell Dlg" pitchFamily="18" charset="0"/>
              </a:rPr>
              <a:t>BasePage</a:t>
            </a:r>
            <a:r>
              <a:rPr lang="en-US" altLang="zh-CN" sz="3200" b="1" dirty="0">
                <a:solidFill>
                  <a:srgbClr val="FFFFFF"/>
                </a:solidFill>
                <a:latin typeface="宋体" panose="02010600030101010101" pitchFamily="2" charset="-122"/>
                <a:cs typeface="MS Shell Dlg" pitchFamily="18" charset="0"/>
              </a:rPr>
              <a:t> </a:t>
            </a:r>
            <a:r>
              <a:rPr lang="zh-CN" altLang="en-US" sz="3200" b="1" dirty="0">
                <a:solidFill>
                  <a:srgbClr val="FFFFFF"/>
                </a:solidFill>
                <a:latin typeface="宋体" panose="02010600030101010101" pitchFamily="2" charset="-122"/>
                <a:cs typeface="MS Shell Dlg" pitchFamily="18" charset="0"/>
              </a:rPr>
              <a:t>封装</a:t>
            </a:r>
          </a:p>
        </p:txBody>
      </p:sp>
    </p:spTree>
    <p:extLst>
      <p:ext uri="{BB962C8B-B14F-4D97-AF65-F5344CB8AC3E}">
        <p14:creationId xmlns:p14="http://schemas.microsoft.com/office/powerpoint/2010/main" val="873193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84A3C4-9CA9-442F-AF9B-B23E54A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440" y="1484784"/>
            <a:ext cx="10297144" cy="1800200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+mn-ea"/>
              </a:rPr>
              <a:t>异常弹框处理：广告、好评、升级、</a:t>
            </a:r>
            <a:r>
              <a:rPr lang="en-US" altLang="zh-CN" sz="3200" dirty="0">
                <a:latin typeface="+mn-ea"/>
              </a:rPr>
              <a:t>tips </a:t>
            </a:r>
            <a:r>
              <a:rPr lang="zh-CN" altLang="en-US" sz="3200" dirty="0">
                <a:latin typeface="+mn-ea"/>
              </a:rPr>
              <a:t>等弹框</a:t>
            </a:r>
            <a:endParaRPr lang="en-US" altLang="zh-CN" sz="3200" dirty="0">
              <a:latin typeface="+mn-ea"/>
            </a:endParaRPr>
          </a:p>
          <a:p>
            <a:r>
              <a:rPr lang="zh-CN" altLang="en-US" sz="3200" dirty="0">
                <a:latin typeface="+mn-ea"/>
              </a:rPr>
              <a:t>通用自动化能力封装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737AA9A-461D-49D5-8072-70344B9732CF}"/>
              </a:ext>
            </a:extLst>
          </p:cNvPr>
          <p:cNvSpPr txBox="1">
            <a:spLocks/>
          </p:cNvSpPr>
          <p:nvPr/>
        </p:nvSpPr>
        <p:spPr>
          <a:xfrm>
            <a:off x="1487488" y="181298"/>
            <a:ext cx="8301038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rgbClr val="FFFFFF"/>
                </a:solidFill>
                <a:latin typeface="宋体" panose="02010600030101010101" pitchFamily="2" charset="-122"/>
                <a:cs typeface="MS Shell Dlg" pitchFamily="18" charset="0"/>
              </a:rPr>
              <a:t>自动化行为封装</a:t>
            </a:r>
          </a:p>
        </p:txBody>
      </p:sp>
    </p:spTree>
    <p:extLst>
      <p:ext uri="{BB962C8B-B14F-4D97-AF65-F5344CB8AC3E}">
        <p14:creationId xmlns:p14="http://schemas.microsoft.com/office/powerpoint/2010/main" val="87440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871864" y="53978"/>
            <a:ext cx="8301038" cy="566738"/>
          </a:xfrm>
        </p:spPr>
        <p:txBody>
          <a:bodyPr>
            <a:normAutofit/>
          </a:bodyPr>
          <a:lstStyle/>
          <a:p>
            <a:pPr algn="l">
              <a:lnSpc>
                <a:spcPts val="3599"/>
              </a:lnSpc>
            </a:pPr>
            <a:r>
              <a:rPr lang="zh-CN" altLang="en-US" sz="3200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MS Shell Dlg" pitchFamily="18" charset="0"/>
              </a:rPr>
              <a:t>环境搭建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524BE7-6AFB-4FDE-B974-E40708CA74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58719" y="1196752"/>
            <a:ext cx="7763664" cy="3329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JDK ，配置环境变量 JAVA_HOME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Android SDK 配置环境变量 ANDROID_HOME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模拟器（夜神模拟器、逍遥安卓模拟器）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Python及Pycharm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AppiumServer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pPr marL="0"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Appium客户端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   </a:t>
            </a:r>
            <a:r>
              <a:rPr lang="zh-CN" altLang="zh-CN" dirty="0">
                <a:solidFill>
                  <a:srgbClr val="333333"/>
                </a:solidFill>
                <a:latin typeface="+mn-ea"/>
              </a:rPr>
              <a:t>pip install Appium-Python-Client</a:t>
            </a:r>
          </a:p>
        </p:txBody>
      </p:sp>
    </p:spTree>
    <p:extLst>
      <p:ext uri="{BB962C8B-B14F-4D97-AF65-F5344CB8AC3E}">
        <p14:creationId xmlns:p14="http://schemas.microsoft.com/office/powerpoint/2010/main" val="200677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90ADD266-DECD-408F-8B0F-F941C007F4B5}"/>
              </a:ext>
            </a:extLst>
          </p:cNvPr>
          <p:cNvSpPr txBox="1"/>
          <p:nvPr/>
        </p:nvSpPr>
        <p:spPr>
          <a:xfrm>
            <a:off x="3503712" y="-459432"/>
            <a:ext cx="8568952" cy="8136905"/>
          </a:xfrm>
          <a:prstGeom prst="rect">
            <a:avLst/>
          </a:prstGeom>
          <a:solidFill>
            <a:srgbClr val="DBEEF4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800" dirty="0">
                <a:solidFill>
                  <a:schemeClr val="tx1"/>
                </a:solidFill>
              </a:rPr>
              <a:t>class </a:t>
            </a:r>
            <a:r>
              <a:rPr lang="en-US" altLang="zh-CN" sz="1800" dirty="0" err="1"/>
              <a:t>TestTodoList</a:t>
            </a:r>
            <a:r>
              <a:rPr lang="en-US" altLang="zh-CN" sz="1800" dirty="0"/>
              <a:t>():</a:t>
            </a:r>
            <a:br>
              <a:rPr lang="en-US" altLang="zh-CN" sz="1800" dirty="0"/>
            </a:br>
            <a:r>
              <a:rPr lang="en-US" altLang="zh-CN" sz="1800" dirty="0"/>
              <a:t>    </a:t>
            </a:r>
            <a:r>
              <a:rPr lang="en-US" altLang="zh-CN" sz="1800" dirty="0">
                <a:solidFill>
                  <a:schemeClr val="tx1"/>
                </a:solidFill>
              </a:rPr>
              <a:t>@</a:t>
            </a:r>
            <a:r>
              <a:rPr lang="en-US" altLang="zh-CN" sz="1800" dirty="0" err="1">
                <a:solidFill>
                  <a:schemeClr val="tx1"/>
                </a:solidFill>
              </a:rPr>
              <a:t>pytest.fixture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chemeClr val="tx1"/>
                </a:solidFill>
              </a:rPr>
              <a:t>scope</a:t>
            </a:r>
            <a:r>
              <a:rPr lang="en-US" altLang="zh-CN" sz="1800" dirty="0"/>
              <a:t>=</a:t>
            </a:r>
            <a:r>
              <a:rPr lang="en-US" altLang="zh-CN" sz="1800" dirty="0">
                <a:solidFill>
                  <a:schemeClr val="tx1"/>
                </a:solidFill>
              </a:rPr>
              <a:t>"session"</a:t>
            </a:r>
            <a:r>
              <a:rPr lang="en-US" altLang="zh-CN" sz="1800" dirty="0"/>
              <a:t>, </a:t>
            </a:r>
            <a:r>
              <a:rPr lang="en-US" altLang="zh-CN" sz="1800" dirty="0" err="1">
                <a:solidFill>
                  <a:schemeClr val="tx1"/>
                </a:solidFill>
              </a:rPr>
              <a:t>autouse</a:t>
            </a:r>
            <a:r>
              <a:rPr lang="en-US" altLang="zh-CN" sz="1800" dirty="0"/>
              <a:t>=</a:t>
            </a:r>
            <a:r>
              <a:rPr lang="en-US" altLang="zh-CN" sz="1800" dirty="0">
                <a:solidFill>
                  <a:schemeClr val="tx1"/>
                </a:solidFill>
              </a:rPr>
              <a:t>True</a:t>
            </a:r>
            <a:r>
              <a:rPr lang="en-US" altLang="zh-CN" sz="1800" dirty="0"/>
              <a:t>)</a:t>
            </a:r>
            <a:br>
              <a:rPr lang="en-US" altLang="zh-CN" sz="1800" dirty="0"/>
            </a:br>
            <a:r>
              <a:rPr lang="en-US" altLang="zh-CN" sz="1800" dirty="0"/>
              <a:t>    </a:t>
            </a:r>
            <a:r>
              <a:rPr lang="en-US" altLang="zh-CN" sz="1800" dirty="0">
                <a:solidFill>
                  <a:schemeClr val="tx1"/>
                </a:solidFill>
              </a:rPr>
              <a:t>def </a:t>
            </a:r>
            <a:r>
              <a:rPr lang="en-US" altLang="zh-CN" sz="1800" dirty="0" err="1"/>
              <a:t>init_driver</a:t>
            </a:r>
            <a:r>
              <a:rPr lang="en-US" altLang="zh-CN" sz="1800" dirty="0"/>
              <a:t>(</a:t>
            </a:r>
            <a:r>
              <a:rPr lang="en-US" altLang="zh-CN" sz="1800" dirty="0" err="1">
                <a:solidFill>
                  <a:schemeClr val="tx1"/>
                </a:solidFill>
              </a:rPr>
              <a:t>self</a:t>
            </a:r>
            <a:r>
              <a:rPr lang="en-US" altLang="zh-CN" sz="1800" dirty="0" err="1"/>
              <a:t>,request</a:t>
            </a:r>
            <a:r>
              <a:rPr lang="en-US" altLang="zh-CN" sz="1800" dirty="0"/>
              <a:t>):</a:t>
            </a:r>
            <a:br>
              <a:rPr lang="en-US" altLang="zh-CN" sz="1800" dirty="0"/>
            </a:br>
            <a:r>
              <a:rPr lang="en-US" altLang="zh-CN" sz="1800" dirty="0"/>
              <a:t>        </a:t>
            </a:r>
            <a:r>
              <a:rPr lang="en-US" altLang="zh-CN" sz="1800" dirty="0">
                <a:solidFill>
                  <a:schemeClr val="tx1"/>
                </a:solidFill>
              </a:rPr>
              <a:t>print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chemeClr val="tx1"/>
                </a:solidFill>
              </a:rPr>
              <a:t>"</a:t>
            </a:r>
            <a:r>
              <a:rPr lang="zh-CN" altLang="en-US" sz="1800" dirty="0">
                <a:solidFill>
                  <a:schemeClr val="tx1"/>
                </a:solidFill>
              </a:rPr>
              <a:t>初始化</a:t>
            </a:r>
            <a:r>
              <a:rPr lang="en-US" altLang="zh-CN" sz="1800" dirty="0" err="1">
                <a:solidFill>
                  <a:schemeClr val="tx1"/>
                </a:solidFill>
              </a:rPr>
              <a:t>dirver</a:t>
            </a:r>
            <a:r>
              <a:rPr lang="en-US" altLang="zh-CN" sz="1800" dirty="0">
                <a:solidFill>
                  <a:schemeClr val="tx1"/>
                </a:solidFill>
              </a:rPr>
              <a:t>"</a:t>
            </a:r>
            <a:r>
              <a:rPr lang="en-US" altLang="zh-CN" sz="1800" dirty="0"/>
              <a:t>)</a:t>
            </a:r>
            <a:br>
              <a:rPr lang="en-US" altLang="zh-CN" sz="1800" dirty="0"/>
            </a:br>
            <a:r>
              <a:rPr lang="en-US" altLang="zh-CN" sz="1800" dirty="0"/>
              <a:t>        cap = {</a:t>
            </a:r>
            <a:r>
              <a:rPr lang="en-US" altLang="zh-CN" sz="1800" dirty="0">
                <a:solidFill>
                  <a:schemeClr val="tx1"/>
                </a:solidFill>
              </a:rPr>
              <a:t>"</a:t>
            </a:r>
            <a:r>
              <a:rPr lang="en-US" altLang="zh-CN" sz="1800" dirty="0" err="1">
                <a:solidFill>
                  <a:schemeClr val="tx1"/>
                </a:solidFill>
              </a:rPr>
              <a:t>platformName</a:t>
            </a:r>
            <a:r>
              <a:rPr lang="en-US" altLang="zh-CN" sz="1800" dirty="0">
                <a:solidFill>
                  <a:schemeClr val="tx1"/>
                </a:solidFill>
              </a:rPr>
              <a:t>"</a:t>
            </a:r>
            <a:r>
              <a:rPr lang="en-US" altLang="zh-CN" sz="1800" dirty="0"/>
              <a:t>: </a:t>
            </a:r>
            <a:r>
              <a:rPr lang="en-US" altLang="zh-CN" sz="1800" dirty="0">
                <a:solidFill>
                  <a:schemeClr val="tx1"/>
                </a:solidFill>
              </a:rPr>
              <a:t>"Android"</a:t>
            </a:r>
            <a:r>
              <a:rPr lang="en-US" altLang="zh-CN" sz="1800" dirty="0"/>
              <a:t>,</a:t>
            </a:r>
            <a:br>
              <a:rPr lang="en-US" altLang="zh-CN" sz="1800" dirty="0"/>
            </a:br>
            <a:r>
              <a:rPr lang="en-US" altLang="zh-CN" sz="1800" dirty="0"/>
              <a:t>               </a:t>
            </a:r>
            <a:r>
              <a:rPr lang="en-US" altLang="zh-CN" sz="1800" dirty="0">
                <a:solidFill>
                  <a:schemeClr val="tx1"/>
                </a:solidFill>
              </a:rPr>
              <a:t>"</a:t>
            </a:r>
            <a:r>
              <a:rPr lang="en-US" altLang="zh-CN" sz="1800" dirty="0" err="1">
                <a:solidFill>
                  <a:schemeClr val="tx1"/>
                </a:solidFill>
              </a:rPr>
              <a:t>deviceName</a:t>
            </a:r>
            <a:r>
              <a:rPr lang="en-US" altLang="zh-CN" sz="1800" dirty="0">
                <a:solidFill>
                  <a:schemeClr val="tx1"/>
                </a:solidFill>
              </a:rPr>
              <a:t>"</a:t>
            </a:r>
            <a:r>
              <a:rPr lang="en-US" altLang="zh-CN" sz="1800" dirty="0"/>
              <a:t>: </a:t>
            </a:r>
            <a:r>
              <a:rPr lang="en-US" altLang="zh-CN" sz="1800" dirty="0">
                <a:solidFill>
                  <a:schemeClr val="tx1"/>
                </a:solidFill>
              </a:rPr>
              <a:t>"127.0.0.1:62001"</a:t>
            </a:r>
            <a:r>
              <a:rPr lang="en-US" altLang="zh-CN" sz="1800" dirty="0"/>
              <a:t>,</a:t>
            </a:r>
            <a:br>
              <a:rPr lang="en-US" altLang="zh-CN" sz="1800" dirty="0"/>
            </a:br>
            <a:r>
              <a:rPr lang="en-US" altLang="zh-CN" sz="1800" dirty="0"/>
              <a:t>               </a:t>
            </a:r>
            <a:r>
              <a:rPr lang="en-US" altLang="zh-CN" sz="1800" dirty="0">
                <a:solidFill>
                  <a:schemeClr val="tx1"/>
                </a:solidFill>
              </a:rPr>
              <a:t>"</a:t>
            </a:r>
            <a:r>
              <a:rPr lang="en-US" altLang="zh-CN" sz="1800" dirty="0" err="1">
                <a:solidFill>
                  <a:schemeClr val="tx1"/>
                </a:solidFill>
              </a:rPr>
              <a:t>appPackage</a:t>
            </a:r>
            <a:r>
              <a:rPr lang="en-US" altLang="zh-CN" sz="1800" dirty="0">
                <a:solidFill>
                  <a:schemeClr val="tx1"/>
                </a:solidFill>
              </a:rPr>
              <a:t>"</a:t>
            </a:r>
            <a:r>
              <a:rPr lang="en-US" altLang="zh-CN" sz="1800" dirty="0"/>
              <a:t>: </a:t>
            </a:r>
            <a:r>
              <a:rPr lang="en-US" altLang="zh-CN" sz="1800" dirty="0">
                <a:solidFill>
                  <a:schemeClr val="tx1"/>
                </a:solidFill>
              </a:rPr>
              <a:t>"</a:t>
            </a:r>
            <a:r>
              <a:rPr lang="en-US" altLang="zh-CN" sz="1800" dirty="0" err="1">
                <a:solidFill>
                  <a:schemeClr val="tx1"/>
                </a:solidFill>
              </a:rPr>
              <a:t>com.example.todolist</a:t>
            </a:r>
            <a:r>
              <a:rPr lang="en-US" altLang="zh-CN" sz="1800" dirty="0">
                <a:solidFill>
                  <a:schemeClr val="tx1"/>
                </a:solidFill>
              </a:rPr>
              <a:t>"</a:t>
            </a:r>
            <a:r>
              <a:rPr lang="en-US" altLang="zh-CN" sz="1800" dirty="0"/>
              <a:t>,</a:t>
            </a:r>
            <a:br>
              <a:rPr lang="en-US" altLang="zh-CN" sz="1800" dirty="0"/>
            </a:br>
            <a:r>
              <a:rPr lang="en-US" altLang="zh-CN" sz="1800" dirty="0"/>
              <a:t>               </a:t>
            </a:r>
            <a:r>
              <a:rPr lang="en-US" altLang="zh-CN" sz="1800" dirty="0">
                <a:solidFill>
                  <a:schemeClr val="tx1"/>
                </a:solidFill>
              </a:rPr>
              <a:t>"</a:t>
            </a:r>
            <a:r>
              <a:rPr lang="en-US" altLang="zh-CN" sz="1800" dirty="0" err="1">
                <a:solidFill>
                  <a:schemeClr val="tx1"/>
                </a:solidFill>
              </a:rPr>
              <a:t>appActivity</a:t>
            </a:r>
            <a:r>
              <a:rPr lang="en-US" altLang="zh-CN" sz="1800" dirty="0">
                <a:solidFill>
                  <a:schemeClr val="tx1"/>
                </a:solidFill>
              </a:rPr>
              <a:t>"</a:t>
            </a:r>
            <a:r>
              <a:rPr lang="en-US" altLang="zh-CN" sz="1800" dirty="0"/>
              <a:t>: </a:t>
            </a:r>
            <a:r>
              <a:rPr lang="en-US" altLang="zh-CN" sz="1800" dirty="0">
                <a:solidFill>
                  <a:schemeClr val="tx1"/>
                </a:solidFill>
              </a:rPr>
              <a:t>".</a:t>
            </a:r>
            <a:r>
              <a:rPr lang="en-US" altLang="zh-CN" sz="1800" dirty="0" err="1">
                <a:solidFill>
                  <a:schemeClr val="tx1"/>
                </a:solidFill>
              </a:rPr>
              <a:t>LoginActivity</a:t>
            </a:r>
            <a:r>
              <a:rPr lang="en-US" altLang="zh-CN" sz="1800" dirty="0">
                <a:solidFill>
                  <a:schemeClr val="tx1"/>
                </a:solidFill>
              </a:rPr>
              <a:t>"</a:t>
            </a:r>
            <a:r>
              <a:rPr lang="en-US" altLang="zh-CN" sz="1800" dirty="0"/>
              <a:t>,</a:t>
            </a:r>
            <a:br>
              <a:rPr lang="en-US" altLang="zh-CN" sz="1800" dirty="0"/>
            </a:br>
            <a:r>
              <a:rPr lang="en-US" altLang="zh-CN" sz="1800" dirty="0"/>
              <a:t>               </a:t>
            </a:r>
            <a:r>
              <a:rPr lang="en-US" altLang="zh-CN" sz="1800" dirty="0">
                <a:solidFill>
                  <a:schemeClr val="tx1"/>
                </a:solidFill>
              </a:rPr>
              <a:t>"</a:t>
            </a:r>
            <a:r>
              <a:rPr lang="en-US" altLang="zh-CN" sz="1800" dirty="0" err="1">
                <a:solidFill>
                  <a:schemeClr val="tx1"/>
                </a:solidFill>
              </a:rPr>
              <a:t>noReset</a:t>
            </a:r>
            <a:r>
              <a:rPr lang="en-US" altLang="zh-CN" sz="1800" dirty="0">
                <a:solidFill>
                  <a:schemeClr val="tx1"/>
                </a:solidFill>
              </a:rPr>
              <a:t>"</a:t>
            </a:r>
            <a:r>
              <a:rPr lang="en-US" altLang="zh-CN" sz="1800" dirty="0"/>
              <a:t>: </a:t>
            </a:r>
            <a:r>
              <a:rPr lang="en-US" altLang="zh-CN" sz="1800" dirty="0">
                <a:solidFill>
                  <a:schemeClr val="tx1"/>
                </a:solidFill>
              </a:rPr>
              <a:t>True</a:t>
            </a:r>
            <a:br>
              <a:rPr lang="en-US" altLang="zh-CN" sz="1800" dirty="0">
                <a:solidFill>
                  <a:schemeClr val="tx1"/>
                </a:solidFill>
              </a:rPr>
            </a:br>
            <a:br>
              <a:rPr lang="en-US" altLang="zh-CN" sz="1800" dirty="0">
                <a:solidFill>
                  <a:schemeClr val="tx1"/>
                </a:solidFill>
              </a:rPr>
            </a:br>
            <a:r>
              <a:rPr lang="en-US" altLang="zh-CN" sz="1800" dirty="0">
                <a:solidFill>
                  <a:schemeClr val="tx1"/>
                </a:solidFill>
              </a:rPr>
              <a:t>               </a:t>
            </a:r>
            <a:r>
              <a:rPr lang="en-US" altLang="zh-CN" sz="1800" dirty="0"/>
              <a:t>}</a:t>
            </a:r>
            <a:br>
              <a:rPr lang="en-US" altLang="zh-CN" sz="1800" dirty="0"/>
            </a:br>
            <a:r>
              <a:rPr lang="en-US" altLang="zh-CN" sz="1800" dirty="0"/>
              <a:t>        </a:t>
            </a:r>
            <a:r>
              <a:rPr lang="en-US" altLang="zh-CN" sz="1800" dirty="0" err="1">
                <a:solidFill>
                  <a:schemeClr val="tx1"/>
                </a:solidFill>
              </a:rPr>
              <a:t>self</a:t>
            </a:r>
            <a:r>
              <a:rPr lang="en-US" altLang="zh-CN" sz="1800" dirty="0" err="1"/>
              <a:t>.driver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webdriver.Remote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chemeClr val="tx1"/>
                </a:solidFill>
              </a:rPr>
              <a:t>"http://127.0.0.1:4723/wd/hub"</a:t>
            </a:r>
            <a:r>
              <a:rPr lang="en-US" altLang="zh-CN" sz="1800" dirty="0"/>
              <a:t>, cap)</a:t>
            </a:r>
            <a:br>
              <a:rPr lang="en-US" altLang="zh-CN" sz="1800" dirty="0"/>
            </a:br>
            <a:r>
              <a:rPr lang="en-US" altLang="zh-CN" sz="1800" dirty="0"/>
              <a:t>        </a:t>
            </a:r>
            <a:r>
              <a:rPr lang="en-US" altLang="zh-CN" sz="1800" dirty="0" err="1">
                <a:solidFill>
                  <a:schemeClr val="tx1"/>
                </a:solidFill>
              </a:rPr>
              <a:t>self</a:t>
            </a:r>
            <a:r>
              <a:rPr lang="en-US" altLang="zh-CN" sz="1800" dirty="0" err="1"/>
              <a:t>.driver.implicitly_wait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chemeClr val="tx1"/>
                </a:solidFill>
              </a:rPr>
              <a:t>10</a:t>
            </a:r>
            <a:r>
              <a:rPr lang="en-US" altLang="zh-CN" sz="1800" dirty="0"/>
              <a:t>)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dirty="0"/>
              <a:t>        	</a:t>
            </a:r>
            <a:r>
              <a:rPr lang="en-US" altLang="zh-CN" sz="1800" dirty="0">
                <a:solidFill>
                  <a:schemeClr val="tx1"/>
                </a:solidFill>
              </a:rPr>
              <a:t>def </a:t>
            </a:r>
            <a:r>
              <a:rPr lang="en-US" altLang="zh-CN" sz="1800" dirty="0" err="1"/>
              <a:t>quit_driver</a:t>
            </a:r>
            <a:r>
              <a:rPr lang="en-US" altLang="zh-CN" sz="1800" dirty="0"/>
              <a:t>():</a:t>
            </a:r>
            <a:br>
              <a:rPr lang="en-US" altLang="zh-CN" sz="1800" dirty="0"/>
            </a:br>
            <a:r>
              <a:rPr lang="en-US" altLang="zh-CN" sz="1800" dirty="0"/>
              <a:t>            		</a:t>
            </a:r>
            <a:r>
              <a:rPr lang="en-US" altLang="zh-CN" sz="1800" dirty="0">
                <a:solidFill>
                  <a:schemeClr val="tx1"/>
                </a:solidFill>
              </a:rPr>
              <a:t>print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chemeClr val="tx1"/>
                </a:solidFill>
              </a:rPr>
              <a:t>"</a:t>
            </a:r>
            <a:r>
              <a:rPr lang="zh-CN" altLang="en-US" sz="1800" dirty="0">
                <a:solidFill>
                  <a:schemeClr val="tx1"/>
                </a:solidFill>
              </a:rPr>
              <a:t>退出</a:t>
            </a:r>
            <a:r>
              <a:rPr lang="en-US" altLang="zh-CN" sz="1800" dirty="0" err="1">
                <a:solidFill>
                  <a:schemeClr val="tx1"/>
                </a:solidFill>
              </a:rPr>
              <a:t>dirver</a:t>
            </a:r>
            <a:r>
              <a:rPr lang="en-US" altLang="zh-CN" sz="1800" dirty="0">
                <a:solidFill>
                  <a:schemeClr val="tx1"/>
                </a:solidFill>
              </a:rPr>
              <a:t>"</a:t>
            </a:r>
            <a:r>
              <a:rPr lang="en-US" altLang="zh-CN" sz="1800" dirty="0"/>
              <a:t>)</a:t>
            </a:r>
            <a:br>
              <a:rPr lang="en-US" altLang="zh-CN" sz="1800" dirty="0"/>
            </a:br>
            <a:r>
              <a:rPr lang="en-US" altLang="zh-CN" sz="1800" dirty="0"/>
              <a:t>            		</a:t>
            </a:r>
            <a:r>
              <a:rPr lang="en-US" altLang="zh-CN" sz="1800" dirty="0" err="1"/>
              <a:t>self.driver.quit</a:t>
            </a:r>
            <a:r>
              <a:rPr lang="en-US" altLang="zh-CN" sz="1800" dirty="0"/>
              <a:t>()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dirty="0"/>
              <a:t>        </a:t>
            </a:r>
            <a:r>
              <a:rPr lang="en-US" altLang="zh-CN" sz="1800" dirty="0" err="1"/>
              <a:t>request.addfinalizer</a:t>
            </a:r>
            <a:r>
              <a:rPr lang="en-US" altLang="zh-CN" sz="1800" dirty="0"/>
              <a:t>(</a:t>
            </a:r>
            <a:r>
              <a:rPr lang="en-US" altLang="zh-CN" sz="1800" dirty="0" err="1"/>
              <a:t>quit_driver</a:t>
            </a:r>
            <a:r>
              <a:rPr lang="en-US" altLang="zh-CN" sz="1800" dirty="0"/>
              <a:t>)</a:t>
            </a:r>
          </a:p>
          <a:p>
            <a:br>
              <a:rPr lang="en-US" altLang="zh-CN" sz="2800" dirty="0"/>
            </a:br>
            <a:r>
              <a:rPr lang="en-US" altLang="zh-CN" sz="2800" dirty="0"/>
              <a:t>    </a:t>
            </a:r>
            <a:r>
              <a:rPr lang="en-US" altLang="zh-CN" sz="1800" dirty="0">
                <a:solidFill>
                  <a:schemeClr val="tx1"/>
                </a:solidFill>
              </a:rPr>
              <a:t>@</a:t>
            </a:r>
            <a:r>
              <a:rPr lang="en-US" altLang="zh-CN" sz="1800" dirty="0" err="1">
                <a:solidFill>
                  <a:schemeClr val="tx1"/>
                </a:solidFill>
              </a:rPr>
              <a:t>pytest.fixture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chemeClr val="tx1"/>
                </a:solidFill>
              </a:rPr>
              <a:t>scope</a:t>
            </a:r>
            <a:r>
              <a:rPr lang="en-US" altLang="zh-CN" sz="1800" dirty="0"/>
              <a:t>=</a:t>
            </a:r>
            <a:r>
              <a:rPr lang="en-US" altLang="zh-CN" sz="1800" dirty="0">
                <a:solidFill>
                  <a:schemeClr val="tx1"/>
                </a:solidFill>
              </a:rPr>
              <a:t>"class"</a:t>
            </a:r>
            <a:r>
              <a:rPr lang="en-US" altLang="zh-CN" sz="1800" dirty="0"/>
              <a:t>, </a:t>
            </a:r>
            <a:r>
              <a:rPr lang="en-US" altLang="zh-CN" sz="1800" dirty="0" err="1">
                <a:solidFill>
                  <a:schemeClr val="tx1"/>
                </a:solidFill>
              </a:rPr>
              <a:t>autouse</a:t>
            </a:r>
            <a:r>
              <a:rPr lang="en-US" altLang="zh-CN" sz="1800" dirty="0"/>
              <a:t>=</a:t>
            </a:r>
            <a:r>
              <a:rPr lang="en-US" altLang="zh-CN" sz="1800" dirty="0">
                <a:solidFill>
                  <a:schemeClr val="tx1"/>
                </a:solidFill>
              </a:rPr>
              <a:t>True</a:t>
            </a:r>
            <a:r>
              <a:rPr lang="en-US" altLang="zh-CN" sz="1800" dirty="0"/>
              <a:t>)</a:t>
            </a:r>
            <a:br>
              <a:rPr lang="en-US" altLang="zh-CN" sz="1800" dirty="0"/>
            </a:br>
            <a:r>
              <a:rPr lang="en-US" altLang="zh-CN" sz="1800" dirty="0"/>
              <a:t>    </a:t>
            </a:r>
            <a:r>
              <a:rPr lang="en-US" altLang="zh-CN" sz="1800" dirty="0">
                <a:solidFill>
                  <a:schemeClr val="tx1"/>
                </a:solidFill>
              </a:rPr>
              <a:t>def </a:t>
            </a:r>
            <a:r>
              <a:rPr lang="en-US" altLang="zh-CN" sz="1800" dirty="0"/>
              <a:t>login(</a:t>
            </a:r>
            <a:r>
              <a:rPr lang="en-US" altLang="zh-CN" sz="1800" dirty="0">
                <a:solidFill>
                  <a:schemeClr val="tx1"/>
                </a:solidFill>
              </a:rPr>
              <a:t>self</a:t>
            </a:r>
            <a:r>
              <a:rPr lang="en-US" altLang="zh-CN" sz="1800" dirty="0"/>
              <a:t>):</a:t>
            </a:r>
            <a:br>
              <a:rPr lang="en-US" altLang="zh-CN" sz="1800" dirty="0"/>
            </a:br>
            <a:r>
              <a:rPr lang="en-US" altLang="zh-CN" sz="1800" dirty="0"/>
              <a:t>        </a:t>
            </a:r>
            <a:r>
              <a:rPr lang="en-US" altLang="zh-CN" sz="1800" dirty="0" err="1">
                <a:solidFill>
                  <a:schemeClr val="tx1"/>
                </a:solidFill>
              </a:rPr>
              <a:t>self</a:t>
            </a:r>
            <a:r>
              <a:rPr lang="en-US" altLang="zh-CN" sz="1800" dirty="0" err="1"/>
              <a:t>.driver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init_driver</a:t>
            </a:r>
            <a:br>
              <a:rPr lang="en-US" altLang="zh-CN" sz="1800" dirty="0"/>
            </a:br>
            <a:r>
              <a:rPr lang="en-US" altLang="zh-CN" sz="1800" dirty="0"/>
              <a:t>        username = </a:t>
            </a:r>
            <a:r>
              <a:rPr lang="en-US" altLang="zh-CN" sz="1800" dirty="0" err="1">
                <a:solidFill>
                  <a:schemeClr val="tx1"/>
                </a:solidFill>
              </a:rPr>
              <a:t>self</a:t>
            </a:r>
            <a:r>
              <a:rPr lang="en-US" altLang="zh-CN" sz="1800" dirty="0" err="1"/>
              <a:t>.driver.find_element_by_id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chemeClr val="tx1"/>
                </a:solidFill>
              </a:rPr>
              <a:t>"</a:t>
            </a:r>
            <a:r>
              <a:rPr lang="en-US" altLang="zh-CN" sz="1800" dirty="0" err="1">
                <a:solidFill>
                  <a:schemeClr val="tx1"/>
                </a:solidFill>
              </a:rPr>
              <a:t>com.example.todolist:id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en-US" altLang="zh-CN" sz="1800" dirty="0" err="1">
                <a:solidFill>
                  <a:schemeClr val="tx1"/>
                </a:solidFill>
              </a:rPr>
              <a:t>nameET</a:t>
            </a:r>
            <a:r>
              <a:rPr lang="en-US" altLang="zh-CN" sz="1800" dirty="0">
                <a:solidFill>
                  <a:schemeClr val="tx1"/>
                </a:solidFill>
              </a:rPr>
              <a:t>"</a:t>
            </a:r>
            <a:r>
              <a:rPr lang="en-US" altLang="zh-CN" sz="1800" dirty="0"/>
              <a:t>)</a:t>
            </a:r>
            <a:br>
              <a:rPr lang="en-US" altLang="zh-CN" sz="1800" dirty="0"/>
            </a:br>
            <a:r>
              <a:rPr lang="en-US" altLang="zh-CN" sz="1800" dirty="0"/>
              <a:t>        </a:t>
            </a:r>
            <a:r>
              <a:rPr lang="en-US" altLang="zh-CN" sz="1800" dirty="0" err="1"/>
              <a:t>username.send_keys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chemeClr val="tx1"/>
                </a:solidFill>
              </a:rPr>
              <a:t>"1"</a:t>
            </a:r>
            <a:r>
              <a:rPr lang="en-US" altLang="zh-CN" sz="1800" dirty="0"/>
              <a:t>)</a:t>
            </a:r>
            <a:br>
              <a:rPr lang="en-US" altLang="zh-CN" sz="1800" dirty="0"/>
            </a:br>
            <a:r>
              <a:rPr lang="en-US" altLang="zh-CN" sz="1800" dirty="0"/>
              <a:t>        password = </a:t>
            </a:r>
            <a:r>
              <a:rPr lang="en-US" altLang="zh-CN" sz="1800" dirty="0" err="1">
                <a:solidFill>
                  <a:schemeClr val="tx1"/>
                </a:solidFill>
              </a:rPr>
              <a:t>self</a:t>
            </a:r>
            <a:r>
              <a:rPr lang="en-US" altLang="zh-CN" sz="1800" dirty="0" err="1"/>
              <a:t>.driver.find_element_by_id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chemeClr val="tx1"/>
                </a:solidFill>
              </a:rPr>
              <a:t>"</a:t>
            </a:r>
            <a:r>
              <a:rPr lang="en-US" altLang="zh-CN" sz="1800" dirty="0" err="1">
                <a:solidFill>
                  <a:schemeClr val="tx1"/>
                </a:solidFill>
              </a:rPr>
              <a:t>com.example.todolist:id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en-US" altLang="zh-CN" sz="1800" dirty="0" err="1">
                <a:solidFill>
                  <a:schemeClr val="tx1"/>
                </a:solidFill>
              </a:rPr>
              <a:t>passwordET</a:t>
            </a:r>
            <a:r>
              <a:rPr lang="en-US" altLang="zh-CN" sz="1800" dirty="0">
                <a:solidFill>
                  <a:schemeClr val="tx1"/>
                </a:solidFill>
              </a:rPr>
              <a:t>"</a:t>
            </a:r>
            <a:r>
              <a:rPr lang="en-US" altLang="zh-CN" sz="1800" dirty="0"/>
              <a:t>)</a:t>
            </a:r>
            <a:br>
              <a:rPr lang="en-US" altLang="zh-CN" sz="1800" dirty="0"/>
            </a:br>
            <a:r>
              <a:rPr lang="en-US" altLang="zh-CN" sz="1800" dirty="0"/>
              <a:t>        </a:t>
            </a:r>
            <a:r>
              <a:rPr lang="en-US" altLang="zh-CN" sz="1800" dirty="0" err="1"/>
              <a:t>password.send_keys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chemeClr val="tx1"/>
                </a:solidFill>
              </a:rPr>
              <a:t>"1"</a:t>
            </a:r>
            <a:r>
              <a:rPr lang="en-US" altLang="zh-CN" sz="1800" dirty="0"/>
              <a:t>)</a:t>
            </a:r>
            <a:br>
              <a:rPr lang="en-US" altLang="zh-CN" sz="1800" dirty="0"/>
            </a:br>
            <a:r>
              <a:rPr lang="en-US" altLang="zh-CN" sz="1800" dirty="0"/>
              <a:t>        submit = </a:t>
            </a:r>
            <a:r>
              <a:rPr lang="en-US" altLang="zh-CN" sz="1800" dirty="0" err="1">
                <a:solidFill>
                  <a:schemeClr val="tx1"/>
                </a:solidFill>
              </a:rPr>
              <a:t>self</a:t>
            </a:r>
            <a:r>
              <a:rPr lang="en-US" altLang="zh-CN" sz="1800" dirty="0" err="1"/>
              <a:t>.driver.find_element_by_id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chemeClr val="tx1"/>
                </a:solidFill>
              </a:rPr>
              <a:t>"</a:t>
            </a:r>
            <a:r>
              <a:rPr lang="en-US" altLang="zh-CN" sz="1800" dirty="0" err="1">
                <a:solidFill>
                  <a:schemeClr val="tx1"/>
                </a:solidFill>
              </a:rPr>
              <a:t>com.example.todolist:id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en-US" altLang="zh-CN" sz="1800" dirty="0" err="1">
                <a:solidFill>
                  <a:schemeClr val="tx1"/>
                </a:solidFill>
              </a:rPr>
              <a:t>loginBtn</a:t>
            </a:r>
            <a:r>
              <a:rPr lang="en-US" altLang="zh-CN" sz="1800" dirty="0">
                <a:solidFill>
                  <a:schemeClr val="tx1"/>
                </a:solidFill>
              </a:rPr>
              <a:t>"</a:t>
            </a:r>
            <a:r>
              <a:rPr lang="en-US" altLang="zh-CN" sz="1800" dirty="0"/>
              <a:t>)</a:t>
            </a:r>
            <a:br>
              <a:rPr lang="en-US" altLang="zh-CN" sz="1800" dirty="0"/>
            </a:br>
            <a:r>
              <a:rPr lang="en-US" altLang="zh-CN" sz="1800" dirty="0"/>
              <a:t>        </a:t>
            </a:r>
            <a:r>
              <a:rPr lang="en-US" altLang="zh-CN" sz="1800" dirty="0" err="1"/>
              <a:t>submit.click</a:t>
            </a:r>
            <a:r>
              <a:rPr lang="en-US" altLang="zh-CN" sz="1800" dirty="0"/>
              <a:t>()</a:t>
            </a:r>
            <a:br>
              <a:rPr lang="en-US" altLang="zh-CN" sz="1800" dirty="0"/>
            </a:br>
            <a:r>
              <a:rPr lang="en-US" altLang="zh-CN" sz="1800" dirty="0"/>
              <a:t>  </a:t>
            </a:r>
            <a:endParaRPr lang="zh-CN" altLang="en-US" sz="18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737AA9A-461D-49D5-8072-70344B9732CF}"/>
              </a:ext>
            </a:extLst>
          </p:cNvPr>
          <p:cNvSpPr txBox="1">
            <a:spLocks/>
          </p:cNvSpPr>
          <p:nvPr/>
        </p:nvSpPr>
        <p:spPr>
          <a:xfrm>
            <a:off x="263352" y="116632"/>
            <a:ext cx="8301038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3599"/>
              </a:lnSpc>
            </a:pPr>
            <a:r>
              <a:rPr lang="en-US" altLang="zh-CN" sz="3200" b="1" dirty="0" err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MS Shell Dlg" pitchFamily="18" charset="0"/>
              </a:rPr>
              <a:t>Pytest</a:t>
            </a:r>
            <a:r>
              <a:rPr lang="zh-CN" altLang="en-US" sz="3200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MS Shell Dlg" pitchFamily="18" charset="0"/>
              </a:rPr>
              <a:t>与</a:t>
            </a:r>
            <a:r>
              <a:rPr lang="en-US" altLang="zh-CN" sz="3200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MS Shell Dlg" pitchFamily="18" charset="0"/>
              </a:rPr>
              <a:t>Appium</a:t>
            </a:r>
            <a:endParaRPr lang="zh-CN" altLang="en-US" sz="3200" b="1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cs typeface="MS Shell Dlg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06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90ADD266-DECD-408F-8B0F-F941C007F4B5}"/>
              </a:ext>
            </a:extLst>
          </p:cNvPr>
          <p:cNvSpPr txBox="1"/>
          <p:nvPr/>
        </p:nvSpPr>
        <p:spPr>
          <a:xfrm>
            <a:off x="3071664" y="116632"/>
            <a:ext cx="8928992" cy="7732240"/>
          </a:xfrm>
          <a:prstGeom prst="rect">
            <a:avLst/>
          </a:prstGeom>
          <a:solidFill>
            <a:srgbClr val="DBEEF4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br>
              <a:rPr lang="en-US" altLang="zh-CN" sz="1800" dirty="0"/>
            </a:br>
            <a:r>
              <a:rPr lang="en-US" altLang="zh-CN" sz="1800" dirty="0"/>
              <a:t>    </a:t>
            </a:r>
            <a:r>
              <a:rPr lang="en-US" altLang="zh-CN" sz="1800" dirty="0">
                <a:solidFill>
                  <a:schemeClr val="tx1"/>
                </a:solidFill>
              </a:rPr>
              <a:t>def </a:t>
            </a:r>
            <a:r>
              <a:rPr lang="en-US" altLang="zh-CN" sz="1800" dirty="0" err="1"/>
              <a:t>test_add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chemeClr val="tx1"/>
                </a:solidFill>
              </a:rPr>
              <a:t>self</a:t>
            </a:r>
            <a:r>
              <a:rPr lang="en-US" altLang="zh-CN" sz="1800" dirty="0"/>
              <a:t>):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dirty="0"/>
              <a:t>        </a:t>
            </a:r>
            <a:r>
              <a:rPr lang="en-US" altLang="zh-CN" sz="1800" dirty="0">
                <a:solidFill>
                  <a:schemeClr val="tx1"/>
                </a:solidFill>
              </a:rPr>
              <a:t>for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in range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chemeClr val="tx1"/>
                </a:solidFill>
              </a:rPr>
              <a:t>2</a:t>
            </a:r>
            <a:r>
              <a:rPr lang="en-US" altLang="zh-CN" sz="1800" dirty="0"/>
              <a:t>):</a:t>
            </a:r>
            <a:br>
              <a:rPr lang="en-US" altLang="zh-CN" sz="1800" dirty="0"/>
            </a:br>
            <a:r>
              <a:rPr lang="en-US" altLang="zh-CN" sz="1800" dirty="0"/>
              <a:t>            </a:t>
            </a:r>
            <a:r>
              <a:rPr lang="en-US" altLang="zh-CN" sz="1800" dirty="0" err="1">
                <a:solidFill>
                  <a:schemeClr val="tx1"/>
                </a:solidFill>
              </a:rPr>
              <a:t>self</a:t>
            </a:r>
            <a:r>
              <a:rPr lang="en-US" altLang="zh-CN" sz="1800" dirty="0" err="1"/>
              <a:t>.driver.find_element_by_accessibility_id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chemeClr val="tx1"/>
                </a:solidFill>
              </a:rPr>
              <a:t>"</a:t>
            </a:r>
            <a:r>
              <a:rPr lang="zh-CN" altLang="en-US" sz="1800" dirty="0">
                <a:solidFill>
                  <a:schemeClr val="tx1"/>
                </a:solidFill>
              </a:rPr>
              <a:t>新建待办事项</a:t>
            </a:r>
            <a:r>
              <a:rPr lang="en-US" altLang="zh-CN" sz="1800" dirty="0">
                <a:solidFill>
                  <a:schemeClr val="tx1"/>
                </a:solidFill>
              </a:rPr>
              <a:t>"</a:t>
            </a:r>
            <a:r>
              <a:rPr lang="en-US" altLang="zh-CN" sz="1800" dirty="0"/>
              <a:t>).click()</a:t>
            </a:r>
            <a:br>
              <a:rPr lang="en-US" altLang="zh-CN" sz="1800" dirty="0"/>
            </a:br>
            <a:r>
              <a:rPr lang="en-US" altLang="zh-CN" sz="1800" dirty="0"/>
              <a:t>            content = </a:t>
            </a:r>
            <a:r>
              <a:rPr lang="en-US" altLang="zh-CN" sz="1800" dirty="0" err="1">
                <a:solidFill>
                  <a:schemeClr val="tx1"/>
                </a:solidFill>
              </a:rPr>
              <a:t>self</a:t>
            </a:r>
            <a:r>
              <a:rPr lang="en-US" altLang="zh-CN" sz="1800" dirty="0" err="1"/>
              <a:t>.driver.find_element_by_id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chemeClr val="tx1"/>
                </a:solidFill>
              </a:rPr>
              <a:t>"</a:t>
            </a:r>
            <a:r>
              <a:rPr lang="en-US" altLang="zh-CN" sz="1800" dirty="0" err="1">
                <a:solidFill>
                  <a:schemeClr val="tx1"/>
                </a:solidFill>
              </a:rPr>
              <a:t>com.example.todolist:id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en-US" altLang="zh-CN" sz="1800" dirty="0" err="1">
                <a:solidFill>
                  <a:schemeClr val="tx1"/>
                </a:solidFill>
              </a:rPr>
              <a:t>toDoItemDetailET</a:t>
            </a:r>
            <a:r>
              <a:rPr lang="en-US" altLang="zh-CN" sz="1800" dirty="0">
                <a:solidFill>
                  <a:schemeClr val="tx1"/>
                </a:solidFill>
              </a:rPr>
              <a:t>"</a:t>
            </a:r>
            <a:r>
              <a:rPr lang="en-US" altLang="zh-CN" sz="1800" dirty="0"/>
              <a:t>)</a:t>
            </a:r>
            <a:br>
              <a:rPr lang="en-US" altLang="zh-CN" sz="1800" dirty="0"/>
            </a:br>
            <a:r>
              <a:rPr lang="en-US" altLang="zh-CN" sz="1800" dirty="0"/>
              <a:t>            </a:t>
            </a:r>
            <a:r>
              <a:rPr lang="en-US" altLang="zh-CN" sz="1800" dirty="0" err="1"/>
              <a:t>content.send_keys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chemeClr val="tx1"/>
                </a:solidFill>
              </a:rPr>
              <a:t>"</a:t>
            </a:r>
            <a:r>
              <a:rPr lang="zh-CN" altLang="en-US" sz="1800" dirty="0">
                <a:solidFill>
                  <a:schemeClr val="tx1"/>
                </a:solidFill>
              </a:rPr>
              <a:t>第一个事项</a:t>
            </a:r>
            <a:r>
              <a:rPr lang="en-US" altLang="zh-CN" sz="1800" dirty="0">
                <a:solidFill>
                  <a:schemeClr val="tx1"/>
                </a:solidFill>
              </a:rPr>
              <a:t>" </a:t>
            </a:r>
            <a:r>
              <a:rPr lang="en-US" altLang="zh-CN" sz="1800" dirty="0"/>
              <a:t>+ </a:t>
            </a:r>
            <a:r>
              <a:rPr lang="en-US" altLang="zh-CN" sz="1800" dirty="0">
                <a:solidFill>
                  <a:schemeClr val="tx1"/>
                </a:solidFill>
              </a:rPr>
              <a:t>str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))</a:t>
            </a:r>
            <a:br>
              <a:rPr lang="en-US" altLang="zh-CN" sz="1800" dirty="0"/>
            </a:br>
            <a:r>
              <a:rPr lang="en-US" altLang="zh-CN" sz="1800" dirty="0"/>
              <a:t>            </a:t>
            </a:r>
            <a:r>
              <a:rPr lang="en-US" altLang="zh-CN" sz="1800" dirty="0" err="1">
                <a:solidFill>
                  <a:schemeClr val="tx1"/>
                </a:solidFill>
              </a:rPr>
              <a:t>self</a:t>
            </a:r>
            <a:r>
              <a:rPr lang="en-US" altLang="zh-CN" sz="1800" dirty="0" err="1"/>
              <a:t>.driver.find_element_by_id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chemeClr val="tx1"/>
                </a:solidFill>
              </a:rPr>
              <a:t>"</a:t>
            </a:r>
            <a:r>
              <a:rPr lang="en-US" altLang="zh-CN" sz="1800" dirty="0" err="1">
                <a:solidFill>
                  <a:schemeClr val="tx1"/>
                </a:solidFill>
              </a:rPr>
              <a:t>com.example.todolist:id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en-US" altLang="zh-CN" sz="1800" dirty="0" err="1">
                <a:solidFill>
                  <a:schemeClr val="tx1"/>
                </a:solidFill>
              </a:rPr>
              <a:t>saveBtn</a:t>
            </a:r>
            <a:r>
              <a:rPr lang="en-US" altLang="zh-CN" sz="1800" dirty="0">
                <a:solidFill>
                  <a:schemeClr val="tx1"/>
                </a:solidFill>
              </a:rPr>
              <a:t>"</a:t>
            </a:r>
            <a:r>
              <a:rPr lang="en-US" altLang="zh-CN" sz="1800" dirty="0"/>
              <a:t>).click()</a:t>
            </a:r>
            <a:br>
              <a:rPr lang="en-US" altLang="zh-CN" sz="1800" dirty="0"/>
            </a:b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dirty="0"/>
              <a:t>    </a:t>
            </a:r>
            <a:r>
              <a:rPr lang="en-US" altLang="zh-CN" sz="1800" dirty="0">
                <a:solidFill>
                  <a:schemeClr val="tx1"/>
                </a:solidFill>
              </a:rPr>
              <a:t>def </a:t>
            </a:r>
            <a:r>
              <a:rPr lang="en-US" altLang="zh-CN" sz="1800" dirty="0" err="1"/>
              <a:t>test_delete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chemeClr val="tx1"/>
                </a:solidFill>
              </a:rPr>
              <a:t>self</a:t>
            </a:r>
            <a:r>
              <a:rPr lang="en-US" altLang="zh-CN" sz="1800" dirty="0"/>
              <a:t>):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dirty="0"/>
              <a:t>        </a:t>
            </a:r>
            <a:r>
              <a:rPr lang="en-US" altLang="zh-CN" sz="1800" dirty="0" err="1"/>
              <a:t>list_view</a:t>
            </a:r>
            <a:r>
              <a:rPr lang="en-US" altLang="zh-CN" sz="1800" dirty="0"/>
              <a:t> = </a:t>
            </a:r>
            <a:r>
              <a:rPr lang="en-US" altLang="zh-CN" sz="1800" dirty="0" err="1">
                <a:solidFill>
                  <a:schemeClr val="tx1"/>
                </a:solidFill>
              </a:rPr>
              <a:t>self</a:t>
            </a:r>
            <a:r>
              <a:rPr lang="en-US" altLang="zh-CN" sz="1800" dirty="0" err="1"/>
              <a:t>.driver.find_element_by_id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chemeClr val="tx1"/>
                </a:solidFill>
              </a:rPr>
              <a:t>"</a:t>
            </a:r>
            <a:r>
              <a:rPr lang="en-US" altLang="zh-CN" sz="1800" dirty="0" err="1">
                <a:solidFill>
                  <a:schemeClr val="tx1"/>
                </a:solidFill>
              </a:rPr>
              <a:t>com.example.todolist:id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en-US" altLang="zh-CN" sz="1800" dirty="0" err="1">
                <a:solidFill>
                  <a:schemeClr val="tx1"/>
                </a:solidFill>
              </a:rPr>
              <a:t>todoListView</a:t>
            </a:r>
            <a:r>
              <a:rPr lang="en-US" altLang="zh-CN" sz="1800" dirty="0">
                <a:solidFill>
                  <a:schemeClr val="tx1"/>
                </a:solidFill>
              </a:rPr>
              <a:t>"</a:t>
            </a:r>
            <a:r>
              <a:rPr lang="en-US" altLang="zh-CN" sz="1800" dirty="0"/>
              <a:t>)</a:t>
            </a:r>
            <a:br>
              <a:rPr lang="en-US" altLang="zh-CN" sz="1800" dirty="0"/>
            </a:br>
            <a:r>
              <a:rPr lang="en-US" altLang="zh-CN" sz="1800" dirty="0"/>
              <a:t>        </a:t>
            </a:r>
            <a:r>
              <a:rPr lang="en-US" altLang="zh-CN" sz="1800" dirty="0" err="1"/>
              <a:t>list_items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list_view.find_elements_by_class_name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chemeClr val="tx1"/>
                </a:solidFill>
              </a:rPr>
              <a:t>"</a:t>
            </a:r>
            <a:r>
              <a:rPr lang="en-US" altLang="zh-CN" sz="1800" dirty="0" err="1">
                <a:solidFill>
                  <a:schemeClr val="tx1"/>
                </a:solidFill>
              </a:rPr>
              <a:t>android.widget.RelativeLayout</a:t>
            </a:r>
            <a:r>
              <a:rPr lang="en-US" altLang="zh-CN" sz="1800" dirty="0">
                <a:solidFill>
                  <a:schemeClr val="tx1"/>
                </a:solidFill>
              </a:rPr>
              <a:t>"</a:t>
            </a:r>
            <a:r>
              <a:rPr lang="en-US" altLang="zh-CN" sz="1800" dirty="0"/>
              <a:t>)</a:t>
            </a:r>
            <a:br>
              <a:rPr lang="en-US" altLang="zh-CN" sz="1800" dirty="0"/>
            </a:br>
            <a:r>
              <a:rPr lang="en-US" altLang="zh-CN" sz="1800" dirty="0"/>
              <a:t>        </a:t>
            </a:r>
            <a:r>
              <a:rPr lang="en-US" altLang="zh-CN" sz="1800" dirty="0" err="1"/>
              <a:t>item_len</a:t>
            </a:r>
            <a:r>
              <a:rPr lang="en-US" altLang="zh-CN" sz="1800" dirty="0"/>
              <a:t> = </a:t>
            </a:r>
            <a:r>
              <a:rPr lang="en-US" altLang="zh-CN" sz="1800" dirty="0" err="1">
                <a:solidFill>
                  <a:schemeClr val="tx1"/>
                </a:solidFill>
              </a:rPr>
              <a:t>len</a:t>
            </a:r>
            <a:r>
              <a:rPr lang="en-US" altLang="zh-CN" sz="1800" dirty="0"/>
              <a:t>(</a:t>
            </a:r>
            <a:r>
              <a:rPr lang="en-US" altLang="zh-CN" sz="1800" dirty="0" err="1"/>
              <a:t>list_items</a:t>
            </a:r>
            <a:r>
              <a:rPr lang="en-US" altLang="zh-CN" sz="1800" dirty="0"/>
              <a:t>)</a:t>
            </a:r>
            <a:br>
              <a:rPr lang="en-US" altLang="zh-CN" sz="1800" dirty="0"/>
            </a:br>
            <a:r>
              <a:rPr lang="en-US" altLang="zh-CN" sz="1800" dirty="0"/>
              <a:t>        </a:t>
            </a:r>
            <a:r>
              <a:rPr lang="en-US" altLang="zh-CN" sz="1800" dirty="0">
                <a:solidFill>
                  <a:schemeClr val="tx1"/>
                </a:solidFill>
              </a:rPr>
              <a:t>print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item_len</a:t>
            </a:r>
            <a:r>
              <a:rPr lang="en-US" altLang="zh-CN" sz="1800" dirty="0"/>
              <a:t>)</a:t>
            </a:r>
            <a:br>
              <a:rPr lang="en-US" altLang="zh-CN" sz="1800" dirty="0"/>
            </a:br>
            <a:r>
              <a:rPr lang="en-US" altLang="zh-CN" sz="1800" dirty="0"/>
              <a:t>        </a:t>
            </a:r>
            <a:r>
              <a:rPr lang="en-US" altLang="zh-CN" sz="1800" dirty="0">
                <a:solidFill>
                  <a:schemeClr val="tx1"/>
                </a:solidFill>
              </a:rPr>
              <a:t>for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in range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item_len</a:t>
            </a:r>
            <a:r>
              <a:rPr lang="en-US" altLang="zh-CN" sz="1800" dirty="0"/>
              <a:t>):</a:t>
            </a:r>
            <a:br>
              <a:rPr lang="en-US" altLang="zh-CN" sz="1800" dirty="0"/>
            </a:br>
            <a:r>
              <a:rPr lang="en-US" altLang="zh-CN" sz="1800" dirty="0"/>
              <a:t>            </a:t>
            </a:r>
            <a:r>
              <a:rPr lang="en-US" altLang="zh-CN" sz="1800" dirty="0" err="1"/>
              <a:t>list_items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list_view.find_elements_by_class_name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chemeClr val="tx1"/>
                </a:solidFill>
              </a:rPr>
              <a:t>"</a:t>
            </a:r>
            <a:r>
              <a:rPr lang="en-US" altLang="zh-CN" sz="1800" dirty="0" err="1">
                <a:solidFill>
                  <a:schemeClr val="tx1"/>
                </a:solidFill>
              </a:rPr>
              <a:t>android.widget.RelativeLayout</a:t>
            </a:r>
            <a:r>
              <a:rPr lang="en-US" altLang="zh-CN" sz="1800" dirty="0">
                <a:solidFill>
                  <a:schemeClr val="tx1"/>
                </a:solidFill>
              </a:rPr>
              <a:t>"</a:t>
            </a:r>
            <a:r>
              <a:rPr lang="en-US" altLang="zh-CN" sz="1800" dirty="0"/>
              <a:t>)</a:t>
            </a:r>
            <a:br>
              <a:rPr lang="en-US" altLang="zh-CN" sz="1800" dirty="0"/>
            </a:br>
            <a:r>
              <a:rPr lang="en-US" altLang="zh-CN" sz="1800" dirty="0"/>
              <a:t>            actions = </a:t>
            </a:r>
            <a:r>
              <a:rPr lang="en-US" altLang="zh-CN" sz="1800" dirty="0" err="1"/>
              <a:t>TouchAction</a:t>
            </a:r>
            <a:r>
              <a:rPr lang="en-US" altLang="zh-CN" sz="1800" dirty="0"/>
              <a:t>(</a:t>
            </a:r>
            <a:r>
              <a:rPr lang="en-US" altLang="zh-CN" sz="1800" dirty="0" err="1">
                <a:solidFill>
                  <a:schemeClr val="tx1"/>
                </a:solidFill>
              </a:rPr>
              <a:t>self</a:t>
            </a:r>
            <a:r>
              <a:rPr lang="en-US" altLang="zh-CN" sz="1800" dirty="0" err="1"/>
              <a:t>.driver</a:t>
            </a:r>
            <a:r>
              <a:rPr lang="en-US" altLang="zh-CN" sz="1800" dirty="0"/>
              <a:t>)</a:t>
            </a:r>
            <a:br>
              <a:rPr lang="en-US" altLang="zh-CN" sz="1800" dirty="0"/>
            </a:br>
            <a:r>
              <a:rPr lang="en-US" altLang="zh-CN" sz="1800" dirty="0"/>
              <a:t>            </a:t>
            </a:r>
            <a:r>
              <a:rPr lang="en-US" altLang="zh-CN" sz="1800" dirty="0" err="1"/>
              <a:t>actions.long_press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chemeClr val="tx1"/>
                </a:solidFill>
              </a:rPr>
              <a:t>el</a:t>
            </a:r>
            <a:r>
              <a:rPr lang="en-US" altLang="zh-CN" sz="1800" dirty="0"/>
              <a:t>=</a:t>
            </a:r>
            <a:r>
              <a:rPr lang="en-US" altLang="zh-CN" sz="1800" dirty="0" err="1"/>
              <a:t>list_items</a:t>
            </a:r>
            <a:r>
              <a:rPr lang="en-US" altLang="zh-CN" sz="1800" dirty="0"/>
              <a:t>[</a:t>
            </a:r>
            <a:r>
              <a:rPr lang="en-US" altLang="zh-CN" sz="1800" dirty="0">
                <a:solidFill>
                  <a:schemeClr val="tx1"/>
                </a:solidFill>
              </a:rPr>
              <a:t>0</a:t>
            </a:r>
            <a:r>
              <a:rPr lang="en-US" altLang="zh-CN" sz="1800" dirty="0"/>
              <a:t>], </a:t>
            </a:r>
            <a:r>
              <a:rPr lang="en-US" altLang="zh-CN" sz="1800" dirty="0">
                <a:solidFill>
                  <a:schemeClr val="tx1"/>
                </a:solidFill>
              </a:rPr>
              <a:t>duration</a:t>
            </a:r>
            <a:r>
              <a:rPr lang="en-US" altLang="zh-CN" sz="1800" dirty="0"/>
              <a:t>=</a:t>
            </a:r>
            <a:r>
              <a:rPr lang="en-US" altLang="zh-CN" sz="1800" dirty="0">
                <a:solidFill>
                  <a:schemeClr val="tx1"/>
                </a:solidFill>
              </a:rPr>
              <a:t>5000</a:t>
            </a:r>
            <a:r>
              <a:rPr lang="en-US" altLang="zh-CN" sz="1800" dirty="0"/>
              <a:t>).perform()</a:t>
            </a:r>
            <a:br>
              <a:rPr lang="en-US" altLang="zh-CN" sz="1800" dirty="0"/>
            </a:br>
            <a:r>
              <a:rPr lang="en-US" altLang="zh-CN" sz="1800" dirty="0"/>
              <a:t>            </a:t>
            </a:r>
            <a:r>
              <a:rPr lang="en-US" altLang="zh-CN" sz="1800" dirty="0" err="1">
                <a:solidFill>
                  <a:schemeClr val="tx1"/>
                </a:solidFill>
              </a:rPr>
              <a:t>self</a:t>
            </a:r>
            <a:r>
              <a:rPr lang="en-US" altLang="zh-CN" sz="1800" dirty="0" err="1"/>
              <a:t>.driver.find_element_by_xpath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chemeClr val="tx1"/>
                </a:solidFill>
              </a:rPr>
              <a:t>"//*[@text='</a:t>
            </a:r>
            <a:r>
              <a:rPr lang="zh-CN" altLang="en-US" sz="1800" dirty="0">
                <a:solidFill>
                  <a:schemeClr val="tx1"/>
                </a:solidFill>
              </a:rPr>
              <a:t>删除</a:t>
            </a:r>
            <a:r>
              <a:rPr lang="en-US" altLang="zh-CN" sz="1800" dirty="0">
                <a:solidFill>
                  <a:schemeClr val="tx1"/>
                </a:solidFill>
              </a:rPr>
              <a:t>']"</a:t>
            </a:r>
            <a:r>
              <a:rPr lang="en-US" altLang="zh-CN" sz="1800" dirty="0"/>
              <a:t>).click()</a:t>
            </a:r>
            <a:br>
              <a:rPr lang="en-US" altLang="zh-CN" sz="1800" dirty="0"/>
            </a:br>
            <a:r>
              <a:rPr lang="en-US" altLang="zh-CN" sz="1800" dirty="0"/>
              <a:t>            </a:t>
            </a:r>
            <a:r>
              <a:rPr lang="en-US" altLang="zh-CN" sz="1800" dirty="0" err="1">
                <a:solidFill>
                  <a:schemeClr val="tx1"/>
                </a:solidFill>
              </a:rPr>
              <a:t>self</a:t>
            </a:r>
            <a:r>
              <a:rPr lang="en-US" altLang="zh-CN" sz="1800" dirty="0" err="1"/>
              <a:t>.driver.find_element_by_xpath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chemeClr val="tx1"/>
                </a:solidFill>
              </a:rPr>
              <a:t>"//*[@text='</a:t>
            </a:r>
            <a:r>
              <a:rPr lang="zh-CN" altLang="en-US" sz="1800" dirty="0">
                <a:solidFill>
                  <a:schemeClr val="tx1"/>
                </a:solidFill>
              </a:rPr>
              <a:t>确认</a:t>
            </a:r>
            <a:r>
              <a:rPr lang="en-US" altLang="zh-CN" sz="1800" dirty="0">
                <a:solidFill>
                  <a:schemeClr val="tx1"/>
                </a:solidFill>
              </a:rPr>
              <a:t>']"</a:t>
            </a:r>
            <a:r>
              <a:rPr lang="en-US" altLang="zh-CN" sz="1800" dirty="0"/>
              <a:t>).click()</a:t>
            </a:r>
            <a:br>
              <a:rPr lang="en-US" altLang="zh-CN" sz="1800" dirty="0"/>
            </a:br>
            <a:r>
              <a:rPr lang="en-US" altLang="zh-CN" sz="1800" dirty="0"/>
              <a:t>            </a:t>
            </a:r>
            <a:r>
              <a:rPr lang="en-US" altLang="zh-CN" sz="1800" dirty="0" err="1"/>
              <a:t>time.sleep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chemeClr val="tx1"/>
                </a:solidFill>
              </a:rPr>
              <a:t>2</a:t>
            </a:r>
            <a:r>
              <a:rPr lang="en-US" altLang="zh-CN" sz="1800" dirty="0"/>
              <a:t>)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dirty="0">
                <a:solidFill>
                  <a:schemeClr val="tx1"/>
                </a:solidFill>
              </a:rPr>
              <a:t>if </a:t>
            </a:r>
            <a:r>
              <a:rPr lang="en-US" altLang="zh-CN" sz="1800" dirty="0"/>
              <a:t>__name__ == </a:t>
            </a:r>
            <a:r>
              <a:rPr lang="en-US" altLang="zh-CN" sz="1800" dirty="0">
                <a:solidFill>
                  <a:schemeClr val="tx1"/>
                </a:solidFill>
              </a:rPr>
              <a:t>"__main__"</a:t>
            </a:r>
            <a:r>
              <a:rPr lang="en-US" altLang="zh-CN" sz="1800" dirty="0"/>
              <a:t>:</a:t>
            </a:r>
            <a:br>
              <a:rPr lang="en-US" altLang="zh-CN" sz="1800" dirty="0"/>
            </a:br>
            <a:r>
              <a:rPr lang="en-US" altLang="zh-CN" sz="1800" dirty="0"/>
              <a:t>    </a:t>
            </a:r>
            <a:r>
              <a:rPr lang="en-US" altLang="zh-CN" sz="1800" i="1" dirty="0">
                <a:solidFill>
                  <a:schemeClr val="tx1"/>
                </a:solidFill>
              </a:rPr>
              <a:t># </a:t>
            </a:r>
            <a:r>
              <a:rPr lang="en-US" altLang="zh-CN" sz="1800" i="1" dirty="0" err="1">
                <a:solidFill>
                  <a:schemeClr val="tx1"/>
                </a:solidFill>
              </a:rPr>
              <a:t>pytest.main</a:t>
            </a:r>
            <a:r>
              <a:rPr lang="en-US" altLang="zh-CN" sz="1800" i="1" dirty="0">
                <a:solidFill>
                  <a:schemeClr val="tx1"/>
                </a:solidFill>
              </a:rPr>
              <a:t>(["--setup-show","-s","test_first_demo2.py"])</a:t>
            </a:r>
            <a:br>
              <a:rPr lang="en-US" altLang="zh-CN" sz="1800" i="1" dirty="0">
                <a:solidFill>
                  <a:schemeClr val="tx1"/>
                </a:solidFill>
              </a:rPr>
            </a:br>
            <a:r>
              <a:rPr lang="en-US" altLang="zh-CN" sz="1800" i="1" dirty="0">
                <a:solidFill>
                  <a:schemeClr val="tx1"/>
                </a:solidFill>
              </a:rPr>
              <a:t>    </a:t>
            </a:r>
            <a:r>
              <a:rPr lang="en-US" altLang="zh-CN" sz="1800" dirty="0" err="1"/>
              <a:t>pytest.main</a:t>
            </a:r>
            <a:r>
              <a:rPr lang="en-US" altLang="zh-CN" sz="1800" dirty="0"/>
              <a:t>([</a:t>
            </a:r>
            <a:r>
              <a:rPr lang="en-US" altLang="zh-CN" sz="1800" dirty="0">
                <a:solidFill>
                  <a:schemeClr val="tx1"/>
                </a:solidFill>
              </a:rPr>
              <a:t>"-s"</a:t>
            </a:r>
            <a:r>
              <a:rPr lang="en-US" altLang="zh-CN" sz="1800" dirty="0"/>
              <a:t>, </a:t>
            </a:r>
            <a:r>
              <a:rPr lang="en-US" altLang="zh-CN" sz="1800" dirty="0">
                <a:solidFill>
                  <a:schemeClr val="tx1"/>
                </a:solidFill>
              </a:rPr>
              <a:t>"test_appium_demo.py::</a:t>
            </a:r>
            <a:r>
              <a:rPr lang="en-US" altLang="zh-CN" sz="1800" dirty="0" err="1">
                <a:solidFill>
                  <a:schemeClr val="tx1"/>
                </a:solidFill>
              </a:rPr>
              <a:t>TestTodoList</a:t>
            </a:r>
            <a:r>
              <a:rPr lang="en-US" altLang="zh-CN" sz="1800" dirty="0">
                <a:solidFill>
                  <a:schemeClr val="tx1"/>
                </a:solidFill>
              </a:rPr>
              <a:t>"</a:t>
            </a:r>
            <a:r>
              <a:rPr lang="en-US" altLang="zh-CN" sz="1800" dirty="0"/>
              <a:t>])</a:t>
            </a:r>
            <a:endParaRPr lang="zh-CN" altLang="en-US" sz="18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737AA9A-461D-49D5-8072-70344B9732CF}"/>
              </a:ext>
            </a:extLst>
          </p:cNvPr>
          <p:cNvSpPr txBox="1">
            <a:spLocks/>
          </p:cNvSpPr>
          <p:nvPr/>
        </p:nvSpPr>
        <p:spPr>
          <a:xfrm>
            <a:off x="11021" y="188640"/>
            <a:ext cx="8301038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3599"/>
              </a:lnSpc>
            </a:pPr>
            <a:r>
              <a:rPr lang="en-US" altLang="zh-CN" sz="3200" b="1" dirty="0" err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MS Shell Dlg" pitchFamily="18" charset="0"/>
              </a:rPr>
              <a:t>pytest</a:t>
            </a:r>
            <a:r>
              <a:rPr lang="zh-CN" altLang="en-US" sz="3200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MS Shell Dlg" pitchFamily="18" charset="0"/>
              </a:rPr>
              <a:t>与</a:t>
            </a:r>
            <a:r>
              <a:rPr lang="en-US" altLang="zh-CN" sz="3200" b="1" dirty="0" err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MS Shell Dlg" pitchFamily="18" charset="0"/>
              </a:rPr>
              <a:t>appium</a:t>
            </a:r>
            <a:endParaRPr lang="zh-CN" altLang="en-US" sz="3200" b="1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cs typeface="MS Shell Dlg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78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84A3C4-9CA9-442F-AF9B-B23E54ABB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隐式等待：服务端（</a:t>
            </a:r>
            <a:r>
              <a:rPr lang="en-US" altLang="zh-CN" dirty="0"/>
              <a:t>Appium</a:t>
            </a:r>
            <a:r>
              <a:rPr lang="zh-CN" altLang="en-US" dirty="0"/>
              <a:t>）会在特定的超时时间内重试多次寻找控件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zh-CN" altLang="en-US" dirty="0"/>
              <a:t>显式等待：在客户端（用例端）根据更灵活的条件循环等待条件满足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90ADD266-DECD-408F-8B0F-F941C007F4B5}"/>
              </a:ext>
            </a:extLst>
          </p:cNvPr>
          <p:cNvSpPr txBox="1"/>
          <p:nvPr/>
        </p:nvSpPr>
        <p:spPr>
          <a:xfrm>
            <a:off x="1919536" y="2564904"/>
            <a:ext cx="8928992" cy="2952328"/>
          </a:xfrm>
          <a:prstGeom prst="rect">
            <a:avLst/>
          </a:prstGeom>
          <a:solidFill>
            <a:srgbClr val="DBEEF4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2800" dirty="0">
                <a:latin typeface="+mn-ea"/>
                <a:ea typeface="+mn-ea"/>
              </a:rPr>
              <a:t>#</a:t>
            </a:r>
            <a:r>
              <a:rPr lang="zh-CN" altLang="en-US" sz="2800" dirty="0">
                <a:latin typeface="+mn-ea"/>
                <a:ea typeface="+mn-ea"/>
              </a:rPr>
              <a:t>隐式等待</a:t>
            </a:r>
            <a:endParaRPr lang="en-US" altLang="zh-CN" sz="2800" dirty="0">
              <a:latin typeface="+mn-ea"/>
              <a:ea typeface="+mn-ea"/>
            </a:endParaRPr>
          </a:p>
          <a:p>
            <a:r>
              <a:rPr lang="en-US" altLang="zh-CN" sz="2800" dirty="0" err="1">
                <a:latin typeface="+mn-ea"/>
                <a:ea typeface="+mn-ea"/>
              </a:rPr>
              <a:t>self.driver.implicitly_wait</a:t>
            </a:r>
            <a:r>
              <a:rPr lang="en-US" altLang="zh-CN" sz="2800" dirty="0">
                <a:latin typeface="+mn-ea"/>
                <a:ea typeface="+mn-ea"/>
              </a:rPr>
              <a:t>(5)</a:t>
            </a:r>
          </a:p>
          <a:p>
            <a:r>
              <a:rPr lang="en-US" altLang="zh-CN" sz="2800" dirty="0">
                <a:latin typeface="+mn-ea"/>
                <a:ea typeface="+mn-ea"/>
              </a:rPr>
              <a:t>#</a:t>
            </a:r>
            <a:r>
              <a:rPr lang="zh-CN" altLang="en-US" sz="2800" dirty="0">
                <a:latin typeface="+mn-ea"/>
                <a:ea typeface="+mn-ea"/>
              </a:rPr>
              <a:t>显式等待</a:t>
            </a:r>
            <a:endParaRPr lang="en-US" altLang="zh-CN" sz="2800" dirty="0">
              <a:latin typeface="+mn-ea"/>
              <a:ea typeface="+mn-ea"/>
            </a:endParaRPr>
          </a:p>
          <a:p>
            <a:r>
              <a:rPr lang="en-US" altLang="zh-CN" sz="2800" dirty="0">
                <a:latin typeface="+mn-ea"/>
                <a:ea typeface="+mn-ea"/>
              </a:rPr>
              <a:t>element = </a:t>
            </a:r>
            <a:r>
              <a:rPr lang="en-US" altLang="zh-CN" sz="2800" dirty="0" err="1">
                <a:latin typeface="+mn-ea"/>
                <a:ea typeface="+mn-ea"/>
              </a:rPr>
              <a:t>WebDriverWait</a:t>
            </a:r>
            <a:r>
              <a:rPr lang="en-US" altLang="zh-CN" sz="2800" dirty="0">
                <a:latin typeface="+mn-ea"/>
                <a:ea typeface="+mn-ea"/>
              </a:rPr>
              <a:t>(driver, 10).until( </a:t>
            </a:r>
            <a:r>
              <a:rPr lang="en-US" altLang="zh-CN" sz="2800" dirty="0" err="1">
                <a:latin typeface="+mn-ea"/>
                <a:ea typeface="+mn-ea"/>
              </a:rPr>
              <a:t>EC.presence_of_element_located</a:t>
            </a:r>
            <a:r>
              <a:rPr lang="en-US" altLang="zh-CN" sz="2800" dirty="0">
                <a:latin typeface="+mn-ea"/>
                <a:ea typeface="+mn-ea"/>
              </a:rPr>
              <a:t>((By.ID, "navbar-header")))</a:t>
            </a:r>
            <a:endParaRPr lang="zh-CN" altLang="en-US" sz="2800" dirty="0">
              <a:latin typeface="+mn-ea"/>
              <a:ea typeface="+mn-ea"/>
            </a:endParaRPr>
          </a:p>
          <a:p>
            <a:endParaRPr lang="zh-CN" altLang="en-US" sz="28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737AA9A-461D-49D5-8072-70344B9732CF}"/>
              </a:ext>
            </a:extLst>
          </p:cNvPr>
          <p:cNvSpPr txBox="1">
            <a:spLocks/>
          </p:cNvSpPr>
          <p:nvPr/>
        </p:nvSpPr>
        <p:spPr>
          <a:xfrm>
            <a:off x="3887987" y="180112"/>
            <a:ext cx="8301038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3599"/>
              </a:lnSpc>
            </a:pPr>
            <a:r>
              <a:rPr lang="zh-CN" altLang="en-US" sz="3200" b="1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MS Shell Dlg" pitchFamily="18" charset="0"/>
              </a:rPr>
              <a:t>隐式等待与显式等待</a:t>
            </a:r>
          </a:p>
        </p:txBody>
      </p:sp>
    </p:spTree>
    <p:extLst>
      <p:ext uri="{BB962C8B-B14F-4D97-AF65-F5344CB8AC3E}">
        <p14:creationId xmlns:p14="http://schemas.microsoft.com/office/powerpoint/2010/main" val="161037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84A3C4-9CA9-442F-AF9B-B23E54A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432" y="1052736"/>
            <a:ext cx="10221383" cy="2032893"/>
          </a:xfrm>
        </p:spPr>
        <p:txBody>
          <a:bodyPr>
            <a:normAutofit/>
          </a:bodyPr>
          <a:lstStyle/>
          <a:p>
            <a:r>
              <a:rPr lang="zh-CN" altLang="en-US" dirty="0"/>
              <a:t> 测试步骤三要素：</a:t>
            </a:r>
            <a:r>
              <a:rPr lang="en-US" altLang="zh-CN" dirty="0"/>
              <a:t> </a:t>
            </a:r>
            <a:r>
              <a:rPr lang="zh-CN" altLang="en-US" dirty="0"/>
              <a:t>定位、交互、断言</a:t>
            </a:r>
            <a:endParaRPr lang="en-US" altLang="zh-CN" dirty="0"/>
          </a:p>
          <a:p>
            <a:r>
              <a:rPr lang="zh-CN" altLang="en-US" dirty="0"/>
              <a:t>定位：</a:t>
            </a:r>
            <a:r>
              <a:rPr lang="en-US" altLang="zh-CN" dirty="0"/>
              <a:t>id</a:t>
            </a:r>
            <a:r>
              <a:rPr lang="zh-CN" altLang="en-US" dirty="0"/>
              <a:t>、</a:t>
            </a:r>
            <a:r>
              <a:rPr lang="en-US" altLang="zh-CN" dirty="0"/>
              <a:t>Accessibility ID</a:t>
            </a:r>
            <a:r>
              <a:rPr lang="zh-CN" altLang="en-US" dirty="0"/>
              <a:t>、</a:t>
            </a:r>
            <a:r>
              <a:rPr lang="en-US" altLang="zh-CN" dirty="0"/>
              <a:t>XPath</a:t>
            </a:r>
            <a:endParaRPr lang="zh-CN" altLang="en-US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90ADD266-DECD-408F-8B0F-F941C007F4B5}"/>
              </a:ext>
            </a:extLst>
          </p:cNvPr>
          <p:cNvSpPr txBox="1"/>
          <p:nvPr/>
        </p:nvSpPr>
        <p:spPr>
          <a:xfrm>
            <a:off x="442434" y="2780928"/>
            <a:ext cx="11307132" cy="3096344"/>
          </a:xfrm>
          <a:prstGeom prst="rect">
            <a:avLst/>
          </a:prstGeom>
          <a:solidFill>
            <a:srgbClr val="DBEEF4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2000" dirty="0"/>
              <a:t>el1 = </a:t>
            </a:r>
            <a:r>
              <a:rPr lang="en-US" altLang="zh-CN" sz="2000" dirty="0" err="1"/>
              <a:t>driver.find_element_by_accessibility_id</a:t>
            </a:r>
            <a:r>
              <a:rPr lang="en-US" altLang="zh-CN" sz="2000" dirty="0"/>
              <a:t>('</a:t>
            </a:r>
            <a:r>
              <a:rPr lang="en-US" altLang="zh-CN" sz="2000" dirty="0" err="1"/>
              <a:t>SomeAccessibilityID</a:t>
            </a:r>
            <a:r>
              <a:rPr lang="en-US" altLang="zh-CN" sz="2000" dirty="0"/>
              <a:t>’)</a:t>
            </a:r>
          </a:p>
          <a:p>
            <a:r>
              <a:rPr lang="en-US" altLang="zh-CN" sz="2000" dirty="0"/>
              <a:t>el2= </a:t>
            </a:r>
            <a:r>
              <a:rPr lang="en-US" altLang="zh-CN" sz="2000" dirty="0" err="1"/>
              <a:t>driver.find_element_by_id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chemeClr val="tx1"/>
                </a:solidFill>
              </a:rPr>
              <a:t>"</a:t>
            </a:r>
            <a:r>
              <a:rPr lang="en-US" altLang="zh-CN" sz="2000" dirty="0" err="1">
                <a:solidFill>
                  <a:schemeClr val="tx1"/>
                </a:solidFill>
              </a:rPr>
              <a:t>com.tencent.mobileqq:id</a:t>
            </a:r>
            <a:r>
              <a:rPr lang="en-US" altLang="zh-CN" sz="2000" dirty="0">
                <a:solidFill>
                  <a:schemeClr val="tx1"/>
                </a:solidFill>
              </a:rPr>
              <a:t>/</a:t>
            </a:r>
            <a:r>
              <a:rPr lang="en-US" altLang="zh-CN" sz="2000" dirty="0" err="1">
                <a:solidFill>
                  <a:schemeClr val="tx1"/>
                </a:solidFill>
              </a:rPr>
              <a:t>btn_login</a:t>
            </a:r>
            <a:r>
              <a:rPr lang="en-US" altLang="zh-CN" sz="2000" dirty="0">
                <a:solidFill>
                  <a:schemeClr val="tx1"/>
                </a:solidFill>
              </a:rPr>
              <a:t>"</a:t>
            </a:r>
            <a:r>
              <a:rPr lang="en-US" altLang="zh-CN" sz="2000" dirty="0"/>
              <a:t>)</a:t>
            </a:r>
          </a:p>
          <a:p>
            <a:r>
              <a:rPr lang="zh-CN" altLang="en-US" sz="2000" dirty="0"/>
              <a:t> 查找：</a:t>
            </a:r>
            <a:endParaRPr lang="en-US" altLang="zh-CN" sz="2000" dirty="0"/>
          </a:p>
          <a:p>
            <a:r>
              <a:rPr lang="en-US" altLang="zh-CN" sz="2000" dirty="0"/>
              <a:t> //*[@text='</a:t>
            </a:r>
            <a:r>
              <a:rPr lang="zh-CN" altLang="en-US" sz="2000" dirty="0"/>
              <a:t>登录’</a:t>
            </a:r>
            <a:r>
              <a:rPr lang="en-US" altLang="zh-CN" sz="2000" dirty="0"/>
              <a:t>]</a:t>
            </a:r>
          </a:p>
          <a:p>
            <a:r>
              <a:rPr lang="en-US" altLang="zh-CN" sz="2000" dirty="0"/>
              <a:t> //*[contains(@resource-id, 'login’)]</a:t>
            </a:r>
          </a:p>
          <a:p>
            <a:r>
              <a:rPr lang="en-US" altLang="zh-CN" sz="2000" dirty="0"/>
              <a:t> </a:t>
            </a:r>
            <a:r>
              <a:rPr lang="zh-CN" altLang="en-US" sz="2000" dirty="0"/>
              <a:t>条件匹配：</a:t>
            </a:r>
            <a:endParaRPr lang="en-US" altLang="zh-CN" sz="2000" dirty="0"/>
          </a:p>
          <a:p>
            <a:r>
              <a:rPr lang="en-US" altLang="zh-CN" sz="2000" dirty="0"/>
              <a:t> //*[contains(@resource-id, ‘login’) and contains(@text, ‘</a:t>
            </a:r>
            <a:r>
              <a:rPr lang="zh-CN" altLang="en-US" sz="2000" dirty="0"/>
              <a:t>登录’</a:t>
            </a:r>
            <a:r>
              <a:rPr lang="en-US" altLang="zh-CN" sz="2000" dirty="0"/>
              <a:t>)]]</a:t>
            </a:r>
          </a:p>
          <a:p>
            <a:r>
              <a:rPr lang="en-US" altLang="zh-CN" sz="2000" dirty="0"/>
              <a:t> //*[contains(@text, ‘</a:t>
            </a:r>
            <a:r>
              <a:rPr lang="zh-CN" altLang="en-US" sz="2000" dirty="0"/>
              <a:t>登录’</a:t>
            </a:r>
            <a:r>
              <a:rPr lang="en-US" altLang="zh-CN" sz="2000" dirty="0"/>
              <a:t>) or contains(@label, '</a:t>
            </a:r>
            <a:r>
              <a:rPr lang="zh-CN" altLang="en-US" sz="2000" dirty="0"/>
              <a:t>登录’</a:t>
            </a:r>
            <a:r>
              <a:rPr lang="en-US" altLang="zh-CN" sz="2000" dirty="0"/>
              <a:t>)]]</a:t>
            </a:r>
          </a:p>
          <a:p>
            <a:r>
              <a:rPr lang="zh-CN" altLang="en-US" sz="2000" dirty="0"/>
              <a:t>寻找所有元素：</a:t>
            </a:r>
            <a:r>
              <a:rPr lang="en-US" altLang="zh-CN" sz="2000" dirty="0"/>
              <a:t>//*</a:t>
            </a:r>
            <a:endParaRPr lang="zh-CN" altLang="en-US" sz="20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737AA9A-461D-49D5-8072-70344B9732CF}"/>
              </a:ext>
            </a:extLst>
          </p:cNvPr>
          <p:cNvSpPr txBox="1">
            <a:spLocks/>
          </p:cNvSpPr>
          <p:nvPr/>
        </p:nvSpPr>
        <p:spPr>
          <a:xfrm>
            <a:off x="3887987" y="180112"/>
            <a:ext cx="8301038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3599"/>
              </a:lnSpc>
            </a:pPr>
            <a:r>
              <a:rPr lang="zh-CN" altLang="en-US" sz="3200" b="1" dirty="0">
                <a:solidFill>
                  <a:srgbClr val="FFFFFF"/>
                </a:solidFill>
                <a:latin typeface="宋体" panose="02010600030101010101" pitchFamily="2" charset="-122"/>
                <a:cs typeface="MS Shell Dlg" pitchFamily="18" charset="0"/>
              </a:rPr>
              <a:t>常用定位手段</a:t>
            </a:r>
          </a:p>
        </p:txBody>
      </p:sp>
    </p:spTree>
    <p:extLst>
      <p:ext uri="{BB962C8B-B14F-4D97-AF65-F5344CB8AC3E}">
        <p14:creationId xmlns:p14="http://schemas.microsoft.com/office/powerpoint/2010/main" val="276947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55A2772-917C-476C-90E5-65C39EC20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14" y="1482625"/>
            <a:ext cx="10852708" cy="389275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4A520F49-D1E7-493C-B627-F18CC7FE7BD6}"/>
              </a:ext>
            </a:extLst>
          </p:cNvPr>
          <p:cNvSpPr txBox="1">
            <a:spLocks/>
          </p:cNvSpPr>
          <p:nvPr/>
        </p:nvSpPr>
        <p:spPr>
          <a:xfrm>
            <a:off x="2567608" y="186481"/>
            <a:ext cx="8301038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3599"/>
              </a:lnSpc>
            </a:pPr>
            <a:r>
              <a:rPr lang="zh-CN" altLang="en-US" sz="3200" b="1" dirty="0">
                <a:solidFill>
                  <a:srgbClr val="FFFFFF"/>
                </a:solidFill>
                <a:latin typeface="宋体" panose="02010600030101010101" pitchFamily="2" charset="-122"/>
                <a:cs typeface="MS Shell Dlg" pitchFamily="18" charset="0"/>
              </a:rPr>
              <a:t>UIAutomator 2 的定位逻辑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F37E27-23C0-4EAF-9366-0C557108B660}"/>
              </a:ext>
            </a:extLst>
          </p:cNvPr>
          <p:cNvSpPr/>
          <p:nvPr/>
        </p:nvSpPr>
        <p:spPr>
          <a:xfrm>
            <a:off x="1631504" y="2492896"/>
            <a:ext cx="835292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944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737AA9A-461D-49D5-8072-70344B9732CF}"/>
              </a:ext>
            </a:extLst>
          </p:cNvPr>
          <p:cNvSpPr txBox="1">
            <a:spLocks/>
          </p:cNvSpPr>
          <p:nvPr/>
        </p:nvSpPr>
        <p:spPr>
          <a:xfrm>
            <a:off x="3887987" y="150294"/>
            <a:ext cx="8301038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3599"/>
              </a:lnSpc>
            </a:pPr>
            <a:r>
              <a:rPr lang="zh-CN" altLang="en-US" sz="3200" b="1" dirty="0">
                <a:solidFill>
                  <a:srgbClr val="FFFFFF"/>
                </a:solidFill>
                <a:latin typeface="宋体" panose="02010600030101010101" pitchFamily="2" charset="-122"/>
                <a:cs typeface="MS Shell Dlg" pitchFamily="18" charset="0"/>
              </a:rPr>
              <a:t>定位与操作的代码示例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F51898-92C9-4F49-B04A-E37F28974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03" y="1628800"/>
            <a:ext cx="11792297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174565"/>
      </p:ext>
    </p:extLst>
  </p:cSld>
  <p:clrMapOvr>
    <a:masterClrMapping/>
  </p:clrMapOvr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08 Intent的使用</Template>
  <TotalTime>5577</TotalTime>
  <Words>2352</Words>
  <Application>Microsoft Office PowerPoint</Application>
  <PresentationFormat>宽屏</PresentationFormat>
  <Paragraphs>195</Paragraphs>
  <Slides>28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华文楷体</vt:lpstr>
      <vt:lpstr>宋体</vt:lpstr>
      <vt:lpstr>微软雅黑</vt:lpstr>
      <vt:lpstr>Arial</vt:lpstr>
      <vt:lpstr>Calibri</vt:lpstr>
      <vt:lpstr>MS Shell Dlg</vt:lpstr>
      <vt:lpstr>Wingdings</vt:lpstr>
      <vt:lpstr>moban</vt:lpstr>
      <vt:lpstr>PowerPoint 演示文稿</vt:lpstr>
      <vt:lpstr>PowerPoint 演示文稿</vt:lpstr>
      <vt:lpstr>环境搭建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Hybrid混合App的自动化测试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导入样例项目</dc:title>
  <dc:creator>admin</dc:creator>
  <cp:lastModifiedBy>Administrator</cp:lastModifiedBy>
  <cp:revision>625</cp:revision>
  <dcterms:created xsi:type="dcterms:W3CDTF">2016-07-11T09:30:46Z</dcterms:created>
  <dcterms:modified xsi:type="dcterms:W3CDTF">2020-11-05T07:31:42Z</dcterms:modified>
</cp:coreProperties>
</file>