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90" r:id="rId2"/>
    <p:sldId id="256" r:id="rId3"/>
    <p:sldId id="287" r:id="rId4"/>
    <p:sldId id="267" r:id="rId5"/>
    <p:sldId id="294" r:id="rId6"/>
    <p:sldId id="291" r:id="rId7"/>
    <p:sldId id="284" r:id="rId8"/>
    <p:sldId id="301" r:id="rId9"/>
    <p:sldId id="283" r:id="rId10"/>
    <p:sldId id="292" r:id="rId11"/>
    <p:sldId id="268" r:id="rId12"/>
    <p:sldId id="269" r:id="rId13"/>
    <p:sldId id="270" r:id="rId14"/>
    <p:sldId id="271" r:id="rId15"/>
    <p:sldId id="272" r:id="rId16"/>
    <p:sldId id="285" r:id="rId17"/>
    <p:sldId id="293" r:id="rId18"/>
    <p:sldId id="295" r:id="rId19"/>
    <p:sldId id="273" r:id="rId20"/>
    <p:sldId id="297" r:id="rId21"/>
    <p:sldId id="299" r:id="rId22"/>
    <p:sldId id="286" r:id="rId23"/>
    <p:sldId id="300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89403" autoAdjust="0"/>
  </p:normalViewPr>
  <p:slideViewPr>
    <p:cSldViewPr>
      <p:cViewPr varScale="1">
        <p:scale>
          <a:sx n="81" d="100"/>
          <a:sy n="81" d="100"/>
        </p:scale>
        <p:origin x="716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3A3E-B14E-4586-9C40-0C2D600A28A7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FB8BA-F77B-4DA9-8DC9-43794474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3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3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+mn-ea"/>
              </a:rPr>
              <a:t>请注意，每个模拟器都使用一对按顺序排列的端口 </a:t>
            </a:r>
            <a:r>
              <a:rPr lang="en-US" altLang="zh-CN" sz="1200" dirty="0">
                <a:latin typeface="+mn-ea"/>
              </a:rPr>
              <a:t>- </a:t>
            </a:r>
            <a:r>
              <a:rPr lang="zh-CN" altLang="en-US" sz="1200" dirty="0">
                <a:latin typeface="+mn-ea"/>
              </a:rPr>
              <a:t>用于控制台连接的偶数号端口和用于 </a:t>
            </a:r>
            <a:r>
              <a:rPr lang="en-US" altLang="zh-CN" sz="1200" dirty="0" err="1">
                <a:latin typeface="+mn-ea"/>
              </a:rPr>
              <a:t>adb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连接的奇数号端口。例如：</a:t>
            </a:r>
          </a:p>
          <a:p>
            <a:r>
              <a:rPr lang="zh-CN" altLang="en-US" sz="1200" dirty="0">
                <a:latin typeface="+mn-ea"/>
              </a:rPr>
              <a:t>模拟器 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，控制台：</a:t>
            </a:r>
            <a:r>
              <a:rPr lang="en-US" altLang="zh-CN" sz="1200" dirty="0">
                <a:latin typeface="+mn-ea"/>
              </a:rPr>
              <a:t>5554</a:t>
            </a:r>
            <a:br>
              <a:rPr lang="en-US" altLang="zh-CN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模拟器 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 err="1">
                <a:latin typeface="+mn-ea"/>
              </a:rPr>
              <a:t>adb</a:t>
            </a:r>
            <a:r>
              <a:rPr lang="zh-CN" altLang="en-US" sz="1200" dirty="0">
                <a:latin typeface="+mn-ea"/>
              </a:rPr>
              <a:t>：</a:t>
            </a:r>
            <a:r>
              <a:rPr lang="en-US" altLang="zh-CN" sz="1200" dirty="0">
                <a:latin typeface="+mn-ea"/>
              </a:rPr>
              <a:t>5555</a:t>
            </a:r>
            <a:br>
              <a:rPr lang="en-US" altLang="zh-CN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模拟器 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，控制台：</a:t>
            </a:r>
            <a:r>
              <a:rPr lang="en-US" altLang="zh-CN" sz="1200" dirty="0">
                <a:latin typeface="+mn-ea"/>
              </a:rPr>
              <a:t>5556</a:t>
            </a:r>
            <a:br>
              <a:rPr lang="en-US" altLang="zh-CN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模拟器 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 err="1">
                <a:latin typeface="+mn-ea"/>
              </a:rPr>
              <a:t>adb</a:t>
            </a:r>
            <a:r>
              <a:rPr lang="zh-CN" altLang="en-US" sz="1200" dirty="0">
                <a:latin typeface="+mn-ea"/>
              </a:rPr>
              <a:t>：</a:t>
            </a:r>
            <a:r>
              <a:rPr lang="en-US" altLang="zh-CN" sz="1200" dirty="0">
                <a:latin typeface="+mn-ea"/>
              </a:rPr>
              <a:t>5557</a:t>
            </a:r>
            <a:br>
              <a:rPr lang="en-US" altLang="zh-CN" sz="1200" dirty="0">
                <a:latin typeface="+mn-ea"/>
              </a:rPr>
            </a:br>
            <a:r>
              <a:rPr lang="zh-CN" altLang="en-US" sz="1200" dirty="0">
                <a:latin typeface="+mn-ea"/>
              </a:rPr>
              <a:t>依此类推</a:t>
            </a:r>
          </a:p>
          <a:p>
            <a:r>
              <a:rPr lang="zh-CN" altLang="en-US" sz="1200" dirty="0">
                <a:latin typeface="+mn-ea"/>
              </a:rPr>
              <a:t>如上所示，在端口 </a:t>
            </a:r>
            <a:r>
              <a:rPr lang="en-US" altLang="zh-CN" sz="1200" dirty="0">
                <a:latin typeface="+mn-ea"/>
              </a:rPr>
              <a:t>5555 </a:t>
            </a:r>
            <a:r>
              <a:rPr lang="zh-CN" altLang="en-US" sz="1200" dirty="0">
                <a:latin typeface="+mn-ea"/>
              </a:rPr>
              <a:t>处与 </a:t>
            </a:r>
            <a:r>
              <a:rPr lang="en-US" altLang="zh-CN" sz="1200" dirty="0" err="1">
                <a:latin typeface="+mn-ea"/>
              </a:rPr>
              <a:t>adb</a:t>
            </a:r>
            <a:r>
              <a:rPr lang="en-US" altLang="zh-CN" sz="1200" dirty="0">
                <a:latin typeface="+mn-ea"/>
              </a:rPr>
              <a:t> </a:t>
            </a:r>
            <a:r>
              <a:rPr lang="zh-CN" altLang="en-US" sz="1200" dirty="0">
                <a:latin typeface="+mn-ea"/>
              </a:rPr>
              <a:t>连接的模拟器与控制台监听端口为 </a:t>
            </a:r>
            <a:r>
              <a:rPr lang="en-US" altLang="zh-CN" sz="1200" dirty="0">
                <a:latin typeface="+mn-ea"/>
              </a:rPr>
              <a:t>5554 </a:t>
            </a:r>
            <a:r>
              <a:rPr lang="zh-CN" altLang="en-US" sz="1200" dirty="0">
                <a:latin typeface="+mn-ea"/>
              </a:rPr>
              <a:t>的模拟器是同一个。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8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9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1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7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6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必须是</a:t>
            </a:r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59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必须是</a:t>
            </a:r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5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8229600" cy="8572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配置环境变量</a:t>
            </a:r>
            <a:endParaRPr lang="en-US" altLang="zh-CN" dirty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ANDROID_HOME=F:\AndroidSDK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>
                <a:latin typeface="+mn-ea"/>
              </a:rPr>
              <a:t>在</a:t>
            </a:r>
            <a:r>
              <a:rPr lang="en-US" altLang="zh-CN" sz="3200" dirty="0">
                <a:latin typeface="+mn-ea"/>
              </a:rPr>
              <a:t>path</a:t>
            </a:r>
            <a:r>
              <a:rPr lang="zh-CN" altLang="en-US" sz="3200" dirty="0">
                <a:latin typeface="+mn-ea"/>
              </a:rPr>
              <a:t>中加入</a:t>
            </a:r>
            <a:endParaRPr lang="en-US" altLang="zh-CN" sz="3200" dirty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%</a:t>
            </a:r>
            <a:r>
              <a:rPr lang="en-US" altLang="zh-CN" sz="2000" dirty="0" err="1">
                <a:latin typeface="+mn-ea"/>
              </a:rPr>
              <a:t>ANDROID_HOME</a:t>
            </a:r>
            <a:r>
              <a:rPr lang="en-US" altLang="zh-CN" sz="2000" dirty="0">
                <a:latin typeface="+mn-ea"/>
              </a:rPr>
              <a:t>%\platform-tools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%</a:t>
            </a:r>
            <a:r>
              <a:rPr lang="en-US" altLang="zh-CN" sz="2000" dirty="0" err="1">
                <a:latin typeface="+mn-ea"/>
              </a:rPr>
              <a:t>ANDROID_HOME</a:t>
            </a:r>
            <a:r>
              <a:rPr lang="en-US" altLang="zh-CN" sz="2000" dirty="0">
                <a:latin typeface="+mn-ea"/>
              </a:rPr>
              <a:t>%\tools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前提</a:t>
            </a:r>
          </a:p>
        </p:txBody>
      </p:sp>
    </p:spTree>
    <p:extLst>
      <p:ext uri="{BB962C8B-B14F-4D97-AF65-F5344CB8AC3E}">
        <p14:creationId xmlns:p14="http://schemas.microsoft.com/office/powerpoint/2010/main" val="394709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51571"/>
            <a:ext cx="5400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原理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常见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ADB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182556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400285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58" y="699542"/>
            <a:ext cx="8229600" cy="4210013"/>
          </a:xfrm>
        </p:spPr>
        <p:txBody>
          <a:bodyPr>
            <a:normAutofit fontScale="55000" lnSpcReduction="200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显示当前运行的虚拟设备：</a:t>
            </a:r>
            <a:r>
              <a:rPr lang="en-US" altLang="zh-CN" sz="2600" dirty="0">
                <a:latin typeface="+mn-ea"/>
              </a:rPr>
              <a:t>adb devices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查看adb所支持的所有命令：</a:t>
            </a:r>
            <a:r>
              <a:rPr lang="en-US" altLang="zh-CN" sz="2600" dirty="0" err="1">
                <a:latin typeface="+mn-ea"/>
              </a:rPr>
              <a:t>adb</a:t>
            </a:r>
            <a:r>
              <a:rPr lang="en-US" altLang="zh-CN" sz="2600" dirty="0">
                <a:latin typeface="+mn-ea"/>
              </a:rPr>
              <a:t> –-help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查看adb的版本序列号：adb version	</a:t>
            </a:r>
            <a:endParaRPr lang="en-US" altLang="zh-CN" sz="26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在模拟器安装软件：</a:t>
            </a:r>
            <a:r>
              <a:rPr lang="en-US" altLang="zh-CN" sz="2600" dirty="0">
                <a:latin typeface="+mn-ea"/>
              </a:rPr>
              <a:t>adb install –r  *.</a:t>
            </a:r>
            <a:r>
              <a:rPr lang="en-US" altLang="zh-CN" sz="2600" dirty="0" err="1">
                <a:latin typeface="+mn-ea"/>
              </a:rPr>
              <a:t>apk</a:t>
            </a:r>
            <a:endParaRPr lang="en-US" altLang="zh-CN" sz="26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在模拟器卸载软件：</a:t>
            </a:r>
            <a:r>
              <a:rPr lang="en-US" altLang="zh-CN" sz="2600" dirty="0">
                <a:latin typeface="+mn-ea"/>
              </a:rPr>
              <a:t>adb uninstall </a:t>
            </a:r>
            <a:r>
              <a:rPr lang="zh-CN" altLang="en-US" sz="2600" dirty="0">
                <a:latin typeface="+mn-ea"/>
              </a:rPr>
              <a:t>　包名　</a:t>
            </a:r>
            <a:endParaRPr lang="en-US" altLang="zh-CN" sz="26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向模拟器中传输文件：</a:t>
            </a:r>
            <a:r>
              <a:rPr lang="en-US" altLang="zh-CN" sz="2600" dirty="0">
                <a:latin typeface="+mn-ea"/>
              </a:rPr>
              <a:t>adb push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从模拟器中获取文件：</a:t>
            </a:r>
            <a:r>
              <a:rPr lang="en-US" altLang="zh-CN" sz="2600" dirty="0">
                <a:latin typeface="+mn-ea"/>
              </a:rPr>
              <a:t>adb pull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进入模拟器的</a:t>
            </a:r>
            <a:r>
              <a:rPr lang="en-US" altLang="zh-CN" sz="2600" dirty="0">
                <a:latin typeface="+mn-ea"/>
              </a:rPr>
              <a:t>shell</a:t>
            </a:r>
            <a:r>
              <a:rPr lang="zh-CN" altLang="en-US" sz="2600" dirty="0">
                <a:latin typeface="+mn-ea"/>
              </a:rPr>
              <a:t>模式：</a:t>
            </a:r>
            <a:r>
              <a:rPr lang="en-US" altLang="zh-CN" sz="2600" dirty="0">
                <a:latin typeface="+mn-ea"/>
              </a:rPr>
              <a:t>adb shell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重启</a:t>
            </a:r>
            <a:r>
              <a:rPr lang="en-US" altLang="zh-CN" sz="2600" dirty="0">
                <a:latin typeface="+mn-ea"/>
              </a:rPr>
              <a:t>server</a:t>
            </a:r>
            <a:r>
              <a:rPr lang="zh-CN" altLang="en-US" sz="2600" dirty="0">
                <a:latin typeface="+mn-ea"/>
              </a:rPr>
              <a:t>：</a:t>
            </a:r>
            <a:r>
              <a:rPr lang="en-US" altLang="zh-CN" sz="2600" dirty="0">
                <a:latin typeface="+mn-ea"/>
              </a:rPr>
              <a:t>adb start-server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关闭</a:t>
            </a:r>
            <a:r>
              <a:rPr lang="en-US" altLang="zh-CN" sz="2600" dirty="0">
                <a:latin typeface="+mn-ea"/>
              </a:rPr>
              <a:t>server</a:t>
            </a:r>
            <a:r>
              <a:rPr lang="zh-CN" altLang="en-US" sz="2600" dirty="0">
                <a:latin typeface="+mn-ea"/>
              </a:rPr>
              <a:t>：</a:t>
            </a:r>
            <a:r>
              <a:rPr lang="en-US" altLang="zh-CN" sz="2600" dirty="0" err="1">
                <a:latin typeface="+mn-ea"/>
              </a:rPr>
              <a:t>adb</a:t>
            </a:r>
            <a:r>
              <a:rPr lang="en-US" altLang="zh-CN" sz="2600" dirty="0">
                <a:latin typeface="+mn-ea"/>
              </a:rPr>
              <a:t> kill-server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让 </a:t>
            </a:r>
            <a:r>
              <a:rPr lang="en-US" altLang="zh-CN" sz="2600" dirty="0">
                <a:latin typeface="+mn-ea"/>
              </a:rPr>
              <a:t>Android </a:t>
            </a:r>
            <a:r>
              <a:rPr lang="zh-CN" altLang="en-US" sz="2600" dirty="0">
                <a:latin typeface="+mn-ea"/>
              </a:rPr>
              <a:t>脱离 </a:t>
            </a:r>
            <a:r>
              <a:rPr lang="en-US" altLang="zh-CN" sz="2600" dirty="0">
                <a:latin typeface="+mn-ea"/>
              </a:rPr>
              <a:t>USB </a:t>
            </a:r>
            <a:r>
              <a:rPr lang="zh-CN" altLang="en-US" sz="2600" dirty="0">
                <a:latin typeface="+mn-ea"/>
              </a:rPr>
              <a:t>线的 </a:t>
            </a:r>
            <a:r>
              <a:rPr lang="en-US" altLang="zh-CN" sz="2600" dirty="0">
                <a:latin typeface="+mn-ea"/>
              </a:rPr>
              <a:t>TCP </a:t>
            </a:r>
            <a:r>
              <a:rPr lang="zh-CN" altLang="en-US" sz="2600" dirty="0">
                <a:latin typeface="+mn-ea"/>
              </a:rPr>
              <a:t>连接方式：</a:t>
            </a:r>
            <a:r>
              <a:rPr lang="en-US" altLang="zh-CN" sz="2600" dirty="0">
                <a:latin typeface="+mn-ea"/>
              </a:rPr>
              <a:t> </a:t>
            </a:r>
            <a:r>
              <a:rPr lang="en-US" altLang="zh-CN" sz="2600" dirty="0" err="1">
                <a:latin typeface="+mn-ea"/>
              </a:rPr>
              <a:t>adb</a:t>
            </a:r>
            <a:r>
              <a:rPr lang="en-US" altLang="zh-CN" sz="2600" dirty="0">
                <a:latin typeface="+mn-ea"/>
              </a:rPr>
              <a:t> </a:t>
            </a:r>
            <a:r>
              <a:rPr lang="en-US" altLang="zh-CN" sz="2600" dirty="0" err="1">
                <a:latin typeface="+mn-ea"/>
              </a:rPr>
              <a:t>tcpip</a:t>
            </a:r>
            <a:endParaRPr lang="en-US" altLang="zh-CN" sz="26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连接开启了 </a:t>
            </a:r>
            <a:r>
              <a:rPr lang="en-US" altLang="zh-CN" sz="2600" dirty="0">
                <a:latin typeface="+mn-ea"/>
              </a:rPr>
              <a:t>TCP </a:t>
            </a:r>
            <a:r>
              <a:rPr lang="zh-CN" altLang="en-US" sz="2600" dirty="0">
                <a:latin typeface="+mn-ea"/>
              </a:rPr>
              <a:t>连接方式的手机：</a:t>
            </a:r>
            <a:r>
              <a:rPr lang="en-US" altLang="zh-CN" sz="2600" dirty="0">
                <a:latin typeface="+mn-ea"/>
              </a:rPr>
              <a:t> </a:t>
            </a:r>
            <a:r>
              <a:rPr lang="en-US" altLang="zh-CN" sz="2600" dirty="0" err="1">
                <a:latin typeface="+mn-ea"/>
              </a:rPr>
              <a:t>adb</a:t>
            </a:r>
            <a:r>
              <a:rPr lang="en-US" altLang="zh-CN" sz="2600" dirty="0">
                <a:latin typeface="+mn-ea"/>
              </a:rPr>
              <a:t> connect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ea"/>
              </a:rPr>
              <a:t>收集日志数据，用于后续的分析，比如耗电量：</a:t>
            </a:r>
            <a:r>
              <a:rPr lang="en-US" altLang="zh-CN" sz="2600" dirty="0">
                <a:latin typeface="+mn-ea"/>
              </a:rPr>
              <a:t> </a:t>
            </a:r>
            <a:r>
              <a:rPr lang="en-US" altLang="zh-CN" sz="2600" dirty="0" err="1">
                <a:latin typeface="+mn-ea"/>
              </a:rPr>
              <a:t>adb</a:t>
            </a:r>
            <a:r>
              <a:rPr lang="en-US" altLang="zh-CN" sz="2600" dirty="0">
                <a:latin typeface="+mn-ea"/>
              </a:rPr>
              <a:t> </a:t>
            </a:r>
            <a:r>
              <a:rPr lang="en-US" altLang="zh-CN" sz="2600" dirty="0" err="1">
                <a:latin typeface="+mn-ea"/>
              </a:rPr>
              <a:t>bugreport</a:t>
            </a:r>
            <a:endParaRPr lang="en-US" altLang="zh-CN" sz="2600" dirty="0">
              <a:latin typeface="+mn-ea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74544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常见</a:t>
            </a:r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346068"/>
            <a:ext cx="38385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97565"/>
            <a:ext cx="8229600" cy="3394472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+mn-ea"/>
              </a:rPr>
              <a:t>adb devices</a:t>
            </a:r>
            <a:r>
              <a:rPr lang="zh-CN" altLang="en-US" dirty="0">
                <a:latin typeface="+mn-ea"/>
              </a:rPr>
              <a:t>　可能包含三种状态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device</a:t>
            </a:r>
            <a:r>
              <a:rPr lang="zh-CN" altLang="en-US" sz="2400" dirty="0">
                <a:latin typeface="+mn-ea"/>
              </a:rPr>
              <a:t>：表示设备或模拟器已经连接到服务器上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offline</a:t>
            </a:r>
            <a:r>
              <a:rPr lang="zh-CN" altLang="en-US" sz="2400" dirty="0">
                <a:latin typeface="+mn-ea"/>
              </a:rPr>
              <a:t>：表示设备没有连接到服务器上或者没有响应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no device</a:t>
            </a:r>
            <a:r>
              <a:rPr lang="zh-CN" altLang="en-US" sz="2400" dirty="0">
                <a:latin typeface="+mn-ea"/>
              </a:rPr>
              <a:t>：表示没有设备连接。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57352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常见</a:t>
            </a:r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27077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300" dirty="0">
                <a:latin typeface="+mn-ea"/>
              </a:rPr>
              <a:t>adb install  –r  *.</a:t>
            </a:r>
            <a:r>
              <a:rPr lang="en-US" altLang="zh-CN" sz="2300" dirty="0" err="1">
                <a:latin typeface="+mn-ea"/>
              </a:rPr>
              <a:t>apk</a:t>
            </a:r>
            <a:endParaRPr lang="en-US" altLang="zh-CN" sz="2300" dirty="0">
              <a:latin typeface="+mn-ea"/>
            </a:endParaRPr>
          </a:p>
          <a:p>
            <a:pPr marL="457200" lvl="1" indent="-4572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300" dirty="0">
                <a:latin typeface="+mn-ea"/>
              </a:rPr>
              <a:t>只连接一个设备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300" dirty="0" err="1">
                <a:latin typeface="+mn-ea"/>
              </a:rPr>
              <a:t>adb</a:t>
            </a:r>
            <a:r>
              <a:rPr lang="en-US" altLang="zh-CN" sz="2300" dirty="0">
                <a:latin typeface="+mn-ea"/>
              </a:rPr>
              <a:t> </a:t>
            </a:r>
            <a:r>
              <a:rPr lang="zh-CN" altLang="en-US" sz="2300" dirty="0">
                <a:latin typeface="+mn-ea"/>
              </a:rPr>
              <a:t>　</a:t>
            </a:r>
            <a:r>
              <a:rPr lang="en-US" altLang="zh-CN" sz="2300" dirty="0">
                <a:latin typeface="+mn-ea"/>
              </a:rPr>
              <a:t>install </a:t>
            </a:r>
            <a:r>
              <a:rPr lang="zh-CN" altLang="en-US" sz="2300" dirty="0">
                <a:latin typeface="+mn-ea"/>
              </a:rPr>
              <a:t>　安装包路径</a:t>
            </a:r>
            <a:endParaRPr lang="en-US" altLang="zh-CN" sz="2300" dirty="0">
              <a:latin typeface="+mn-ea"/>
            </a:endParaRPr>
          </a:p>
          <a:p>
            <a:pPr marL="457200" lvl="1" indent="-4572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300" dirty="0">
                <a:latin typeface="+mn-ea"/>
              </a:rPr>
              <a:t>连接多个设备，需要指定一个设备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300" dirty="0">
                <a:latin typeface="+mn-ea"/>
              </a:rPr>
              <a:t>adb  –s </a:t>
            </a:r>
            <a:r>
              <a:rPr lang="zh-CN" altLang="en-US" sz="2300" dirty="0">
                <a:latin typeface="+mn-ea"/>
              </a:rPr>
              <a:t>设备序列号　</a:t>
            </a:r>
            <a:r>
              <a:rPr lang="en-US" altLang="zh-CN" sz="2300" dirty="0">
                <a:latin typeface="+mn-ea"/>
              </a:rPr>
              <a:t>install </a:t>
            </a:r>
            <a:r>
              <a:rPr lang="zh-CN" altLang="en-US" sz="2300" dirty="0">
                <a:latin typeface="+mn-ea"/>
              </a:rPr>
              <a:t>安装包路径</a:t>
            </a:r>
            <a:endParaRPr lang="en-US" altLang="zh-CN" sz="2300" dirty="0">
              <a:latin typeface="+mn-ea"/>
            </a:endParaRPr>
          </a:p>
          <a:p>
            <a:pPr marL="457200" lvl="1" indent="-4572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300" dirty="0">
                <a:latin typeface="+mn-ea"/>
              </a:rPr>
              <a:t>覆盖安装，保留数据</a:t>
            </a:r>
            <a:endParaRPr lang="en-US" altLang="zh-CN" sz="2300" dirty="0">
              <a:latin typeface="+mn-ea"/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300" dirty="0">
                <a:latin typeface="+mn-ea"/>
              </a:rPr>
              <a:t>adb  –s </a:t>
            </a:r>
            <a:r>
              <a:rPr lang="zh-CN" altLang="en-US" sz="2300" dirty="0">
                <a:latin typeface="+mn-ea"/>
              </a:rPr>
              <a:t>设备序列号　</a:t>
            </a:r>
            <a:r>
              <a:rPr lang="en-US" altLang="zh-CN" sz="2300" dirty="0">
                <a:latin typeface="+mn-ea"/>
              </a:rPr>
              <a:t>install  </a:t>
            </a:r>
            <a:r>
              <a:rPr lang="en-US" altLang="zh-CN" sz="2300" dirty="0">
                <a:solidFill>
                  <a:srgbClr val="FF0000"/>
                </a:solidFill>
                <a:latin typeface="+mn-ea"/>
              </a:rPr>
              <a:t>-r </a:t>
            </a:r>
            <a:r>
              <a:rPr lang="zh-CN" altLang="en-US" sz="2300" dirty="0">
                <a:latin typeface="+mn-ea"/>
              </a:rPr>
              <a:t>安装包路径</a:t>
            </a:r>
            <a:endParaRPr lang="en-US" altLang="zh-CN" sz="23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300" dirty="0">
                <a:latin typeface="+mn-ea"/>
              </a:rPr>
              <a:t>例：</a:t>
            </a:r>
            <a:r>
              <a:rPr lang="en-US" altLang="zh-CN" sz="2300" dirty="0">
                <a:latin typeface="+mn-ea"/>
              </a:rPr>
              <a:t>adb -s 192.168.56.101:5555  install  - r  E:/test.apk</a:t>
            </a:r>
            <a:endParaRPr lang="zh-CN" altLang="en-US" sz="23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0"/>
            <a:ext cx="9129192" cy="57352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常见</a:t>
            </a:r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5B351F-4A98-4E8D-9ADD-7C97B48C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699542"/>
            <a:ext cx="4603987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6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43558"/>
            <a:ext cx="9937104" cy="374441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ea"/>
              </a:rPr>
              <a:t>方法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：</a:t>
            </a:r>
            <a:r>
              <a:rPr lang="en-US" altLang="zh-CN" sz="2200" dirty="0" err="1">
                <a:latin typeface="+mn-ea"/>
              </a:rPr>
              <a:t>adb</a:t>
            </a:r>
            <a:r>
              <a:rPr lang="en-US" altLang="zh-CN" sz="2200" dirty="0">
                <a:latin typeface="+mn-ea"/>
              </a:rPr>
              <a:t>  –s  </a:t>
            </a:r>
            <a:r>
              <a:rPr lang="zh-CN" altLang="en-US" sz="2200" dirty="0">
                <a:latin typeface="+mn-ea"/>
              </a:rPr>
              <a:t>设备名称　</a:t>
            </a:r>
            <a:r>
              <a:rPr lang="en-US" altLang="zh-CN" sz="2200" dirty="0">
                <a:latin typeface="+mn-ea"/>
              </a:rPr>
              <a:t>uninstall </a:t>
            </a:r>
            <a:r>
              <a:rPr lang="zh-CN" altLang="en-US" sz="2200" dirty="0">
                <a:latin typeface="+mn-ea"/>
              </a:rPr>
              <a:t>　应用的包名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ea"/>
              </a:rPr>
              <a:t>-k   </a:t>
            </a:r>
            <a:r>
              <a:rPr lang="zh-CN" altLang="en-US" sz="2200" dirty="0">
                <a:latin typeface="+mn-ea"/>
              </a:rPr>
              <a:t>移除软件包后保留数据和缓存目录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ea"/>
              </a:rPr>
              <a:t>方法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：</a:t>
            </a:r>
            <a:r>
              <a:rPr lang="en-US" altLang="zh-CN" sz="2200" dirty="0" err="1">
                <a:latin typeface="+mn-ea"/>
              </a:rPr>
              <a:t>adb</a:t>
            </a:r>
            <a:r>
              <a:rPr lang="en-US" altLang="zh-CN" sz="2200" dirty="0">
                <a:latin typeface="+mn-ea"/>
              </a:rPr>
              <a:t>  –s  </a:t>
            </a:r>
            <a:r>
              <a:rPr lang="zh-CN" altLang="en-US" sz="2200" dirty="0">
                <a:latin typeface="+mn-ea"/>
              </a:rPr>
              <a:t>设备名称　</a:t>
            </a:r>
            <a:r>
              <a:rPr lang="en-US" altLang="zh-CN" sz="2200" dirty="0">
                <a:latin typeface="+mn-ea"/>
              </a:rPr>
              <a:t>shell pm  uninstall  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-k</a:t>
            </a:r>
            <a:r>
              <a:rPr lang="zh-CN" altLang="en-US" sz="2200" dirty="0">
                <a:latin typeface="+mn-ea"/>
              </a:rPr>
              <a:t>　应用的包名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dirty="0">
                <a:latin typeface="+mn-ea"/>
              </a:rPr>
              <a:t>adb -s 192.168.56.101:5555  uninstall     </a:t>
            </a:r>
            <a:r>
              <a:rPr lang="en-US" altLang="zh-CN" sz="2200" dirty="0" err="1">
                <a:latin typeface="+mn-ea"/>
              </a:rPr>
              <a:t>com.example.think.today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sz="2200" dirty="0">
                <a:latin typeface="+mn-ea"/>
              </a:rPr>
              <a:t>或者使用两条命令完成</a:t>
            </a:r>
            <a:r>
              <a:rPr lang="en-US" altLang="zh-CN" sz="2200" dirty="0">
                <a:latin typeface="+mn-ea"/>
              </a:rPr>
              <a:t>: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dirty="0" err="1">
                <a:latin typeface="+mn-ea"/>
              </a:rPr>
              <a:t>adb</a:t>
            </a:r>
            <a:r>
              <a:rPr lang="en-US" altLang="zh-CN" sz="2200" dirty="0">
                <a:latin typeface="+mn-ea"/>
              </a:rPr>
              <a:t>  </a:t>
            </a:r>
            <a:r>
              <a:rPr lang="zh-CN" altLang="en-US" sz="2200" dirty="0">
                <a:latin typeface="+mn-ea"/>
              </a:rPr>
              <a:t>　</a:t>
            </a:r>
            <a:r>
              <a:rPr lang="en-US" altLang="zh-CN" sz="2200" dirty="0">
                <a:latin typeface="+mn-ea"/>
              </a:rPr>
              <a:t>shell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dirty="0">
                <a:latin typeface="+mn-ea"/>
              </a:rPr>
              <a:t>pm  uninstall  -k</a:t>
            </a:r>
            <a:r>
              <a:rPr lang="zh-CN" altLang="en-US" sz="2200" dirty="0">
                <a:latin typeface="+mn-ea"/>
              </a:rPr>
              <a:t>　应用的包名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200" dirty="0" err="1">
                <a:latin typeface="+mn-ea"/>
              </a:rPr>
              <a:t>adb</a:t>
            </a:r>
            <a:r>
              <a:rPr lang="en-US" altLang="zh-CN" sz="2200" dirty="0">
                <a:latin typeface="+mn-ea"/>
              </a:rPr>
              <a:t> -s 192.168.56.101:5555  uninstall   </a:t>
            </a:r>
            <a:r>
              <a:rPr lang="en-US" altLang="zh-CN" sz="2200" dirty="0" err="1">
                <a:latin typeface="+mn-ea"/>
              </a:rPr>
              <a:t>com.example.think.today</a:t>
            </a:r>
            <a:endParaRPr lang="en-US" altLang="zh-CN" sz="2200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4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97614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05576"/>
            <a:ext cx="8928992" cy="3394472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adb  push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PC</a:t>
            </a:r>
            <a:r>
              <a:rPr lang="zh-CN" altLang="en-US" sz="2400" dirty="0">
                <a:latin typeface="+mn-ea"/>
              </a:rPr>
              <a:t>源文件　　设备的路径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adb  pull</a:t>
            </a:r>
            <a:r>
              <a:rPr lang="zh-CN" altLang="en-US" sz="2400" dirty="0">
                <a:latin typeface="+mn-ea"/>
              </a:rPr>
              <a:t>　设备文件　　</a:t>
            </a:r>
            <a:r>
              <a:rPr lang="en-US" altLang="zh-CN" sz="2400" dirty="0">
                <a:latin typeface="+mn-ea"/>
              </a:rPr>
              <a:t>PC</a:t>
            </a:r>
            <a:r>
              <a:rPr lang="zh-CN" altLang="en-US" sz="2400" dirty="0">
                <a:latin typeface="+mn-ea"/>
              </a:rPr>
              <a:t>的路径</a:t>
            </a:r>
            <a:endParaRPr lang="en-US" altLang="zh-CN" sz="2400" dirty="0">
              <a:latin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例：</a:t>
            </a:r>
            <a:endParaRPr lang="en-US" altLang="zh-CN" sz="2400" dirty="0">
              <a:latin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adb push  d:/demo/a.bat   /data/ 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adb -s 192.168.56.101:5555  pull   /data/a.bat  d:/demo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568952" cy="627534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82040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51571"/>
            <a:ext cx="8568952" cy="3394472"/>
          </a:xfrm>
        </p:spPr>
        <p:txBody>
          <a:bodyPr>
            <a:normAutofit/>
          </a:bodyPr>
          <a:lstStyle/>
          <a:p>
            <a:pPr marL="365125" indent="-255588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adb start-server	启动adb服务进程	</a:t>
            </a:r>
            <a:endParaRPr lang="en-US" altLang="zh-CN" sz="2800" dirty="0">
              <a:latin typeface="+mn-ea"/>
            </a:endParaRPr>
          </a:p>
          <a:p>
            <a:pPr marL="365125" indent="-255588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adb kill-server	终止adb服务进程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-20538"/>
            <a:ext cx="8229600" cy="702078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426335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27534"/>
            <a:ext cx="8352928" cy="4230469"/>
          </a:xfrm>
        </p:spPr>
        <p:txBody>
          <a:bodyPr>
            <a:normAutofit fontScale="25000" lnSpcReduction="20000"/>
          </a:bodyPr>
          <a:lstStyle/>
          <a:p>
            <a:pPr marL="365125" indent="-255588">
              <a:lnSpc>
                <a:spcPct val="120000"/>
              </a:lnSpc>
              <a:spcBef>
                <a:spcPts val="0"/>
              </a:spcBef>
            </a:pPr>
            <a:r>
              <a:rPr lang="zh-CN" altLang="en-US" sz="8000" dirty="0">
                <a:latin typeface="+mn-ea"/>
              </a:rPr>
              <a:t>adb logcat 将日志数据输出到屏幕上</a:t>
            </a:r>
          </a:p>
          <a:p>
            <a:pPr marL="365125" indent="-255588">
              <a:lnSpc>
                <a:spcPct val="120000"/>
              </a:lnSpc>
              <a:spcBef>
                <a:spcPts val="0"/>
              </a:spcBef>
            </a:pPr>
            <a:r>
              <a:rPr lang="en-US" altLang="zh-CN" sz="8000" dirty="0" err="1">
                <a:latin typeface="+mn-ea"/>
              </a:rPr>
              <a:t>adb</a:t>
            </a:r>
            <a:r>
              <a:rPr lang="en-US" altLang="zh-CN" sz="8000" dirty="0">
                <a:latin typeface="+mn-ea"/>
              </a:rPr>
              <a:t> logcat &gt; E:/demo/test.log</a:t>
            </a:r>
            <a:r>
              <a:rPr lang="zh-CN" altLang="en-US" sz="8000" dirty="0">
                <a:latin typeface="+mn-ea"/>
              </a:rPr>
              <a:t>（查找包名）</a:t>
            </a:r>
            <a:endParaRPr lang="en-US" altLang="zh-CN" sz="8000" dirty="0">
              <a:latin typeface="+mn-ea"/>
            </a:endParaRPr>
          </a:p>
          <a:p>
            <a:pPr marL="365125" indent="-255588">
              <a:lnSpc>
                <a:spcPct val="120000"/>
              </a:lnSpc>
              <a:spcBef>
                <a:spcPts val="0"/>
              </a:spcBef>
            </a:pPr>
            <a:r>
              <a:rPr lang="en-US" altLang="zh-CN" sz="8000" dirty="0" err="1">
                <a:latin typeface="+mn-ea"/>
              </a:rPr>
              <a:t>adb</a:t>
            </a:r>
            <a:r>
              <a:rPr lang="en-US" altLang="zh-CN" sz="8000" dirty="0">
                <a:latin typeface="+mn-ea"/>
              </a:rPr>
              <a:t> logcat *:W |</a:t>
            </a:r>
            <a:r>
              <a:rPr lang="en-US" altLang="zh-CN" sz="8000" dirty="0" err="1">
                <a:latin typeface="+mn-ea"/>
              </a:rPr>
              <a:t>findstr</a:t>
            </a:r>
            <a:r>
              <a:rPr lang="en-US" altLang="zh-CN" sz="8000" dirty="0">
                <a:latin typeface="+mn-ea"/>
              </a:rPr>
              <a:t> </a:t>
            </a:r>
            <a:r>
              <a:rPr lang="en-US" altLang="zh-CN" sz="8000" dirty="0" err="1">
                <a:latin typeface="+mn-ea"/>
              </a:rPr>
              <a:t>PackageManager</a:t>
            </a:r>
            <a:endParaRPr lang="en-US" altLang="zh-CN" sz="8000" dirty="0">
              <a:latin typeface="+mn-ea"/>
            </a:endParaRPr>
          </a:p>
          <a:p>
            <a:pPr marL="365125" indent="-255588">
              <a:lnSpc>
                <a:spcPct val="120000"/>
              </a:lnSpc>
              <a:spcBef>
                <a:spcPts val="0"/>
              </a:spcBef>
            </a:pPr>
            <a:r>
              <a:rPr lang="zh-CN" altLang="en-US" sz="8000" dirty="0">
                <a:latin typeface="+mn-ea"/>
              </a:rPr>
              <a:t>优先级按照从低到高顺利排列</a:t>
            </a:r>
            <a:endParaRPr lang="en-US" altLang="zh-CN" sz="8000" dirty="0">
              <a:latin typeface="+mn-ea"/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0" dirty="0">
                <a:latin typeface="+mn-ea"/>
              </a:rPr>
              <a:t>V	Verbose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0" dirty="0">
                <a:latin typeface="+mn-ea"/>
              </a:rPr>
              <a:t>D	Debug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0" dirty="0">
                <a:latin typeface="+mn-ea"/>
              </a:rPr>
              <a:t>I	Info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0" dirty="0">
                <a:latin typeface="+mn-ea"/>
              </a:rPr>
              <a:t>W	Warning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0" dirty="0">
                <a:latin typeface="+mn-ea"/>
              </a:rPr>
              <a:t>E	Error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0" dirty="0">
                <a:latin typeface="+mn-ea"/>
              </a:rPr>
              <a:t>F	Fatal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8000" dirty="0">
                <a:latin typeface="+mn-ea"/>
              </a:rPr>
              <a:t>S	Silent</a:t>
            </a:r>
          </a:p>
          <a:p>
            <a:pPr marL="365125" indent="-255588">
              <a:lnSpc>
                <a:spcPct val="120000"/>
              </a:lnSpc>
              <a:spcBef>
                <a:spcPts val="0"/>
              </a:spcBef>
            </a:pPr>
            <a:r>
              <a:rPr lang="zh-CN" altLang="en-US" sz="8000" dirty="0">
                <a:latin typeface="+mn-ea"/>
              </a:rPr>
              <a:t>下面的过滤语句指显示优先级为</a:t>
            </a:r>
            <a:r>
              <a:rPr lang="en-US" altLang="zh-CN" sz="8000" dirty="0" err="1">
                <a:latin typeface="+mn-ea"/>
              </a:rPr>
              <a:t>waring</a:t>
            </a:r>
            <a:r>
              <a:rPr lang="zh-CN" altLang="en-US" sz="8000" dirty="0">
                <a:latin typeface="+mn-ea"/>
              </a:rPr>
              <a:t>或更高的日志信息</a:t>
            </a:r>
            <a:endParaRPr lang="en-US" altLang="zh-CN" sz="80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err="1">
                <a:latin typeface="+mn-ea"/>
              </a:rPr>
              <a:t>adb</a:t>
            </a:r>
            <a:r>
              <a:rPr lang="en-US" altLang="zh-CN" sz="9600" dirty="0">
                <a:latin typeface="+mn-ea"/>
              </a:rPr>
              <a:t> logcat *:W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73587" y="-236562"/>
            <a:ext cx="9217024" cy="85725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</a:rPr>
              <a:t>常见</a:t>
            </a:r>
            <a:r>
              <a:rPr lang="en-US" altLang="zh-CN" sz="4000" b="1" kern="1200" dirty="0" err="1">
                <a:solidFill>
                  <a:schemeClr val="bg1"/>
                </a:solidFill>
                <a:latin typeface="+mn-ea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</a:rPr>
              <a:t>命令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279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782706"/>
            <a:ext cx="9361040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使用</a:t>
            </a:r>
            <a:r>
              <a:rPr lang="en-US" altLang="zh-CN" sz="2400" dirty="0" err="1"/>
              <a:t>adb</a:t>
            </a:r>
            <a:r>
              <a:rPr lang="zh-CN" altLang="zh-CN" sz="2400" dirty="0"/>
              <a:t>启动停止一个</a:t>
            </a:r>
            <a:r>
              <a:rPr lang="en-US" altLang="zh-CN" sz="2400" dirty="0"/>
              <a:t>app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-W </a:t>
            </a:r>
            <a:r>
              <a:rPr lang="zh-CN" altLang="zh-CN" sz="2000" dirty="0"/>
              <a:t>等待启动完成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dirty="0"/>
              <a:t> </a:t>
            </a:r>
            <a:r>
              <a:rPr lang="en-US" altLang="zh-CN" sz="2000" dirty="0"/>
              <a:t>–S</a:t>
            </a:r>
            <a:r>
              <a:rPr lang="zh-CN" altLang="zh-CN" sz="2000" dirty="0"/>
              <a:t>强制停止再次启动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adb</a:t>
            </a:r>
            <a:r>
              <a:rPr lang="en-US" altLang="zh-CN" sz="2000" dirty="0"/>
              <a:t> shell  am  start  –W  –S  package/activity</a:t>
            </a:r>
            <a:endParaRPr lang="zh-CN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adb</a:t>
            </a:r>
            <a:r>
              <a:rPr lang="en-US" altLang="zh-CN" sz="2000" dirty="0"/>
              <a:t> shell  am  force-stop   package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查看包名</a:t>
            </a:r>
            <a:endParaRPr lang="en-US" altLang="zh-CN" sz="20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 err="1"/>
              <a:t>aapt</a:t>
            </a:r>
            <a:r>
              <a:rPr lang="en-US" altLang="zh-CN" sz="2000" dirty="0"/>
              <a:t> dump badging d:\group-612_0-meituan.apk | </a:t>
            </a:r>
            <a:r>
              <a:rPr lang="en-US" altLang="zh-CN" sz="2000" dirty="0" err="1"/>
              <a:t>findstr</a:t>
            </a:r>
            <a:r>
              <a:rPr lang="en-US" altLang="zh-CN" sz="2000" dirty="0"/>
              <a:t> launchable-activity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+mn-ea"/>
              </a:rPr>
              <a:t>启动程序：</a:t>
            </a:r>
            <a:r>
              <a:rPr lang="en-US" altLang="zh-CN" sz="2000" dirty="0" err="1"/>
              <a:t>adb</a:t>
            </a:r>
            <a:r>
              <a:rPr lang="en-US" altLang="zh-CN" sz="2000" dirty="0"/>
              <a:t> shell am start –W –S </a:t>
            </a:r>
            <a:r>
              <a:rPr lang="en-US" altLang="zh-CN" sz="2000" dirty="0" err="1"/>
              <a:t>com.sankuai.meituan</a:t>
            </a:r>
            <a:r>
              <a:rPr lang="en-US" altLang="zh-CN" sz="2000" dirty="0"/>
              <a:t>/.</a:t>
            </a:r>
            <a:r>
              <a:rPr lang="en-US" altLang="zh-CN" sz="2000" dirty="0" err="1"/>
              <a:t>acvity.Welcome</a:t>
            </a:r>
            <a:endParaRPr lang="zh-CN" altLang="zh-CN" sz="20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-74544"/>
            <a:ext cx="8229600" cy="85725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 err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03137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43558"/>
            <a:ext cx="8229600" cy="429994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+mn-ea"/>
              </a:rPr>
              <a:t>安卓系统支持常见的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命令，</a:t>
            </a:r>
            <a:r>
              <a:rPr lang="en-US" altLang="zh-CN" sz="2800" b="1" dirty="0">
                <a:latin typeface="+mn-ea"/>
              </a:rPr>
              <a:t>/system/bin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>
                <a:latin typeface="+mn-ea"/>
              </a:rPr>
              <a:t>adb  shell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 err="1">
                <a:latin typeface="+mn-ea"/>
              </a:rPr>
              <a:t>adb</a:t>
            </a:r>
            <a:r>
              <a:rPr lang="en-US" altLang="zh-CN" sz="2900" b="1" dirty="0">
                <a:latin typeface="+mn-ea"/>
              </a:rPr>
              <a:t> shell ls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>
                <a:latin typeface="+mn-ea"/>
              </a:rPr>
              <a:t>p</a:t>
            </a:r>
            <a:r>
              <a:rPr lang="zh-CN" altLang="zh-CN" sz="2900" b="1" dirty="0">
                <a:latin typeface="+mn-ea"/>
              </a:rPr>
              <a:t>m</a:t>
            </a:r>
            <a:r>
              <a:rPr lang="zh-CN" altLang="en-US" sz="2900" b="1" dirty="0">
                <a:latin typeface="+mn-ea"/>
              </a:rPr>
              <a:t>：</a:t>
            </a:r>
            <a:r>
              <a:rPr lang="zh-CN" altLang="zh-CN" sz="2900" b="1" dirty="0">
                <a:latin typeface="+mn-ea"/>
              </a:rPr>
              <a:t>调用软件包管理器 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 err="1">
                <a:latin typeface="+mn-ea"/>
              </a:rPr>
              <a:t>adb</a:t>
            </a:r>
            <a:r>
              <a:rPr lang="en-US" altLang="zh-CN" sz="2900" b="1" dirty="0">
                <a:latin typeface="+mn-ea"/>
              </a:rPr>
              <a:t> shell pm list packages</a:t>
            </a:r>
            <a:r>
              <a:rPr lang="zh-CN" altLang="en-US" sz="2900" b="1" dirty="0">
                <a:latin typeface="+mn-ea"/>
              </a:rPr>
              <a:t>　打印所有包信息</a:t>
            </a:r>
            <a:endParaRPr lang="en-US" altLang="zh-CN" sz="29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900" b="1" dirty="0" err="1">
                <a:latin typeface="+mn-ea"/>
              </a:rPr>
              <a:t>adb</a:t>
            </a:r>
            <a:r>
              <a:rPr lang="en-US" altLang="zh-CN" sz="2900" b="1" dirty="0">
                <a:latin typeface="+mn-ea"/>
              </a:rPr>
              <a:t> shell  pm list packages  -f  keyword </a:t>
            </a:r>
            <a:r>
              <a:rPr lang="zh-CN" altLang="zh-CN" sz="2900" b="1" dirty="0">
                <a:latin typeface="+mn-ea"/>
              </a:rPr>
              <a:t>（</a:t>
            </a:r>
            <a:r>
              <a:rPr lang="zh-CN" altLang="en-US" b="1" dirty="0"/>
              <a:t>查看它们的关联文件</a:t>
            </a:r>
            <a:r>
              <a:rPr lang="zh-CN" altLang="zh-CN" sz="2900" b="1" dirty="0">
                <a:latin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 err="1">
                <a:latin typeface="+mn-ea"/>
              </a:rPr>
              <a:t>adb</a:t>
            </a:r>
            <a:r>
              <a:rPr lang="en-US" altLang="zh-CN" sz="2900" b="1" dirty="0">
                <a:latin typeface="+mn-ea"/>
              </a:rPr>
              <a:t> shell  pm list packages  -3  keyword  (</a:t>
            </a:r>
            <a:r>
              <a:rPr lang="zh-CN" altLang="en-US" sz="2900" b="1" dirty="0">
                <a:latin typeface="+mn-ea"/>
              </a:rPr>
              <a:t>进</a:t>
            </a:r>
            <a:r>
              <a:rPr lang="zh-CN" altLang="en-US" b="1" dirty="0"/>
              <a:t>行过滤以仅显示第三方软件包</a:t>
            </a:r>
            <a:r>
              <a:rPr lang="zh-CN" altLang="zh-CN" sz="2900" b="1" dirty="0">
                <a:latin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900" b="1" dirty="0" err="1">
                <a:latin typeface="+mn-ea"/>
              </a:rPr>
              <a:t>adb</a:t>
            </a:r>
            <a:r>
              <a:rPr lang="en-US" altLang="zh-CN" sz="2900" b="1" dirty="0">
                <a:latin typeface="+mn-ea"/>
              </a:rPr>
              <a:t> shell  pm list packages  -i  keyword</a:t>
            </a:r>
            <a:r>
              <a:rPr lang="zh-CN" altLang="zh-CN" sz="2900" b="1" dirty="0">
                <a:latin typeface="+mn-ea"/>
              </a:rPr>
              <a:t>（</a:t>
            </a:r>
            <a:r>
              <a:rPr lang="zh-CN" altLang="en-US" b="1" dirty="0"/>
              <a:t>查看软件包的安装程序</a:t>
            </a:r>
            <a:r>
              <a:rPr lang="zh-CN" altLang="zh-CN" sz="2900" b="1" dirty="0">
                <a:latin typeface="+mn-ea"/>
              </a:rPr>
              <a:t>）</a:t>
            </a:r>
            <a:endParaRPr lang="en-US" altLang="zh-CN" sz="29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900" b="1" dirty="0">
                <a:latin typeface="+mn-ea"/>
              </a:rPr>
              <a:t>adb shell pm uninstall com.example.MyApp </a:t>
            </a:r>
            <a:r>
              <a:rPr lang="en-US" altLang="zh-CN" sz="2900" b="1" dirty="0">
                <a:latin typeface="+mn-ea"/>
              </a:rPr>
              <a:t> </a:t>
            </a:r>
            <a:r>
              <a:rPr lang="zh-CN" altLang="en-US" sz="2900" b="1" dirty="0">
                <a:latin typeface="+mn-ea"/>
              </a:rPr>
              <a:t>卸载</a:t>
            </a:r>
            <a:endParaRPr lang="en-US" altLang="zh-CN" sz="29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900" b="1" dirty="0">
                <a:latin typeface="+mn-ea"/>
              </a:rPr>
              <a:t>adb shell pm </a:t>
            </a:r>
            <a:r>
              <a:rPr lang="en-US" altLang="zh-CN" sz="2900" b="1" dirty="0">
                <a:latin typeface="+mn-ea"/>
              </a:rPr>
              <a:t>clear  </a:t>
            </a:r>
            <a:r>
              <a:rPr lang="zh-CN" altLang="zh-CN" sz="2900" b="1" dirty="0">
                <a:latin typeface="+mn-ea"/>
              </a:rPr>
              <a:t>com.example.MyApp</a:t>
            </a:r>
            <a:r>
              <a:rPr lang="en-US" altLang="zh-CN" sz="2900" b="1" dirty="0">
                <a:latin typeface="+mn-ea"/>
              </a:rPr>
              <a:t>   </a:t>
            </a:r>
            <a:r>
              <a:rPr lang="zh-CN" altLang="en-US" sz="2800" b="1" dirty="0"/>
              <a:t>删除与软件包关联的所有数据（例如获取位置权限）</a:t>
            </a:r>
            <a:endParaRPr lang="zh-CN" altLang="zh-CN" sz="2900" b="1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468"/>
            <a:ext cx="9144000" cy="64807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635C1E-98D7-495A-B5FA-6BAD5C95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2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ADB 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3ADB71-26A1-4A3D-9333-4557A7A4AC1C}"/>
              </a:ext>
            </a:extLst>
          </p:cNvPr>
          <p:cNvSpPr/>
          <p:nvPr/>
        </p:nvSpPr>
        <p:spPr>
          <a:xfrm>
            <a:off x="1331640" y="3291830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https://developer.android.google.cn/studio/command-line/adb</a:t>
            </a:r>
          </a:p>
        </p:txBody>
      </p:sp>
    </p:spTree>
    <p:extLst>
      <p:ext uri="{BB962C8B-B14F-4D97-AF65-F5344CB8AC3E}">
        <p14:creationId xmlns:p14="http://schemas.microsoft.com/office/powerpoint/2010/main" val="207413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43558"/>
            <a:ext cx="8229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获取</a:t>
            </a:r>
            <a:r>
              <a:rPr lang="en-US" altLang="zh-CN" dirty="0"/>
              <a:t>CPU</a:t>
            </a:r>
            <a:r>
              <a:rPr lang="zh-CN" altLang="zh-CN" dirty="0"/>
              <a:t>、内存状态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dumpsys</a:t>
            </a:r>
            <a:r>
              <a:rPr lang="en-US" altLang="zh-CN" dirty="0"/>
              <a:t> </a:t>
            </a:r>
            <a:r>
              <a:rPr lang="en-US" altLang="zh-CN" dirty="0" err="1"/>
              <a:t>meminfo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dumpsys</a:t>
            </a:r>
            <a:r>
              <a:rPr lang="en-US" altLang="zh-CN" dirty="0"/>
              <a:t>  </a:t>
            </a:r>
            <a:r>
              <a:rPr lang="en-US" altLang="zh-CN" dirty="0" err="1"/>
              <a:t>cpuinfo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468"/>
            <a:ext cx="9144000" cy="648072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1034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adb</a:t>
            </a:r>
            <a:r>
              <a:rPr lang="en-US" altLang="zh-CN" dirty="0"/>
              <a:t> shell screencap /data/local/test1.png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screenrecord</a:t>
            </a:r>
            <a:r>
              <a:rPr lang="en-US" altLang="zh-CN" dirty="0"/>
              <a:t>  /data/local/test2.mp4</a:t>
            </a:r>
            <a:r>
              <a:rPr lang="zh-CN" altLang="zh-CN" dirty="0"/>
              <a:t>（模拟器不支持）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468560" y="-164554"/>
            <a:ext cx="9433048" cy="85725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截屏、录屏</a:t>
            </a:r>
          </a:p>
        </p:txBody>
      </p:sp>
    </p:spTree>
    <p:extLst>
      <p:ext uri="{BB962C8B-B14F-4D97-AF65-F5344CB8AC3E}">
        <p14:creationId xmlns:p14="http://schemas.microsoft.com/office/powerpoint/2010/main" val="357112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568952" cy="3456384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6400" dirty="0">
                <a:latin typeface="+mn-ea"/>
              </a:rPr>
              <a:t>adb shell 通过远程shell命令来控制模拟器/设备实例</a:t>
            </a:r>
          </a:p>
          <a:p>
            <a:pPr>
              <a:lnSpc>
                <a:spcPct val="170000"/>
              </a:lnSpc>
            </a:pPr>
            <a:r>
              <a:rPr lang="zh-CN" altLang="en-US" sz="6400" dirty="0">
                <a:latin typeface="+mn-ea"/>
              </a:rPr>
              <a:t>常用的shell 命令，如下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cd——改变当前目录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pwd——查看当前所在目录完整路径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ls——查看目录或者文件的属性，列举出任一目录下面的文件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mkdir——建立目录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cp——拷贝文件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7474"/>
            <a:ext cx="8229600" cy="58722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5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43558"/>
            <a:ext cx="8568952" cy="3456384"/>
          </a:xfrm>
        </p:spPr>
        <p:txBody>
          <a:bodyPr>
            <a:normAutofit fontScale="25000" lnSpcReduction="20000"/>
          </a:bodyPr>
          <a:lstStyle/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8400" dirty="0">
                <a:latin typeface="+mn-ea"/>
              </a:rPr>
              <a:t>常用的shell 命令，如下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>
                <a:latin typeface="+mn-ea"/>
              </a:rPr>
              <a:t>rm</a:t>
            </a:r>
            <a:r>
              <a:rPr lang="zh-CN" altLang="en-US" sz="7200" dirty="0">
                <a:latin typeface="+mn-ea"/>
              </a:rPr>
              <a:t>——删除文件和目录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mv——移走目录或者改文件名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chmod/chown——权限修改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df——命令用来检查文件系统的磁盘空间占用情况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top——查看系统资源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7200" dirty="0">
                <a:latin typeface="+mn-ea"/>
              </a:rPr>
              <a:t>touch——创建文件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6400" dirty="0">
                <a:latin typeface="+mn-ea"/>
              </a:rPr>
              <a:t>   详细请参考： /system/bin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7474"/>
            <a:ext cx="8229600" cy="58722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486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51571"/>
            <a:ext cx="5400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原理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常见</a:t>
            </a:r>
            <a:r>
              <a:rPr lang="en-US" altLang="zh-CN" dirty="0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命令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9208" y="-74544"/>
            <a:ext cx="9273208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93423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89552"/>
            <a:ext cx="8229600" cy="426647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en-US" altLang="zh-CN" sz="2200" dirty="0">
                <a:latin typeface="+mn-ea"/>
              </a:rPr>
              <a:t>adb</a:t>
            </a: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Android Debug Bridge</a:t>
            </a:r>
            <a:r>
              <a:rPr lang="zh-CN" altLang="en-US" sz="2200" dirty="0">
                <a:latin typeface="+mn-ea"/>
              </a:rPr>
              <a:t>）是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的主要调试工具，它可以通过网络或者</a:t>
            </a:r>
            <a:r>
              <a:rPr lang="en-US" altLang="zh-CN" sz="2200" dirty="0">
                <a:latin typeface="+mn-ea"/>
              </a:rPr>
              <a:t>USB</a:t>
            </a:r>
            <a:r>
              <a:rPr lang="zh-CN" altLang="en-US" sz="2200" dirty="0">
                <a:latin typeface="+mn-ea"/>
              </a:rPr>
              <a:t>连接真实设备，也可以连接虚拟设备。</a:t>
            </a:r>
            <a:r>
              <a:rPr lang="en-US" altLang="zh-CN" sz="2200" dirty="0">
                <a:latin typeface="+mn-ea"/>
              </a:rPr>
              <a:t>adb</a:t>
            </a:r>
            <a:r>
              <a:rPr lang="zh-CN" altLang="en-US" sz="2200" dirty="0">
                <a:latin typeface="+mn-ea"/>
              </a:rPr>
              <a:t>就是连接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手机与</a:t>
            </a:r>
            <a:r>
              <a:rPr lang="en-US" altLang="zh-CN" sz="2200" dirty="0">
                <a:latin typeface="+mn-ea"/>
              </a:rPr>
              <a:t>pc</a:t>
            </a:r>
            <a:r>
              <a:rPr lang="zh-CN" altLang="en-US" sz="2200" dirty="0">
                <a:latin typeface="+mn-ea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桥梁</a:t>
            </a:r>
            <a:r>
              <a:rPr lang="zh-CN" altLang="en-US" sz="2200" dirty="0">
                <a:latin typeface="+mn-ea"/>
              </a:rPr>
              <a:t>，可以让用户在电脑上对手机进行全面的操作。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200" dirty="0">
                <a:latin typeface="+mn-ea"/>
              </a:rPr>
              <a:t>借助</a:t>
            </a:r>
            <a:r>
              <a:rPr lang="en-US" altLang="zh-CN" sz="2200" dirty="0">
                <a:latin typeface="+mn-ea"/>
              </a:rPr>
              <a:t>adb</a:t>
            </a:r>
            <a:r>
              <a:rPr lang="zh-CN" altLang="en-US" sz="2200" dirty="0">
                <a:latin typeface="+mn-ea"/>
              </a:rPr>
              <a:t>工具，可以管理设备或手机模拟器的状态。还可以进行很多手机操作，如安装软件、系统升级、运行</a:t>
            </a:r>
            <a:r>
              <a:rPr lang="en-US" altLang="zh-CN" sz="2200" dirty="0">
                <a:latin typeface="+mn-ea"/>
              </a:rPr>
              <a:t>shell</a:t>
            </a:r>
            <a:r>
              <a:rPr lang="zh-CN" altLang="en-US" sz="2200" dirty="0">
                <a:latin typeface="+mn-ea"/>
              </a:rPr>
              <a:t>命令等待。</a:t>
            </a:r>
            <a:endParaRPr lang="en-US" altLang="zh-CN" sz="2200" dirty="0">
              <a:latin typeface="+mn-ea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adb.exe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位于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sdk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开发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platform-tools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目录下</a:t>
            </a:r>
            <a:endParaRPr lang="en-US" altLang="zh-CN" sz="2200" dirty="0">
              <a:latin typeface="+mn-ea"/>
            </a:endParaRP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8681"/>
            <a:ext cx="9073008" cy="61885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命令行调试</a:t>
            </a:r>
            <a:r>
              <a:rPr lang="en-US" altLang="zh-CN" dirty="0" err="1">
                <a:latin typeface="+mn-ea"/>
                <a:ea typeface="+mn-ea"/>
              </a:rPr>
              <a:t>adb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16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17438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200" dirty="0">
                <a:latin typeface="+mn-ea"/>
              </a:rPr>
              <a:t>它是一个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客户端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服务器架构的</a:t>
            </a:r>
            <a:r>
              <a:rPr lang="zh-CN" altLang="en-US" sz="2200" dirty="0">
                <a:latin typeface="+mn-ea"/>
              </a:rPr>
              <a:t>命令行工具，其中客户端是用来操作的电脑, 服务器端是android设备。由三部分组成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1900" dirty="0" err="1">
                <a:latin typeface="+mn-ea"/>
              </a:rPr>
              <a:t>adb</a:t>
            </a:r>
            <a:r>
              <a:rPr lang="zh-CN" altLang="en-US" sz="1900" dirty="0">
                <a:latin typeface="+mn-ea"/>
              </a:rPr>
              <a:t>客户端：运行于</a:t>
            </a:r>
            <a:r>
              <a:rPr lang="en-US" altLang="zh-CN" sz="1900" dirty="0">
                <a:latin typeface="+mn-ea"/>
              </a:rPr>
              <a:t>PC</a:t>
            </a:r>
            <a:r>
              <a:rPr lang="zh-CN" altLang="en-US" sz="1900" dirty="0">
                <a:latin typeface="+mn-ea"/>
              </a:rPr>
              <a:t>的客户端，通过命令行的方式启动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1900" dirty="0" err="1">
                <a:latin typeface="+mn-ea"/>
              </a:rPr>
              <a:t>adb</a:t>
            </a:r>
            <a:r>
              <a:rPr lang="zh-CN" altLang="en-US" sz="1900" dirty="0">
                <a:latin typeface="+mn-ea"/>
              </a:rPr>
              <a:t>服务器：用于开发的机器上作为后台进程运行的服务器，该服务器负责管理</a:t>
            </a:r>
            <a:r>
              <a:rPr lang="zh-CN" altLang="en-US" sz="1900" dirty="0">
                <a:solidFill>
                  <a:srgbClr val="FF0000"/>
                </a:solidFill>
                <a:latin typeface="+mn-ea"/>
              </a:rPr>
              <a:t>客户端</a:t>
            </a:r>
            <a:r>
              <a:rPr lang="zh-CN" altLang="en-US" sz="1900" dirty="0">
                <a:latin typeface="+mn-ea"/>
              </a:rPr>
              <a:t>与运行于模拟器或设备上的</a:t>
            </a:r>
            <a:r>
              <a:rPr lang="zh-CN" altLang="en-US" sz="1900" dirty="0">
                <a:solidFill>
                  <a:srgbClr val="FF0000"/>
                </a:solidFill>
                <a:latin typeface="+mn-ea"/>
              </a:rPr>
              <a:t>守护进程</a:t>
            </a:r>
            <a:r>
              <a:rPr lang="zh-CN" altLang="en-US" sz="1900" dirty="0">
                <a:latin typeface="+mn-ea"/>
              </a:rPr>
              <a:t>之间的通信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1900" dirty="0" err="1">
                <a:latin typeface="+mn-ea"/>
              </a:rPr>
              <a:t>adb</a:t>
            </a:r>
            <a:r>
              <a:rPr lang="en-US" altLang="zh-CN" sz="1900" dirty="0">
                <a:latin typeface="+mn-ea"/>
              </a:rPr>
              <a:t> daemon</a:t>
            </a:r>
            <a:r>
              <a:rPr lang="zh-CN" altLang="en-US" sz="1900" dirty="0">
                <a:latin typeface="+mn-ea"/>
              </a:rPr>
              <a:t>（守护进程）：一个以后台进程的形式运行于模拟器或手机设备上的守护进程。</a:t>
            </a:r>
            <a:endParaRPr lang="en-US" altLang="zh-CN" sz="19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73" y="-164554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命令行调试</a:t>
            </a:r>
            <a:r>
              <a:rPr lang="en-US" altLang="zh-CN" dirty="0" err="1">
                <a:latin typeface="+mn-ea"/>
                <a:ea typeface="+mn-ea"/>
              </a:rPr>
              <a:t>adb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3813888"/>
            <a:ext cx="3528392" cy="1134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6948265" y="3779076"/>
            <a:ext cx="1662541" cy="1134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7" name="矩形 6"/>
          <p:cNvSpPr/>
          <p:nvPr/>
        </p:nvSpPr>
        <p:spPr>
          <a:xfrm>
            <a:off x="540633" y="4322879"/>
            <a:ext cx="1079039" cy="458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Client</a:t>
            </a:r>
            <a:r>
              <a:rPr lang="en-US" altLang="zh-CN" sz="2000" b="1" dirty="0" err="1"/>
              <a:t>t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2700874" y="4327138"/>
            <a:ext cx="1079039" cy="458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Server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7240015" y="4299943"/>
            <a:ext cx="1079039" cy="458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adbd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392190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PC 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47486" y="3818317"/>
            <a:ext cx="165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Device</a:t>
            </a:r>
            <a:endParaRPr lang="zh-CN" altLang="en-US" sz="2000" b="1" dirty="0"/>
          </a:p>
        </p:txBody>
      </p:sp>
      <p:cxnSp>
        <p:nvCxnSpPr>
          <p:cNvPr id="12" name="直接连接符 11"/>
          <p:cNvCxnSpPr>
            <a:stCxn id="7" idx="3"/>
          </p:cNvCxnSpPr>
          <p:nvPr/>
        </p:nvCxnSpPr>
        <p:spPr>
          <a:xfrm>
            <a:off x="1619672" y="4552308"/>
            <a:ext cx="1080121" cy="4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775370" y="4515967"/>
            <a:ext cx="3464644" cy="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9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51571"/>
            <a:ext cx="5400600" cy="3394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ADB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原理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常见</a:t>
            </a:r>
            <a:r>
              <a:rPr lang="en-US" altLang="zh-CN" dirty="0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命令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82556"/>
            <a:ext cx="8229600" cy="85725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372848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97564"/>
            <a:ext cx="8229600" cy="399644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000" dirty="0">
                <a:latin typeface="+mn-ea"/>
              </a:rPr>
              <a:t>当用户启动一个adb客户端，客户端先检查是否已有一个adb服务进程在运行。如果没有，则启动服务进程。当服务器运行， adb服务器就会绑定本地的TCP端口</a:t>
            </a:r>
            <a:r>
              <a:rPr lang="zh-CN" altLang="en-US" sz="2000" dirty="0">
                <a:highlight>
                  <a:srgbClr val="FFFF00"/>
                </a:highlight>
                <a:latin typeface="+mn-ea"/>
              </a:rPr>
              <a:t>5037</a:t>
            </a:r>
            <a:r>
              <a:rPr lang="zh-CN" altLang="en-US" sz="2000" dirty="0">
                <a:latin typeface="+mn-ea"/>
              </a:rPr>
              <a:t>，并监听adb客户端发来的命令，所有的adb客户端都是用端口 5037与adb服务器进行通信的。</a:t>
            </a: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000" dirty="0">
                <a:latin typeface="+mn-ea"/>
              </a:rPr>
              <a:t>然后，服务器将所有运行中的模拟器或设备实例建立连接。它通过扫描所有5555到5585范围内的奇数端口来定位所有的模拟器或设备。服务器一旦发现 </a:t>
            </a:r>
            <a:r>
              <a:rPr lang="en-US" altLang="zh-CN" sz="2000" dirty="0" err="1">
                <a:latin typeface="+mn-ea"/>
              </a:rPr>
              <a:t>adb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守护进程 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adbd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，便会与相应的端口建立连接。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altLang="zh-CN" sz="1800" dirty="0">
                <a:latin typeface="+mn-ea"/>
              </a:rPr>
              <a:t>  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753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4415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6DE7B2-A73C-4DC0-B2FB-62F9C00C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000" dirty="0">
                <a:latin typeface="+mn-ea"/>
              </a:rPr>
              <a:t>服务器与所有设备均建立连接后，您便可以使用 </a:t>
            </a:r>
            <a:r>
              <a:rPr lang="en-US" altLang="zh-CN" sz="2000" dirty="0" err="1">
                <a:latin typeface="+mn-ea"/>
              </a:rPr>
              <a:t>adb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命令访问这些设备。由于服务器管理与设备的连接，并处理来自多个 </a:t>
            </a:r>
            <a:r>
              <a:rPr lang="en-US" altLang="zh-CN" sz="2000" dirty="0" err="1">
                <a:latin typeface="+mn-ea"/>
              </a:rPr>
              <a:t>adb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客户端的命令，因此用户可以从任意客户端（或从某个脚本）控制任意设备。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462C2F-A695-4202-9DA5-119C49DE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-164554"/>
            <a:ext cx="8229600" cy="857250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ADB</a:t>
            </a:r>
            <a:r>
              <a:rPr lang="zh-CN" altLang="en-US" dirty="0">
                <a:latin typeface="+mn-ea"/>
              </a:rPr>
              <a:t>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35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89553"/>
            <a:ext cx="8229600" cy="3394472"/>
          </a:xfrm>
        </p:spPr>
        <p:txBody>
          <a:bodyPr>
            <a:normAutofit/>
          </a:bodyPr>
          <a:lstStyle/>
          <a:p>
            <a:r>
              <a:rPr lang="zh-CN" altLang="en-US" sz="2100" dirty="0">
                <a:latin typeface="+mn-ea"/>
              </a:rPr>
              <a:t>报错</a:t>
            </a:r>
            <a:r>
              <a:rPr lang="en-US" altLang="zh-CN" sz="2100" dirty="0">
                <a:latin typeface="+mn-ea"/>
              </a:rPr>
              <a:t>1</a:t>
            </a:r>
            <a:r>
              <a:rPr lang="zh-CN" altLang="en-US" sz="2100" dirty="0">
                <a:latin typeface="+mn-ea"/>
              </a:rPr>
              <a:t>：</a:t>
            </a:r>
            <a:endParaRPr lang="en-US" altLang="zh-CN" sz="21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err="1"/>
              <a:t>adb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devicesadb</a:t>
            </a:r>
            <a:r>
              <a:rPr lang="en-US" altLang="zh-CN" sz="2000" dirty="0"/>
              <a:t> server is out of date.  killing...</a:t>
            </a:r>
          </a:p>
          <a:p>
            <a:pPr marL="0" indent="0">
              <a:buNone/>
            </a:pPr>
            <a:r>
              <a:rPr lang="en-US" altLang="zh-CN" sz="2000" dirty="0"/>
              <a:t>ADB server didn't ACK* failed to start daemon *error: unknown host service</a:t>
            </a:r>
          </a:p>
          <a:p>
            <a:r>
              <a:rPr lang="zh-CN" altLang="en-US" sz="2400" dirty="0">
                <a:latin typeface="+mn-ea"/>
              </a:rPr>
              <a:t>解决办法：端口被占用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输入</a:t>
            </a:r>
            <a:r>
              <a:rPr lang="en-US" altLang="zh-CN" sz="2000" dirty="0">
                <a:latin typeface="+mn-ea"/>
              </a:rPr>
              <a:t>netstat -</a:t>
            </a:r>
            <a:r>
              <a:rPr lang="en-US" altLang="zh-CN" sz="2000" dirty="0" err="1">
                <a:latin typeface="+mn-ea"/>
              </a:rPr>
              <a:t>ano</a:t>
            </a:r>
            <a:r>
              <a:rPr lang="en-US" altLang="zh-CN" sz="2000" dirty="0">
                <a:latin typeface="+mn-ea"/>
              </a:rPr>
              <a:t> | </a:t>
            </a:r>
            <a:r>
              <a:rPr lang="en-US" altLang="zh-CN" sz="2000" dirty="0" err="1">
                <a:latin typeface="+mn-ea"/>
              </a:rPr>
              <a:t>findstr</a:t>
            </a:r>
            <a:r>
              <a:rPr lang="en-US" altLang="zh-CN" sz="2000" dirty="0">
                <a:latin typeface="+mn-ea"/>
              </a:rPr>
              <a:t> "5037" |more</a:t>
            </a:r>
            <a:r>
              <a:rPr lang="zh-CN" altLang="zh-CN" sz="2000" dirty="0">
                <a:latin typeface="+mn-ea"/>
              </a:rPr>
              <a:t>，查看那些程序占用了</a:t>
            </a:r>
            <a:r>
              <a:rPr lang="en-US" altLang="zh-CN" sz="2000" dirty="0">
                <a:latin typeface="+mn-ea"/>
              </a:rPr>
              <a:t>5037</a:t>
            </a:r>
            <a:r>
              <a:rPr lang="zh-CN" altLang="zh-CN" sz="2000" dirty="0">
                <a:latin typeface="+mn-ea"/>
              </a:rPr>
              <a:t>端口</a:t>
            </a:r>
          </a:p>
          <a:p>
            <a:r>
              <a:rPr lang="zh-CN" altLang="en-US" sz="2100" dirty="0">
                <a:latin typeface="+mn-ea"/>
              </a:rPr>
              <a:t>报错</a:t>
            </a:r>
            <a:r>
              <a:rPr lang="en-US" altLang="zh-CN" sz="2100" dirty="0">
                <a:latin typeface="+mn-ea"/>
              </a:rPr>
              <a:t>2</a:t>
            </a:r>
            <a:r>
              <a:rPr lang="zh-CN" altLang="en-US" sz="2100" dirty="0">
                <a:latin typeface="+mn-ea"/>
              </a:rPr>
              <a:t>：</a:t>
            </a:r>
            <a:endParaRPr lang="en-US" altLang="zh-CN" sz="21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/>
              <a:t>cannot bind to 127.0.0.1:5037</a:t>
            </a:r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100" dirty="0">
              <a:latin typeface="+mn-ea"/>
            </a:endParaRPr>
          </a:p>
          <a:p>
            <a:endParaRPr lang="en-US" altLang="zh-CN" sz="2100" dirty="0">
              <a:latin typeface="+mn-ea"/>
            </a:endParaRPr>
          </a:p>
          <a:p>
            <a:endParaRPr lang="en-US" altLang="zh-CN" sz="2100" dirty="0">
              <a:latin typeface="+mn-ea"/>
            </a:endParaRPr>
          </a:p>
          <a:p>
            <a:endParaRPr lang="en-US" altLang="zh-CN" sz="2100" dirty="0">
              <a:latin typeface="+mn-ea"/>
            </a:endParaRPr>
          </a:p>
          <a:p>
            <a:pPr marL="0" indent="0">
              <a:buNone/>
            </a:pPr>
            <a:endParaRPr lang="en-US" altLang="zh-CN" sz="2100" dirty="0">
              <a:latin typeface="+mn-ea"/>
            </a:endParaRPr>
          </a:p>
          <a:p>
            <a:pPr marL="0" indent="0">
              <a:buNone/>
            </a:pPr>
            <a:endParaRPr lang="en-US" altLang="zh-CN" sz="2100" dirty="0">
              <a:latin typeface="+mn-ea"/>
            </a:endParaRPr>
          </a:p>
          <a:p>
            <a:pPr marL="0" indent="0">
              <a:buNone/>
            </a:pPr>
            <a:endParaRPr lang="en-US" altLang="zh-CN" sz="21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824" y="-7454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可能存在的报错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3744480"/>
            <a:ext cx="6507691" cy="1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89928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mb1</Template>
  <TotalTime>3014</TotalTime>
  <Words>1437</Words>
  <Application>Microsoft Office PowerPoint</Application>
  <PresentationFormat>全屏显示(16:9)</PresentationFormat>
  <Paragraphs>172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华文楷体</vt:lpstr>
      <vt:lpstr>宋体</vt:lpstr>
      <vt:lpstr>Arial</vt:lpstr>
      <vt:lpstr>Calibri</vt:lpstr>
      <vt:lpstr>Wingdings</vt:lpstr>
      <vt:lpstr>moban</vt:lpstr>
      <vt:lpstr>前提</vt:lpstr>
      <vt:lpstr>ADB 命令</vt:lpstr>
      <vt:lpstr>本章大纲</vt:lpstr>
      <vt:lpstr>命令行调试adb</vt:lpstr>
      <vt:lpstr>命令行调试adb</vt:lpstr>
      <vt:lpstr>本章大纲</vt:lpstr>
      <vt:lpstr>ADB工作原理</vt:lpstr>
      <vt:lpstr>ADB工作原理</vt:lpstr>
      <vt:lpstr>可能存在的报错</vt:lpstr>
      <vt:lpstr>本章大纲</vt:lpstr>
      <vt:lpstr>常见adb命令</vt:lpstr>
      <vt:lpstr>常见adb命令</vt:lpstr>
      <vt:lpstr>常见adb命令</vt:lpstr>
      <vt:lpstr>常见adb命令</vt:lpstr>
      <vt:lpstr>常见adb命令</vt:lpstr>
      <vt:lpstr>常见adb命令</vt:lpstr>
      <vt:lpstr>常见adb命令</vt:lpstr>
      <vt:lpstr>常见adb命令</vt:lpstr>
      <vt:lpstr>adb shell</vt:lpstr>
      <vt:lpstr>adb shell</vt:lpstr>
      <vt:lpstr>截屏、录屏</vt:lpstr>
      <vt:lpstr>adb shell</vt:lpstr>
      <vt:lpstr>adb 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App的开发</dc:title>
  <dc:creator>admin</dc:creator>
  <cp:lastModifiedBy>Administrator</cp:lastModifiedBy>
  <cp:revision>271</cp:revision>
  <dcterms:created xsi:type="dcterms:W3CDTF">2016-05-26T09:11:18Z</dcterms:created>
  <dcterms:modified xsi:type="dcterms:W3CDTF">2020-10-11T23:54:02Z</dcterms:modified>
</cp:coreProperties>
</file>