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6" r:id="rId3"/>
    <p:sldId id="257" r:id="rId4"/>
    <p:sldId id="277" r:id="rId5"/>
    <p:sldId id="301" r:id="rId6"/>
    <p:sldId id="365" r:id="rId7"/>
    <p:sldId id="303" r:id="rId8"/>
    <p:sldId id="305" r:id="rId9"/>
    <p:sldId id="337" r:id="rId10"/>
    <p:sldId id="338" r:id="rId11"/>
    <p:sldId id="339" r:id="rId12"/>
    <p:sldId id="283" r:id="rId13"/>
    <p:sldId id="366" r:id="rId14"/>
    <p:sldId id="342" r:id="rId15"/>
    <p:sldId id="341" r:id="rId16"/>
    <p:sldId id="367" r:id="rId17"/>
    <p:sldId id="343" r:id="rId18"/>
    <p:sldId id="371" r:id="rId19"/>
    <p:sldId id="328" r:id="rId20"/>
    <p:sldId id="347" r:id="rId21"/>
    <p:sldId id="353" r:id="rId22"/>
    <p:sldId id="352" r:id="rId23"/>
    <p:sldId id="348" r:id="rId24"/>
    <p:sldId id="349" r:id="rId25"/>
    <p:sldId id="350" r:id="rId26"/>
    <p:sldId id="351" r:id="rId27"/>
    <p:sldId id="369" r:id="rId28"/>
    <p:sldId id="330" r:id="rId29"/>
    <p:sldId id="356" r:id="rId30"/>
    <p:sldId id="359" r:id="rId31"/>
    <p:sldId id="358" r:id="rId32"/>
    <p:sldId id="372" r:id="rId33"/>
    <p:sldId id="362" r:id="rId34"/>
    <p:sldId id="370" r:id="rId35"/>
    <p:sldId id="380" r:id="rId36"/>
    <p:sldId id="381" r:id="rId37"/>
    <p:sldId id="389" r:id="rId38"/>
    <p:sldId id="262" r:id="rId39"/>
    <p:sldId id="263" r:id="rId40"/>
    <p:sldId id="276" r:id="rId41"/>
    <p:sldId id="260" r:id="rId42"/>
    <p:sldId id="265" r:id="rId43"/>
    <p:sldId id="289" r:id="rId44"/>
    <p:sldId id="290" r:id="rId45"/>
    <p:sldId id="373" r:id="rId46"/>
    <p:sldId id="374" r:id="rId47"/>
    <p:sldId id="364" r:id="rId48"/>
    <p:sldId id="363" r:id="rId49"/>
    <p:sldId id="376" r:id="rId50"/>
    <p:sldId id="297" r:id="rId51"/>
    <p:sldId id="299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BDE56-F772-4F8E-A7EC-6243F7A76450}">
          <p14:sldIdLst>
            <p14:sldId id="256"/>
            <p14:sldId id="266"/>
            <p14:sldId id="257"/>
            <p14:sldId id="277"/>
            <p14:sldId id="301"/>
            <p14:sldId id="365"/>
            <p14:sldId id="303"/>
            <p14:sldId id="305"/>
            <p14:sldId id="337"/>
            <p14:sldId id="338"/>
            <p14:sldId id="339"/>
            <p14:sldId id="283"/>
            <p14:sldId id="366"/>
            <p14:sldId id="342"/>
            <p14:sldId id="341"/>
            <p14:sldId id="367"/>
            <p14:sldId id="343"/>
            <p14:sldId id="371"/>
            <p14:sldId id="328"/>
            <p14:sldId id="347"/>
            <p14:sldId id="353"/>
            <p14:sldId id="352"/>
            <p14:sldId id="348"/>
            <p14:sldId id="349"/>
            <p14:sldId id="350"/>
            <p14:sldId id="351"/>
            <p14:sldId id="369"/>
            <p14:sldId id="330"/>
            <p14:sldId id="356"/>
            <p14:sldId id="359"/>
            <p14:sldId id="358"/>
            <p14:sldId id="372"/>
            <p14:sldId id="362"/>
            <p14:sldId id="370"/>
            <p14:sldId id="380"/>
            <p14:sldId id="381"/>
            <p14:sldId id="389"/>
            <p14:sldId id="262"/>
            <p14:sldId id="263"/>
            <p14:sldId id="276"/>
            <p14:sldId id="260"/>
            <p14:sldId id="265"/>
            <p14:sldId id="289"/>
            <p14:sldId id="290"/>
            <p14:sldId id="373"/>
            <p14:sldId id="374"/>
            <p14:sldId id="364"/>
            <p14:sldId id="363"/>
            <p14:sldId id="37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3" autoAdjust="0"/>
    <p:restoredTop sz="93939" autoAdjust="0"/>
  </p:normalViewPr>
  <p:slideViewPr>
    <p:cSldViewPr>
      <p:cViewPr varScale="1">
        <p:scale>
          <a:sx n="91" d="100"/>
          <a:sy n="91" d="100"/>
        </p:scale>
        <p:origin x="6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4742-2766-41AC-8F27-51B4E3E3C8DF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0D25C-5655-4B3A-AEDA-610DCCD3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2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源码：</a:t>
            </a:r>
            <a:r>
              <a:rPr lang="en-US" altLang="zh-CN" sz="1200" dirty="0">
                <a:latin typeface="+mn-ea"/>
              </a:rPr>
              <a:t>https://github.com/aosp-mirror/platform_development/tree/ef7ff204e2ad4ba1094db8e9dc891a13c1f7ba31/cmds/monkey/src/com/android/commands/monkey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6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可以对错误进行归类统计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33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 err="1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RotateScreen</a:t>
            </a:r>
            <a:r>
              <a:rPr lang="en-US" altLang="zh-CN" sz="1200" b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 </a:t>
            </a:r>
            <a:r>
              <a:rPr lang="zh-CN" altLang="en-US" sz="1200" b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固定那 </a:t>
            </a:r>
            <a:r>
              <a:rPr lang="en-US" altLang="zh-CN" sz="1200" b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0</a:t>
            </a:r>
            <a:r>
              <a:rPr lang="zh-CN" altLang="en-US" sz="1200" b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，转回去，非</a:t>
            </a:r>
            <a:r>
              <a:rPr lang="en-US" altLang="zh-CN" sz="1200" b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Helvetica Light"/>
              </a:rPr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0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action</a:t>
            </a:r>
            <a:r>
              <a:rPr lang="zh-CN" altLang="en-US" dirty="0"/>
              <a:t>：表示发送消息的类型，</a:t>
            </a:r>
            <a:r>
              <a:rPr lang="en-US" altLang="zh-CN" dirty="0"/>
              <a:t>0</a:t>
            </a:r>
            <a:r>
              <a:rPr lang="zh-CN" altLang="en-US" dirty="0"/>
              <a:t>（按下），</a:t>
            </a:r>
            <a:r>
              <a:rPr lang="en-US" altLang="zh-CN" dirty="0"/>
              <a:t>1</a:t>
            </a:r>
            <a:r>
              <a:rPr lang="zh-CN" altLang="en-US" dirty="0"/>
              <a:t>（抬起），</a:t>
            </a:r>
            <a:r>
              <a:rPr lang="en-US" altLang="zh-CN" dirty="0"/>
              <a:t>2</a:t>
            </a:r>
            <a:r>
              <a:rPr lang="zh-CN" altLang="en-US" dirty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3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E:\android-code\platform_development\cmds\Monkey\src\com\android\commands\Monkey  MonkeySourceRandom.java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9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缩放</a:t>
            </a:r>
            <a:endParaRPr lang="en-US" altLang="zh-CN" dirty="0"/>
          </a:p>
          <a:p>
            <a:r>
              <a:rPr lang="zh-CN" altLang="en-US" dirty="0"/>
              <a:t>导航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产生窗口的按键，菜单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01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事件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en-US" altLang="zh-CN" sz="1200" b="1" dirty="0" err="1">
                <a:solidFill>
                  <a:schemeClr val="tx1"/>
                </a:solidFill>
                <a:latin typeface="+mn-ea"/>
                <a:ea typeface="+mn-ea"/>
              </a:rPr>
              <a:t>pct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-rotation  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手机分四个方向，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25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25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409050" y="119745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/>
              <a:t>无项目符号课件正文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09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+mn-ea"/>
                <a:ea typeface="+mn-ea"/>
                <a:cs typeface="+mn-cs"/>
                <a:sym typeface="Arial" pitchFamily="34" charset="0"/>
              </a:rPr>
              <a:t>Monkey</a:t>
            </a:r>
            <a:r>
              <a:rPr lang="zh-CN" altLang="en-US" dirty="0">
                <a:latin typeface="+mn-ea"/>
                <a:ea typeface="+mn-ea"/>
                <a:cs typeface="+mn-cs"/>
                <a:sym typeface="Arial" pitchFamily="34" charset="0"/>
              </a:rPr>
              <a:t>工具的使用</a:t>
            </a:r>
            <a:endParaRPr lang="zh-CN" altLang="en-US" dirty="0">
              <a:latin typeface="+mn-ea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BB199A-231D-4426-904E-F7823B5EAC1F}"/>
              </a:ext>
            </a:extLst>
          </p:cNvPr>
          <p:cNvSpPr/>
          <p:nvPr/>
        </p:nvSpPr>
        <p:spPr>
          <a:xfrm>
            <a:off x="1187624" y="285978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https://developer.android.google.cn/studio/test/monkey?hl=zh_cn</a:t>
            </a:r>
          </a:p>
        </p:txBody>
      </p:sp>
    </p:spTree>
    <p:extLst>
      <p:ext uri="{BB962C8B-B14F-4D97-AF65-F5344CB8AC3E}">
        <p14:creationId xmlns:p14="http://schemas.microsoft.com/office/powerpoint/2010/main" val="322072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8B5D05-3BA4-434D-8622-9F72B27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发送的事件类型和频率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C076E4-AF6D-42B6-B356-DF73DFEBD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8583"/>
              </p:ext>
            </p:extLst>
          </p:nvPr>
        </p:nvGraphicFramePr>
        <p:xfrm>
          <a:off x="251520" y="339502"/>
          <a:ext cx="8385076" cy="475726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分类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选项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 rowSpan="9"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-s &lt;</a:t>
                      </a:r>
                      <a:r>
                        <a:rPr lang="zh-CN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随机数种子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伪随机数生成器的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seed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值。如果用相同的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seed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值再次运行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，它将生成相同的事件序列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--throttle &lt;</a:t>
                      </a:r>
                      <a:r>
                        <a:rPr lang="zh-CN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毫秒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在事件之间插入固定延迟。通过这个选项可以减缓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的执行速度。如果不指定该选项，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将不会被延迟，事件将尽可能快地被产成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--randomize-throttle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在事件之间插入随机延迟，需要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—throttle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配合使用，随机延迟范围（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0-throttle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设置的时间）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64463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-touch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调整触摸事件的百分比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触摸事件是一个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down-up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事件，它发生在屏幕上的某单一位置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-motion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调整动作事件的百分比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动作事件由屏幕上某处的一个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down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事件、一系列的伪随机事件和一个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up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事件组成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-trackball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调整轨迹事件的百分比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轨迹事件由一个或几个随机的移动组成，有时还伴随有点击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早期的手机有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pct-nav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调整“基本”导航事件的百分比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导航事件由来自方向输入设备的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up/down/left/right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组成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pct-majornav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调整“主要”导航事件的百分比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这些导航事件通常引发图形界面中的动作，如：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5-way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键盘的中间按键、回退按键、菜单按键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pct-syskeys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调整“系统”按键事件的百分比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这些按键通常被保留，由系统使用，如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Home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Back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Start Call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End Call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及音量控制键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6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2E0B9-F7BB-41A5-990E-F850130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发送的事件类型和频率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971BD9-D9F3-468E-AB1D-41DAC6A8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31431"/>
              </p:ext>
            </p:extLst>
          </p:nvPr>
        </p:nvGraphicFramePr>
        <p:xfrm>
          <a:off x="301725" y="1059582"/>
          <a:ext cx="8385076" cy="264033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6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分类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选项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 rowSpan="4">
                  <a:txBody>
                    <a:bodyPr/>
                    <a:lstStyle/>
                    <a:p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pct-appswitch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调整启动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的百分比。在随机间隔里，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将执行一个</a:t>
                      </a:r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startActivity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调用，作为最大程度覆盖包中全部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的一种方法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pct-anyevent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调整其它类型事件的百分比。它包罗了所有其它类型的事件，如：按键、其它不常用的设备按钮、等等</a:t>
                      </a:r>
                      <a:endParaRPr lang="en-US" altLang="zh-CN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5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-flip</a:t>
                      </a:r>
                    </a:p>
                    <a:p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&lt;percent&gt;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调整键盘换出隐藏的百分比</a:t>
                      </a:r>
                      <a:endParaRPr lang="en-US" altLang="zh-CN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A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pct-pinchzoom</a:t>
                      </a:r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 &lt;percent&gt;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调整两指缩放压缩手势百分比</a:t>
                      </a:r>
                      <a:endParaRPr lang="en-US" altLang="zh-CN" sz="16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8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发送的事件类型和频率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558"/>
            <a:ext cx="61436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29320"/>
            <a:ext cx="3924300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6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295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92063" y="3521789"/>
            <a:ext cx="2501925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350" dirty="0">
              <a:solidFill>
                <a:srgbClr val="FFFFFF"/>
              </a:solidFill>
              <a:sym typeface="Helvetica Light"/>
            </a:endParaRPr>
          </a:p>
          <a:p>
            <a:pPr rtl="0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抱歉！</a:t>
            </a:r>
            <a:r>
              <a:rPr lang="en-US" altLang="zh-CN" dirty="0" err="1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Com.xxx.xxx</a:t>
            </a:r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进程停止运行</a:t>
            </a:r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rtl="0" latinLnBrk="1" hangingPunct="0"/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algn="ctr" defTabSz="309563" latinLnBrk="1" hangingPunct="0"/>
            <a:endParaRPr lang="zh-CN" altLang="en-US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2000" y="4422035"/>
            <a:ext cx="990600" cy="315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确定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36019" y="3521789"/>
            <a:ext cx="2501925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350" dirty="0">
              <a:solidFill>
                <a:srgbClr val="FFFFFF"/>
              </a:solidFill>
              <a:sym typeface="Helvetica Light"/>
            </a:endParaRPr>
          </a:p>
          <a:p>
            <a:pPr rtl="0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应用程序</a:t>
            </a:r>
            <a:r>
              <a:rPr lang="en-US" altLang="zh-CN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xxx</a:t>
            </a:r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未响应，是否关闭</a:t>
            </a:r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rtl="0" latinLnBrk="1" hangingPunct="0"/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algn="ctr" defTabSz="309563" latinLnBrk="1" hangingPunct="0"/>
            <a:endParaRPr lang="zh-CN" altLang="en-US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0656" y="4422035"/>
            <a:ext cx="990600" cy="3154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等待</a:t>
            </a:r>
          </a:p>
        </p:txBody>
      </p:sp>
      <p:sp>
        <p:nvSpPr>
          <p:cNvPr id="17" name="矩形 16"/>
          <p:cNvSpPr/>
          <p:nvPr/>
        </p:nvSpPr>
        <p:spPr>
          <a:xfrm>
            <a:off x="6148106" y="3521222"/>
            <a:ext cx="2501925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350" dirty="0">
              <a:solidFill>
                <a:srgbClr val="FFFFFF"/>
              </a:solidFill>
              <a:sym typeface="Helvetica Light"/>
            </a:endParaRPr>
          </a:p>
          <a:p>
            <a:pPr rtl="0" latinLnBrk="1" hangingPunct="0"/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rtl="0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异常退出</a:t>
            </a:r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rtl="0" latinLnBrk="1" hangingPunct="0"/>
            <a:endParaRPr lang="en-US" altLang="zh-CN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  <a:p>
            <a:pPr algn="ctr" defTabSz="309563" latinLnBrk="1" hangingPunct="0"/>
            <a:endParaRPr lang="zh-CN" altLang="en-US" dirty="0"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5375" y="4422035"/>
            <a:ext cx="990600" cy="315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r>
              <a:rPr lang="zh-CN" altLang="en-US" dirty="0"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关闭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83108557-387C-457D-B734-89E0975D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01" y="559035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latin typeface="+mn-ea"/>
              </a:rPr>
              <a:t>ANR: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zh-CN" altLang="en-US" sz="3000" dirty="0">
                <a:latin typeface="+mn-ea"/>
              </a:rPr>
              <a:t>在</a:t>
            </a:r>
            <a:r>
              <a:rPr lang="en-US" altLang="zh-CN" sz="3000" dirty="0">
                <a:latin typeface="+mn-ea"/>
              </a:rPr>
              <a:t>5</a:t>
            </a:r>
            <a:r>
              <a:rPr lang="zh-CN" altLang="en-US" sz="3000" dirty="0">
                <a:latin typeface="+mn-ea"/>
              </a:rPr>
              <a:t>秒内没有响应输入的事件（例如，按键按下，屏幕触摸）</a:t>
            </a:r>
            <a:endParaRPr lang="en-US" altLang="zh-CN" sz="3000" dirty="0">
              <a:latin typeface="+mn-ea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zh-CN" sz="3000" dirty="0" err="1">
                <a:latin typeface="+mn-ea"/>
              </a:rPr>
              <a:t>BroadcastReceiver</a:t>
            </a:r>
            <a:r>
              <a:rPr lang="zh-CN" altLang="en-US" sz="3000" dirty="0">
                <a:latin typeface="+mn-ea"/>
              </a:rPr>
              <a:t>在</a:t>
            </a:r>
            <a:r>
              <a:rPr lang="en-US" altLang="zh-CN" sz="3000" dirty="0">
                <a:latin typeface="+mn-ea"/>
              </a:rPr>
              <a:t>10</a:t>
            </a:r>
            <a:r>
              <a:rPr lang="zh-CN" altLang="en-US" sz="3000" dirty="0">
                <a:latin typeface="+mn-ea"/>
              </a:rPr>
              <a:t>秒内没有执行完毕</a:t>
            </a:r>
            <a:endParaRPr lang="en-US" altLang="zh-CN" sz="3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b="1" dirty="0">
                <a:latin typeface="+mn-ea"/>
              </a:rPr>
              <a:t>Crash:</a:t>
            </a:r>
            <a:endParaRPr lang="en-US" altLang="zh-CN" sz="3000" dirty="0">
              <a:latin typeface="+mn-ea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zh-CN" altLang="en-US" sz="3000" dirty="0">
                <a:latin typeface="+mn-ea"/>
              </a:rPr>
              <a:t>异常停止</a:t>
            </a:r>
            <a:endParaRPr lang="en-US" altLang="zh-CN" sz="3000" dirty="0">
              <a:latin typeface="+mn-ea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zh-CN" altLang="en-US" sz="3000" dirty="0">
                <a:latin typeface="+mn-ea"/>
              </a:rPr>
              <a:t>异常退出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A3A9C-7F65-4BB9-A18E-150CE2B05965}"/>
              </a:ext>
            </a:extLst>
          </p:cNvPr>
          <p:cNvSpPr/>
          <p:nvPr/>
        </p:nvSpPr>
        <p:spPr>
          <a:xfrm>
            <a:off x="1951030" y="-20538"/>
            <a:ext cx="4104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j-cs"/>
              </a:rPr>
              <a:t>常见错误类型</a:t>
            </a:r>
          </a:p>
        </p:txBody>
      </p:sp>
    </p:spTree>
    <p:extLst>
      <p:ext uri="{BB962C8B-B14F-4D97-AF65-F5344CB8AC3E}">
        <p14:creationId xmlns:p14="http://schemas.microsoft.com/office/powerpoint/2010/main" val="4486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23133D-EBC7-44AA-88D3-9D543017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AABACC9-D3F1-4CCE-8200-71022C4F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调试参数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446DB0-710A-48EB-A36C-4447580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4380"/>
              </p:ext>
            </p:extLst>
          </p:nvPr>
        </p:nvGraphicFramePr>
        <p:xfrm>
          <a:off x="301725" y="627534"/>
          <a:ext cx="8806779" cy="44577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分类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选项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810">
                <a:tc rowSpan="9">
                  <a:txBody>
                    <a:bodyPr/>
                    <a:lstStyle/>
                    <a:p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调试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dbg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-no-events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指定后，</a:t>
                      </a:r>
                      <a:r>
                        <a:rPr lang="en-US" altLang="zh-CN" sz="1200" dirty="0"/>
                        <a:t>Monkey </a:t>
                      </a:r>
                      <a:r>
                        <a:rPr lang="zh-CN" altLang="en-US" sz="1200" dirty="0"/>
                        <a:t>将初始启动到测试 </a:t>
                      </a:r>
                      <a:r>
                        <a:rPr lang="en-US" altLang="zh-CN" sz="1200" dirty="0"/>
                        <a:t>Activity</a:t>
                      </a:r>
                      <a:r>
                        <a:rPr lang="zh-CN" altLang="en-US" sz="1200" dirty="0"/>
                        <a:t>，但不会生成任何其他事件。 为了获得最佳结果，请结合使用 </a:t>
                      </a:r>
                      <a:r>
                        <a:rPr lang="en-US" altLang="zh-CN" sz="1200" dirty="0"/>
                        <a:t>-v</a:t>
                      </a:r>
                      <a:r>
                        <a:rPr lang="zh-CN" altLang="en-US" sz="1200" dirty="0"/>
                        <a:t>、一个或多个软件包约束条件以及非零限制，以使 </a:t>
                      </a:r>
                      <a:r>
                        <a:rPr lang="en-US" altLang="zh-CN" sz="1200" dirty="0"/>
                        <a:t>Monkey </a:t>
                      </a:r>
                      <a:r>
                        <a:rPr lang="zh-CN" altLang="en-US" sz="1200" dirty="0"/>
                        <a:t>运行 </a:t>
                      </a:r>
                      <a:r>
                        <a:rPr lang="en-US" altLang="zh-CN" sz="1200" dirty="0"/>
                        <a:t>30 </a:t>
                      </a:r>
                      <a:r>
                        <a:rPr lang="zh-CN" altLang="en-US" sz="1200" dirty="0"/>
                        <a:t>秒或更长时间。这提供了一个环境，您可以在其中监控应用调用的软件包转换操作。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hprof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设置此选项，将在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事件序列之前和之后立即生成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profiling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报告。这将会在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data/</a:t>
                      </a:r>
                      <a:r>
                        <a:rPr lang="en-US" altLang="zh-CN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misc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中生成大文件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(~5Mb)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，所以要小心使用它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--ignore-crashes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通常，当应用程序崩溃或发生任何失控异常时，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将停止运行。如果设置此选项，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将继续向系统发送事件，直到计数完成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3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--ignore-timeouts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应用程序发生任何超时错误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如“</a:t>
                      </a: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Application Not Responding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对话框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时，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将停止运行。如果设置此选项，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将继续向系统发送事件，直到计数完成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-ignore-security-exceptions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当应用程序发生</a:t>
                      </a:r>
                      <a:r>
                        <a:rPr lang="zh-CN" altLang="en-US" sz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权限许可错误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时，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将停止运行。如果设置了此选项，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将继续向系统发送事件，直到计数完成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--ignore-native-crashes</a:t>
                      </a:r>
                      <a:endParaRPr lang="zh-CN" altLang="en-US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当应用发生底层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C/C++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代码引起的奔溃事件时，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将停止运行。如果设置了此项，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将继续向系统发送事件，直到计数完成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--monitor-native-crashes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监视并报告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Android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系统中</a:t>
                      </a: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Android C/C++</a:t>
                      </a:r>
                      <a:r>
                        <a:rPr lang="zh-CN" altLang="en-US" sz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引起的崩溃事件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。如果设置了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--kill-process-after-error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，系统将停止运行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93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--kill-process-after-error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当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由于一个错误而停止时，出错的应用程序将继续处于运行状态。当设置了此选项时，将会通知系统停止发生错误的进程。注意，当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正常执行完毕，它不会关闭所有启动的应用，设备依然保留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结束时的状态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--wait-</a:t>
                      </a:r>
                      <a:r>
                        <a:rPr lang="en-US" altLang="zh-CN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dbg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启动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后，先中断其运行，等待调试器附加上来</a:t>
                      </a:r>
                      <a:endParaRPr lang="en-US" altLang="zh-CN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6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5554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0885C2-2D97-48A6-BB77-111FD8D2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8103"/>
            <a:ext cx="8229600" cy="1803647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黑名单：不测试的应用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白名单：只测试这部分应用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注意不能同时设置黑名单和白名单</a:t>
            </a: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4D1B5B-1C63-4759-83F0-1B0F3D76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 </a:t>
            </a:r>
            <a:r>
              <a:rPr lang="zh-CN" altLang="en-US" sz="3200" dirty="0">
                <a:latin typeface="+mn-ea"/>
                <a:ea typeface="+mn-ea"/>
              </a:rPr>
              <a:t>黑白名单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9FFF6C-CC65-4026-A5F4-D3C357FC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0058"/>
              </p:ext>
            </p:extLst>
          </p:nvPr>
        </p:nvGraphicFramePr>
        <p:xfrm>
          <a:off x="314325" y="2284636"/>
          <a:ext cx="8499825" cy="25193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1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选项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394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--</a:t>
                      </a:r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pkg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-blacklist-file PACKAGE_BLACKLIST_FILE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apk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黑名单，屏蔽掉黑名单中的</a:t>
                      </a:r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apk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610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--pkg-whitelist-file PACKAGE_WHITELIST_FILE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apk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白名单，只测试包含在白名单中的</a:t>
                      </a:r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apk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13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sz="3300" dirty="0">
                <a:solidFill>
                  <a:srgbClr val="FF0000"/>
                </a:solidFill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0755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38981" y="655421"/>
            <a:ext cx="7666037" cy="3481388"/>
          </a:xfrm>
        </p:spPr>
        <p:txBody>
          <a:bodyPr/>
          <a:lstStyle/>
          <a:p>
            <a:pPr indent="269677" defTabSz="342900"/>
            <a:r>
              <a:rPr lang="en-US" altLang="zh-CN" b="1" dirty="0">
                <a:latin typeface="+mn-ea"/>
              </a:rPr>
              <a:t>Monkey</a:t>
            </a:r>
            <a:r>
              <a:rPr lang="zh-CN" altLang="en-US" b="1" dirty="0">
                <a:latin typeface="+mn-ea"/>
              </a:rPr>
              <a:t>运行</a:t>
            </a:r>
            <a:r>
              <a:rPr lang="en-US" altLang="zh-CN" b="1" dirty="0">
                <a:latin typeface="+mn-ea"/>
              </a:rPr>
              <a:t>log</a:t>
            </a:r>
            <a:r>
              <a:rPr lang="zh-CN" altLang="en-US" b="1" dirty="0">
                <a:latin typeface="+mn-ea"/>
              </a:rPr>
              <a:t>输出，按以下顺序输出</a:t>
            </a:r>
            <a:endParaRPr lang="en-US" altLang="zh-CN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结果分类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574487" y="1275606"/>
            <a:ext cx="1784250" cy="638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r>
              <a:rPr lang="zh-CN" altLang="en-US" b="1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测试命令信息</a:t>
            </a:r>
            <a:endParaRPr lang="en-US" altLang="zh-CN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endParaRPr lang="zh-CN" altLang="en-US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487" y="2340175"/>
            <a:ext cx="1784250" cy="638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r>
              <a:rPr lang="zh-CN" altLang="en-US" b="1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伪随机事件流</a:t>
            </a:r>
            <a:endParaRPr lang="en-US" altLang="zh-CN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endParaRPr lang="zh-CN" altLang="en-US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487" y="3252769"/>
            <a:ext cx="1784250" cy="638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r>
              <a:rPr lang="zh-CN" altLang="en-US" b="1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异常信息</a:t>
            </a:r>
            <a:endParaRPr lang="en-US" altLang="zh-CN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endParaRPr lang="zh-CN" altLang="en-US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486" y="4309378"/>
            <a:ext cx="1784250" cy="638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en-US" altLang="zh-CN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r>
              <a:rPr lang="zh-CN" altLang="en-US" b="1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测试结果信息</a:t>
            </a:r>
            <a:endParaRPr lang="en-US" altLang="zh-CN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 defTabSz="309563" latinLnBrk="1" hangingPunct="0"/>
            <a:endParaRPr lang="zh-CN" altLang="en-US" sz="1050" b="1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357853" y="1923678"/>
            <a:ext cx="291018" cy="368737"/>
          </a:xfrm>
          <a:prstGeom prst="downArrow">
            <a:avLst>
              <a:gd name="adj1" fmla="val 50000"/>
              <a:gd name="adj2" fmla="val 52786"/>
            </a:avLst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zh-CN" altLang="en-US" sz="165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sym typeface="Helvetica Light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2291822" y="1304126"/>
            <a:ext cx="7320738" cy="49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defTabSz="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随机种子、运行次数、可运行的应用列表、各事件百分比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2291822" y="2209623"/>
            <a:ext cx="6318386" cy="49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defTabSz="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大事件流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2358736" y="3122558"/>
            <a:ext cx="6318386" cy="49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defTabSz="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ANR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CRASH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等异常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2358736" y="4241677"/>
            <a:ext cx="6318386" cy="49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defTabSz="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完成事件、旋转情况、按键情况、网络状态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357853" y="2874135"/>
            <a:ext cx="291018" cy="368737"/>
          </a:xfrm>
          <a:prstGeom prst="downArrow">
            <a:avLst>
              <a:gd name="adj1" fmla="val 50000"/>
              <a:gd name="adj2" fmla="val 52786"/>
            </a:avLst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zh-CN" altLang="en-US" sz="165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sym typeface="Helvetica Light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357853" y="3931205"/>
            <a:ext cx="291018" cy="368737"/>
          </a:xfrm>
          <a:prstGeom prst="downArrow">
            <a:avLst>
              <a:gd name="adj1" fmla="val 50000"/>
              <a:gd name="adj2" fmla="val 52786"/>
            </a:avLst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latinLnBrk="1" hangingPunct="0"/>
            <a:endParaRPr lang="zh-CN" altLang="en-US" sz="165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1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黑白名单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415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683568" y="1178594"/>
            <a:ext cx="7666037" cy="3481388"/>
          </a:xfrm>
        </p:spPr>
        <p:txBody>
          <a:bodyPr>
            <a:normAutofit fontScale="92500" lnSpcReduction="20000"/>
          </a:bodyPr>
          <a:lstStyle/>
          <a:p>
            <a:pPr indent="269677" defTabSz="342900"/>
            <a:r>
              <a:rPr lang="en-US" altLang="zh-CN" sz="1200" b="1" dirty="0"/>
              <a:t>:Monkey: seed=1435740661667 count=5000            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zh-CN" altLang="en-US" sz="1200" b="1" dirty="0">
                <a:sym typeface="Wingdings" panose="05000000000000000000" pitchFamily="2" charset="2"/>
              </a:rPr>
              <a:t>随机种子与运行次数</a:t>
            </a:r>
            <a:r>
              <a:rPr lang="en-US" altLang="zh-CN" sz="1200" b="1" dirty="0"/>
              <a:t> </a:t>
            </a:r>
          </a:p>
          <a:p>
            <a:pPr indent="269677" defTabSz="342900"/>
            <a:r>
              <a:rPr lang="en-US" altLang="zh-CN" sz="1200" b="1" dirty="0"/>
              <a:t>:</a:t>
            </a:r>
            <a:r>
              <a:rPr lang="en-US" altLang="zh-CN" sz="1200" b="1" dirty="0" err="1"/>
              <a:t>AllowPackage</a:t>
            </a:r>
            <a:r>
              <a:rPr lang="en-US" altLang="zh-CN" sz="1200" b="1" dirty="0"/>
              <a:t>: </a:t>
            </a:r>
            <a:r>
              <a:rPr lang="en-US" altLang="zh-CN" sz="1200" b="1" dirty="0" err="1"/>
              <a:t>com.android.settings</a:t>
            </a:r>
            <a:r>
              <a:rPr lang="en-US" altLang="zh-CN" sz="1200" b="1" dirty="0"/>
              <a:t>                        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zh-CN" altLang="en-US" sz="1200" b="1" dirty="0">
                <a:sym typeface="Wingdings" panose="05000000000000000000" pitchFamily="2" charset="2"/>
              </a:rPr>
              <a:t>允许测试的包</a:t>
            </a:r>
            <a:endParaRPr lang="en-US" altLang="zh-CN" sz="1200" b="1" dirty="0"/>
          </a:p>
          <a:p>
            <a:pPr indent="269677" defTabSz="342900"/>
            <a:r>
              <a:rPr lang="en-US" altLang="zh-CN" sz="1200" b="1" dirty="0"/>
              <a:t>:</a:t>
            </a:r>
            <a:r>
              <a:rPr lang="en-US" altLang="zh-CN" sz="1200" b="1" dirty="0" err="1"/>
              <a:t>IncludeCategory</a:t>
            </a:r>
            <a:r>
              <a:rPr lang="en-US" altLang="zh-CN" sz="1200" b="1" dirty="0"/>
              <a:t>: </a:t>
            </a:r>
            <a:r>
              <a:rPr lang="en-US" altLang="zh-CN" sz="1200" b="1" dirty="0" err="1"/>
              <a:t>android.intent.category.LAUNCHER</a:t>
            </a:r>
            <a:r>
              <a:rPr lang="en-US" altLang="zh-CN" sz="1200" b="1" dirty="0"/>
              <a:t>             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200" b="1" dirty="0"/>
              <a:t>Category</a:t>
            </a:r>
            <a:r>
              <a:rPr lang="zh-CN" altLang="en-US" sz="1200" b="1" dirty="0"/>
              <a:t>包含  </a:t>
            </a:r>
            <a:r>
              <a:rPr lang="en-US" altLang="zh-CN" sz="1200" b="1" dirty="0"/>
              <a:t>LAUNCHER </a:t>
            </a:r>
          </a:p>
          <a:p>
            <a:pPr indent="269677" defTabSz="342900"/>
            <a:r>
              <a:rPr lang="en-US" altLang="zh-CN" sz="1200" b="1" dirty="0"/>
              <a:t>:</a:t>
            </a:r>
            <a:r>
              <a:rPr lang="en-US" altLang="zh-CN" sz="1200" b="1" dirty="0" err="1"/>
              <a:t>IncludeCategory</a:t>
            </a:r>
            <a:r>
              <a:rPr lang="en-US" altLang="zh-CN" sz="1200" b="1" dirty="0"/>
              <a:t>: </a:t>
            </a:r>
            <a:r>
              <a:rPr lang="en-US" altLang="zh-CN" sz="1200" b="1" dirty="0" err="1"/>
              <a:t>android.intent.category.MONKEY</a:t>
            </a:r>
            <a:r>
              <a:rPr lang="en-US" altLang="zh-CN" sz="1200" b="1" dirty="0"/>
              <a:t>                  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200" b="1" dirty="0"/>
              <a:t>Category</a:t>
            </a:r>
            <a:r>
              <a:rPr lang="zh-CN" altLang="en-US" sz="1200" b="1" dirty="0"/>
              <a:t>包含  </a:t>
            </a:r>
            <a:r>
              <a:rPr lang="en-US" altLang="zh-CN" sz="1200" b="1" dirty="0"/>
              <a:t>MONKEY </a:t>
            </a:r>
          </a:p>
          <a:p>
            <a:pPr indent="269677" defTabSz="342900"/>
            <a:r>
              <a:rPr lang="en-US" altLang="zh-CN" sz="1200" b="1" dirty="0"/>
              <a:t>// Selecting main activities from category </a:t>
            </a:r>
            <a:r>
              <a:rPr lang="en-US" altLang="zh-CN" sz="1200" b="1" dirty="0" err="1"/>
              <a:t>android.intent.category.LAUNCHER</a:t>
            </a:r>
            <a:r>
              <a:rPr lang="en-US" altLang="zh-CN" sz="1200" b="1" dirty="0"/>
              <a:t>      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zh-CN" altLang="en-US" sz="1200" b="1" dirty="0">
                <a:sym typeface="Wingdings" panose="05000000000000000000" pitchFamily="2" charset="2"/>
              </a:rPr>
              <a:t>查询结果列表</a:t>
            </a:r>
            <a:endParaRPr lang="en-US" altLang="zh-CN" sz="1200" b="1" dirty="0"/>
          </a:p>
          <a:p>
            <a:pPr indent="269677" defTabSz="342900"/>
            <a:r>
              <a:rPr lang="en-US" altLang="zh-CN" sz="1200" b="1" dirty="0"/>
              <a:t>//   - NOT USING main activity </a:t>
            </a:r>
            <a:r>
              <a:rPr lang="en-US" altLang="zh-CN" sz="1200" b="1" dirty="0" err="1"/>
              <a:t>com.android.contacts.activities.PeopleActivity</a:t>
            </a:r>
            <a:r>
              <a:rPr lang="en-US" altLang="zh-CN" sz="1200" b="1" dirty="0"/>
              <a:t> (from package </a:t>
            </a:r>
            <a:r>
              <a:rPr lang="en-US" altLang="zh-CN" sz="1200" b="1" dirty="0" err="1"/>
              <a:t>com.android.contacts</a:t>
            </a:r>
            <a:r>
              <a:rPr lang="en-US" altLang="zh-CN" sz="1200" b="1" dirty="0"/>
              <a:t>)</a:t>
            </a:r>
          </a:p>
          <a:p>
            <a:pPr indent="269677" defTabSz="342900"/>
            <a:r>
              <a:rPr lang="en-US" altLang="zh-CN" sz="1200" b="1" dirty="0"/>
              <a:t>//   + Using main activity </a:t>
            </a:r>
            <a:r>
              <a:rPr lang="en-US" altLang="zh-CN" sz="1200" b="1" dirty="0" err="1"/>
              <a:t>com.android.settings.Settings</a:t>
            </a:r>
            <a:r>
              <a:rPr lang="en-US" altLang="zh-CN" sz="1200" b="1" dirty="0"/>
              <a:t> (from package </a:t>
            </a:r>
            <a:r>
              <a:rPr lang="en-US" altLang="zh-CN" sz="1200" b="1" dirty="0" err="1"/>
              <a:t>com.android.settings</a:t>
            </a:r>
            <a:r>
              <a:rPr lang="en-US" altLang="zh-CN" sz="1200" b="1" dirty="0"/>
              <a:t>)</a:t>
            </a:r>
          </a:p>
          <a:p>
            <a:pPr indent="269677" defTabSz="342900"/>
            <a:r>
              <a:rPr lang="en-US" altLang="zh-CN" sz="1200" b="1" dirty="0"/>
              <a:t>......</a:t>
            </a:r>
          </a:p>
          <a:p>
            <a:pPr indent="269677" defTabSz="342900"/>
            <a:r>
              <a:rPr lang="en-US" altLang="zh-CN" sz="1200" b="1" dirty="0"/>
              <a:t>//   - NOT USING main activity </a:t>
            </a:r>
            <a:r>
              <a:rPr lang="en-US" altLang="zh-CN" sz="1200" b="1" dirty="0" err="1"/>
              <a:t>com.lenovo.timertest.Timertest</a:t>
            </a:r>
            <a:r>
              <a:rPr lang="en-US" altLang="zh-CN" sz="1200" b="1" dirty="0"/>
              <a:t> (from package </a:t>
            </a:r>
            <a:r>
              <a:rPr lang="en-US" altLang="zh-CN" sz="1200" b="1" dirty="0" err="1"/>
              <a:t>com.lenovo.timertest</a:t>
            </a:r>
            <a:r>
              <a:rPr lang="en-US" altLang="zh-CN" sz="1200" b="1" dirty="0"/>
              <a:t>)</a:t>
            </a:r>
          </a:p>
          <a:p>
            <a:pPr indent="269677" defTabSz="342900"/>
            <a:r>
              <a:rPr lang="en-US" altLang="zh-CN" sz="1200" b="1" dirty="0"/>
              <a:t>// Selecting main activities from category </a:t>
            </a:r>
            <a:r>
              <a:rPr lang="en-US" altLang="zh-CN" sz="1200" b="1" dirty="0" err="1"/>
              <a:t>android.intent.category.MONKEY</a:t>
            </a:r>
            <a:endParaRPr lang="en-US" altLang="zh-CN" sz="1200" b="1" dirty="0"/>
          </a:p>
          <a:p>
            <a:pPr indent="269677" defTabSz="342900"/>
            <a:r>
              <a:rPr lang="en-US" altLang="zh-CN" sz="1200" b="1" dirty="0"/>
              <a:t>//   + Using main activity </a:t>
            </a:r>
            <a:r>
              <a:rPr lang="en-US" altLang="zh-CN" sz="1200" b="1" dirty="0" err="1"/>
              <a:t>com.android.settings.Settings$RunningServicesActivity</a:t>
            </a:r>
            <a:r>
              <a:rPr lang="en-US" altLang="zh-CN" sz="1200" b="1" dirty="0"/>
              <a:t> (from package </a:t>
            </a:r>
            <a:r>
              <a:rPr lang="en-US" altLang="zh-CN" sz="1200" b="1" dirty="0" err="1"/>
              <a:t>com.android.settings</a:t>
            </a:r>
            <a:r>
              <a:rPr lang="en-US" altLang="zh-CN" sz="1200" b="1" dirty="0"/>
              <a:t>)</a:t>
            </a:r>
          </a:p>
          <a:p>
            <a:pPr indent="269677" defTabSz="342900"/>
            <a:r>
              <a:rPr lang="en-US" altLang="zh-CN" sz="1200" b="1" dirty="0"/>
              <a:t>//   + Using main activity </a:t>
            </a:r>
            <a:r>
              <a:rPr lang="en-US" altLang="zh-CN" sz="1200" b="1" dirty="0" err="1"/>
              <a:t>com.android.settings.Settings$StorageUseActivity</a:t>
            </a:r>
            <a:r>
              <a:rPr lang="en-US" altLang="zh-CN" sz="1200" b="1" dirty="0"/>
              <a:t> (from package </a:t>
            </a:r>
            <a:r>
              <a:rPr lang="en-US" altLang="zh-CN" sz="1200" b="1" dirty="0" err="1"/>
              <a:t>com.android.settings</a:t>
            </a:r>
            <a:r>
              <a:rPr lang="en-US" altLang="zh-CN" sz="1200" b="1" dirty="0"/>
              <a:t>)</a:t>
            </a:r>
          </a:p>
          <a:p>
            <a:pPr indent="269677" defTabSz="342900"/>
            <a:r>
              <a:rPr lang="en-US" altLang="zh-CN" sz="1200" b="1" dirty="0"/>
              <a:t>//   - NOT USING main activity com.android.launcher3.Launcher (from package com.android.launcher3)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532192" y="696689"/>
            <a:ext cx="6318386" cy="415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69677" defTabSz="342900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测试命令信息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7086600" y="1698297"/>
            <a:ext cx="332509" cy="446809"/>
          </a:xfrm>
          <a:prstGeom prst="rightBrace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defTabSz="342900" latinLnBrk="1" hangingPunct="0"/>
            <a:endParaRPr lang="zh-CN" altLang="en-US" sz="675">
              <a:solidFill>
                <a:srgbClr val="000000"/>
              </a:solidFill>
            </a:endParaRPr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7419110" y="1714119"/>
            <a:ext cx="1321854" cy="415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69677" defTabSz="342900"/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查询条件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0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269677" defTabSz="342900"/>
            <a:r>
              <a:rPr lang="en-US" altLang="zh-CN" sz="1350" b="1" dirty="0"/>
              <a:t>// Seeded: 1435740661667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/>
              <a:t>随机种子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Event percentages:</a:t>
            </a:r>
          </a:p>
          <a:p>
            <a:pPr indent="269677" defTabSz="342900"/>
            <a:r>
              <a:rPr lang="en-US" altLang="zh-CN" sz="1350" b="1" dirty="0"/>
              <a:t>//   0: 15.0%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0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</a:t>
            </a:r>
            <a:r>
              <a:rPr lang="en-US" altLang="zh-CN" sz="1350" dirty="0"/>
              <a:t>-touch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1: 10.0%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1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</a:t>
            </a:r>
            <a:r>
              <a:rPr lang="en-US" altLang="zh-CN" sz="1350" dirty="0"/>
              <a:t>-motion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2: 2.0%  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2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pct-pinchzoom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3: 15.0%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3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</a:t>
            </a:r>
            <a:r>
              <a:rPr lang="en-US" altLang="zh-CN" sz="1350" dirty="0"/>
              <a:t>-trackball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4: -0.0% 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4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>
                <a:solidFill>
                  <a:srgbClr val="FF5C00"/>
                </a:solidFill>
              </a:rPr>
              <a:t>--</a:t>
            </a:r>
            <a:r>
              <a:rPr lang="en-US" altLang="zh-CN" sz="1350" dirty="0" err="1">
                <a:solidFill>
                  <a:srgbClr val="FF5C00"/>
                </a:solidFill>
              </a:rPr>
              <a:t>pct</a:t>
            </a:r>
            <a:r>
              <a:rPr lang="en-US" altLang="zh-CN" sz="1350" dirty="0">
                <a:solidFill>
                  <a:srgbClr val="FF5C00"/>
                </a:solidFill>
              </a:rPr>
              <a:t>-rotation</a:t>
            </a:r>
            <a:endParaRPr lang="en-US" altLang="zh-CN" sz="1350" b="1" dirty="0">
              <a:solidFill>
                <a:srgbClr val="FF5C00"/>
              </a:solidFill>
            </a:endParaRPr>
          </a:p>
          <a:p>
            <a:pPr indent="269677" defTabSz="342900"/>
            <a:r>
              <a:rPr lang="en-US" altLang="zh-CN" sz="1350" b="1" dirty="0"/>
              <a:t>//   5: 25.0%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5</a:t>
            </a:r>
            <a:r>
              <a:rPr lang="zh-CN" altLang="en-US" sz="1350" b="1" dirty="0">
                <a:sym typeface="Wingdings" panose="05000000000000000000" pitchFamily="2" charset="2"/>
              </a:rPr>
              <a:t>： 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pct-nav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6: 15.0%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6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pct-majornav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7: 2.0%  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7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pct-syskeys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8: 2.0%  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8</a:t>
            </a:r>
            <a:r>
              <a:rPr lang="zh-CN" altLang="en-US" sz="1350" b="1" dirty="0">
                <a:sym typeface="Wingdings" panose="05000000000000000000" pitchFamily="2" charset="2"/>
              </a:rPr>
              <a:t>： 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pct-appswitch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9: 1.0%    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9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</a:t>
            </a:r>
            <a:r>
              <a:rPr lang="en-US" altLang="zh-CN" sz="1350" dirty="0"/>
              <a:t>-flip</a:t>
            </a:r>
            <a:endParaRPr lang="en-US" altLang="zh-CN" sz="1350" b="1" dirty="0"/>
          </a:p>
          <a:p>
            <a:pPr indent="269677" defTabSz="342900"/>
            <a:r>
              <a:rPr lang="en-US" altLang="zh-CN" sz="1350" b="1" dirty="0"/>
              <a:t>//   10: 13.0%                                           </a:t>
            </a:r>
            <a:r>
              <a:rPr lang="en-US" altLang="zh-CN" sz="1350" b="1" dirty="0">
                <a:sym typeface="Wingdings" panose="05000000000000000000" pitchFamily="2" charset="2"/>
              </a:rPr>
              <a:t></a:t>
            </a:r>
            <a:r>
              <a:rPr lang="zh-CN" altLang="en-US" sz="1350" b="1" dirty="0">
                <a:sym typeface="Wingdings" panose="05000000000000000000" pitchFamily="2" charset="2"/>
              </a:rPr>
              <a:t>事件</a:t>
            </a:r>
            <a:r>
              <a:rPr lang="en-US" altLang="zh-CN" sz="1350" b="1" dirty="0">
                <a:sym typeface="Wingdings" panose="05000000000000000000" pitchFamily="2" charset="2"/>
              </a:rPr>
              <a:t>10</a:t>
            </a:r>
            <a:r>
              <a:rPr lang="zh-CN" altLang="en-US" sz="1350" b="1" dirty="0">
                <a:sym typeface="Wingdings" panose="05000000000000000000" pitchFamily="2" charset="2"/>
              </a:rPr>
              <a:t>：</a:t>
            </a:r>
            <a:r>
              <a:rPr lang="en-US" altLang="zh-CN" sz="1350" dirty="0"/>
              <a:t>--</a:t>
            </a:r>
            <a:r>
              <a:rPr lang="en-US" altLang="zh-CN" sz="1350" dirty="0" err="1"/>
              <a:t>pct-anyevent</a:t>
            </a:r>
            <a:endParaRPr lang="en-US" altLang="zh-CN" sz="1350" b="1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结果详细解读</a:t>
            </a:r>
          </a:p>
        </p:txBody>
      </p:sp>
    </p:spTree>
    <p:extLst>
      <p:ext uri="{BB962C8B-B14F-4D97-AF65-F5344CB8AC3E}">
        <p14:creationId xmlns:p14="http://schemas.microsoft.com/office/powerpoint/2010/main" val="11179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683568" y="1106586"/>
            <a:ext cx="7666037" cy="3481388"/>
          </a:xfrm>
        </p:spPr>
        <p:txBody>
          <a:bodyPr>
            <a:normAutofit fontScale="62500" lnSpcReduction="20000"/>
          </a:bodyPr>
          <a:lstStyle/>
          <a:p>
            <a:pPr marL="0" indent="0" defTabSz="342900">
              <a:lnSpc>
                <a:spcPts val="1875"/>
              </a:lnSpc>
              <a:buNone/>
            </a:pPr>
            <a:r>
              <a:rPr lang="zh-CN" altLang="en-US" sz="2900" b="1" dirty="0">
                <a:latin typeface="+mn-ea"/>
              </a:rPr>
              <a:t>事件</a:t>
            </a:r>
            <a:r>
              <a:rPr lang="en-US" altLang="zh-CN" sz="2900" b="1" dirty="0">
                <a:latin typeface="+mn-ea"/>
              </a:rPr>
              <a:t>0 --</a:t>
            </a:r>
            <a:r>
              <a:rPr lang="en-US" altLang="zh-CN" sz="2900" b="1" dirty="0" err="1">
                <a:latin typeface="+mn-ea"/>
              </a:rPr>
              <a:t>pct</a:t>
            </a:r>
            <a:r>
              <a:rPr lang="en-US" altLang="zh-CN" sz="2900" b="1" dirty="0">
                <a:latin typeface="+mn-ea"/>
              </a:rPr>
              <a:t>-touch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(ACTION_DOWN): 0:(299.0,255.0)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(ACTION_UP): 0:(302.0262,250.57063)</a:t>
            </a:r>
          </a:p>
          <a:p>
            <a:pPr marL="0" indent="0" defTabSz="342900">
              <a:lnSpc>
                <a:spcPts val="1875"/>
              </a:lnSpc>
              <a:buNone/>
            </a:pPr>
            <a:r>
              <a:rPr lang="zh-CN" altLang="en-US" sz="2900" b="1" dirty="0">
                <a:latin typeface="+mn-ea"/>
              </a:rPr>
              <a:t>事件</a:t>
            </a:r>
            <a:r>
              <a:rPr lang="en-US" altLang="zh-CN" sz="2900" b="1" dirty="0">
                <a:latin typeface="+mn-ea"/>
              </a:rPr>
              <a:t>1 --</a:t>
            </a:r>
            <a:r>
              <a:rPr lang="en-US" altLang="zh-CN" sz="2900" b="1" dirty="0" err="1">
                <a:latin typeface="+mn-ea"/>
              </a:rPr>
              <a:t>pct</a:t>
            </a:r>
            <a:r>
              <a:rPr lang="en-US" altLang="zh-CN" sz="2900" b="1" dirty="0">
                <a:latin typeface="+mn-ea"/>
              </a:rPr>
              <a:t>-motion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(ACTION_DOWN): 0:(328.0,220.0)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(ACTION_MOVE): 0:(317.66824,217.7649)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(ACTION_MOVE): 0:(315.09308,217.11836)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(ACTION_MOVE): 0:(304.76135,214.29372)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Touch (ACTION_UP): 0:(291.04208,211.98477)</a:t>
            </a:r>
          </a:p>
          <a:p>
            <a:pPr marL="0" indent="0" defTabSz="342900">
              <a:lnSpc>
                <a:spcPts val="1875"/>
              </a:lnSpc>
              <a:buNone/>
            </a:pPr>
            <a:r>
              <a:rPr lang="zh-CN" altLang="en-US" sz="2900" b="1" dirty="0">
                <a:latin typeface="+mn-ea"/>
              </a:rPr>
              <a:t>事件</a:t>
            </a:r>
            <a:r>
              <a:rPr lang="en-US" altLang="zh-CN" sz="2900" b="1" dirty="0">
                <a:latin typeface="+mn-ea"/>
              </a:rPr>
              <a:t>3 --</a:t>
            </a:r>
            <a:r>
              <a:rPr lang="en-US" altLang="zh-CN" sz="2900" b="1" dirty="0" err="1">
                <a:latin typeface="+mn-ea"/>
              </a:rPr>
              <a:t>pct</a:t>
            </a:r>
            <a:r>
              <a:rPr lang="en-US" altLang="zh-CN" sz="2900" b="1" dirty="0">
                <a:latin typeface="+mn-ea"/>
              </a:rPr>
              <a:t>-trackball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Trackball (ACTION_MOVE): 0:(0.0,1.0)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Trackball (ACTION_MOVE): 0:(-1.0,-4.0)</a:t>
            </a:r>
          </a:p>
          <a:p>
            <a:pPr indent="269677" defTabSz="342900"/>
            <a:r>
              <a:rPr lang="en-US" altLang="zh-CN" sz="1700" dirty="0">
                <a:latin typeface="+mn-ea"/>
              </a:rPr>
              <a:t>:Sending Trackball (ACTION_MOVE): 0:(1.0,1.0)</a:t>
            </a:r>
          </a:p>
          <a:p>
            <a:pPr indent="269677" defTabSz="342900"/>
            <a:endParaRPr lang="en-US" altLang="zh-CN" sz="1350" b="1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387450" y="716426"/>
            <a:ext cx="6318386" cy="415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69677" defTabSz="342900"/>
            <a:r>
              <a:rPr lang="zh-CN" altLang="en-US" sz="1800" dirty="0">
                <a:solidFill>
                  <a:schemeClr val="tx1"/>
                </a:solidFill>
              </a:rPr>
              <a:t>各事件截取一个事件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8" name="矩形 7"/>
          <p:cNvSpPr/>
          <p:nvPr/>
        </p:nvSpPr>
        <p:spPr>
          <a:xfrm>
            <a:off x="387450" y="619157"/>
            <a:ext cx="8465604" cy="42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lnSpc>
                <a:spcPts val="1875"/>
              </a:lnSpc>
            </a:pP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2--</a:t>
            </a:r>
            <a:r>
              <a:rPr lang="en-US" altLang="zh-CN" b="1" dirty="0" err="1">
                <a:latin typeface="+mn-ea"/>
              </a:rPr>
              <a:t>pct-pinchzoom</a:t>
            </a:r>
            <a:endParaRPr lang="en-US" altLang="zh-CN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(ACTION_DOWN): 0:(487.0,209.0)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(ACTION_POINTER_DOWN 1): 0:(486.9106,205.45831) 1:(194.0,366.0)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0:(484.5785,183.66449) 1:(206.95853,375.98056)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0:(471.26563,161.93521) 1:(218.35042,380.1656)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0:(457.90872,153.87688) 1:(222.07701,383.26407)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0:(452.51602,142.13242) 1:(242.29489,384.48602)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0:(444.63513,124.26505) 1:(255.93825,391.4393)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0:(444.01697,120.63037) 1:(273.75214,395.4244)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(ACTION_MOVE): 0:(434.89807,117.38953) 1:(294.31616,402.74707)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(ACTION_POINTER_UP 1): 0:(428.31845,98.71772) 1:(294.42966,402.80002)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Touch (ACTION_UP): 0:(415.8634,86.58714)</a:t>
            </a:r>
          </a:p>
          <a:p>
            <a:pPr defTabSz="342900">
              <a:lnSpc>
                <a:spcPts val="1875"/>
              </a:lnSpc>
            </a:pP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5 --</a:t>
            </a:r>
            <a:r>
              <a:rPr lang="en-US" altLang="zh-CN" b="1" dirty="0" err="1">
                <a:latin typeface="+mn-ea"/>
              </a:rPr>
              <a:t>pct-nav</a:t>
            </a:r>
            <a:endParaRPr lang="en-US" altLang="zh-CN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(ACTION_UP): 19    // KEYCODE_DPAD_UP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20    // KEYCODE_DPAD_DOWN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(ACTION_UP): 21    // KEYCODE_DPAD_LEFT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22    // KEYCODE_DPAD_RIGHT</a:t>
            </a:r>
          </a:p>
        </p:txBody>
      </p:sp>
    </p:spTree>
    <p:extLst>
      <p:ext uri="{BB962C8B-B14F-4D97-AF65-F5344CB8AC3E}">
        <p14:creationId xmlns:p14="http://schemas.microsoft.com/office/powerpoint/2010/main" val="34959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843558"/>
            <a:ext cx="8465604" cy="397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lnSpc>
                <a:spcPts val="1875"/>
              </a:lnSpc>
            </a:pPr>
            <a:r>
              <a:rPr lang="zh-CN" altLang="en-US" sz="1600" b="1" dirty="0">
                <a:latin typeface="+mn-ea"/>
              </a:rPr>
              <a:t>事件</a:t>
            </a:r>
            <a:r>
              <a:rPr lang="en-US" altLang="zh-CN" sz="1600" b="1" dirty="0">
                <a:latin typeface="+mn-ea"/>
              </a:rPr>
              <a:t>6 --</a:t>
            </a:r>
            <a:r>
              <a:rPr lang="en-US" altLang="zh-CN" sz="1600" b="1" dirty="0" err="1">
                <a:latin typeface="+mn-ea"/>
              </a:rPr>
              <a:t>pct-majornav</a:t>
            </a:r>
            <a:endParaRPr lang="en-US" altLang="zh-CN" sz="1600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82    // KEYCODE_MENU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23    // KEYCODE_DPAD_CENTER</a:t>
            </a:r>
          </a:p>
          <a:p>
            <a:pPr defTabSz="342900">
              <a:lnSpc>
                <a:spcPts val="1875"/>
              </a:lnSpc>
            </a:pP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7 --</a:t>
            </a:r>
            <a:r>
              <a:rPr lang="en-US" altLang="zh-CN" b="1" dirty="0" err="1">
                <a:latin typeface="+mn-ea"/>
              </a:rPr>
              <a:t>pct-syskeys</a:t>
            </a:r>
            <a:endParaRPr lang="en-US" altLang="zh-CN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4    // KEYCODE_BACK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5    // KEYCODE_CALL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25    // KEYCODE_VOLUME_DOWN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(ACTION_DOWN): 24    // KEYCODE_VOLUME_UP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:Sending Key (ACTION_UP): 3    // KEYCODE_HOME</a:t>
            </a:r>
          </a:p>
          <a:p>
            <a:pPr defTabSz="342900">
              <a:lnSpc>
                <a:spcPts val="1875"/>
              </a:lnSpc>
            </a:pP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8 --</a:t>
            </a:r>
            <a:r>
              <a:rPr lang="en-US" altLang="zh-CN" b="1" dirty="0" err="1">
                <a:latin typeface="+mn-ea"/>
              </a:rPr>
              <a:t>pct-appswitch</a:t>
            </a:r>
            <a:endParaRPr lang="en-US" altLang="zh-CN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:Switch: #</a:t>
            </a:r>
            <a:r>
              <a:rPr lang="en-US" altLang="zh-CN" sz="1350" dirty="0" err="1">
                <a:latin typeface="+mn-ea"/>
              </a:rPr>
              <a:t>Intent;action</a:t>
            </a:r>
            <a:r>
              <a:rPr lang="en-US" altLang="zh-CN" sz="1350" dirty="0">
                <a:latin typeface="+mn-ea"/>
              </a:rPr>
              <a:t>=</a:t>
            </a:r>
            <a:r>
              <a:rPr lang="en-US" altLang="zh-CN" sz="1350" dirty="0" err="1">
                <a:latin typeface="+mn-ea"/>
              </a:rPr>
              <a:t>android.intent.action.MAIN;category</a:t>
            </a:r>
            <a:r>
              <a:rPr lang="en-US" altLang="zh-CN" sz="1350" dirty="0">
                <a:latin typeface="+mn-ea"/>
              </a:rPr>
              <a:t>=</a:t>
            </a:r>
            <a:r>
              <a:rPr lang="en-US" altLang="zh-CN" sz="1350" dirty="0" err="1">
                <a:latin typeface="+mn-ea"/>
              </a:rPr>
              <a:t>android.intent.category.LAUNCHER;launchFlags</a:t>
            </a:r>
            <a:r>
              <a:rPr lang="en-US" altLang="zh-CN" sz="1350" dirty="0">
                <a:latin typeface="+mn-ea"/>
              </a:rPr>
              <a:t>=0x10200000;component=</a:t>
            </a:r>
            <a:r>
              <a:rPr lang="en-US" altLang="zh-CN" sz="1350" dirty="0" err="1">
                <a:latin typeface="+mn-ea"/>
              </a:rPr>
              <a:t>com.android.calendar</a:t>
            </a:r>
            <a:r>
              <a:rPr lang="en-US" altLang="zh-CN" sz="1350" dirty="0">
                <a:latin typeface="+mn-ea"/>
              </a:rPr>
              <a:t>/.</a:t>
            </a:r>
            <a:r>
              <a:rPr lang="en-US" altLang="zh-CN" sz="1350" dirty="0" err="1">
                <a:latin typeface="+mn-ea"/>
              </a:rPr>
              <a:t>AllInOneActivity;end</a:t>
            </a:r>
            <a:endParaRPr lang="en-US" altLang="zh-CN" sz="1350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350" dirty="0">
                <a:latin typeface="+mn-ea"/>
              </a:rPr>
              <a:t>    // Allowing start of Intent { act=</a:t>
            </a:r>
            <a:r>
              <a:rPr lang="en-US" altLang="zh-CN" sz="1350" dirty="0" err="1">
                <a:latin typeface="+mn-ea"/>
              </a:rPr>
              <a:t>android.intent.action.MAIN</a:t>
            </a:r>
            <a:r>
              <a:rPr lang="en-US" altLang="zh-CN" sz="1350" dirty="0">
                <a:latin typeface="+mn-ea"/>
              </a:rPr>
              <a:t> cat=[</a:t>
            </a:r>
            <a:r>
              <a:rPr lang="en-US" altLang="zh-CN" sz="1350" dirty="0" err="1">
                <a:latin typeface="+mn-ea"/>
              </a:rPr>
              <a:t>android.intent.category.LAUNCHER</a:t>
            </a:r>
            <a:r>
              <a:rPr lang="en-US" altLang="zh-CN" sz="1350" dirty="0">
                <a:latin typeface="+mn-ea"/>
              </a:rPr>
              <a:t>] </a:t>
            </a:r>
            <a:r>
              <a:rPr lang="en-US" altLang="zh-CN" sz="1350" dirty="0" err="1">
                <a:latin typeface="+mn-ea"/>
              </a:rPr>
              <a:t>cmp</a:t>
            </a:r>
            <a:r>
              <a:rPr lang="en-US" altLang="zh-CN" sz="1350" dirty="0">
                <a:latin typeface="+mn-ea"/>
              </a:rPr>
              <a:t>=</a:t>
            </a:r>
            <a:r>
              <a:rPr lang="en-US" altLang="zh-CN" sz="1350" dirty="0" err="1">
                <a:latin typeface="+mn-ea"/>
              </a:rPr>
              <a:t>com.android.calendar</a:t>
            </a:r>
            <a:r>
              <a:rPr lang="en-US" altLang="zh-CN" sz="1350" dirty="0">
                <a:latin typeface="+mn-ea"/>
              </a:rPr>
              <a:t>/.</a:t>
            </a:r>
            <a:r>
              <a:rPr lang="en-US" altLang="zh-CN" sz="1350" dirty="0" err="1">
                <a:latin typeface="+mn-ea"/>
              </a:rPr>
              <a:t>AllInOneActivity</a:t>
            </a:r>
            <a:r>
              <a:rPr lang="en-US" altLang="zh-CN" sz="1350" dirty="0">
                <a:latin typeface="+mn-ea"/>
              </a:rPr>
              <a:t> } in package </a:t>
            </a:r>
            <a:r>
              <a:rPr lang="en-US" altLang="zh-CN" sz="1350" dirty="0" err="1">
                <a:latin typeface="+mn-ea"/>
              </a:rPr>
              <a:t>com.android.calendar</a:t>
            </a:r>
            <a:endParaRPr lang="en-US" altLang="zh-CN" sz="13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5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Monkey</a:t>
            </a:r>
            <a:r>
              <a:rPr lang="zh-CN" altLang="en-US" sz="3600" dirty="0"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8" name="矩形 7"/>
          <p:cNvSpPr/>
          <p:nvPr/>
        </p:nvSpPr>
        <p:spPr>
          <a:xfrm>
            <a:off x="314714" y="624501"/>
            <a:ext cx="8465604" cy="324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lnSpc>
                <a:spcPts val="1875"/>
              </a:lnSpc>
            </a:pPr>
            <a:r>
              <a:rPr lang="zh-CN" altLang="en-US" sz="1600" b="1" dirty="0">
                <a:latin typeface="+mn-ea"/>
              </a:rPr>
              <a:t>事件</a:t>
            </a:r>
            <a:r>
              <a:rPr lang="en-US" altLang="zh-CN" sz="1600" b="1" dirty="0">
                <a:latin typeface="+mn-ea"/>
              </a:rPr>
              <a:t>9 --</a:t>
            </a:r>
            <a:r>
              <a:rPr lang="en-US" altLang="zh-CN" sz="1600" b="1" dirty="0" err="1">
                <a:latin typeface="+mn-ea"/>
              </a:rPr>
              <a:t>pct</a:t>
            </a:r>
            <a:r>
              <a:rPr lang="en-US" altLang="zh-CN" sz="1600" b="1" dirty="0">
                <a:latin typeface="+mn-ea"/>
              </a:rPr>
              <a:t>-flip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Flip </a:t>
            </a:r>
            <a:r>
              <a:rPr lang="en-US" altLang="zh-CN" sz="1600" dirty="0" err="1">
                <a:latin typeface="+mn-ea"/>
              </a:rPr>
              <a:t>keyboardOpen</a:t>
            </a:r>
            <a:r>
              <a:rPr lang="en-US" altLang="zh-CN" sz="1600" dirty="0">
                <a:latin typeface="+mn-ea"/>
              </a:rPr>
              <a:t>=true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Flip </a:t>
            </a:r>
            <a:r>
              <a:rPr lang="en-US" altLang="zh-CN" sz="1600" dirty="0" err="1">
                <a:latin typeface="+mn-ea"/>
              </a:rPr>
              <a:t>keyboardOpen</a:t>
            </a:r>
            <a:r>
              <a:rPr lang="en-US" altLang="zh-CN" sz="1600" dirty="0">
                <a:latin typeface="+mn-ea"/>
              </a:rPr>
              <a:t>=false</a:t>
            </a:r>
          </a:p>
          <a:p>
            <a:pPr defTabSz="342900">
              <a:lnSpc>
                <a:spcPts val="1875"/>
              </a:lnSpc>
            </a:pPr>
            <a:r>
              <a:rPr lang="zh-CN" altLang="en-US" sz="1600" b="1" dirty="0">
                <a:latin typeface="+mn-ea"/>
              </a:rPr>
              <a:t>事件</a:t>
            </a:r>
            <a:r>
              <a:rPr lang="en-US" altLang="zh-CN" sz="1600" b="1" dirty="0">
                <a:latin typeface="+mn-ea"/>
              </a:rPr>
              <a:t>10  --</a:t>
            </a:r>
            <a:r>
              <a:rPr lang="en-US" altLang="zh-CN" sz="1600" b="1" dirty="0" err="1">
                <a:latin typeface="+mn-ea"/>
              </a:rPr>
              <a:t>pct-anyevent</a:t>
            </a:r>
            <a:endParaRPr lang="en-US" altLang="zh-CN" sz="1600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(ACTION_DOWN): 128    // KEYCODE_MEDIA_CLOSE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(ACTION_UP): 128    // KEYCODE_MEDIA_CLOSE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(ACTION_DOWN): 57    // KEYCODE_ALT_LEFT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(ACTION_UP): 57    // KEYCODE_ALT_LEFT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(ACTION_DOWN): 9    // KEYCODE_2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(ACTION_UP): 9    // KEYCODE_2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(ACTION_DOWN): 61    // KEYCODE_TAB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Key (ACTION_UP): 61    // KEYCODE_TAB</a:t>
            </a:r>
          </a:p>
          <a:p>
            <a:pPr defTabSz="342900">
              <a:lnSpc>
                <a:spcPts val="1875"/>
              </a:lnSpc>
            </a:pPr>
            <a:r>
              <a:rPr lang="en-US" altLang="zh-CN" sz="1350" b="1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8559" y="3727831"/>
            <a:ext cx="6318386" cy="122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69677" defTabSz="342900">
              <a:lnSpc>
                <a:spcPct val="10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事件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ea typeface="+mn-ea"/>
              </a:rPr>
              <a:t>pct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-rotation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屏幕旋转百分比 隐藏事件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indent="269677" defTabSz="342900">
              <a:lnSpc>
                <a:spcPts val="1875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Sending rotation degree=0, persist=true</a:t>
            </a:r>
          </a:p>
          <a:p>
            <a:pPr indent="269677" defTabSz="342900">
              <a:lnSpc>
                <a:spcPts val="1875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:Sending rotation degree=1, persist=false</a:t>
            </a:r>
          </a:p>
          <a:p>
            <a:pPr indent="269677" defTabSz="342900">
              <a:lnSpc>
                <a:spcPts val="1875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:Sending rotation degree=2, persist=true</a:t>
            </a:r>
          </a:p>
          <a:p>
            <a:pPr indent="269677" defTabSz="342900">
              <a:lnSpc>
                <a:spcPts val="1875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:Sending rotation degree=3, persist=false</a:t>
            </a:r>
          </a:p>
          <a:p>
            <a:pPr indent="269677" defTabSz="342900"/>
            <a:endParaRPr lang="en-US" altLang="zh-CN" sz="1800" b="1" dirty="0">
              <a:solidFill>
                <a:srgbClr val="FF5C00"/>
              </a:solidFill>
            </a:endParaRPr>
          </a:p>
          <a:p>
            <a:pPr indent="269677" defTabSz="342900"/>
            <a:endParaRPr lang="en-US" altLang="zh-CN" sz="1800" b="1" dirty="0">
              <a:solidFill>
                <a:srgbClr val="FF5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结果详细解读</a:t>
            </a:r>
          </a:p>
        </p:txBody>
      </p:sp>
      <p:sp>
        <p:nvSpPr>
          <p:cNvPr id="8" name="矩形 7"/>
          <p:cNvSpPr/>
          <p:nvPr/>
        </p:nvSpPr>
        <p:spPr>
          <a:xfrm>
            <a:off x="339198" y="771550"/>
            <a:ext cx="8465604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lnSpc>
                <a:spcPts val="1875"/>
              </a:lnSpc>
            </a:pP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延时：</a:t>
            </a:r>
            <a:endParaRPr lang="en-US" altLang="zh-CN" sz="1600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Sleeping for 0 milliseconds</a:t>
            </a:r>
          </a:p>
          <a:p>
            <a:pPr defTabSz="342900">
              <a:lnSpc>
                <a:spcPts val="1875"/>
              </a:lnSpc>
            </a:pPr>
            <a:r>
              <a:rPr lang="zh-CN" altLang="en-US" sz="1600" b="1" dirty="0">
                <a:latin typeface="+mn-ea"/>
              </a:rPr>
              <a:t>所有事件跑完结束：</a:t>
            </a:r>
            <a:endParaRPr lang="en-US" altLang="zh-CN" sz="1600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Events injected: 100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rotation degree=0, persist=false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:Dropped: keys=0 pointers=0 trackballs=0 flips=0 rotations=0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## Network stats: elapsed time=270ms (0ms mobile, 0ms </a:t>
            </a:r>
            <a:r>
              <a:rPr lang="en-US" altLang="zh-CN" sz="1600" dirty="0" err="1">
                <a:latin typeface="+mn-ea"/>
              </a:rPr>
              <a:t>wifi</a:t>
            </a:r>
            <a:r>
              <a:rPr lang="en-US" altLang="zh-CN" sz="1600" dirty="0">
                <a:latin typeface="+mn-ea"/>
              </a:rPr>
              <a:t>, 270ms not connected)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// Monkey finished</a:t>
            </a:r>
          </a:p>
          <a:p>
            <a:pPr defTabSz="342900">
              <a:lnSpc>
                <a:spcPts val="1875"/>
              </a:lnSpc>
            </a:pPr>
            <a:r>
              <a:rPr lang="zh-CN" altLang="en-US" sz="1600" b="1" dirty="0">
                <a:latin typeface="+mn-ea"/>
              </a:rPr>
              <a:t>遇到异常结束：</a:t>
            </a:r>
            <a:endParaRPr lang="en-US" altLang="zh-CN" sz="1600" b="1" dirty="0">
              <a:latin typeface="+mn-ea"/>
            </a:endParaRPr>
          </a:p>
          <a:p>
            <a:pPr defTabSz="342900">
              <a:lnSpc>
                <a:spcPts val="1875"/>
              </a:lnSpc>
            </a:pPr>
            <a:r>
              <a:rPr lang="en-US" altLang="zh-CN" sz="1600" b="1" dirty="0">
                <a:solidFill>
                  <a:srgbClr val="FF5C00"/>
                </a:solidFill>
                <a:latin typeface="+mn-ea"/>
              </a:rPr>
              <a:t>** Monkey aborted due to error.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Events injected: 1744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:Sending rotation degree=0, persist=false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:Dropped: keys=3 pointers=8 trackballs=0 flips=0 rotations=0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## Network stats: elapsed time=55269ms (0ms mobile, 0ms </a:t>
            </a:r>
            <a:r>
              <a:rPr lang="en-US" altLang="zh-CN" sz="1600" dirty="0" err="1">
                <a:latin typeface="+mn-ea"/>
              </a:rPr>
              <a:t>wifi</a:t>
            </a:r>
            <a:r>
              <a:rPr lang="en-US" altLang="zh-CN" sz="1600" dirty="0">
                <a:latin typeface="+mn-ea"/>
              </a:rPr>
              <a:t>, 55269ms not connected)</a:t>
            </a:r>
          </a:p>
          <a:p>
            <a:pPr defTabSz="342900">
              <a:lnSpc>
                <a:spcPts val="1875"/>
              </a:lnSpc>
            </a:pPr>
            <a:r>
              <a:rPr lang="en-US" altLang="zh-CN" sz="1600" dirty="0">
                <a:latin typeface="+mn-ea"/>
              </a:rPr>
              <a:t>** System appears to have crashed at event 1744 of 10000 using seed 1435753466327</a:t>
            </a:r>
          </a:p>
        </p:txBody>
      </p:sp>
    </p:spTree>
    <p:extLst>
      <p:ext uri="{BB962C8B-B14F-4D97-AF65-F5344CB8AC3E}">
        <p14:creationId xmlns:p14="http://schemas.microsoft.com/office/powerpoint/2010/main" val="1802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52064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395536" y="915566"/>
            <a:ext cx="8640960" cy="3394472"/>
          </a:xfrm>
        </p:spPr>
        <p:txBody>
          <a:bodyPr/>
          <a:lstStyle/>
          <a:p>
            <a:pPr marL="0" indent="0" defTabSz="342900">
              <a:buNone/>
            </a:pPr>
            <a:r>
              <a:rPr lang="en-US" altLang="zh-CN" sz="2000" b="1" dirty="0">
                <a:latin typeface="+mn-ea"/>
              </a:rPr>
              <a:t>ANR</a:t>
            </a:r>
            <a:r>
              <a:rPr lang="zh-CN" altLang="en-US" sz="2000" b="1" dirty="0">
                <a:latin typeface="+mn-ea"/>
              </a:rPr>
              <a:t>输出异常格式：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NOT RESPONDING: " + </a:t>
            </a:r>
            <a:r>
              <a:rPr lang="en-US" altLang="zh-CN" sz="1600" b="1" dirty="0" err="1">
                <a:latin typeface="+mn-ea"/>
              </a:rPr>
              <a:t>processName</a:t>
            </a:r>
            <a:r>
              <a:rPr lang="en-US" altLang="zh-CN" sz="1600" b="1" dirty="0">
                <a:latin typeface="+mn-ea"/>
              </a:rPr>
              <a:t> + " (</a:t>
            </a:r>
            <a:r>
              <a:rPr lang="en-US" altLang="zh-CN" sz="1600" b="1" dirty="0" err="1">
                <a:latin typeface="+mn-ea"/>
              </a:rPr>
              <a:t>pid</a:t>
            </a:r>
            <a:r>
              <a:rPr lang="en-US" altLang="zh-CN" sz="1600" b="1" dirty="0">
                <a:latin typeface="+mn-ea"/>
              </a:rPr>
              <a:t> " + </a:t>
            </a:r>
            <a:r>
              <a:rPr lang="en-US" altLang="zh-CN" sz="1600" b="1" dirty="0" err="1">
                <a:latin typeface="+mn-ea"/>
              </a:rPr>
              <a:t>pid</a:t>
            </a:r>
            <a:r>
              <a:rPr lang="en-US" altLang="zh-CN" sz="1600" b="1" dirty="0">
                <a:latin typeface="+mn-ea"/>
              </a:rPr>
              <a:t> + ")");</a:t>
            </a:r>
            <a:endParaRPr lang="zh-CN" altLang="zh-CN" sz="1600" b="1" dirty="0">
              <a:latin typeface="+mn-ea"/>
            </a:endParaRPr>
          </a:p>
          <a:p>
            <a:pPr marL="0" indent="0" defTabSz="342900">
              <a:buNone/>
            </a:pPr>
            <a:r>
              <a:rPr lang="en-US" altLang="zh-CN" sz="2000" b="1" dirty="0">
                <a:latin typeface="+mn-ea"/>
              </a:rPr>
              <a:t>Crash</a:t>
            </a:r>
            <a:r>
              <a:rPr lang="zh-CN" altLang="en-US" sz="2000" b="1" dirty="0">
                <a:latin typeface="+mn-ea"/>
              </a:rPr>
              <a:t>输出异常格式：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CRASH: " + </a:t>
            </a:r>
            <a:r>
              <a:rPr lang="en-US" altLang="zh-CN" sz="1600" b="1" dirty="0" err="1">
                <a:latin typeface="+mn-ea"/>
              </a:rPr>
              <a:t>processName</a:t>
            </a:r>
            <a:r>
              <a:rPr lang="en-US" altLang="zh-CN" sz="1600" b="1" dirty="0">
                <a:latin typeface="+mn-ea"/>
              </a:rPr>
              <a:t> + " (</a:t>
            </a:r>
            <a:r>
              <a:rPr lang="en-US" altLang="zh-CN" sz="1600" b="1" dirty="0" err="1">
                <a:latin typeface="+mn-ea"/>
              </a:rPr>
              <a:t>pid</a:t>
            </a:r>
            <a:r>
              <a:rPr lang="en-US" altLang="zh-CN" sz="1600" b="1" dirty="0">
                <a:latin typeface="+mn-ea"/>
              </a:rPr>
              <a:t> " + </a:t>
            </a:r>
            <a:r>
              <a:rPr lang="en-US" altLang="zh-CN" sz="1600" b="1" dirty="0" err="1">
                <a:latin typeface="+mn-ea"/>
              </a:rPr>
              <a:t>pid</a:t>
            </a:r>
            <a:r>
              <a:rPr lang="en-US" altLang="zh-CN" sz="1600" b="1" dirty="0">
                <a:latin typeface="+mn-ea"/>
              </a:rPr>
              <a:t> + ")");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Short </a:t>
            </a:r>
            <a:r>
              <a:rPr lang="en-US" altLang="zh-CN" sz="1600" b="1" dirty="0" err="1">
                <a:latin typeface="+mn-ea"/>
              </a:rPr>
              <a:t>Msg</a:t>
            </a:r>
            <a:r>
              <a:rPr lang="en-US" altLang="zh-CN" sz="1600" b="1" dirty="0">
                <a:latin typeface="+mn-ea"/>
              </a:rPr>
              <a:t>: " + </a:t>
            </a:r>
            <a:r>
              <a:rPr lang="en-US" altLang="zh-CN" sz="1600" b="1" dirty="0" err="1">
                <a:latin typeface="+mn-ea"/>
              </a:rPr>
              <a:t>shortMsg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Long </a:t>
            </a:r>
            <a:r>
              <a:rPr lang="en-US" altLang="zh-CN" sz="1600" b="1" dirty="0" err="1">
                <a:latin typeface="+mn-ea"/>
              </a:rPr>
              <a:t>Msg</a:t>
            </a:r>
            <a:r>
              <a:rPr lang="en-US" altLang="zh-CN" sz="1600" b="1" dirty="0">
                <a:latin typeface="+mn-ea"/>
              </a:rPr>
              <a:t>: " + </a:t>
            </a:r>
            <a:r>
              <a:rPr lang="en-US" altLang="zh-CN" sz="1600" b="1" dirty="0" err="1">
                <a:latin typeface="+mn-ea"/>
              </a:rPr>
              <a:t>longMsg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Build Label: " + </a:t>
            </a:r>
            <a:r>
              <a:rPr lang="en-US" altLang="zh-CN" sz="1600" b="1" dirty="0" err="1">
                <a:latin typeface="+mn-ea"/>
              </a:rPr>
              <a:t>Build.FINGERPRINT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Build </a:t>
            </a:r>
            <a:r>
              <a:rPr lang="en-US" altLang="zh-CN" sz="1600" b="1" dirty="0" err="1">
                <a:latin typeface="+mn-ea"/>
              </a:rPr>
              <a:t>Changelist</a:t>
            </a:r>
            <a:r>
              <a:rPr lang="en-US" altLang="zh-CN" sz="1600" b="1" dirty="0">
                <a:latin typeface="+mn-ea"/>
              </a:rPr>
              <a:t>: " + </a:t>
            </a:r>
            <a:r>
              <a:rPr lang="en-US" altLang="zh-CN" sz="1600" b="1" dirty="0" err="1">
                <a:latin typeface="+mn-ea"/>
              </a:rPr>
              <a:t>Build.VERSION.INCREMENTAL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Build Time: " + </a:t>
            </a:r>
            <a:r>
              <a:rPr lang="en-US" altLang="zh-CN" sz="1600" b="1" dirty="0" err="1">
                <a:latin typeface="+mn-ea"/>
              </a:rPr>
              <a:t>Build.TIME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System.err.println</a:t>
            </a:r>
            <a:r>
              <a:rPr lang="en-US" altLang="zh-CN" sz="1600" b="1" dirty="0">
                <a:latin typeface="+mn-ea"/>
              </a:rPr>
              <a:t>("// " + </a:t>
            </a:r>
            <a:r>
              <a:rPr lang="en-US" altLang="zh-CN" sz="1600" b="1" dirty="0" err="1">
                <a:latin typeface="+mn-ea"/>
              </a:rPr>
              <a:t>stackTrace.replace</a:t>
            </a:r>
            <a:r>
              <a:rPr lang="en-US" altLang="zh-CN" sz="1600" b="1" dirty="0">
                <a:latin typeface="+mn-ea"/>
              </a:rPr>
              <a:t>("\n", "\n// "));</a:t>
            </a:r>
            <a:endParaRPr lang="zh-CN" altLang="zh-CN" sz="16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异常结果</a:t>
            </a:r>
          </a:p>
        </p:txBody>
      </p:sp>
    </p:spTree>
    <p:extLst>
      <p:ext uri="{BB962C8B-B14F-4D97-AF65-F5344CB8AC3E}">
        <p14:creationId xmlns:p14="http://schemas.microsoft.com/office/powerpoint/2010/main" val="6415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/>
          <a:lstStyle/>
          <a:p>
            <a:pPr marL="0" indent="0" defTabSz="342900">
              <a:buNone/>
            </a:pPr>
            <a:r>
              <a:rPr lang="en-US" altLang="zh-CN" sz="2400" b="1" dirty="0">
                <a:latin typeface="+mn-ea"/>
              </a:rPr>
              <a:t>ANR</a:t>
            </a:r>
            <a:r>
              <a:rPr lang="zh-CN" altLang="en-US" sz="2400" b="1" dirty="0">
                <a:latin typeface="+mn-ea"/>
              </a:rPr>
              <a:t>输出输出</a:t>
            </a:r>
            <a:r>
              <a:rPr lang="en-US" altLang="zh-CN" sz="2400" b="1" dirty="0">
                <a:latin typeface="+mn-ea"/>
              </a:rPr>
              <a:t>LOG</a:t>
            </a:r>
            <a:r>
              <a:rPr lang="zh-CN" altLang="en-US" sz="2400" b="1" dirty="0">
                <a:latin typeface="+mn-ea"/>
              </a:rPr>
              <a:t>：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 NOT RESPONDING: </a:t>
            </a:r>
            <a:r>
              <a:rPr lang="en-US" altLang="zh-CN" sz="1600" b="1" dirty="0" err="1">
                <a:latin typeface="+mn-ea"/>
              </a:rPr>
              <a:t>com.android.quicksearchbox</a:t>
            </a:r>
            <a:r>
              <a:rPr lang="en-US" altLang="zh-CN" sz="1600" b="1" dirty="0">
                <a:latin typeface="+mn-ea"/>
              </a:rPr>
              <a:t> (</a:t>
            </a:r>
            <a:r>
              <a:rPr lang="en-US" altLang="zh-CN" sz="1600" b="1" dirty="0" err="1">
                <a:latin typeface="+mn-ea"/>
              </a:rPr>
              <a:t>pid</a:t>
            </a:r>
            <a:r>
              <a:rPr lang="en-US" altLang="zh-CN" sz="1600" b="1" dirty="0">
                <a:latin typeface="+mn-ea"/>
              </a:rPr>
              <a:t> 6333)</a:t>
            </a:r>
          </a:p>
          <a:p>
            <a:r>
              <a:rPr lang="en-US" altLang="zh-CN" sz="1600" b="1" dirty="0">
                <a:latin typeface="+mn-ea"/>
              </a:rPr>
              <a:t>ANR in </a:t>
            </a:r>
            <a:r>
              <a:rPr lang="en-US" altLang="zh-CN" sz="1600" b="1" dirty="0" err="1">
                <a:latin typeface="+mn-ea"/>
              </a:rPr>
              <a:t>com.android.quicksearchbox</a:t>
            </a:r>
            <a:r>
              <a:rPr lang="en-US" altLang="zh-CN" sz="1600" b="1" dirty="0">
                <a:latin typeface="+mn-ea"/>
              </a:rPr>
              <a:t> (</a:t>
            </a:r>
            <a:r>
              <a:rPr lang="en-US" altLang="zh-CN" sz="1600" b="1" dirty="0" err="1">
                <a:latin typeface="+mn-ea"/>
              </a:rPr>
              <a:t>com.android.quicksearchbox</a:t>
            </a:r>
            <a:r>
              <a:rPr lang="en-US" altLang="zh-CN" sz="1600" b="1" dirty="0">
                <a:latin typeface="+mn-ea"/>
              </a:rPr>
              <a:t>/.</a:t>
            </a:r>
            <a:r>
              <a:rPr lang="en-US" altLang="zh-CN" sz="1600" b="1" dirty="0" err="1">
                <a:latin typeface="+mn-ea"/>
              </a:rPr>
              <a:t>SearchActivity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CPU usage from 8381ms to 2276ms ago:</a:t>
            </a:r>
          </a:p>
          <a:p>
            <a:r>
              <a:rPr lang="en-US" altLang="zh-CN" sz="1600" b="1" dirty="0" err="1">
                <a:latin typeface="+mn-ea"/>
              </a:rPr>
              <a:t>procrank</a:t>
            </a:r>
            <a:r>
              <a:rPr lang="en-US" altLang="zh-CN" sz="1600" b="1" dirty="0">
                <a:latin typeface="+mn-ea"/>
              </a:rPr>
              <a:t>:    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 adb shell 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procrank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anr</a:t>
            </a:r>
            <a:r>
              <a:rPr lang="en-US" altLang="zh-CN" sz="1600" b="1" dirty="0">
                <a:latin typeface="+mn-ea"/>
              </a:rPr>
              <a:t> traces:   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保存于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/data/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anr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/traces.txt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meminfo</a:t>
            </a:r>
            <a:r>
              <a:rPr lang="en-US" altLang="zh-CN" sz="1600" b="1" dirty="0">
                <a:latin typeface="+mn-ea"/>
              </a:rPr>
              <a:t>:    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adb shell 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dumpsys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meminfo</a:t>
            </a:r>
            <a:endParaRPr lang="en-US" altLang="zh-CN" sz="1600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Bugreport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    adb 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bugreport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 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可选通过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  --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bugreport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参数控制</a:t>
            </a:r>
            <a:endParaRPr lang="en-US" altLang="zh-CN" sz="1600" b="1" dirty="0">
              <a:latin typeface="+mn-ea"/>
            </a:endParaRPr>
          </a:p>
          <a:p>
            <a:pPr indent="269677" defTabSz="342900"/>
            <a:endParaRPr lang="en-US" altLang="zh-CN" sz="13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Monkey</a:t>
            </a:r>
            <a:r>
              <a:rPr lang="zh-CN" altLang="en-US" sz="3600" dirty="0">
                <a:latin typeface="+mn-ea"/>
                <a:ea typeface="+mn-ea"/>
              </a:rPr>
              <a:t>异常结果</a:t>
            </a:r>
          </a:p>
        </p:txBody>
      </p:sp>
    </p:spTree>
    <p:extLst>
      <p:ext uri="{BB962C8B-B14F-4D97-AF65-F5344CB8AC3E}">
        <p14:creationId xmlns:p14="http://schemas.microsoft.com/office/powerpoint/2010/main" val="27902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71550"/>
            <a:ext cx="8676456" cy="4158462"/>
          </a:xfrm>
        </p:spPr>
        <p:txBody>
          <a:bodyPr>
            <a:normAutofit/>
          </a:bodyPr>
          <a:lstStyle/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	Monkey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系统自带的一个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命令行</a:t>
            </a:r>
            <a:r>
              <a:rPr lang="zh-CN" altLang="en-US" sz="2800" dirty="0">
                <a:latin typeface="+mn-ea"/>
              </a:rPr>
              <a:t>工具，可以运行在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模拟器里或真实设备中。它可以向被测应用发送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伪随机</a:t>
            </a:r>
            <a:r>
              <a:rPr lang="en-US" altLang="zh-CN" sz="2800" dirty="0">
                <a:latin typeface="+mn-ea"/>
              </a:rPr>
              <a:t>(pseudo-random)</a:t>
            </a:r>
            <a:r>
              <a:rPr lang="zh-CN" altLang="en-US" sz="2800" dirty="0">
                <a:latin typeface="+mn-ea"/>
              </a:rPr>
              <a:t>的用户事件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如点击、触摸、手势等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，对软件进行稳定性与压力测试。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872A39-FBE1-40F8-89D2-39864305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951594"/>
            <a:ext cx="2908850" cy="21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3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395536" y="915566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indent="0" defTabSz="342900">
              <a:buNone/>
            </a:pPr>
            <a:r>
              <a:rPr lang="en-US" altLang="zh-CN" sz="2600" b="1" dirty="0">
                <a:latin typeface="+mn-ea"/>
              </a:rPr>
              <a:t>CRASH</a:t>
            </a:r>
            <a:r>
              <a:rPr lang="zh-CN" altLang="en-US" sz="2600" b="1" dirty="0">
                <a:latin typeface="+mn-ea"/>
              </a:rPr>
              <a:t>输出输出</a:t>
            </a:r>
            <a:r>
              <a:rPr lang="en-US" altLang="zh-CN" sz="2600" b="1" dirty="0">
                <a:latin typeface="+mn-ea"/>
              </a:rPr>
              <a:t>LOG</a:t>
            </a:r>
            <a:r>
              <a:rPr lang="zh-CN" altLang="en-US" sz="2600" b="1" dirty="0">
                <a:latin typeface="+mn-ea"/>
              </a:rPr>
              <a:t>：</a:t>
            </a:r>
            <a:endParaRPr lang="en-US" altLang="zh-CN" sz="2600" b="1" dirty="0">
              <a:latin typeface="+mn-ea"/>
            </a:endParaRP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CRASH: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 1699)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Short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java.lang.NullPointerException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Long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java.lang.NullPointerException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: Attempt to invoke virtual method '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com.android.quicksearchbox.SourceResult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com.android.quicksearchbox.Suggestions.getResult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()' on a null object reference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Build Label: generic/vbox86p/vbox86p:5.0/LRX21M/buildbot12160004:userdebug/test-keys</a:t>
            </a:r>
          </a:p>
          <a:p>
            <a:pPr indent="269677" defTabSz="342900"/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Build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Changelist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eng.buildbot.20141216.000103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Build Time: 1418684697000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java.lang.RuntimeException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: Unable to stop activity {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com.android.quicksearchbox.SearchActivity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}: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java.lang.NullPointerException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: Attempt to invoke virtual method '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com.android.quicksearchbox.SourceResult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com.android.quicksearchbox.Suggestions.getResult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()' on a null object reference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android.app.ActivityThread.performStopActivityInner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(ActivityThread.java:3344)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android.app.ActivityThread.handleStopActivity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(ActivityThread.java:3390)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android.app.ActivityThread.access$1100(ActivityThread.java:144)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android.app.ActivityThread$H.handleMessage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(ActivityThread.java:1307)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android.os.Handler.dispatchMessage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(Handler.java:102)</a:t>
            </a:r>
          </a:p>
          <a:p>
            <a:pPr indent="269677" defTabSz="342900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// 	at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android.os.Looper.loop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(Looper.java:135)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异常结果</a:t>
            </a:r>
          </a:p>
        </p:txBody>
      </p:sp>
    </p:spTree>
    <p:extLst>
      <p:ext uri="{BB962C8B-B14F-4D97-AF65-F5344CB8AC3E}">
        <p14:creationId xmlns:p14="http://schemas.microsoft.com/office/powerpoint/2010/main" val="198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6361" y="699542"/>
            <a:ext cx="8229600" cy="3394472"/>
          </a:xfrm>
        </p:spPr>
        <p:txBody>
          <a:bodyPr/>
          <a:lstStyle/>
          <a:p>
            <a:pPr indent="269677" defTabSz="342900"/>
            <a:r>
              <a:rPr lang="zh-CN" altLang="en-US" sz="2400" b="1" dirty="0">
                <a:latin typeface="+mn-ea"/>
              </a:rPr>
              <a:t>常见错误类型举例</a:t>
            </a:r>
            <a:endParaRPr lang="en-US" altLang="zh-CN" sz="2400" b="1" dirty="0">
              <a:latin typeface="+mn-ea"/>
            </a:endParaRPr>
          </a:p>
          <a:p>
            <a:pPr indent="269677" defTabSz="342900"/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Java</a:t>
            </a:r>
            <a:r>
              <a:rPr lang="zh-CN" altLang="en-US" sz="3200" dirty="0">
                <a:latin typeface="+mn-ea"/>
                <a:ea typeface="+mn-ea"/>
              </a:rPr>
              <a:t>常见错误类型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30678"/>
              </p:ext>
            </p:extLst>
          </p:nvPr>
        </p:nvGraphicFramePr>
        <p:xfrm>
          <a:off x="1187624" y="1275606"/>
          <a:ext cx="7218337" cy="3429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r>
                        <a:rPr lang="zh-CN" altLang="en-US" sz="1800" b="1" baseline="0" dirty="0">
                          <a:solidFill>
                            <a:schemeClr val="bg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异常与错误类型</a:t>
                      </a:r>
                    </a:p>
                  </a:txBody>
                  <a:tcPr marL="34290" marR="34290" marT="17145" marB="171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baseline="0" dirty="0">
                          <a:solidFill>
                            <a:schemeClr val="bg1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java.lang.NullPointerException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空指针异常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java.lang.ArrayIndexOutOfBoundsException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数组溢出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java.lang.ClassNotFoundException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类不存在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java.lang.ArithmeticException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数学运算异常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java.lang.IllegalArgumentException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方法参数异常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java.io.FileNotFoundException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文件未找到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java.lang.NumberFormatException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数值转化异常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java.lang.StackOverflowError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堆栈异常错误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java.lang.OutOfMemoryError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内存溢出错误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082021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3481388"/>
          </a:xfrm>
        </p:spPr>
        <p:txBody>
          <a:bodyPr>
            <a:noAutofit/>
          </a:bodyPr>
          <a:lstStyle/>
          <a:p>
            <a:pPr marL="0" indent="0" defTabSz="342900">
              <a:lnSpc>
                <a:spcPct val="100000"/>
              </a:lnSpc>
              <a:buNone/>
            </a:pPr>
            <a:r>
              <a:rPr lang="zh-CN" altLang="en-US" sz="1600" b="1" dirty="0">
                <a:latin typeface="+mn-ea"/>
              </a:rPr>
              <a:t>策略例子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：整机测试，而不测试拨号应用，忽略所有错误，次数</a:t>
            </a:r>
            <a:r>
              <a:rPr lang="en-US" altLang="zh-CN" sz="1600" b="1" dirty="0">
                <a:latin typeface="+mn-ea"/>
              </a:rPr>
              <a:t>100</a:t>
            </a:r>
            <a:r>
              <a:rPr lang="zh-CN" altLang="en-US" sz="1600" b="1" dirty="0">
                <a:latin typeface="+mn-ea"/>
              </a:rPr>
              <a:t>万次</a:t>
            </a:r>
            <a:endParaRPr lang="en-US" altLang="zh-CN" sz="1600" b="1" dirty="0">
              <a:latin typeface="+mn-ea"/>
            </a:endParaRPr>
          </a:p>
          <a:p>
            <a:pPr marL="257175" indent="-257175" defTabSz="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adb shell monkey --ignore-crashes --ignore-timeouts --</a:t>
            </a:r>
            <a:r>
              <a:rPr lang="en-US" altLang="zh-CN" sz="1600" dirty="0" err="1">
                <a:latin typeface="+mn-ea"/>
              </a:rPr>
              <a:t>pkg</a:t>
            </a:r>
            <a:r>
              <a:rPr lang="en-US" altLang="zh-CN" sz="1600" dirty="0">
                <a:latin typeface="+mn-ea"/>
              </a:rPr>
              <a:t>-blacklist-file /data/local/</a:t>
            </a:r>
            <a:r>
              <a:rPr lang="en-US" altLang="zh-CN" sz="1600" dirty="0" err="1">
                <a:latin typeface="+mn-ea"/>
              </a:rPr>
              <a:t>tmp</a:t>
            </a:r>
            <a:r>
              <a:rPr lang="en-US" altLang="zh-CN" sz="1600" dirty="0">
                <a:latin typeface="+mn-ea"/>
              </a:rPr>
              <a:t>/blacklist.txt -v -v 1000000</a:t>
            </a:r>
          </a:p>
          <a:p>
            <a:pPr marL="0" indent="0" defTabSz="342900">
              <a:lnSpc>
                <a:spcPct val="100000"/>
              </a:lnSpc>
              <a:buNone/>
            </a:pPr>
            <a:r>
              <a:rPr lang="zh-CN" altLang="en-US" sz="1600" b="1" dirty="0">
                <a:latin typeface="+mn-ea"/>
              </a:rPr>
              <a:t>策略例子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：测试计算器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万次，随机种子为</a:t>
            </a:r>
            <a:r>
              <a:rPr lang="en-US" altLang="zh-CN" sz="1600" b="1" dirty="0">
                <a:latin typeface="+mn-ea"/>
              </a:rPr>
              <a:t>100</a:t>
            </a:r>
            <a:r>
              <a:rPr lang="zh-CN" altLang="en-US" sz="1600" b="1" dirty="0">
                <a:latin typeface="+mn-ea"/>
              </a:rPr>
              <a:t>，随机延迟</a:t>
            </a:r>
            <a:r>
              <a:rPr lang="en-US" altLang="zh-CN" sz="1600" b="1" dirty="0">
                <a:latin typeface="+mn-ea"/>
              </a:rPr>
              <a:t>0-1</a:t>
            </a:r>
            <a:r>
              <a:rPr lang="zh-CN" altLang="en-US" sz="1600" b="1" dirty="0">
                <a:latin typeface="+mn-ea"/>
              </a:rPr>
              <a:t>秒，忽略所有错误</a:t>
            </a:r>
            <a:endParaRPr lang="en-US" altLang="zh-CN" sz="1600" b="1" dirty="0">
              <a:latin typeface="+mn-ea"/>
            </a:endParaRPr>
          </a:p>
          <a:p>
            <a:pPr marL="257175" indent="-257175" defTabSz="342900">
              <a:lnSpc>
                <a:spcPct val="100000"/>
              </a:lnSpc>
              <a:buClr>
                <a:schemeClr val="tx1"/>
              </a:buClr>
            </a:pPr>
            <a:r>
              <a:rPr lang="en-US" altLang="zh-CN" sz="1600" dirty="0">
                <a:latin typeface="+mn-ea"/>
              </a:rPr>
              <a:t>adb shell monkey  -p com.android.calculator2  -s 100 --throttle 1000 --randomize-throttle --ignore-crashes --ignore-timeouts -v -v 300000</a:t>
            </a:r>
          </a:p>
          <a:p>
            <a:pPr marL="0" indent="0" defTabSz="342900">
              <a:lnSpc>
                <a:spcPct val="100000"/>
              </a:lnSpc>
              <a:buNone/>
            </a:pPr>
            <a:r>
              <a:rPr lang="zh-CN" altLang="en-US" sz="1600" b="1" dirty="0">
                <a:latin typeface="+mn-ea"/>
              </a:rPr>
              <a:t>策略例子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：测试计算器，触摸事件</a:t>
            </a:r>
            <a:r>
              <a:rPr lang="en-US" altLang="zh-CN" sz="1600" b="1" dirty="0">
                <a:latin typeface="+mn-ea"/>
              </a:rPr>
              <a:t>30%</a:t>
            </a:r>
            <a:r>
              <a:rPr lang="zh-CN" altLang="en-US" sz="1600" b="1" dirty="0">
                <a:latin typeface="+mn-ea"/>
              </a:rPr>
              <a:t>，其他按键</a:t>
            </a:r>
            <a:r>
              <a:rPr lang="en-US" altLang="zh-CN" sz="1600" b="1" dirty="0">
                <a:latin typeface="+mn-ea"/>
              </a:rPr>
              <a:t>50%</a:t>
            </a:r>
            <a:r>
              <a:rPr lang="zh-CN" altLang="en-US" sz="1600" b="1" dirty="0">
                <a:latin typeface="+mn-ea"/>
              </a:rPr>
              <a:t>，错误停止，延时</a:t>
            </a:r>
            <a:r>
              <a:rPr lang="en-US" altLang="zh-CN" sz="1600" b="1" dirty="0">
                <a:latin typeface="+mn-ea"/>
              </a:rPr>
              <a:t>200</a:t>
            </a:r>
          </a:p>
          <a:p>
            <a:pPr marL="257175" indent="-257175" defTabSz="342900">
              <a:lnSpc>
                <a:spcPct val="100000"/>
              </a:lnSpc>
              <a:buClr>
                <a:schemeClr val="tx1"/>
              </a:buClr>
            </a:pPr>
            <a:r>
              <a:rPr lang="en-US" altLang="zh-CN" sz="1600" dirty="0">
                <a:latin typeface="+mn-ea"/>
              </a:rPr>
              <a:t>adb shell monkey -p com.android.calculator2 --throttle 200 --</a:t>
            </a:r>
            <a:r>
              <a:rPr lang="en-US" altLang="zh-CN" sz="1600" dirty="0" err="1">
                <a:latin typeface="+mn-ea"/>
              </a:rPr>
              <a:t>pct</a:t>
            </a:r>
            <a:r>
              <a:rPr lang="en-US" altLang="zh-CN" sz="1600" dirty="0">
                <a:latin typeface="+mn-ea"/>
              </a:rPr>
              <a:t>-touch 30 --</a:t>
            </a:r>
            <a:r>
              <a:rPr lang="en-US" altLang="zh-CN" sz="1600" dirty="0" err="1">
                <a:latin typeface="+mn-ea"/>
              </a:rPr>
              <a:t>pct-anyevent</a:t>
            </a:r>
            <a:r>
              <a:rPr lang="en-US" altLang="zh-CN" sz="1600" dirty="0">
                <a:latin typeface="+mn-ea"/>
              </a:rPr>
              <a:t> 50 -v -v 100000</a:t>
            </a:r>
          </a:p>
          <a:p>
            <a:pPr marL="0" indent="0" defTabSz="342900">
              <a:lnSpc>
                <a:spcPct val="100000"/>
              </a:lnSpc>
              <a:buNone/>
            </a:pPr>
            <a:r>
              <a:rPr lang="zh-CN" altLang="en-US" sz="1600" b="1" dirty="0">
                <a:latin typeface="+mn-ea"/>
              </a:rPr>
              <a:t>策略例子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：对计算器进行旋转压力测试，事件延时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秒</a:t>
            </a:r>
            <a:r>
              <a:rPr lang="en-US" altLang="zh-CN" sz="1600" b="1" dirty="0">
                <a:latin typeface="+mn-ea"/>
              </a:rPr>
              <a:t>,10</a:t>
            </a:r>
            <a:r>
              <a:rPr lang="zh-CN" altLang="en-US" sz="1600" b="1" dirty="0">
                <a:latin typeface="+mn-ea"/>
              </a:rPr>
              <a:t>万次</a:t>
            </a:r>
            <a:endParaRPr lang="en-US" altLang="zh-CN" sz="1600" b="1" dirty="0">
              <a:latin typeface="+mn-ea"/>
            </a:endParaRPr>
          </a:p>
          <a:p>
            <a:pPr marL="257175" indent="-257175" defTabSz="342900">
              <a:lnSpc>
                <a:spcPct val="100000"/>
              </a:lnSpc>
              <a:buClr>
                <a:schemeClr val="tx1"/>
              </a:buClr>
            </a:pPr>
            <a:r>
              <a:rPr lang="en-US" altLang="zh-CN" sz="1600" dirty="0">
                <a:latin typeface="+mn-ea"/>
              </a:rPr>
              <a:t>adb shell monkey -p com.android.calculator2 --</a:t>
            </a:r>
            <a:r>
              <a:rPr lang="en-US" altLang="zh-CN" sz="1600" dirty="0" err="1">
                <a:latin typeface="+mn-ea"/>
              </a:rPr>
              <a:t>pct</a:t>
            </a:r>
            <a:r>
              <a:rPr lang="en-US" altLang="zh-CN" sz="1600" dirty="0">
                <a:latin typeface="+mn-ea"/>
              </a:rPr>
              <a:t>-rotation 100 --throttle 2000 100000</a:t>
            </a:r>
          </a:p>
          <a:p>
            <a:pPr marL="0" indent="0" defTabSz="342900">
              <a:lnSpc>
                <a:spcPct val="100000"/>
              </a:lnSpc>
              <a:buNone/>
            </a:pPr>
            <a:r>
              <a:rPr lang="zh-CN" altLang="en-US" sz="1600" b="1" dirty="0">
                <a:latin typeface="+mn-ea"/>
              </a:rPr>
              <a:t>策略例子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：仅对整机的应用开启测试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事件延时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秒</a:t>
            </a:r>
            <a:r>
              <a:rPr lang="en-US" altLang="zh-CN" sz="1600" b="1" dirty="0">
                <a:latin typeface="+mn-ea"/>
              </a:rPr>
              <a:t>,10</a:t>
            </a:r>
            <a:r>
              <a:rPr lang="zh-CN" altLang="en-US" sz="1600" b="1" dirty="0">
                <a:latin typeface="+mn-ea"/>
              </a:rPr>
              <a:t>万次</a:t>
            </a:r>
            <a:endParaRPr lang="en-US" altLang="zh-CN" sz="1600" b="1" dirty="0">
              <a:latin typeface="+mn-ea"/>
            </a:endParaRPr>
          </a:p>
          <a:p>
            <a:pPr marL="257175" indent="-257175" defTabSz="342900">
              <a:lnSpc>
                <a:spcPct val="100000"/>
              </a:lnSpc>
              <a:buClr>
                <a:schemeClr val="tx1"/>
              </a:buClr>
            </a:pPr>
            <a:r>
              <a:rPr lang="en-US" altLang="zh-CN" sz="1600" dirty="0">
                <a:latin typeface="+mn-ea"/>
              </a:rPr>
              <a:t>adb shell monkey --</a:t>
            </a:r>
            <a:r>
              <a:rPr lang="en-US" altLang="zh-CN" sz="1600" dirty="0" err="1">
                <a:latin typeface="+mn-ea"/>
              </a:rPr>
              <a:t>pct-appswitch</a:t>
            </a:r>
            <a:r>
              <a:rPr lang="en-US" altLang="zh-CN" sz="1600" dirty="0">
                <a:latin typeface="+mn-ea"/>
              </a:rPr>
              <a:t> 100 --throttle 5000 100000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测试策略介绍</a:t>
            </a:r>
          </a:p>
        </p:txBody>
      </p:sp>
    </p:spTree>
    <p:extLst>
      <p:ext uri="{BB962C8B-B14F-4D97-AF65-F5344CB8AC3E}">
        <p14:creationId xmlns:p14="http://schemas.microsoft.com/office/powerpoint/2010/main" val="29447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基本参数与事件参数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632825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Monkey</a:t>
            </a:r>
            <a:r>
              <a:rPr lang="zh-CN" altLang="en-US" sz="3600" dirty="0">
                <a:latin typeface="+mn-ea"/>
                <a:ea typeface="+mn-ea"/>
              </a:rPr>
              <a:t>综合应用</a:t>
            </a:r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387450" y="639447"/>
            <a:ext cx="8756550" cy="88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命令的组合：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应用选取策略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随机种子策略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事件策略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异常策略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延时策略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事件数量</a:t>
            </a:r>
          </a:p>
          <a:p>
            <a:pPr indent="269677" defTabSz="342900"/>
            <a:endParaRPr lang="en-US" altLang="zh-CN" sz="1800" b="1" dirty="0"/>
          </a:p>
        </p:txBody>
      </p:sp>
      <p:sp>
        <p:nvSpPr>
          <p:cNvPr id="4" name="矩形 3"/>
          <p:cNvSpPr/>
          <p:nvPr/>
        </p:nvSpPr>
        <p:spPr>
          <a:xfrm>
            <a:off x="387450" y="1523013"/>
            <a:ext cx="79134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latin typeface="+mn-ea"/>
              </a:rPr>
              <a:t>应用选取策略：</a:t>
            </a:r>
          </a:p>
          <a:p>
            <a:pPr lvl="1" algn="l"/>
            <a:r>
              <a:rPr lang="en-US" altLang="zh-CN" sz="1650" dirty="0">
                <a:latin typeface="+mn-ea"/>
              </a:rPr>
              <a:t>1</a:t>
            </a:r>
            <a:r>
              <a:rPr lang="zh-CN" altLang="en-US" sz="1650" dirty="0">
                <a:latin typeface="+mn-ea"/>
              </a:rPr>
              <a:t>、	单应用</a:t>
            </a:r>
          </a:p>
          <a:p>
            <a:pPr lvl="1" algn="l"/>
            <a:r>
              <a:rPr lang="en-US" altLang="zh-CN" sz="1650" dirty="0">
                <a:latin typeface="+mn-ea"/>
              </a:rPr>
              <a:t>2</a:t>
            </a:r>
            <a:r>
              <a:rPr lang="zh-CN" altLang="en-US" sz="1650" dirty="0">
                <a:latin typeface="+mn-ea"/>
              </a:rPr>
              <a:t>、	多应用组合</a:t>
            </a:r>
          </a:p>
          <a:p>
            <a:pPr lvl="1" algn="l"/>
            <a:r>
              <a:rPr lang="en-US" altLang="zh-CN" sz="1650" dirty="0">
                <a:latin typeface="+mn-ea"/>
              </a:rPr>
              <a:t>3</a:t>
            </a:r>
            <a:r>
              <a:rPr lang="zh-CN" altLang="en-US" sz="1650" dirty="0">
                <a:latin typeface="+mn-ea"/>
              </a:rPr>
              <a:t>、	黑白名单组合</a:t>
            </a:r>
          </a:p>
          <a:p>
            <a:pPr lvl="1" algn="l"/>
            <a:r>
              <a:rPr lang="en-US" altLang="zh-CN" sz="1650" dirty="0">
                <a:latin typeface="+mn-ea"/>
              </a:rPr>
              <a:t>4</a:t>
            </a:r>
            <a:r>
              <a:rPr lang="zh-CN" altLang="en-US" sz="1650" dirty="0">
                <a:latin typeface="+mn-ea"/>
              </a:rPr>
              <a:t>、	整机测试</a:t>
            </a:r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latin typeface="+mn-ea"/>
              </a:rPr>
              <a:t>随机种子策略</a:t>
            </a:r>
            <a:r>
              <a:rPr lang="zh-CN" altLang="en-US" sz="1650" dirty="0">
                <a:latin typeface="+mn-ea"/>
              </a:rPr>
              <a:t>：</a:t>
            </a:r>
          </a:p>
          <a:p>
            <a:pPr lvl="1" algn="l"/>
            <a:r>
              <a:rPr lang="en-US" altLang="zh-CN" sz="1650" dirty="0">
                <a:latin typeface="+mn-ea"/>
              </a:rPr>
              <a:t>1</a:t>
            </a:r>
            <a:r>
              <a:rPr lang="zh-CN" altLang="en-US" sz="1650" dirty="0">
                <a:latin typeface="+mn-ea"/>
              </a:rPr>
              <a:t>、	固定种子，从小到极大的种子</a:t>
            </a:r>
          </a:p>
          <a:p>
            <a:pPr lvl="1" algn="l"/>
            <a:r>
              <a:rPr lang="en-US" altLang="zh-CN" sz="1650" dirty="0">
                <a:latin typeface="+mn-ea"/>
              </a:rPr>
              <a:t>2</a:t>
            </a:r>
            <a:r>
              <a:rPr lang="zh-CN" altLang="en-US" sz="1650" dirty="0">
                <a:latin typeface="+mn-ea"/>
              </a:rPr>
              <a:t>、	随机种子</a:t>
            </a:r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latin typeface="+mn-ea"/>
              </a:rPr>
              <a:t>事件策略：</a:t>
            </a:r>
          </a:p>
          <a:p>
            <a:pPr lvl="1" algn="l"/>
            <a:r>
              <a:rPr lang="en-US" altLang="zh-CN" sz="1650" dirty="0">
                <a:latin typeface="+mn-ea"/>
              </a:rPr>
              <a:t>1</a:t>
            </a:r>
            <a:r>
              <a:rPr lang="zh-CN" altLang="en-US" sz="1650" dirty="0">
                <a:latin typeface="+mn-ea"/>
              </a:rPr>
              <a:t>、	用户故事策略：依据常见的用户场景划分各事件百分比</a:t>
            </a:r>
          </a:p>
          <a:p>
            <a:pPr lvl="1" algn="l"/>
            <a:r>
              <a:rPr lang="en-US" altLang="zh-CN" sz="1650" dirty="0">
                <a:latin typeface="+mn-ea"/>
              </a:rPr>
              <a:t>2</a:t>
            </a:r>
            <a:r>
              <a:rPr lang="zh-CN" altLang="en-US" sz="1650" dirty="0">
                <a:latin typeface="+mn-ea"/>
              </a:rPr>
              <a:t>、	应用特性策略：依据应用策略对</a:t>
            </a:r>
            <a:r>
              <a:rPr lang="en-US" altLang="zh-CN" sz="1650" dirty="0">
                <a:latin typeface="+mn-ea"/>
              </a:rPr>
              <a:t>Monkey</a:t>
            </a:r>
            <a:r>
              <a:rPr lang="zh-CN" altLang="en-US" sz="1650" dirty="0">
                <a:latin typeface="+mn-ea"/>
              </a:rPr>
              <a:t>各事件进行划分百分比</a:t>
            </a:r>
          </a:p>
          <a:p>
            <a:pPr lvl="1" algn="l"/>
            <a:r>
              <a:rPr lang="en-US" altLang="zh-CN" sz="1650" dirty="0">
                <a:latin typeface="+mn-ea"/>
              </a:rPr>
              <a:t>3</a:t>
            </a:r>
            <a:r>
              <a:rPr lang="zh-CN" altLang="en-US" sz="1650" dirty="0">
                <a:latin typeface="+mn-ea"/>
              </a:rPr>
              <a:t>、	专项测试策略：对某个事件提高到很高的百分比，对应用进行专项测试</a:t>
            </a:r>
          </a:p>
        </p:txBody>
      </p:sp>
    </p:spTree>
    <p:extLst>
      <p:ext uri="{BB962C8B-B14F-4D97-AF65-F5344CB8AC3E}">
        <p14:creationId xmlns:p14="http://schemas.microsoft.com/office/powerpoint/2010/main" val="39236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</a:rPr>
              <a:t>Monkey</a:t>
            </a:r>
            <a:r>
              <a:rPr lang="zh-CN" altLang="en-US" sz="3200" dirty="0">
                <a:latin typeface="+mn-ea"/>
              </a:rPr>
              <a:t>综合应用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126" y="731266"/>
            <a:ext cx="79134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solidFill>
                  <a:srgbClr val="666666"/>
                </a:solidFill>
                <a:latin typeface="+mn-ea"/>
              </a:rPr>
              <a:t> 异常策略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：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1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跑完：全部异常忽略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2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专门测试某个异常出现：不忽略某个异常，出现某个异常即停止测试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3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人在时候：上班过程中跑不忽略异常，出现异常马上停止，可以马上分析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4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验收策略：去除全部异常，出现错误则停止，则验收不通过</a:t>
            </a:r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solidFill>
                  <a:srgbClr val="666666"/>
                </a:solidFill>
                <a:latin typeface="+mn-ea"/>
              </a:rPr>
              <a:t>延时策略：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1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低延时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2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高延时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3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随机延时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4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用户操作延时</a:t>
            </a:r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zh-CN" altLang="en-US" sz="1650" b="1" dirty="0">
                <a:solidFill>
                  <a:srgbClr val="666666"/>
                </a:solidFill>
                <a:latin typeface="+mn-ea"/>
              </a:rPr>
              <a:t> 事件数量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1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常规测试：</a:t>
            </a:r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10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万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2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压力型测试：</a:t>
            </a:r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30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万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3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稳定性测试：</a:t>
            </a:r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50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万</a:t>
            </a:r>
          </a:p>
          <a:p>
            <a:pPr lvl="1" algn="l"/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4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、	长时间执行：</a:t>
            </a:r>
            <a:r>
              <a:rPr lang="en-US" altLang="zh-CN" sz="1650" dirty="0">
                <a:solidFill>
                  <a:srgbClr val="666666"/>
                </a:solidFill>
                <a:latin typeface="+mn-ea"/>
              </a:rPr>
              <a:t>100</a:t>
            </a:r>
            <a:r>
              <a:rPr lang="zh-CN" altLang="en-US" sz="1650" dirty="0">
                <a:solidFill>
                  <a:srgbClr val="666666"/>
                </a:solidFill>
                <a:latin typeface="+mn-ea"/>
              </a:rPr>
              <a:t>万</a:t>
            </a:r>
          </a:p>
          <a:p>
            <a:pPr algn="l"/>
            <a:endParaRPr lang="zh-CN" altLang="en-US" sz="165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0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H_Other_1"/>
          <p:cNvSpPr/>
          <p:nvPr>
            <p:custDataLst>
              <p:tags r:id="rId1"/>
            </p:custDataLst>
          </p:nvPr>
        </p:nvSpPr>
        <p:spPr>
          <a:xfrm>
            <a:off x="867403" y="2189616"/>
            <a:ext cx="252413" cy="2524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</a:rPr>
              <a:t>Monkey</a:t>
            </a:r>
            <a:r>
              <a:rPr lang="zh-CN" altLang="en-US" sz="3200" dirty="0">
                <a:latin typeface="+mn-ea"/>
              </a:rPr>
              <a:t>综合应用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387450" y="791997"/>
            <a:ext cx="7913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+mn-ea"/>
              </a:rPr>
              <a:t>依据软件处于不同的阶段，软件的成熟度，选用不同的策略</a:t>
            </a: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2565901" y="2203441"/>
            <a:ext cx="252413" cy="2524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>
            <a:off x="3995419" y="2203441"/>
            <a:ext cx="252413" cy="2524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5838439" y="2203441"/>
            <a:ext cx="252413" cy="2524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7580604" y="2209381"/>
            <a:ext cx="252413" cy="2524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6"/>
            </p:custDataLst>
          </p:nvPr>
        </p:nvSpPr>
        <p:spPr>
          <a:xfrm>
            <a:off x="272303" y="2289419"/>
            <a:ext cx="8628162" cy="9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7"/>
            </p:custDataLst>
          </p:nvPr>
        </p:nvSpPr>
        <p:spPr>
          <a:xfrm>
            <a:off x="2608764" y="2247495"/>
            <a:ext cx="165497" cy="164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8"/>
            </p:custDataLst>
          </p:nvPr>
        </p:nvSpPr>
        <p:spPr>
          <a:xfrm>
            <a:off x="4039474" y="2247495"/>
            <a:ext cx="164306" cy="164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9"/>
            </p:custDataLst>
          </p:nvPr>
        </p:nvSpPr>
        <p:spPr>
          <a:xfrm>
            <a:off x="5882492" y="2247495"/>
            <a:ext cx="164306" cy="164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0"/>
            </p:custDataLst>
          </p:nvPr>
        </p:nvSpPr>
        <p:spPr>
          <a:xfrm>
            <a:off x="7624658" y="2253435"/>
            <a:ext cx="165497" cy="164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90344" y="1713968"/>
            <a:ext cx="16023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需求开发</a:t>
            </a: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2609" y="1690269"/>
            <a:ext cx="158234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迭代完成</a:t>
            </a:r>
          </a:p>
        </p:txBody>
      </p:sp>
      <p:sp>
        <p:nvSpPr>
          <p:cNvPr id="19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34817" y="1700997"/>
            <a:ext cx="104656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稳定版</a:t>
            </a: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43155" y="1706937"/>
            <a:ext cx="1047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验收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89978" y="2583681"/>
            <a:ext cx="1463706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延时高些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6836" y="2671983"/>
            <a:ext cx="16961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制定测试策略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87911" y="2962738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各种组合指令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12676" y="3316446"/>
            <a:ext cx="1703889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专项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12676" y="3721220"/>
            <a:ext cx="1703889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延时低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69826" y="4657728"/>
            <a:ext cx="1703889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关注性能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69826" y="4218043"/>
            <a:ext cx="1703889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事件多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91061" y="2594833"/>
            <a:ext cx="1703889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全面测试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883190" y="2647952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全面测试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83190" y="2998771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加大压力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89738" y="3396627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事件大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883190" y="3767245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专项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892180" y="4176785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性能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602975" y="2626366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全面测试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602975" y="3046081"/>
            <a:ext cx="2149814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不忽略异常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89978" y="3060836"/>
            <a:ext cx="1463706" cy="36933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针对专项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16836" y="3122781"/>
            <a:ext cx="16961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制定测试计划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23860" y="1298744"/>
            <a:ext cx="84808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轻量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79735" y="1298744"/>
            <a:ext cx="84808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高压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507061" y="1298744"/>
            <a:ext cx="84808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虐待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200614" y="1298744"/>
            <a:ext cx="84808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关键</a:t>
            </a:r>
          </a:p>
        </p:txBody>
      </p:sp>
      <p:sp>
        <p:nvSpPr>
          <p:cNvPr id="43" name="MH_Other_7"/>
          <p:cNvSpPr/>
          <p:nvPr>
            <p:custDataLst>
              <p:tags r:id="rId15"/>
            </p:custDataLst>
          </p:nvPr>
        </p:nvSpPr>
        <p:spPr>
          <a:xfrm>
            <a:off x="910652" y="2245864"/>
            <a:ext cx="165497" cy="164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4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8977" y="1681854"/>
            <a:ext cx="129839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项目立项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28061" y="3564363"/>
            <a:ext cx="16961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制定验收计划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41034" y="3993224"/>
            <a:ext cx="16961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制定出口准则</a:t>
            </a:r>
          </a:p>
        </p:txBody>
      </p:sp>
    </p:spTree>
    <p:extLst>
      <p:ext uri="{BB962C8B-B14F-4D97-AF65-F5344CB8AC3E}">
        <p14:creationId xmlns:p14="http://schemas.microsoft.com/office/powerpoint/2010/main" val="16253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600" dirty="0">
                <a:latin typeface="+mn-ea"/>
              </a:rPr>
              <a:t>启动模拟器或者连接真机，</a:t>
            </a:r>
            <a:r>
              <a:rPr lang="en-US" altLang="zh-CN" sz="2600" dirty="0">
                <a:latin typeface="+mn-ea"/>
              </a:rPr>
              <a:t>adb devices</a:t>
            </a:r>
            <a:r>
              <a:rPr lang="zh-CN" altLang="en-US" sz="2600" dirty="0">
                <a:latin typeface="+mn-ea"/>
              </a:rPr>
              <a:t>验证</a:t>
            </a:r>
            <a:endParaRPr lang="en-US" altLang="zh-CN" sz="2600" dirty="0">
              <a:latin typeface="+mn-ea"/>
            </a:endParaRPr>
          </a:p>
          <a:p>
            <a:pPr marL="82296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）确定被测应用的包名</a:t>
            </a:r>
            <a:endParaRPr lang="en-US" altLang="zh-CN" sz="2600" dirty="0">
              <a:latin typeface="+mn-ea"/>
            </a:endParaRPr>
          </a:p>
          <a:p>
            <a:pPr marL="82296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）使用</a:t>
            </a:r>
            <a:r>
              <a:rPr lang="en-US" altLang="zh-CN" sz="2600" dirty="0">
                <a:latin typeface="+mn-ea"/>
              </a:rPr>
              <a:t>Monkey</a:t>
            </a:r>
            <a:r>
              <a:rPr lang="zh-CN" altLang="en-US" sz="2600" dirty="0">
                <a:latin typeface="+mn-ea"/>
              </a:rPr>
              <a:t>发一条测试命令，分析结果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3825815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668" y="897565"/>
            <a:ext cx="8207796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方式一：问开发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方式二：</a:t>
            </a:r>
            <a:r>
              <a:rPr lang="en-US" altLang="zh-CN" sz="2400" dirty="0">
                <a:latin typeface="+mn-ea"/>
              </a:rPr>
              <a:t>uiautomatorviewer.bat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查看</a:t>
            </a:r>
            <a:r>
              <a:rPr lang="en-US" altLang="zh-CN" sz="2400" dirty="0" err="1">
                <a:latin typeface="+mn-ea"/>
              </a:rPr>
              <a:t>AppData</a:t>
            </a:r>
            <a:r>
              <a:rPr lang="en-US" altLang="zh-CN" sz="2400" dirty="0">
                <a:latin typeface="+mn-ea"/>
              </a:rPr>
              <a:t>\Local\Android\</a:t>
            </a:r>
            <a:r>
              <a:rPr lang="en-US" altLang="zh-CN" sz="2400" dirty="0" err="1">
                <a:latin typeface="+mn-ea"/>
              </a:rPr>
              <a:t>sdk</a:t>
            </a:r>
            <a:r>
              <a:rPr lang="en-US" altLang="zh-CN" sz="2400" dirty="0">
                <a:latin typeface="+mn-ea"/>
              </a:rPr>
              <a:t>\tools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方式三：</a:t>
            </a:r>
            <a:r>
              <a:rPr lang="en-US" altLang="zh-CN" sz="2400" dirty="0" err="1">
                <a:latin typeface="+mn-ea"/>
              </a:rPr>
              <a:t>aapt</a:t>
            </a:r>
            <a:r>
              <a:rPr lang="en-US" altLang="zh-CN" sz="2400" dirty="0">
                <a:latin typeface="+mn-ea"/>
              </a:rPr>
              <a:t> dump badging d:\group-612_0-meituan.apk | </a:t>
            </a:r>
            <a:r>
              <a:rPr lang="en-US" altLang="zh-CN" sz="2400" dirty="0" err="1">
                <a:latin typeface="+mn-ea"/>
              </a:rPr>
              <a:t>findstr</a:t>
            </a:r>
            <a:r>
              <a:rPr lang="en-US" altLang="zh-CN" sz="2400" dirty="0">
                <a:latin typeface="+mn-ea"/>
              </a:rPr>
              <a:t> launchable-activity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方式四：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adb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logcat|findstr</a:t>
            </a:r>
            <a:r>
              <a:rPr lang="en-US" altLang="zh-CN" sz="2400" dirty="0">
                <a:latin typeface="+mn-ea"/>
              </a:rPr>
              <a:t> START</a:t>
            </a:r>
          </a:p>
          <a:p>
            <a:pPr>
              <a:lnSpc>
                <a:spcPct val="150000"/>
              </a:lnSpc>
            </a:pPr>
            <a:endParaRPr lang="zh-CN" altLang="zh-CN" sz="28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确定被测应用的包名</a:t>
            </a:r>
          </a:p>
        </p:txBody>
      </p:sp>
    </p:spTree>
    <p:extLst>
      <p:ext uri="{BB962C8B-B14F-4D97-AF65-F5344CB8AC3E}">
        <p14:creationId xmlns:p14="http://schemas.microsoft.com/office/powerpoint/2010/main" val="260309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57181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Monkey</a:t>
            </a:r>
            <a:r>
              <a:rPr lang="zh-CN" altLang="en-US" sz="2200" dirty="0">
                <a:latin typeface="+mn-ea"/>
              </a:rPr>
              <a:t>程序由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系统自带，使用</a:t>
            </a:r>
            <a:r>
              <a:rPr lang="en-US" altLang="zh-CN" sz="2200" dirty="0">
                <a:latin typeface="+mn-ea"/>
              </a:rPr>
              <a:t>Java</a:t>
            </a:r>
            <a:r>
              <a:rPr lang="zh-CN" altLang="en-US" sz="2200" dirty="0">
                <a:latin typeface="+mn-ea"/>
              </a:rPr>
              <a:t>语言写成，在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文件系统中的存放路径是：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/system/framework/Monkey.jar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Monkey.jar</a:t>
            </a:r>
            <a:r>
              <a:rPr lang="zh-CN" altLang="en-US" sz="2200" dirty="0">
                <a:latin typeface="+mn-ea"/>
              </a:rPr>
              <a:t>程序是由一个名为“</a:t>
            </a:r>
            <a:r>
              <a:rPr lang="en-US" altLang="zh-CN" sz="2200" dirty="0">
                <a:latin typeface="+mn-ea"/>
              </a:rPr>
              <a:t>Monkey”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脚本来启动执行，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文件系统中的存放路径是：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/system/bin/Monkey</a:t>
            </a:r>
            <a:r>
              <a:rPr lang="zh-CN" altLang="en-US" sz="2200" dirty="0">
                <a:latin typeface="+mn-ea"/>
              </a:rPr>
              <a:t>；由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</a:rPr>
              <a:t>adb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 shell</a:t>
            </a:r>
            <a:r>
              <a:rPr lang="zh-CN" altLang="en-US" sz="2200" dirty="0">
                <a:latin typeface="+mn-ea"/>
              </a:rPr>
              <a:t>命令启动</a:t>
            </a:r>
            <a:r>
              <a:rPr lang="en-US" altLang="zh-CN" sz="22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 adb shell Monkey </a:t>
            </a:r>
            <a:r>
              <a:rPr lang="zh-CN" altLang="en-US" sz="2200" dirty="0">
                <a:latin typeface="+mn-ea"/>
              </a:rPr>
              <a:t>｛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命令参数｝来进行</a:t>
            </a:r>
            <a:r>
              <a:rPr lang="en-US" altLang="zh-CN" sz="2200" dirty="0">
                <a:latin typeface="+mn-ea"/>
              </a:rPr>
              <a:t>Monkey</a:t>
            </a:r>
            <a:r>
              <a:rPr lang="zh-CN" altLang="en-US" sz="2200" dirty="0">
                <a:latin typeface="+mn-ea"/>
              </a:rPr>
              <a:t>测试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路径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549"/>
            <a:ext cx="59626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0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14150"/>
            <a:ext cx="8229600" cy="33944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shell monkey -p </a:t>
            </a:r>
            <a:r>
              <a:rPr lang="zh-CN" altLang="en-US" sz="2400" dirty="0">
                <a:latin typeface="+mn-ea"/>
              </a:rPr>
              <a:t>包名 </a:t>
            </a:r>
            <a:r>
              <a:rPr lang="en-US" altLang="zh-CN" sz="2400" dirty="0">
                <a:latin typeface="+mn-ea"/>
              </a:rPr>
              <a:t>--throttle  500 --ignore-crashes --ignore-timeouts --ignore-security-exceptions --ignore-native-crashes --monitor-native-crashes  -v -v  -v 1000000 &gt; D:\demo\Monkey1.log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向系统发送</a:t>
            </a:r>
            <a:r>
              <a:rPr lang="en-US" altLang="zh-CN" sz="2400" dirty="0">
                <a:latin typeface="+mn-ea"/>
              </a:rPr>
              <a:t>1000000 </a:t>
            </a:r>
            <a:r>
              <a:rPr lang="zh-CN" altLang="en-US" sz="2400" dirty="0">
                <a:latin typeface="+mn-ea"/>
              </a:rPr>
              <a:t>次随机事件，各个随机事件的时间间隔为</a:t>
            </a:r>
            <a:r>
              <a:rPr lang="en-US" altLang="zh-CN" sz="2400" dirty="0">
                <a:latin typeface="+mn-ea"/>
              </a:rPr>
              <a:t>500 </a:t>
            </a:r>
            <a:r>
              <a:rPr lang="zh-CN" altLang="en-US" sz="2400" dirty="0">
                <a:latin typeface="+mn-ea"/>
              </a:rPr>
              <a:t>毫秒，测试过程忽略安全、超时、崩溃等异常。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535562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05576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找出</a:t>
            </a:r>
            <a:r>
              <a:rPr lang="en-US" altLang="zh-CN" sz="2800" dirty="0">
                <a:latin typeface="+mn-ea"/>
              </a:rPr>
              <a:t>Monkey</a:t>
            </a:r>
            <a:r>
              <a:rPr lang="zh-CN" altLang="en-US" sz="2800" dirty="0">
                <a:latin typeface="+mn-ea"/>
              </a:rPr>
              <a:t>出错的地方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查看</a:t>
            </a:r>
            <a:r>
              <a:rPr lang="en-US" altLang="zh-CN" sz="2800" dirty="0">
                <a:latin typeface="+mn-ea"/>
              </a:rPr>
              <a:t>Monkey</a:t>
            </a:r>
            <a:r>
              <a:rPr lang="zh-CN" altLang="en-US" sz="2800" dirty="0">
                <a:latin typeface="+mn-ea"/>
              </a:rPr>
              <a:t>里面出错前的一些事件动作，并手动执行该动作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若以上步骤不能找出，可以再次执行，注意</a:t>
            </a:r>
            <a:r>
              <a:rPr lang="en-US" altLang="zh-CN" sz="2800" dirty="0">
                <a:latin typeface="+mn-ea"/>
              </a:rPr>
              <a:t>seed</a:t>
            </a:r>
            <a:r>
              <a:rPr lang="zh-CN" altLang="en-US" sz="2800" dirty="0">
                <a:latin typeface="+mn-ea"/>
              </a:rPr>
              <a:t>值保持一致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注意第一个</a:t>
            </a:r>
            <a:r>
              <a:rPr lang="en-US" altLang="zh-CN" sz="2800" dirty="0">
                <a:latin typeface="+mn-ea"/>
              </a:rPr>
              <a:t>switch</a:t>
            </a:r>
            <a:r>
              <a:rPr lang="zh-CN" altLang="en-US" sz="2800" dirty="0">
                <a:latin typeface="+mn-ea"/>
              </a:rPr>
              <a:t>以及其他异常信息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928945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问题：在日志中搜索“</a:t>
            </a: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+mn-ea"/>
              </a:rPr>
              <a:t>Application Not Responding</a:t>
            </a:r>
            <a:r>
              <a:rPr lang="zh-CN" altLang="en-US" sz="2400" dirty="0">
                <a:latin typeface="+mn-ea"/>
              </a:rPr>
              <a:t>，在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上，如果应用有一段时间不够灵敏，系统会向用户显示一个对话框。“强制关闭或等待”。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崩溃问题：在日志中搜索“</a:t>
            </a:r>
            <a:r>
              <a:rPr lang="en-US" altLang="zh-CN" sz="2800" dirty="0">
                <a:latin typeface="+mn-ea"/>
              </a:rPr>
              <a:t>Exception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Monkey</a:t>
            </a:r>
            <a:r>
              <a:rPr lang="zh-CN" altLang="en-US" sz="3600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65544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4453"/>
            <a:ext cx="65516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59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7565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500" dirty="0">
                <a:latin typeface="+mn-ea"/>
              </a:rPr>
              <a:t>连接真机，不稳定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500" dirty="0">
                <a:latin typeface="+mn-ea"/>
              </a:rPr>
              <a:t>一般是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本身连接不够稳定，可以提升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的供电量，不要使用一般的连接线。检查是否是接触不良。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执行过程中有时候会触碰到通知栏等其他地方，如何避免？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500" dirty="0">
                <a:latin typeface="+mn-ea"/>
              </a:rPr>
              <a:t>官网下载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源代码，进行二次开发。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命令的使用需要组合多种参数方式来实现覆盖</a:t>
            </a:r>
          </a:p>
        </p:txBody>
      </p:sp>
    </p:spTree>
    <p:extLst>
      <p:ext uri="{BB962C8B-B14F-4D97-AF65-F5344CB8AC3E}">
        <p14:creationId xmlns:p14="http://schemas.microsoft.com/office/powerpoint/2010/main" val="609657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1CBC9A-D6BF-4BC7-A92E-E7181398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500" dirty="0">
                <a:latin typeface="+mn-ea"/>
              </a:rPr>
              <a:t>    Monkey</a:t>
            </a:r>
            <a:r>
              <a:rPr lang="zh-CN" altLang="en-US" sz="2500" dirty="0">
                <a:latin typeface="+mn-ea"/>
              </a:rPr>
              <a:t>脚本简单、快捷、不需要借助任何工具，就可以实现简单自动化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E23E86-AFC4-4946-A5C1-6910444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课程扩展</a:t>
            </a:r>
            <a:r>
              <a:rPr lang="en-US" altLang="zh-CN" sz="3600" dirty="0">
                <a:latin typeface="+mn-ea"/>
                <a:ea typeface="+mn-ea"/>
              </a:rPr>
              <a:t>- Monkey</a:t>
            </a:r>
            <a:r>
              <a:rPr lang="zh-CN" altLang="en-US" sz="3600" dirty="0">
                <a:latin typeface="+mn-ea"/>
                <a:ea typeface="+mn-ea"/>
              </a:rPr>
              <a:t>脚本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C7ECE0-BD82-4342-B62A-07F9EB3CE207}"/>
              </a:ext>
            </a:extLst>
          </p:cNvPr>
          <p:cNvSpPr/>
          <p:nvPr/>
        </p:nvSpPr>
        <p:spPr>
          <a:xfrm>
            <a:off x="539552" y="2181072"/>
            <a:ext cx="7632848" cy="176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500" dirty="0">
                <a:latin typeface="+mn-ea"/>
              </a:rPr>
              <a:t>脚本优势：简单、快捷、不需要借助任何工具，只要一个记事本文件</a:t>
            </a:r>
            <a:endParaRPr lang="en-US" altLang="zh-CN" sz="2500" dirty="0">
              <a:latin typeface="+mn-ea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500" dirty="0">
                <a:latin typeface="+mn-ea"/>
              </a:rPr>
              <a:t>脚本缺点：实现坐标、按键等基本操作的相应步骤，顺序脚本无逻辑性</a:t>
            </a:r>
            <a:endParaRPr lang="en-US" altLang="zh-CN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9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8062DA-934D-4D99-B9CD-4944CEF1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课程扩展</a:t>
            </a:r>
            <a:r>
              <a:rPr lang="en-US" altLang="zh-CN" sz="3200" dirty="0">
                <a:latin typeface="+mn-ea"/>
                <a:ea typeface="+mn-ea"/>
              </a:rPr>
              <a:t>- Monkey</a:t>
            </a:r>
            <a:r>
              <a:rPr lang="zh-CN" altLang="en-US" sz="3200" dirty="0">
                <a:latin typeface="+mn-ea"/>
                <a:ea typeface="+mn-ea"/>
              </a:rPr>
              <a:t>脚本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9372083-3455-4556-BB84-71FFE6BD42D4}"/>
              </a:ext>
            </a:extLst>
          </p:cNvPr>
          <p:cNvSpPr txBox="1">
            <a:spLocks/>
          </p:cNvSpPr>
          <p:nvPr/>
        </p:nvSpPr>
        <p:spPr>
          <a:xfrm>
            <a:off x="467544" y="1923678"/>
            <a:ext cx="7962675" cy="2621908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头文件、控制</a:t>
            </a: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zh-CN" alt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发送消息的参数</a:t>
            </a:r>
            <a:endParaRPr lang="en-US" altLang="zh-CN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 raw events</a:t>
            </a:r>
          </a:p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 10</a:t>
            </a:r>
          </a:p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speed= 1.0</a:t>
            </a:r>
          </a:p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以下为</a:t>
            </a: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zh-CN" alt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命令</a:t>
            </a:r>
            <a:endParaRPr lang="en-US" altLang="zh-CN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69677" defTabSz="342900"/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data &gt;&gt;</a:t>
            </a:r>
          </a:p>
          <a:p>
            <a:pPr indent="269677" defTabSz="342900"/>
            <a:r>
              <a:rPr lang="en-US" altLang="zh-CN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DispatchPress</a:t>
            </a: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(KEYCODE_HOME)</a:t>
            </a:r>
          </a:p>
          <a:p>
            <a:pPr indent="269677" defTabSz="342900"/>
            <a:r>
              <a:rPr lang="en-US" altLang="zh-CN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DispatchPress</a:t>
            </a:r>
            <a:r>
              <a:rPr lang="en-US" altLang="zh-CN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(KEYCODE_MENU</a:t>
            </a:r>
            <a:r>
              <a:rPr lang="en-US" altLang="zh-CN" sz="15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7FA0492-20EF-4067-AEAE-AEE50EC19AEB}"/>
              </a:ext>
            </a:extLst>
          </p:cNvPr>
          <p:cNvSpPr txBox="1">
            <a:spLocks/>
          </p:cNvSpPr>
          <p:nvPr/>
        </p:nvSpPr>
        <p:spPr>
          <a:xfrm>
            <a:off x="400869" y="865063"/>
            <a:ext cx="8029350" cy="80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9677" defTabSz="342900"/>
            <a:r>
              <a:rPr lang="zh-CN" altLang="en-US" b="1" dirty="0"/>
              <a:t>脚本源码：</a:t>
            </a:r>
            <a:r>
              <a:rPr lang="en-US" altLang="zh-CN" sz="1350" b="1" dirty="0"/>
              <a:t>\development\</a:t>
            </a:r>
            <a:r>
              <a:rPr lang="en-US" altLang="zh-CN" sz="1350" b="1" dirty="0" err="1"/>
              <a:t>cmds</a:t>
            </a:r>
            <a:r>
              <a:rPr lang="en-US" altLang="zh-CN" sz="1350" b="1" dirty="0"/>
              <a:t>\monkey\</a:t>
            </a:r>
            <a:r>
              <a:rPr lang="en-US" altLang="zh-CN" sz="1350" b="1" dirty="0" err="1"/>
              <a:t>src</a:t>
            </a:r>
            <a:r>
              <a:rPr lang="en-US" altLang="zh-CN" sz="1350" b="1" dirty="0"/>
              <a:t>\com\android\commands\monkey\MonkeySourceScript.java</a:t>
            </a:r>
          </a:p>
        </p:txBody>
      </p:sp>
    </p:spTree>
    <p:extLst>
      <p:ext uri="{BB962C8B-B14F-4D97-AF65-F5344CB8AC3E}">
        <p14:creationId xmlns:p14="http://schemas.microsoft.com/office/powerpoint/2010/main" val="5999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脚本编写</a:t>
            </a:r>
            <a:r>
              <a:rPr lang="en-US" altLang="zh-CN" sz="3200" dirty="0">
                <a:latin typeface="+mn-ea"/>
                <a:ea typeface="+mn-ea"/>
              </a:rPr>
              <a:t>—Monkey</a:t>
            </a:r>
            <a:r>
              <a:rPr lang="zh-CN" altLang="en-US" sz="3200" dirty="0">
                <a:latin typeface="+mn-ea"/>
                <a:ea typeface="+mn-ea"/>
              </a:rPr>
              <a:t>脚本</a:t>
            </a:r>
            <a:r>
              <a:rPr lang="en-US" altLang="zh-CN" sz="3200" dirty="0">
                <a:latin typeface="+mn-ea"/>
                <a:ea typeface="+mn-ea"/>
              </a:rPr>
              <a:t>API</a:t>
            </a:r>
            <a:endParaRPr lang="zh-CN" altLang="en-US" sz="320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2926"/>
              </p:ext>
            </p:extLst>
          </p:nvPr>
        </p:nvGraphicFramePr>
        <p:xfrm>
          <a:off x="611560" y="843558"/>
          <a:ext cx="7805612" cy="385246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2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API</a:t>
                      </a:r>
                      <a:endParaRPr lang="zh-CN" altLang="en-US" sz="1800" b="1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7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LaunchActivity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Pkg_name,cl_name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启动应用的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endParaRPr lang="zh-CN" altLang="en-US" sz="1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Tap(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x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y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tapDuration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模拟一次手指单击事件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DispatchPress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keyName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按键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RotateScreen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rotationDegree,peresist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选择屏幕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DispatchFlip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true/false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打开或者关闭软键盘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LongPress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长按两秒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67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PressAndHold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x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y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pressDuration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模拟长按事件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DispatchString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input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输入字符串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67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Drag(</a:t>
                      </a:r>
                      <a:r>
                        <a:rPr lang="en-US" altLang="zh-CN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xStart,yStart,xEnd,yEnd,stepCount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用于模拟一个拖拽操作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2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PinchZoom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(pt1xStart,pt1yStart,pt1xEnd,pt1yEnd</a:t>
                      </a: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pt2xStart,pt2yStart,pt2xEnd,pt2yEnd,stepCount)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模拟缩放手势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UserWait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sleepTime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让脚步中断一段时间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DeviceWakeUp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唤醒屏幕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脚本编写</a:t>
            </a:r>
            <a:r>
              <a:rPr lang="en-US" altLang="zh-CN" sz="3200" dirty="0">
                <a:latin typeface="+mn-ea"/>
                <a:ea typeface="+mn-ea"/>
              </a:rPr>
              <a:t>—Monkey</a:t>
            </a:r>
            <a:r>
              <a:rPr lang="zh-CN" altLang="en-US" sz="3200" dirty="0">
                <a:latin typeface="+mn-ea"/>
                <a:ea typeface="+mn-ea"/>
              </a:rPr>
              <a:t>脚本</a:t>
            </a:r>
            <a:r>
              <a:rPr lang="en-US" altLang="zh-CN" sz="3200" dirty="0">
                <a:latin typeface="+mn-ea"/>
                <a:ea typeface="+mn-ea"/>
              </a:rPr>
              <a:t>API</a:t>
            </a:r>
            <a:endParaRPr lang="zh-CN" altLang="en-US" sz="320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86424"/>
              </p:ext>
            </p:extLst>
          </p:nvPr>
        </p:nvGraphicFramePr>
        <p:xfrm>
          <a:off x="549818" y="825791"/>
          <a:ext cx="8198646" cy="390525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27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API</a:t>
                      </a:r>
                      <a:endParaRPr lang="zh-CN" altLang="en-US" sz="1800" b="1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PowerLog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power_log_type,test_case_status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模拟电池电量信息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WriteLog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将电池信息写入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SD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卡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RunCmd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cmd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运行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shell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命令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DispatchPointer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(downtime,eventTime,action,x,yxpressure,size,metaState,xPrecision,yPrecision,device,edgeFlags)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向指定位置发送单个手势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DispatchKey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downtime,enentTime,action,code,repeat,metaState,device,scancode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发送按键消息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LaunchInstrumentation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test_name,runner_name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运行一个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instrumentation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测试用例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DispatchTrackball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模拟发送轨迹球事件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ProfileWait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等待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5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秒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StartCaptureFramerate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获取帧率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EndCaptureFramerate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(input)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结束获取帧率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StartCaptureAppFramerate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(app)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获取指定应用帧率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EndCaptureAppFramerate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14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app,input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结束获取帧率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2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打开浏览器，输入</a:t>
            </a:r>
            <a:r>
              <a:rPr lang="en-US" altLang="zh-CN" dirty="0">
                <a:latin typeface="+mn-ea"/>
              </a:rPr>
              <a:t>www.baidu.com</a:t>
            </a:r>
            <a:r>
              <a:rPr lang="zh-CN" altLang="en-US" dirty="0">
                <a:latin typeface="+mn-ea"/>
              </a:rPr>
              <a:t>， 测试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次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步骤分解：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打开浏览器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清空网址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输入网址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确认，载入网址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完成退出浏览器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17525" y="160338"/>
            <a:ext cx="8626475" cy="34925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脚本编写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—Monkey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脚本实例</a:t>
            </a:r>
          </a:p>
        </p:txBody>
      </p:sp>
    </p:spTree>
    <p:extLst>
      <p:ext uri="{BB962C8B-B14F-4D97-AF65-F5344CB8AC3E}">
        <p14:creationId xmlns:p14="http://schemas.microsoft.com/office/powerpoint/2010/main" val="14878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CC5F6E-5957-48A1-A88F-3ADC2B173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6" y="658084"/>
            <a:ext cx="9256708" cy="44339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3600" b="1" dirty="0">
                <a:latin typeface="+mn-ea"/>
              </a:rPr>
              <a:t>命令格式：</a:t>
            </a:r>
            <a:endParaRPr lang="en-US" altLang="zh-CN" sz="36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1</a:t>
            </a:r>
            <a:r>
              <a:rPr lang="zh-CN" altLang="en-US" sz="3600" dirty="0">
                <a:latin typeface="+mn-ea"/>
              </a:rPr>
              <a:t>）直接</a:t>
            </a:r>
            <a:r>
              <a:rPr lang="en-US" altLang="zh-CN" sz="3600" dirty="0">
                <a:latin typeface="+mn-ea"/>
              </a:rPr>
              <a:t>PC</a:t>
            </a:r>
            <a:r>
              <a:rPr lang="zh-CN" altLang="en-US" sz="3600" dirty="0">
                <a:latin typeface="+mn-ea"/>
              </a:rPr>
              <a:t>启动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zh-CN" altLang="zh-CN" sz="3600" dirty="0">
                <a:solidFill>
                  <a:srgbClr val="C00000"/>
                </a:solidFill>
                <a:latin typeface="+mn-ea"/>
              </a:rPr>
              <a:t>adb shell monkey [options] &lt;count&gt; </a:t>
            </a:r>
            <a:endParaRPr lang="en-US" altLang="zh-CN" sz="36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2</a:t>
            </a:r>
            <a:r>
              <a:rPr lang="zh-CN" altLang="en-US" sz="3600" dirty="0">
                <a:latin typeface="+mn-ea"/>
              </a:rPr>
              <a:t>）</a:t>
            </a:r>
            <a:r>
              <a:rPr lang="en-US" altLang="zh-CN" sz="3600" dirty="0">
                <a:latin typeface="+mn-ea"/>
              </a:rPr>
              <a:t>Shell</a:t>
            </a:r>
            <a:r>
              <a:rPr lang="zh-CN" altLang="en-US" sz="3600" dirty="0">
                <a:latin typeface="+mn-ea"/>
              </a:rPr>
              <a:t>端启动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C00000"/>
                </a:solidFill>
                <a:latin typeface="+mn-ea"/>
              </a:rPr>
              <a:t>adb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 shell</a:t>
            </a:r>
          </a:p>
          <a:p>
            <a:pPr marL="0" indent="0">
              <a:buNone/>
            </a:pPr>
            <a:r>
              <a:rPr lang="zh-CN" altLang="zh-CN" sz="3600" dirty="0">
                <a:solidFill>
                  <a:srgbClr val="C00000"/>
                </a:solidFill>
                <a:latin typeface="+mn-ea"/>
              </a:rPr>
              <a:t>monkey [options] &lt;count&gt; </a:t>
            </a:r>
            <a:endParaRPr lang="en-US" altLang="zh-CN" sz="36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>
                <a:latin typeface="+mn-ea"/>
              </a:rPr>
              <a:t>保存</a:t>
            </a:r>
            <a:r>
              <a:rPr lang="en-US" altLang="zh-CN" sz="3600" b="1" dirty="0">
                <a:latin typeface="+mn-ea"/>
              </a:rPr>
              <a:t>Monkey</a:t>
            </a:r>
            <a:r>
              <a:rPr lang="zh-CN" altLang="en-US" sz="3600" b="1" dirty="0">
                <a:latin typeface="+mn-ea"/>
              </a:rPr>
              <a:t>运行</a:t>
            </a:r>
            <a:r>
              <a:rPr lang="en-US" altLang="zh-CN" sz="3600" b="1" dirty="0">
                <a:latin typeface="+mn-ea"/>
              </a:rPr>
              <a:t>log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+mn-ea"/>
              </a:rPr>
              <a:t>保存在</a:t>
            </a:r>
            <a:r>
              <a:rPr lang="en-US" altLang="zh-CN" sz="3600" dirty="0">
                <a:latin typeface="+mn-ea"/>
              </a:rPr>
              <a:t>PC </a:t>
            </a:r>
            <a:r>
              <a:rPr lang="zh-CN" altLang="zh-CN" sz="3600" dirty="0">
                <a:latin typeface="+mn-ea"/>
              </a:rPr>
              <a:t>adb shell monkey [options] &lt;event-count&gt; </a:t>
            </a: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&gt;</a:t>
            </a:r>
            <a:r>
              <a:rPr lang="en-US" altLang="zh-CN" sz="3600" dirty="0">
                <a:latin typeface="+mn-ea"/>
              </a:rPr>
              <a:t> d:\monkey.txt</a:t>
            </a:r>
            <a:endParaRPr lang="zh-CN" altLang="zh-CN" sz="3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+mn-ea"/>
              </a:rPr>
              <a:t>保存在手机 </a:t>
            </a:r>
            <a:r>
              <a:rPr lang="zh-CN" altLang="zh-CN" sz="3600" dirty="0">
                <a:latin typeface="+mn-ea"/>
              </a:rPr>
              <a:t>monkey [options] &lt;event-count&gt; </a:t>
            </a: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&gt;</a:t>
            </a:r>
            <a:r>
              <a:rPr lang="en-US" altLang="zh-CN" sz="3600" dirty="0">
                <a:latin typeface="+mn-ea"/>
              </a:rPr>
              <a:t> /</a:t>
            </a:r>
            <a:r>
              <a:rPr lang="en-US" altLang="zh-CN" sz="3600" dirty="0" err="1">
                <a:latin typeface="+mn-ea"/>
              </a:rPr>
              <a:t>mnt</a:t>
            </a:r>
            <a:r>
              <a:rPr lang="en-US" altLang="zh-CN" sz="3600" dirty="0">
                <a:latin typeface="+mn-ea"/>
              </a:rPr>
              <a:t>/</a:t>
            </a:r>
            <a:r>
              <a:rPr lang="en-US" altLang="zh-CN" sz="3600" dirty="0" err="1">
                <a:latin typeface="+mn-ea"/>
              </a:rPr>
              <a:t>sdcard</a:t>
            </a:r>
            <a:r>
              <a:rPr lang="en-US" altLang="zh-CN" sz="3600" dirty="0">
                <a:latin typeface="+mn-ea"/>
              </a:rPr>
              <a:t>/monkey.txt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+mn-ea"/>
              </a:rPr>
              <a:t>标准流与错误流分开保存</a:t>
            </a:r>
            <a:endParaRPr lang="en-US" altLang="zh-CN" sz="36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3600" dirty="0">
                <a:latin typeface="+mn-ea"/>
              </a:rPr>
              <a:t>monkey [options] </a:t>
            </a:r>
            <a:r>
              <a:rPr lang="en-US" altLang="zh-CN" sz="3600" dirty="0">
                <a:latin typeface="+mn-ea"/>
              </a:rPr>
              <a:t>&lt;</a:t>
            </a:r>
            <a:r>
              <a:rPr lang="zh-CN" altLang="zh-CN" sz="3600" dirty="0">
                <a:latin typeface="+mn-ea"/>
              </a:rPr>
              <a:t>count&gt;</a:t>
            </a: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1&gt; </a:t>
            </a:r>
            <a:r>
              <a:rPr lang="en-US" altLang="zh-CN" sz="3600" dirty="0">
                <a:latin typeface="+mn-ea"/>
              </a:rPr>
              <a:t>/</a:t>
            </a:r>
            <a:r>
              <a:rPr lang="en-US" altLang="zh-CN" sz="3600" dirty="0" err="1">
                <a:latin typeface="+mn-ea"/>
              </a:rPr>
              <a:t>mnt</a:t>
            </a:r>
            <a:r>
              <a:rPr lang="en-US" altLang="zh-CN" sz="3600" dirty="0">
                <a:latin typeface="+mn-ea"/>
              </a:rPr>
              <a:t>/</a:t>
            </a:r>
            <a:r>
              <a:rPr lang="en-US" altLang="zh-CN" sz="3600" dirty="0" err="1">
                <a:latin typeface="+mn-ea"/>
              </a:rPr>
              <a:t>sdcard</a:t>
            </a:r>
            <a:r>
              <a:rPr lang="en-US" altLang="zh-CN" sz="3600" dirty="0">
                <a:latin typeface="+mn-ea"/>
              </a:rPr>
              <a:t>/monkey.txt 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2&gt; </a:t>
            </a:r>
            <a:r>
              <a:rPr lang="en-US" altLang="zh-CN" sz="3600" dirty="0">
                <a:latin typeface="+mn-ea"/>
              </a:rPr>
              <a:t>/</a:t>
            </a:r>
            <a:r>
              <a:rPr lang="en-US" altLang="zh-CN" sz="3600" dirty="0" err="1">
                <a:latin typeface="+mn-ea"/>
              </a:rPr>
              <a:t>mnt</a:t>
            </a:r>
            <a:r>
              <a:rPr lang="en-US" altLang="zh-CN" sz="3600" dirty="0">
                <a:latin typeface="+mn-ea"/>
              </a:rPr>
              <a:t>/</a:t>
            </a:r>
            <a:r>
              <a:rPr lang="en-US" altLang="zh-CN" sz="3600" dirty="0" err="1">
                <a:latin typeface="+mn-ea"/>
              </a:rPr>
              <a:t>sdcard</a:t>
            </a:r>
            <a:r>
              <a:rPr lang="en-US" altLang="zh-CN" sz="3600" dirty="0">
                <a:latin typeface="+mn-ea"/>
              </a:rPr>
              <a:t>/error.txt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5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F15C12-24E3-42EA-9A37-EC535D31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Monkey</a:t>
            </a:r>
            <a:r>
              <a:rPr lang="zh-CN" altLang="en-US" sz="3600" dirty="0">
                <a:latin typeface="+mn-ea"/>
                <a:ea typeface="+mn-ea"/>
              </a:rPr>
              <a:t>如何启动</a:t>
            </a:r>
          </a:p>
        </p:txBody>
      </p:sp>
    </p:spTree>
    <p:extLst>
      <p:ext uri="{BB962C8B-B14F-4D97-AF65-F5344CB8AC3E}">
        <p14:creationId xmlns:p14="http://schemas.microsoft.com/office/powerpoint/2010/main" val="2357702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51571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adb push d:\demo\browser.ms /data/</a:t>
            </a:r>
            <a:r>
              <a:rPr lang="en-US" altLang="zh-CN" dirty="0" err="1"/>
              <a:t>tmp</a:t>
            </a:r>
            <a:r>
              <a:rPr lang="en-US" altLang="zh-CN" dirty="0"/>
              <a:t>/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adb</a:t>
            </a:r>
            <a:r>
              <a:rPr lang="en-US" altLang="zh-CN" dirty="0"/>
              <a:t> shell monkey -f /data/</a:t>
            </a:r>
            <a:r>
              <a:rPr lang="en-US" altLang="zh-CN" dirty="0" err="1"/>
              <a:t>tmp</a:t>
            </a:r>
            <a:r>
              <a:rPr lang="en-US" altLang="zh-CN" dirty="0"/>
              <a:t>/ browser.ms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目的</a:t>
            </a:r>
            <a:r>
              <a:rPr lang="en-US" altLang="zh-CN" dirty="0"/>
              <a:t>:</a:t>
            </a:r>
            <a:r>
              <a:rPr lang="zh-CN" altLang="en-US" dirty="0"/>
              <a:t>有针对性的进行稳定性测试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latin typeface="+mn-ea"/>
                <a:ea typeface="+mn-ea"/>
              </a:rPr>
              <a:t>Monkey</a:t>
            </a:r>
            <a:r>
              <a:rPr lang="zh-CN" altLang="en-US" sz="2900" dirty="0">
                <a:latin typeface="+mn-ea"/>
                <a:ea typeface="+mn-ea"/>
              </a:rPr>
              <a:t>脚本编写</a:t>
            </a:r>
            <a:r>
              <a:rPr lang="en-US" altLang="zh-CN" sz="2900" dirty="0">
                <a:latin typeface="+mn-ea"/>
                <a:ea typeface="+mn-ea"/>
              </a:rPr>
              <a:t>—Monkey</a:t>
            </a:r>
            <a:r>
              <a:rPr lang="zh-CN" altLang="en-US" sz="2900" dirty="0">
                <a:latin typeface="+mn-ea"/>
                <a:ea typeface="+mn-ea"/>
              </a:rPr>
              <a:t>脚本实例</a:t>
            </a:r>
          </a:p>
        </p:txBody>
      </p:sp>
    </p:spTree>
    <p:extLst>
      <p:ext uri="{BB962C8B-B14F-4D97-AF65-F5344CB8AC3E}">
        <p14:creationId xmlns:p14="http://schemas.microsoft.com/office/powerpoint/2010/main" val="1489538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monkeyscript - </a:t>
            </a:r>
            <a:r>
              <a:rPr lang="zh-CN" altLang="en-US" b="1" dirty="0"/>
              <a:t>定制化</a:t>
            </a:r>
            <a:r>
              <a:rPr lang="en-US" altLang="zh-CN" b="1" dirty="0"/>
              <a:t>monkey</a:t>
            </a:r>
            <a:r>
              <a:rPr lang="zh-CN" altLang="en-US" b="1" dirty="0"/>
              <a:t>流程</a:t>
            </a:r>
          </a:p>
          <a:p>
            <a:r>
              <a:rPr lang="en-US" altLang="zh-CN" dirty="0"/>
              <a:t>https://www.cnblogs.com/YatHo/p/7205162.html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+mn-ea"/>
                <a:ea typeface="+mn-ea"/>
              </a:rPr>
              <a:t>参考资料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基本参数与事件参数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调试参数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黑白名单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+mn-ea"/>
              </a:rPr>
              <a:t>Monkey</a:t>
            </a:r>
            <a:r>
              <a:rPr lang="zh-CN" altLang="en-US" sz="3300" dirty="0">
                <a:latin typeface="+mn-ea"/>
              </a:rPr>
              <a:t>结果解读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异常结果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测试策略介绍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Monkey</a:t>
            </a:r>
            <a:r>
              <a:rPr lang="zh-CN" altLang="en-US" dirty="0">
                <a:latin typeface="+mn-ea"/>
              </a:rPr>
              <a:t>的综合应用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481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B0F32B-996A-476A-A5AC-699F8460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基本参数与事件参数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FC58E31A-C4F3-4845-AECF-E6BB0A38BB5E}"/>
              </a:ext>
            </a:extLst>
          </p:cNvPr>
          <p:cNvSpPr txBox="1">
            <a:spLocks/>
          </p:cNvSpPr>
          <p:nvPr/>
        </p:nvSpPr>
        <p:spPr>
          <a:xfrm>
            <a:off x="683568" y="113159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Monkey</a:t>
            </a:r>
            <a:r>
              <a:rPr lang="zh-CN" altLang="en-US" sz="2800" dirty="0">
                <a:latin typeface="+mn-ea"/>
              </a:rPr>
              <a:t>基本参数设置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Monkey</a:t>
            </a:r>
            <a:r>
              <a:rPr lang="zh-CN" altLang="en-US" sz="2800" dirty="0">
                <a:latin typeface="+mn-ea"/>
              </a:rPr>
              <a:t>测试的约束条件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Monkey</a:t>
            </a:r>
            <a:r>
              <a:rPr lang="zh-CN" altLang="en-US" sz="2800" dirty="0">
                <a:latin typeface="+mn-ea"/>
              </a:rPr>
              <a:t>发送的事件类型和频率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F021CF-01DF-4A82-A9E7-3C369C2F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61264"/>
              </p:ext>
            </p:extLst>
          </p:nvPr>
        </p:nvGraphicFramePr>
        <p:xfrm>
          <a:off x="323528" y="982494"/>
          <a:ext cx="800323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44">
                  <a:extLst>
                    <a:ext uri="{9D8B030D-6E8A-4147-A177-3AD203B41FA5}">
                      <a16:colId xmlns:a16="http://schemas.microsoft.com/office/drawing/2014/main" val="1729480389"/>
                    </a:ext>
                  </a:extLst>
                </a:gridCol>
                <a:gridCol w="1508720">
                  <a:extLst>
                    <a:ext uri="{9D8B030D-6E8A-4147-A177-3AD203B41FA5}">
                      <a16:colId xmlns:a16="http://schemas.microsoft.com/office/drawing/2014/main" val="4235143291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369273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901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基本参数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--help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打印帮助信息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317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-v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向命令行打印输出的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log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信息级别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默认级别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：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-v 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只打印启动信息，测试完成信息和最终结果信息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级别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：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-v -v  </a:t>
                      </a:r>
                      <a:r>
                        <a:rPr lang="zh-CN" altLang="en-US" dirty="0"/>
                        <a:t>提供有关测试在运行时（例如发送到您的 </a:t>
                      </a:r>
                      <a:r>
                        <a:rPr lang="en-US" altLang="zh-CN" dirty="0"/>
                        <a:t>Activity </a:t>
                      </a:r>
                      <a:r>
                        <a:rPr lang="zh-CN" altLang="en-US" dirty="0"/>
                        <a:t>的各个事件）的更多详细信息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级别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：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-v -v -v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打印最详细信息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,</a:t>
                      </a:r>
                      <a:r>
                        <a:rPr lang="zh-CN" altLang="en-US" dirty="0"/>
                        <a:t>例如已选择或未选择用于测试的 </a:t>
                      </a:r>
                      <a:r>
                        <a:rPr lang="en-US" altLang="zh-CN" dirty="0"/>
                        <a:t>Activity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4770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27226149-7B92-4535-8111-138791BA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基本参数设置</a:t>
            </a:r>
          </a:p>
        </p:txBody>
      </p:sp>
    </p:spTree>
    <p:extLst>
      <p:ext uri="{BB962C8B-B14F-4D97-AF65-F5344CB8AC3E}">
        <p14:creationId xmlns:p14="http://schemas.microsoft.com/office/powerpoint/2010/main" val="191278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D2C48-0E1D-45F3-A2E6-1557DD62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31D6A2-699F-471E-8490-9A51FE0C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Monkey</a:t>
            </a:r>
            <a:r>
              <a:rPr lang="zh-CN" altLang="en-US" sz="3200" dirty="0">
                <a:latin typeface="+mn-ea"/>
                <a:ea typeface="+mn-ea"/>
              </a:rPr>
              <a:t>测试的约束条件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32F295-112D-4781-B624-45738190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23613"/>
              </p:ext>
            </p:extLst>
          </p:nvPr>
        </p:nvGraphicFramePr>
        <p:xfrm>
          <a:off x="311250" y="710912"/>
          <a:ext cx="8385076" cy="43091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分类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选项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说明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5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约束条件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-p &lt;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允许执行的包名列表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&gt;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如果用此参数指定了一个或几个包，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将只允许系统启动这些包里的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。如果你的应用程序还需要访问其它包里的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Activity(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如选择取一个联系人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，那些包也需要在此同时指定。如果不指定任何包，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将允许系统启动全部包里的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。要指定多个包，需要使用多个 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-p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选项，每个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-p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选项只能用于一个包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860">
                <a:tc vMerge="1">
                  <a:txBody>
                    <a:bodyPr/>
                    <a:lstStyle/>
                    <a:p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-c &lt;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意图的种类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&gt;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如果用此参数指定了一个或几个类别，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将只允许系统启动被这些类别中的某个类别列出的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。如果不指定任何类别，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Monkey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将选择下列类别中列出的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Activity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： </a:t>
                      </a:r>
                      <a:r>
                        <a:rPr lang="en-US" altLang="zh-CN" sz="18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Intent.CATEGORY_LAUNCHER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18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Intent.CATEGORY_MONKEY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。要指定多个类别，需要使用多个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-c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选项，每个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-c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Helvetica Light"/>
                        </a:rPr>
                        <a:t>选 项只能用于一个类别。</a:t>
                      </a:r>
                      <a:endParaRPr lang="en-US" altLang="zh-CN" sz="1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390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0048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3592</TotalTime>
  <Words>5213</Words>
  <Application>Microsoft Office PowerPoint</Application>
  <PresentationFormat>全屏显示(16:9)</PresentationFormat>
  <Paragraphs>598</Paragraphs>
  <Slides>51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Noto Sans CJK SC Light</vt:lpstr>
      <vt:lpstr>Noto Sans CJK SC Regular</vt:lpstr>
      <vt:lpstr>华文楷体</vt:lpstr>
      <vt:lpstr>宋体</vt:lpstr>
      <vt:lpstr>微软雅黑</vt:lpstr>
      <vt:lpstr>Arial</vt:lpstr>
      <vt:lpstr>Calibri</vt:lpstr>
      <vt:lpstr>Courier New</vt:lpstr>
      <vt:lpstr>Wingdings</vt:lpstr>
      <vt:lpstr>moban</vt:lpstr>
      <vt:lpstr>Monkey工具的使用</vt:lpstr>
      <vt:lpstr>本章大纲</vt:lpstr>
      <vt:lpstr>Monkey介绍</vt:lpstr>
      <vt:lpstr>Monkey路径</vt:lpstr>
      <vt:lpstr>Monkey如何启动</vt:lpstr>
      <vt:lpstr>本章大纲</vt:lpstr>
      <vt:lpstr>Monkey基本参数与事件参数</vt:lpstr>
      <vt:lpstr>Monkey基本参数设置</vt:lpstr>
      <vt:lpstr>Monkey测试的约束条件</vt:lpstr>
      <vt:lpstr>Monkey发送的事件类型和频率</vt:lpstr>
      <vt:lpstr>Monkey发送的事件类型和频率</vt:lpstr>
      <vt:lpstr>Monkey发送的事件类型和频率</vt:lpstr>
      <vt:lpstr>本章大纲</vt:lpstr>
      <vt:lpstr>PowerPoint 演示文稿</vt:lpstr>
      <vt:lpstr>Monkey调试参数</vt:lpstr>
      <vt:lpstr>本章大纲</vt:lpstr>
      <vt:lpstr>Monkey 黑白名单</vt:lpstr>
      <vt:lpstr>本章大纲</vt:lpstr>
      <vt:lpstr>Monkey结果分类</vt:lpstr>
      <vt:lpstr>Monkey结果详细解读</vt:lpstr>
      <vt:lpstr>Monkey结果详细解读</vt:lpstr>
      <vt:lpstr>Monkey结果详细解读</vt:lpstr>
      <vt:lpstr>Monkey结果详细解读</vt:lpstr>
      <vt:lpstr>Monkey结果详细解读</vt:lpstr>
      <vt:lpstr>Monkey结果详细解读</vt:lpstr>
      <vt:lpstr>Monkey结果详细解读</vt:lpstr>
      <vt:lpstr>本章大纲</vt:lpstr>
      <vt:lpstr>Monkey异常结果</vt:lpstr>
      <vt:lpstr>Monkey异常结果</vt:lpstr>
      <vt:lpstr>Monkey异常结果</vt:lpstr>
      <vt:lpstr>Java常见错误类型</vt:lpstr>
      <vt:lpstr>本章大纲</vt:lpstr>
      <vt:lpstr>Monkey测试策略介绍</vt:lpstr>
      <vt:lpstr>本章大纲</vt:lpstr>
      <vt:lpstr>Monkey综合应用</vt:lpstr>
      <vt:lpstr>Monkey综合应用</vt:lpstr>
      <vt:lpstr>Monkey综合应用</vt:lpstr>
      <vt:lpstr>Monkey使用步骤</vt:lpstr>
      <vt:lpstr>确定被测应用的包名</vt:lpstr>
      <vt:lpstr>Monkey命令</vt:lpstr>
      <vt:lpstr>Monkey结果分析</vt:lpstr>
      <vt:lpstr>Monkey结果分析</vt:lpstr>
      <vt:lpstr>案例分析</vt:lpstr>
      <vt:lpstr>常见问题</vt:lpstr>
      <vt:lpstr>课程扩展- Monkey脚本</vt:lpstr>
      <vt:lpstr>课程扩展- Monkey脚本</vt:lpstr>
      <vt:lpstr>Monkey脚本编写—Monkey脚本API</vt:lpstr>
      <vt:lpstr>Monkey脚本编写—Monkey脚本API</vt:lpstr>
      <vt:lpstr>Monkey脚本编写—Monkey脚本实例</vt:lpstr>
      <vt:lpstr>Monkey脚本编写—Monkey脚本实例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四大组件</dc:title>
  <dc:creator>admin</dc:creator>
  <cp:lastModifiedBy>Administrator</cp:lastModifiedBy>
  <cp:revision>364</cp:revision>
  <dcterms:created xsi:type="dcterms:W3CDTF">2016-06-30T07:32:14Z</dcterms:created>
  <dcterms:modified xsi:type="dcterms:W3CDTF">2020-02-25T11:01:48Z</dcterms:modified>
</cp:coreProperties>
</file>