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34"/>
  </p:notesMasterIdLst>
  <p:handoutMasterIdLst>
    <p:handoutMasterId r:id="rId35"/>
  </p:handoutMasterIdLst>
  <p:sldIdLst>
    <p:sldId id="377" r:id="rId2"/>
    <p:sldId id="363" r:id="rId3"/>
    <p:sldId id="364" r:id="rId4"/>
    <p:sldId id="365" r:id="rId5"/>
    <p:sldId id="366" r:id="rId6"/>
    <p:sldId id="367" r:id="rId7"/>
    <p:sldId id="352" r:id="rId8"/>
    <p:sldId id="372" r:id="rId9"/>
    <p:sldId id="368" r:id="rId10"/>
    <p:sldId id="354" r:id="rId11"/>
    <p:sldId id="373" r:id="rId12"/>
    <p:sldId id="376" r:id="rId13"/>
    <p:sldId id="374" r:id="rId14"/>
    <p:sldId id="369" r:id="rId15"/>
    <p:sldId id="394" r:id="rId16"/>
    <p:sldId id="371" r:id="rId17"/>
    <p:sldId id="384" r:id="rId18"/>
    <p:sldId id="392" r:id="rId19"/>
    <p:sldId id="391" r:id="rId20"/>
    <p:sldId id="393" r:id="rId21"/>
    <p:sldId id="385" r:id="rId22"/>
    <p:sldId id="387" r:id="rId23"/>
    <p:sldId id="396" r:id="rId24"/>
    <p:sldId id="397" r:id="rId25"/>
    <p:sldId id="398" r:id="rId26"/>
    <p:sldId id="399" r:id="rId27"/>
    <p:sldId id="401" r:id="rId28"/>
    <p:sldId id="404" r:id="rId29"/>
    <p:sldId id="403" r:id="rId30"/>
    <p:sldId id="383" r:id="rId31"/>
    <p:sldId id="389" r:id="rId32"/>
    <p:sldId id="388" r:id="rId33"/>
  </p:sldIdLst>
  <p:sldSz cx="9144000" cy="5143500" type="screen16x9"/>
  <p:notesSz cx="6858000" cy="9144000"/>
  <p:defaultTextStyle>
    <a:lvl1pPr algn="ctr" defTabSz="309563">
      <a:defRPr sz="1900">
        <a:solidFill>
          <a:srgbClr val="FFFFFF"/>
        </a:solidFill>
        <a:latin typeface="+mn-lt"/>
        <a:ea typeface="+mn-ea"/>
        <a:cs typeface="+mn-cs"/>
        <a:sym typeface="Helvetica Light"/>
      </a:defRPr>
    </a:lvl1pPr>
    <a:lvl2pPr indent="85725" algn="ctr" defTabSz="309563">
      <a:defRPr sz="1900">
        <a:solidFill>
          <a:srgbClr val="FFFFFF"/>
        </a:solidFill>
        <a:latin typeface="+mn-lt"/>
        <a:ea typeface="+mn-ea"/>
        <a:cs typeface="+mn-cs"/>
        <a:sym typeface="Helvetica Light"/>
      </a:defRPr>
    </a:lvl2pPr>
    <a:lvl3pPr indent="171450" algn="ctr" defTabSz="309563">
      <a:defRPr sz="1900">
        <a:solidFill>
          <a:srgbClr val="FFFFFF"/>
        </a:solidFill>
        <a:latin typeface="+mn-lt"/>
        <a:ea typeface="+mn-ea"/>
        <a:cs typeface="+mn-cs"/>
        <a:sym typeface="Helvetica Light"/>
      </a:defRPr>
    </a:lvl3pPr>
    <a:lvl4pPr indent="257175" algn="ctr" defTabSz="309563">
      <a:defRPr sz="1900">
        <a:solidFill>
          <a:srgbClr val="FFFFFF"/>
        </a:solidFill>
        <a:latin typeface="+mn-lt"/>
        <a:ea typeface="+mn-ea"/>
        <a:cs typeface="+mn-cs"/>
        <a:sym typeface="Helvetica Light"/>
      </a:defRPr>
    </a:lvl4pPr>
    <a:lvl5pPr indent="342900" algn="ctr" defTabSz="309563">
      <a:defRPr sz="1900">
        <a:solidFill>
          <a:srgbClr val="FFFFFF"/>
        </a:solidFill>
        <a:latin typeface="+mn-lt"/>
        <a:ea typeface="+mn-ea"/>
        <a:cs typeface="+mn-cs"/>
        <a:sym typeface="Helvetica Light"/>
      </a:defRPr>
    </a:lvl5pPr>
    <a:lvl6pPr indent="428625" algn="ctr" defTabSz="309563">
      <a:defRPr sz="1900">
        <a:solidFill>
          <a:srgbClr val="FFFFFF"/>
        </a:solidFill>
        <a:latin typeface="+mn-lt"/>
        <a:ea typeface="+mn-ea"/>
        <a:cs typeface="+mn-cs"/>
        <a:sym typeface="Helvetica Light"/>
      </a:defRPr>
    </a:lvl6pPr>
    <a:lvl7pPr indent="514350" algn="ctr" defTabSz="309563">
      <a:defRPr sz="1900">
        <a:solidFill>
          <a:srgbClr val="FFFFFF"/>
        </a:solidFill>
        <a:latin typeface="+mn-lt"/>
        <a:ea typeface="+mn-ea"/>
        <a:cs typeface="+mn-cs"/>
        <a:sym typeface="Helvetica Light"/>
      </a:defRPr>
    </a:lvl7pPr>
    <a:lvl8pPr indent="600075" algn="ctr" defTabSz="309563">
      <a:defRPr sz="1900">
        <a:solidFill>
          <a:srgbClr val="FFFFFF"/>
        </a:solidFill>
        <a:latin typeface="+mn-lt"/>
        <a:ea typeface="+mn-ea"/>
        <a:cs typeface="+mn-cs"/>
        <a:sym typeface="Helvetica Light"/>
      </a:defRPr>
    </a:lvl8pPr>
    <a:lvl9pPr indent="685800" algn="ctr" defTabSz="309563">
      <a:defRPr sz="1900">
        <a:solidFill>
          <a:srgbClr val="FFFFFF"/>
        </a:solidFill>
        <a:latin typeface="+mn-lt"/>
        <a:ea typeface="+mn-ea"/>
        <a:cs typeface="+mn-cs"/>
        <a:sym typeface="Helvetica Light"/>
      </a:defRPr>
    </a:lvl9pPr>
  </p:defaultTextStyle>
  <p:extLst>
    <p:ext uri="{EFAFB233-063F-42B5-8137-9DF3F51BA10A}">
      <p15:sldGuideLst xmlns:p15="http://schemas.microsoft.com/office/powerpoint/2012/main" xmlns="">
        <p15:guide id="1" orient="horz" pos="4320" userDrawn="1">
          <p15:clr>
            <a:srgbClr val="A4A3A4"/>
          </p15:clr>
        </p15:guide>
        <p15:guide id="2" pos="7680" userDrawn="1">
          <p15:clr>
            <a:srgbClr val="A4A3A4"/>
          </p15:clr>
        </p15:guide>
        <p15:guide id="3" orient="horz" pos="1598">
          <p15:clr>
            <a:srgbClr val="A4A3A4"/>
          </p15:clr>
        </p15:guide>
        <p15:guide id="4" pos="643">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353"/>
    <a:srgbClr val="FF5C00"/>
    <a:srgbClr val="35B558"/>
    <a:srgbClr val="2EAA46"/>
    <a:srgbClr val="666666"/>
    <a:srgbClr val="F9F9F9"/>
    <a:srgbClr val="F4F4F4"/>
    <a:srgbClr val="8881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B">
              <a:alpha val="30000"/>
            </a:srgbClr>
          </a:solidFill>
        </a:fill>
      </a:tcStyle>
    </a:band2H>
    <a:firstCol>
      <a:tcTxStyle b="on"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7" autoAdjust="0"/>
    <p:restoredTop sz="85793" autoAdjust="0"/>
  </p:normalViewPr>
  <p:slideViewPr>
    <p:cSldViewPr snapToObjects="1">
      <p:cViewPr varScale="1">
        <p:scale>
          <a:sx n="80" d="100"/>
          <a:sy n="80" d="100"/>
        </p:scale>
        <p:origin x="-816" y="-96"/>
      </p:cViewPr>
      <p:guideLst>
        <p:guide orient="horz" pos="1620"/>
        <p:guide orient="horz" pos="599"/>
        <p:guide pos="2880"/>
        <p:guide pos="241"/>
      </p:guideLst>
    </p:cSldViewPr>
  </p:slideViewPr>
  <p:outlineViewPr>
    <p:cViewPr>
      <p:scale>
        <a:sx n="33" d="100"/>
        <a:sy n="33" d="100"/>
      </p:scale>
      <p:origin x="0" y="624"/>
    </p:cViewPr>
  </p:outlineViewPr>
  <p:notesTextViewPr>
    <p:cViewPr>
      <p:scale>
        <a:sx n="100" d="100"/>
        <a:sy n="100" d="100"/>
      </p:scale>
      <p:origin x="0" y="0"/>
    </p:cViewPr>
  </p:notesTextViewPr>
  <p:sorterViewPr>
    <p:cViewPr>
      <p:scale>
        <a:sx n="20" d="100"/>
        <a:sy n="20" d="100"/>
      </p:scale>
      <p:origin x="0" y="0"/>
    </p:cViewPr>
  </p:sorterViewPr>
  <p:notesViewPr>
    <p:cSldViewPr snapToGrid="0" snapToObjects="1">
      <p:cViewPr varScale="1">
        <p:scale>
          <a:sx n="53" d="100"/>
          <a:sy n="53" d="100"/>
        </p:scale>
        <p:origin x="2648"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24B203-4CDB-4C76-B92E-144974F5477A}" type="datetimeFigureOut">
              <a:rPr lang="zh-CN" altLang="en-US" smtClean="0"/>
              <a:t>2019/3/27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E4A21C-9427-4822-82A8-5167E7208651}" type="slidenum">
              <a:rPr lang="zh-CN" altLang="en-US" smtClean="0"/>
              <a:t>‹#›</a:t>
            </a:fld>
            <a:endParaRPr lang="zh-CN" altLang="en-US"/>
          </a:p>
        </p:txBody>
      </p:sp>
    </p:spTree>
    <p:extLst>
      <p:ext uri="{BB962C8B-B14F-4D97-AF65-F5344CB8AC3E}">
        <p14:creationId xmlns:p14="http://schemas.microsoft.com/office/powerpoint/2010/main" val="1980529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143395810"/>
      </p:ext>
    </p:extLst>
  </p:cSld>
  <p:clrMap bg1="lt1" tx1="dk1" bg2="lt2" tx2="dk2" accent1="accent1" accent2="accent2" accent3="accent3" accent4="accent4" accent5="accent5" accent6="accent6" hlink="hlink" folHlink="folHlink"/>
  <p:notesStyle>
    <a:lvl1pPr defTabSz="171450">
      <a:lnSpc>
        <a:spcPct val="125000"/>
      </a:lnSpc>
      <a:defRPr sz="900">
        <a:latin typeface="Avenir Roman"/>
        <a:ea typeface="Avenir Roman"/>
        <a:cs typeface="Avenir Roman"/>
        <a:sym typeface="Avenir Roman"/>
      </a:defRPr>
    </a:lvl1pPr>
    <a:lvl2pPr indent="85725" defTabSz="171450">
      <a:lnSpc>
        <a:spcPct val="125000"/>
      </a:lnSpc>
      <a:defRPr sz="900">
        <a:latin typeface="Avenir Roman"/>
        <a:ea typeface="Avenir Roman"/>
        <a:cs typeface="Avenir Roman"/>
        <a:sym typeface="Avenir Roman"/>
      </a:defRPr>
    </a:lvl2pPr>
    <a:lvl3pPr indent="171450" defTabSz="171450">
      <a:lnSpc>
        <a:spcPct val="125000"/>
      </a:lnSpc>
      <a:defRPr sz="900">
        <a:latin typeface="Avenir Roman"/>
        <a:ea typeface="Avenir Roman"/>
        <a:cs typeface="Avenir Roman"/>
        <a:sym typeface="Avenir Roman"/>
      </a:defRPr>
    </a:lvl3pPr>
    <a:lvl4pPr indent="257175" defTabSz="171450">
      <a:lnSpc>
        <a:spcPct val="125000"/>
      </a:lnSpc>
      <a:defRPr sz="900">
        <a:latin typeface="Avenir Roman"/>
        <a:ea typeface="Avenir Roman"/>
        <a:cs typeface="Avenir Roman"/>
        <a:sym typeface="Avenir Roman"/>
      </a:defRPr>
    </a:lvl4pPr>
    <a:lvl5pPr indent="342900" defTabSz="171450">
      <a:lnSpc>
        <a:spcPct val="125000"/>
      </a:lnSpc>
      <a:defRPr sz="900">
        <a:latin typeface="Avenir Roman"/>
        <a:ea typeface="Avenir Roman"/>
        <a:cs typeface="Avenir Roman"/>
        <a:sym typeface="Avenir Roman"/>
      </a:defRPr>
    </a:lvl5pPr>
    <a:lvl6pPr indent="428625" defTabSz="171450">
      <a:lnSpc>
        <a:spcPct val="125000"/>
      </a:lnSpc>
      <a:defRPr sz="900">
        <a:latin typeface="Avenir Roman"/>
        <a:ea typeface="Avenir Roman"/>
        <a:cs typeface="Avenir Roman"/>
        <a:sym typeface="Avenir Roman"/>
      </a:defRPr>
    </a:lvl6pPr>
    <a:lvl7pPr indent="514350" defTabSz="171450">
      <a:lnSpc>
        <a:spcPct val="125000"/>
      </a:lnSpc>
      <a:defRPr sz="900">
        <a:latin typeface="Avenir Roman"/>
        <a:ea typeface="Avenir Roman"/>
        <a:cs typeface="Avenir Roman"/>
        <a:sym typeface="Avenir Roman"/>
      </a:defRPr>
    </a:lvl7pPr>
    <a:lvl8pPr indent="600075" defTabSz="171450">
      <a:lnSpc>
        <a:spcPct val="125000"/>
      </a:lnSpc>
      <a:defRPr sz="900">
        <a:latin typeface="Avenir Roman"/>
        <a:ea typeface="Avenir Roman"/>
        <a:cs typeface="Avenir Roman"/>
        <a:sym typeface="Avenir Roman"/>
      </a:defRPr>
    </a:lvl8pPr>
    <a:lvl9pPr indent="685800" defTabSz="171450">
      <a:lnSpc>
        <a:spcPct val="125000"/>
      </a:lnSpc>
      <a:defRPr sz="9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0BCE8ECD-D9A6-4D94-8FE0-84E077231DC2}" type="slidenum">
              <a:rPr lang="en-US" altLang="zh-CN" smtClean="0"/>
              <a:pPr/>
              <a:t>1</a:t>
            </a:fld>
            <a:endParaRPr lang="en-US" altLang="zh-CN"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91942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40207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6069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98089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48494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48494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81200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73720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50166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42254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6069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88228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88228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88228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68186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68186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68186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400357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40035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58818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27218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16696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16696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91942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91942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91942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课程概要页">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sz="20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2000" dirty="0" smtClean="0">
                <a:solidFill>
                  <a:srgbClr val="666666"/>
                </a:solidFill>
              </a:rPr>
              <a:t>课程主标题 </a:t>
            </a:r>
            <a:r>
              <a:rPr lang="en-US" altLang="zh-CN" sz="2000" dirty="0" smtClean="0">
                <a:solidFill>
                  <a:srgbClr val="666666"/>
                </a:solidFill>
              </a:rPr>
              <a:t>— </a:t>
            </a:r>
            <a:r>
              <a:rPr lang="zh-CN" altLang="en-US" sz="2000" dirty="0" smtClean="0">
                <a:solidFill>
                  <a:srgbClr val="666666"/>
                </a:solidFill>
              </a:rPr>
              <a:t>课程概要</a:t>
            </a:r>
            <a:endParaRPr lang="zh-CN" altLang="en-US" dirty="0"/>
          </a:p>
        </p:txBody>
      </p:sp>
      <p:sp>
        <p:nvSpPr>
          <p:cNvPr id="8" name="副标题 2"/>
          <p:cNvSpPr>
            <a:spLocks noGrp="1"/>
          </p:cNvSpPr>
          <p:nvPr>
            <p:ph type="subTitle" idx="1" hasCustomPrompt="1"/>
          </p:nvPr>
        </p:nvSpPr>
        <p:spPr>
          <a:xfrm>
            <a:off x="1318950" y="1324350"/>
            <a:ext cx="6852600" cy="3450600"/>
          </a:xfrm>
        </p:spPr>
        <p:txBody>
          <a:bodyPr anchor="t"/>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Noto Sans CJK SC Regular" panose="020B0500000000000000" pitchFamily="34" charset="-122"/>
                <a:ea typeface="Noto Sans CJK SC Regular" panose="020B0500000000000000" pitchFamily="34"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第一课时名称</a:t>
            </a:r>
            <a:endParaRPr lang="en-US" altLang="zh-CN" dirty="0" smtClean="0"/>
          </a:p>
          <a:p>
            <a:r>
              <a:rPr lang="zh-CN" altLang="en-US" dirty="0" smtClean="0"/>
              <a:t>第二课时名称</a:t>
            </a:r>
            <a:endParaRPr lang="en-US" altLang="zh-CN" dirty="0" smtClean="0"/>
          </a:p>
          <a:p>
            <a:r>
              <a:rPr lang="zh-CN" altLang="en-US" dirty="0" smtClean="0"/>
              <a:t>第三课时名称</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endParaRPr lang="en-US" altLang="zh-CN" dirty="0" smtClean="0"/>
          </a:p>
          <a:p>
            <a:endParaRPr lang="zh-CN" altLang="en-US" dirty="0"/>
          </a:p>
        </p:txBody>
      </p:sp>
      <p:sp>
        <p:nvSpPr>
          <p:cNvPr id="5"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Tree>
    <p:extLst>
      <p:ext uri="{BB962C8B-B14F-4D97-AF65-F5344CB8AC3E}">
        <p14:creationId xmlns:p14="http://schemas.microsoft.com/office/powerpoint/2010/main" val="271582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课时概要页">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sz="20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2000" dirty="0" smtClean="0">
                <a:solidFill>
                  <a:srgbClr val="666666"/>
                </a:solidFill>
              </a:rPr>
              <a:t>课时主标题 </a:t>
            </a:r>
            <a:r>
              <a:rPr lang="en-US" altLang="zh-CN" sz="2000" dirty="0" smtClean="0">
                <a:solidFill>
                  <a:srgbClr val="666666"/>
                </a:solidFill>
              </a:rPr>
              <a:t>— </a:t>
            </a:r>
            <a:r>
              <a:rPr lang="zh-CN" altLang="en-US" sz="2000" dirty="0" smtClean="0">
                <a:solidFill>
                  <a:srgbClr val="666666"/>
                </a:solidFill>
              </a:rPr>
              <a:t>课时知识点</a:t>
            </a:r>
            <a:endParaRPr lang="zh-CN" altLang="en-US" dirty="0"/>
          </a:p>
        </p:txBody>
      </p:sp>
      <p:sp>
        <p:nvSpPr>
          <p:cNvPr id="8" name="副标题 2"/>
          <p:cNvSpPr>
            <a:spLocks noGrp="1"/>
          </p:cNvSpPr>
          <p:nvPr>
            <p:ph type="subTitle" idx="1" hasCustomPrompt="1"/>
          </p:nvPr>
        </p:nvSpPr>
        <p:spPr>
          <a:xfrm>
            <a:off x="1318950" y="1324350"/>
            <a:ext cx="6852600" cy="3450600"/>
          </a:xfrm>
        </p:spPr>
        <p:txBody>
          <a:bodyPr anchor="t"/>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Noto Sans CJK SC Regular" panose="020B0500000000000000" pitchFamily="34" charset="-122"/>
                <a:ea typeface="Noto Sans CJK SC Regular" panose="020B0500000000000000" pitchFamily="34"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课时知识点</a:t>
            </a:r>
            <a:endParaRPr lang="en-US" altLang="zh-CN" dirty="0" smtClean="0"/>
          </a:p>
          <a:p>
            <a:r>
              <a:rPr lang="zh-CN" altLang="en-US" dirty="0" smtClean="0"/>
              <a:t>课时知识点</a:t>
            </a:r>
            <a:endParaRPr lang="en-US" altLang="zh-CN" dirty="0" smtClean="0"/>
          </a:p>
          <a:p>
            <a:r>
              <a:rPr lang="zh-CN" altLang="en-US" dirty="0" smtClean="0"/>
              <a:t>课时知识点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endParaRPr lang="en-US" altLang="zh-CN" dirty="0" smtClean="0"/>
          </a:p>
          <a:p>
            <a:endParaRPr lang="zh-CN" altLang="en-US" dirty="0"/>
          </a:p>
        </p:txBody>
      </p:sp>
    </p:spTree>
    <p:extLst>
      <p:ext uri="{BB962C8B-B14F-4D97-AF65-F5344CB8AC3E}">
        <p14:creationId xmlns:p14="http://schemas.microsoft.com/office/powerpoint/2010/main" val="36556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课时内容模板(一)">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sz="20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2000" dirty="0" smtClean="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386535" y="951570"/>
            <a:ext cx="8325450" cy="3855600"/>
          </a:xfrm>
        </p:spPr>
        <p:txBody>
          <a:bodyPr anchor="t">
            <a:noAutofit/>
          </a:bodyPr>
          <a:lstStyle>
            <a:lvl1pPr marL="0" marR="0" indent="0" algn="l" defTabSz="309547" eaLnBrk="1" fontAlgn="auto" latinLnBrk="0" hangingPunct="1">
              <a:lnSpc>
                <a:spcPct val="140000"/>
              </a:lnSpc>
              <a:spcBef>
                <a:spcPts val="0"/>
              </a:spcBef>
              <a:spcAft>
                <a:spcPts val="0"/>
              </a:spcAft>
              <a:buClrTx/>
              <a:buSzPct val="75000"/>
              <a:buFontTx/>
              <a:buNone/>
              <a:tabLst/>
              <a:defRPr sz="1800" baseline="0">
                <a:solidFill>
                  <a:srgbClr val="666666"/>
                </a:solidFill>
                <a:latin typeface="Noto Sans CJK SC Regular" panose="020B0500000000000000" pitchFamily="34" charset="-122"/>
                <a:ea typeface="Noto Sans CJK SC Regular" panose="020B0500000000000000" pitchFamily="34"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无项目符号课件正文</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338604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课时内容模板(二)">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noChangeAspect="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sz="20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2000" dirty="0" smtClean="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386535" y="951570"/>
            <a:ext cx="8325450" cy="3855600"/>
          </a:xfrm>
        </p:spPr>
        <p:txBody>
          <a:bodyPr anchor="t">
            <a:noAutofit/>
          </a:bodyPr>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1800" baseline="0">
                <a:solidFill>
                  <a:srgbClr val="666666"/>
                </a:solidFill>
                <a:latin typeface="Noto Sans CJK SC Regular" panose="020B0500000000000000" pitchFamily="34" charset="-122"/>
                <a:ea typeface="Noto Sans CJK SC Regular" panose="020B0500000000000000" pitchFamily="34"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带项目符号内容</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55134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课时内容模板(三)">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Autofit/>
          </a:bodyPr>
          <a:lstStyle>
            <a:lvl1pPr marL="0" marR="0" indent="0" algn="l" defTabSz="309547" eaLnBrk="1" fontAlgn="auto" latinLnBrk="0" hangingPunct="1">
              <a:lnSpc>
                <a:spcPct val="100000"/>
              </a:lnSpc>
              <a:spcBef>
                <a:spcPts val="0"/>
              </a:spcBef>
              <a:spcAft>
                <a:spcPts val="0"/>
              </a:spcAft>
              <a:buClrTx/>
              <a:buSzTx/>
              <a:buFontTx/>
              <a:buNone/>
              <a:tabLst/>
              <a:defRPr sz="2000" baseline="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2000" dirty="0" smtClean="0">
                <a:solidFill>
                  <a:srgbClr val="666666"/>
                </a:solidFill>
              </a:rPr>
              <a:t>课时名称</a:t>
            </a:r>
            <a:endParaRPr lang="zh-CN" altLang="en-US" dirty="0"/>
          </a:p>
        </p:txBody>
      </p:sp>
      <p:sp>
        <p:nvSpPr>
          <p:cNvPr id="8" name="副标题 2"/>
          <p:cNvSpPr>
            <a:spLocks noGrp="1"/>
          </p:cNvSpPr>
          <p:nvPr>
            <p:ph type="subTitle" idx="1" hasCustomPrompt="1"/>
          </p:nvPr>
        </p:nvSpPr>
        <p:spPr>
          <a:xfrm>
            <a:off x="386535" y="953100"/>
            <a:ext cx="8325450" cy="3794850"/>
          </a:xfrm>
        </p:spPr>
        <p:txBody>
          <a:bodyPr anchor="t">
            <a:noAutofit/>
          </a:bodyPr>
          <a:lstStyle>
            <a:lvl1pPr marL="25785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None/>
              <a:tabLst/>
              <a:defRPr sz="1800" baseline="0">
                <a:solidFill>
                  <a:srgbClr val="535353"/>
                </a:solidFill>
                <a:latin typeface="Noto Sans CJK SC Regular" panose="020B0500000000000000" pitchFamily="34" charset="-122"/>
                <a:ea typeface="Noto Sans CJK SC Regular" panose="020B0500000000000000" pitchFamily="34"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自由发挥区域</a:t>
            </a:r>
            <a:endParaRPr lang="en-US" altLang="zh-CN" dirty="0" smtClean="0"/>
          </a:p>
          <a:p>
            <a:endParaRPr lang="zh-CN" altLang="en-US" dirty="0"/>
          </a:p>
        </p:txBody>
      </p:sp>
    </p:spTree>
    <p:extLst>
      <p:ext uri="{BB962C8B-B14F-4D97-AF65-F5344CB8AC3E}">
        <p14:creationId xmlns:p14="http://schemas.microsoft.com/office/powerpoint/2010/main" val="327362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课程总结模板">
    <p:bg>
      <p:bgPr>
        <a:solidFill>
          <a:srgbClr val="F9F9F9"/>
        </a:solidFill>
        <a:effectLst/>
      </p:bgPr>
    </p:bg>
    <p:spTree>
      <p:nvGrpSpPr>
        <p:cNvPr id="1" name=""/>
        <p:cNvGrpSpPr/>
        <p:nvPr/>
      </p:nvGrpSpPr>
      <p:grpSpPr>
        <a:xfrm>
          <a:off x="0" y="0"/>
          <a:ext cx="0" cy="0"/>
          <a:chOff x="0" y="0"/>
          <a:chExt cx="0" cy="0"/>
        </a:xfrm>
      </p:grpSpPr>
      <p:sp>
        <p:nvSpPr>
          <p:cNvPr id="3" name="Shape 154"/>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4" name="标题 1"/>
          <p:cNvSpPr>
            <a:spLocks noGrp="1"/>
          </p:cNvSpPr>
          <p:nvPr>
            <p:ph type="ctrTitle" hasCustomPrompt="1"/>
          </p:nvPr>
        </p:nvSpPr>
        <p:spPr>
          <a:xfrm>
            <a:off x="387450" y="160650"/>
            <a:ext cx="8626500" cy="349650"/>
          </a:xfrm>
        </p:spPr>
        <p:txBody>
          <a:bodyPr anchor="ctr" anchorCtr="0">
            <a:noAutofit/>
          </a:bodyPr>
          <a:lstStyle>
            <a:lvl1pPr algn="l">
              <a:defRPr sz="2000" baseline="0">
                <a:solidFill>
                  <a:srgbClr val="666666"/>
                </a:solidFill>
                <a:latin typeface="Noto Sans CJK SC Light" panose="020B0300000000000000" pitchFamily="34" charset="-122"/>
                <a:ea typeface="Noto Sans CJK SC Light" panose="020B0300000000000000" pitchFamily="34" charset="-122"/>
              </a:defRPr>
            </a:lvl1pPr>
          </a:lstStyle>
          <a:p>
            <a:r>
              <a:rPr lang="zh-CN" altLang="en-US" sz="2000" dirty="0" smtClean="0">
                <a:solidFill>
                  <a:srgbClr val="666666"/>
                </a:solidFill>
              </a:rPr>
              <a:t>课程主标题</a:t>
            </a:r>
            <a:endParaRPr lang="zh-CN" altLang="en-US" dirty="0"/>
          </a:p>
        </p:txBody>
      </p:sp>
      <p:sp>
        <p:nvSpPr>
          <p:cNvPr id="6" name="副标题 2"/>
          <p:cNvSpPr>
            <a:spLocks noGrp="1"/>
          </p:cNvSpPr>
          <p:nvPr>
            <p:ph type="subTitle" idx="1" hasCustomPrompt="1"/>
          </p:nvPr>
        </p:nvSpPr>
        <p:spPr>
          <a:xfrm>
            <a:off x="386535" y="951570"/>
            <a:ext cx="8325450" cy="3855600"/>
          </a:xfrm>
        </p:spPr>
        <p:txBody>
          <a:bodyPr anchor="t">
            <a:noAutofit/>
          </a:bodyPr>
          <a:lstStyle>
            <a:lvl1pPr marL="0" indent="0" algn="l">
              <a:lnSpc>
                <a:spcPct val="140000"/>
              </a:lnSpc>
              <a:spcBef>
                <a:spcPts val="0"/>
              </a:spcBef>
              <a:buNone/>
              <a:defRPr sz="1800">
                <a:solidFill>
                  <a:srgbClr val="666666"/>
                </a:solidFill>
                <a:latin typeface="Noto Sans CJK SC Regular" panose="020B0500000000000000" pitchFamily="34" charset="-122"/>
                <a:ea typeface="Noto Sans CJK SC Regular" panose="020B0500000000000000" pitchFamily="34"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课程总结内容</a:t>
            </a:r>
            <a:endParaRPr lang="en-US" altLang="zh-CN" dirty="0" smtClean="0"/>
          </a:p>
          <a:p>
            <a:endParaRPr lang="en-US" altLang="zh-CN" dirty="0" smtClean="0"/>
          </a:p>
        </p:txBody>
      </p:sp>
    </p:spTree>
    <p:extLst>
      <p:ext uri="{BB962C8B-B14F-4D97-AF65-F5344CB8AC3E}">
        <p14:creationId xmlns:p14="http://schemas.microsoft.com/office/powerpoint/2010/main" val="300550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43558"/>
            <a:ext cx="8229600" cy="3394472"/>
          </a:xfrm>
        </p:spPr>
        <p:txBody>
          <a:bodyPr/>
          <a:lstStyle>
            <a:lvl1pPr>
              <a:defRPr sz="28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a:xfrm>
            <a:off x="457200" y="4767263"/>
            <a:ext cx="2133600" cy="273844"/>
          </a:xfrm>
          <a:prstGeom prst="rect">
            <a:avLst/>
          </a:prstGeom>
        </p:spPr>
        <p:txBody>
          <a:bodyPr lIns="91438" tIns="45719" rIns="91438" bIns="45719"/>
          <a:lstStyle/>
          <a:p>
            <a:fld id="{530820CF-B880-4189-942D-D702A7CBA730}" type="datetimeFigureOut">
              <a:rPr lang="zh-CN" altLang="en-US" smtClean="0"/>
              <a:t>2019/3/27</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lIns="91438" tIns="45719" rIns="91438" bIns="45719"/>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lIns="91438" tIns="45719" rIns="91438" bIns="45719"/>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9601" y="0"/>
            <a:ext cx="9153601" cy="614150"/>
          </a:xfrm>
        </p:spPr>
        <p:txBody>
          <a:bodyPr>
            <a:normAutofit/>
          </a:bodyPr>
          <a:lstStyle>
            <a:lvl1pPr>
              <a:defRPr sz="3600" b="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0614743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课时首页-课时标题">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11" name="标题 1"/>
          <p:cNvSpPr>
            <a:spLocks noGrp="1"/>
          </p:cNvSpPr>
          <p:nvPr>
            <p:ph type="title" hasCustomPrompt="1"/>
          </p:nvPr>
        </p:nvSpPr>
        <p:spPr>
          <a:xfrm>
            <a:off x="387450" y="160650"/>
            <a:ext cx="8626500" cy="349650"/>
          </a:xfrm>
        </p:spPr>
        <p:txBody>
          <a:bodyPr anchor="ctr" anchorCtr="0">
            <a:normAutofit/>
          </a:bodyPr>
          <a:lstStyle>
            <a:lvl1pPr algn="l">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marL="0" marR="0" lvl="0" indent="0" algn="l" defTabSz="309547"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dirty="0" smtClean="0"/>
              <a:t>课程主标题</a:t>
            </a:r>
            <a:endParaRPr lang="zh-CN" altLang="en-US" dirty="0"/>
          </a:p>
        </p:txBody>
      </p:sp>
      <p:sp>
        <p:nvSpPr>
          <p:cNvPr id="15" name="文本占位符 2"/>
          <p:cNvSpPr>
            <a:spLocks noGrp="1"/>
          </p:cNvSpPr>
          <p:nvPr>
            <p:ph type="body" idx="1" hasCustomPrompt="1"/>
          </p:nvPr>
        </p:nvSpPr>
        <p:spPr>
          <a:xfrm>
            <a:off x="79650" y="1837350"/>
            <a:ext cx="8984250" cy="592650"/>
          </a:xfrm>
        </p:spPr>
        <p:txBody>
          <a:bodyPr anchor="ctr">
            <a:noAutofit/>
          </a:bodyPr>
          <a:lstStyle>
            <a:lvl1pPr marL="71550" indent="0" algn="ctr">
              <a:lnSpc>
                <a:spcPct val="140000"/>
              </a:lnSpc>
              <a:spcBef>
                <a:spcPts val="0"/>
              </a:spcBef>
              <a:buClr>
                <a:srgbClr val="35B558"/>
              </a:buClr>
              <a:buSzPct val="105000"/>
              <a:buFontTx/>
              <a:buNone/>
              <a:defRPr sz="3600" baseline="0">
                <a:solidFill>
                  <a:srgbClr val="35B558"/>
                </a:solidFill>
                <a:latin typeface="Noto Sans CJK SC Bold" panose="020B0800000000000000" pitchFamily="34" charset="-122"/>
                <a:ea typeface="Noto Sans CJK SC Bold" panose="020B0800000000000000" pitchFamily="34" charset="-122"/>
              </a:defRPr>
            </a:lvl1pPr>
            <a:lvl2pPr marL="171450" indent="0">
              <a:buNone/>
              <a:defRPr sz="800">
                <a:solidFill>
                  <a:schemeClr val="tx1">
                    <a:tint val="75000"/>
                  </a:schemeClr>
                </a:solidFill>
              </a:defRPr>
            </a:lvl2pPr>
            <a:lvl3pPr marL="342900" indent="0">
              <a:buNone/>
              <a:defRPr sz="700">
                <a:solidFill>
                  <a:schemeClr val="tx1">
                    <a:tint val="75000"/>
                  </a:schemeClr>
                </a:solidFill>
              </a:defRPr>
            </a:lvl3pPr>
            <a:lvl4pPr marL="514350" indent="0">
              <a:buNone/>
              <a:defRPr sz="600">
                <a:solidFill>
                  <a:schemeClr val="tx1">
                    <a:tint val="75000"/>
                  </a:schemeClr>
                </a:solidFill>
              </a:defRPr>
            </a:lvl4pPr>
            <a:lvl5pPr marL="685800" indent="0">
              <a:buNone/>
              <a:defRPr sz="600">
                <a:solidFill>
                  <a:schemeClr val="tx1">
                    <a:tint val="75000"/>
                  </a:schemeClr>
                </a:solidFill>
              </a:defRPr>
            </a:lvl5pPr>
            <a:lvl6pPr marL="857250" indent="0">
              <a:buNone/>
              <a:defRPr sz="600">
                <a:solidFill>
                  <a:schemeClr val="tx1">
                    <a:tint val="75000"/>
                  </a:schemeClr>
                </a:solidFill>
              </a:defRPr>
            </a:lvl6pPr>
            <a:lvl7pPr marL="1028700" indent="0">
              <a:buNone/>
              <a:defRPr sz="600">
                <a:solidFill>
                  <a:schemeClr val="tx1">
                    <a:tint val="75000"/>
                  </a:schemeClr>
                </a:solidFill>
              </a:defRPr>
            </a:lvl7pPr>
            <a:lvl8pPr marL="1200150" indent="0">
              <a:buNone/>
              <a:defRPr sz="600">
                <a:solidFill>
                  <a:schemeClr val="tx1">
                    <a:tint val="75000"/>
                  </a:schemeClr>
                </a:solidFill>
              </a:defRPr>
            </a:lvl8pPr>
            <a:lvl9pPr marL="1371600" indent="0">
              <a:buNone/>
              <a:defRPr sz="600">
                <a:solidFill>
                  <a:schemeClr val="tx1">
                    <a:tint val="75000"/>
                  </a:schemeClr>
                </a:solidFill>
              </a:defRPr>
            </a:lvl9pPr>
          </a:lstStyle>
          <a:p>
            <a:pPr lvl="0"/>
            <a:r>
              <a:rPr lang="zh-CN" altLang="en-US" dirty="0" smtClean="0"/>
              <a:t>课时标题</a:t>
            </a:r>
          </a:p>
        </p:txBody>
      </p:sp>
      <p:sp>
        <p:nvSpPr>
          <p:cNvPr id="5"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Tree>
    <p:extLst>
      <p:ext uri="{BB962C8B-B14F-4D97-AF65-F5344CB8AC3E}">
        <p14:creationId xmlns:p14="http://schemas.microsoft.com/office/powerpoint/2010/main" val="145602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课时概要页">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marL="0" marR="0" lvl="0" indent="0" algn="l" defTabSz="309547"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sz="2000" dirty="0" smtClean="0">
                <a:solidFill>
                  <a:srgbClr val="666666"/>
                </a:solidFill>
              </a:rPr>
              <a:t>课时主标题 </a:t>
            </a:r>
            <a:r>
              <a:rPr lang="en-US" altLang="zh-CN" sz="2000" dirty="0" smtClean="0">
                <a:solidFill>
                  <a:srgbClr val="666666"/>
                </a:solidFill>
              </a:rPr>
              <a:t>— </a:t>
            </a:r>
            <a:r>
              <a:rPr lang="zh-CN" altLang="en-US" sz="2000" dirty="0" smtClean="0">
                <a:solidFill>
                  <a:srgbClr val="666666"/>
                </a:solidFill>
              </a:rPr>
              <a:t>课时知识点</a:t>
            </a:r>
            <a:endParaRPr lang="zh-CN" altLang="en-US" dirty="0"/>
          </a:p>
        </p:txBody>
      </p:sp>
      <p:sp>
        <p:nvSpPr>
          <p:cNvPr id="8" name="副标题 2"/>
          <p:cNvSpPr>
            <a:spLocks noGrp="1"/>
          </p:cNvSpPr>
          <p:nvPr>
            <p:ph type="subTitle" idx="1" hasCustomPrompt="1"/>
          </p:nvPr>
        </p:nvSpPr>
        <p:spPr>
          <a:xfrm>
            <a:off x="1318950" y="1324350"/>
            <a:ext cx="6852600" cy="3450600"/>
          </a:xfrm>
        </p:spPr>
        <p:txBody>
          <a:bodyPr anchor="t"/>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Noto Sans CJK SC Regular" panose="020B0500000000000000" pitchFamily="34" charset="-122"/>
                <a:ea typeface="Noto Sans CJK SC Regular" panose="020B0500000000000000" pitchFamily="34"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课时知识点</a:t>
            </a:r>
            <a:endParaRPr lang="en-US" altLang="zh-CN" dirty="0" smtClean="0"/>
          </a:p>
          <a:p>
            <a:r>
              <a:rPr lang="zh-CN" altLang="en-US" dirty="0" smtClean="0"/>
              <a:t>课时知识点</a:t>
            </a:r>
            <a:endParaRPr lang="en-US" altLang="zh-CN" dirty="0" smtClean="0"/>
          </a:p>
          <a:p>
            <a:r>
              <a:rPr lang="zh-CN" altLang="en-US" dirty="0" smtClean="0"/>
              <a:t>课时知识点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endParaRPr lang="en-US" altLang="zh-CN" dirty="0" smtClean="0"/>
          </a:p>
          <a:p>
            <a:endParaRPr lang="zh-CN" altLang="en-US" dirty="0"/>
          </a:p>
        </p:txBody>
      </p:sp>
      <p:sp>
        <p:nvSpPr>
          <p:cNvPr id="5"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Tree>
    <p:extLst>
      <p:ext uri="{BB962C8B-B14F-4D97-AF65-F5344CB8AC3E}">
        <p14:creationId xmlns:p14="http://schemas.microsoft.com/office/powerpoint/2010/main" val="36556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课时内容模板(一)">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marL="0" marR="0" lvl="0" indent="0" algn="l" defTabSz="309547"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sz="2000" dirty="0" smtClean="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386535" y="951570"/>
            <a:ext cx="8325450" cy="3855600"/>
          </a:xfrm>
        </p:spPr>
        <p:txBody>
          <a:bodyPr anchor="t">
            <a:noAutofit/>
          </a:bodyPr>
          <a:lstStyle>
            <a:lvl1pPr marL="0" marR="0" indent="0" algn="l" defTabSz="309547" eaLnBrk="1" fontAlgn="auto" latinLnBrk="0" hangingPunct="1">
              <a:lnSpc>
                <a:spcPct val="140000"/>
              </a:lnSpc>
              <a:spcBef>
                <a:spcPts val="0"/>
              </a:spcBef>
              <a:spcAft>
                <a:spcPts val="0"/>
              </a:spcAft>
              <a:buClrTx/>
              <a:buSzPct val="75000"/>
              <a:buFontTx/>
              <a:buNone/>
              <a:tabLst/>
              <a:defRPr sz="1800" baseline="0">
                <a:solidFill>
                  <a:srgbClr val="666666"/>
                </a:solidFill>
                <a:latin typeface="Noto Sans CJK SC Regular" panose="020B0500000000000000" pitchFamily="34" charset="-122"/>
                <a:ea typeface="Noto Sans CJK SC Regular" panose="020B0500000000000000" pitchFamily="34"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无项目符号课件正文</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5"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Tree>
    <p:extLst>
      <p:ext uri="{BB962C8B-B14F-4D97-AF65-F5344CB8AC3E}">
        <p14:creationId xmlns:p14="http://schemas.microsoft.com/office/powerpoint/2010/main" val="338604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课时内容模板(二)">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noChangeAspect="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marL="0" marR="0" lvl="0" indent="0" algn="l" defTabSz="309547"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sz="2000" dirty="0" smtClean="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386535" y="951570"/>
            <a:ext cx="8325450" cy="3855600"/>
          </a:xfrm>
        </p:spPr>
        <p:txBody>
          <a:bodyPr anchor="t">
            <a:noAutofit/>
          </a:bodyPr>
          <a:lstStyle>
            <a:lvl1pPr marL="0" marR="0" indent="0" algn="l" defTabSz="309547" eaLnBrk="1" fontAlgn="auto" latinLnBrk="0" hangingPunct="1">
              <a:lnSpc>
                <a:spcPct val="140000"/>
              </a:lnSpc>
              <a:spcBef>
                <a:spcPts val="0"/>
              </a:spcBef>
              <a:spcAft>
                <a:spcPts val="0"/>
              </a:spcAft>
              <a:buClr>
                <a:srgbClr val="35B558"/>
              </a:buClr>
              <a:buSzPct val="75000"/>
              <a:buFont typeface="Arial" panose="020B0604020202020204" pitchFamily="34" charset="0"/>
              <a:buNone/>
              <a:tabLst/>
              <a:defRPr lang="en-US" altLang="zh-CN" sz="2000" dirty="0" smtClean="0">
                <a:solidFill>
                  <a:srgbClr val="666666"/>
                </a:solidFill>
                <a:latin typeface="宋体" panose="02010600030101010101" pitchFamily="2" charset="-122"/>
                <a:ea typeface="宋体" panose="02010600030101010101" pitchFamily="2" charset="-122"/>
                <a:cs typeface="+mn-cs"/>
                <a:sym typeface="Helvetica Light"/>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带项目符号内容</a:t>
            </a:r>
            <a:endParaRPr lang="en-US" altLang="zh-CN" dirty="0" smtClean="0"/>
          </a:p>
          <a:p>
            <a:endParaRPr lang="en-US" altLang="zh-CN" dirty="0" smtClean="0"/>
          </a:p>
          <a:p>
            <a:endParaRPr lang="zh-CN" altLang="en-US" dirty="0"/>
          </a:p>
        </p:txBody>
      </p:sp>
      <p:sp>
        <p:nvSpPr>
          <p:cNvPr id="5"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Tree>
    <p:extLst>
      <p:ext uri="{BB962C8B-B14F-4D97-AF65-F5344CB8AC3E}">
        <p14:creationId xmlns:p14="http://schemas.microsoft.com/office/powerpoint/2010/main" val="155134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课时内容模板(三)">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Autofit/>
          </a:bodyPr>
          <a:lstStyle>
            <a:lvl1pPr marL="0" marR="0" indent="0" algn="l" defTabSz="309547" eaLnBrk="1" fontAlgn="auto" latinLnBrk="0" hangingPunct="1">
              <a:lnSpc>
                <a:spcPct val="100000"/>
              </a:lnSpc>
              <a:spcBef>
                <a:spcPts val="0"/>
              </a:spcBef>
              <a:spcAft>
                <a:spcPts val="0"/>
              </a:spcAft>
              <a:buClrTx/>
              <a:buSzTx/>
              <a:buFontTx/>
              <a:buNone/>
              <a:tabLst/>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lvl="0">
              <a:defRPr sz="1800">
                <a:solidFill>
                  <a:srgbClr val="000000"/>
                </a:solidFill>
              </a:defRPr>
            </a:pPr>
            <a:r>
              <a:rPr lang="zh-CN" altLang="en-US" sz="2000" dirty="0" smtClean="0">
                <a:solidFill>
                  <a:srgbClr val="666666"/>
                </a:solidFill>
              </a:rPr>
              <a:t>课时名称</a:t>
            </a:r>
            <a:endParaRPr lang="zh-CN" altLang="en-US" dirty="0"/>
          </a:p>
        </p:txBody>
      </p:sp>
      <p:sp>
        <p:nvSpPr>
          <p:cNvPr id="8" name="副标题 2"/>
          <p:cNvSpPr>
            <a:spLocks noGrp="1"/>
          </p:cNvSpPr>
          <p:nvPr>
            <p:ph type="subTitle" idx="1" hasCustomPrompt="1"/>
          </p:nvPr>
        </p:nvSpPr>
        <p:spPr>
          <a:xfrm>
            <a:off x="386535" y="953100"/>
            <a:ext cx="8325450" cy="3794850"/>
          </a:xfrm>
        </p:spPr>
        <p:txBody>
          <a:bodyPr anchor="t">
            <a:noAutofit/>
          </a:bodyPr>
          <a:lstStyle>
            <a:lvl1pPr marL="0" marR="0" indent="0" algn="l" defTabSz="309547" eaLnBrk="1" fontAlgn="auto" latinLnBrk="0" hangingPunct="1">
              <a:lnSpc>
                <a:spcPct val="140000"/>
              </a:lnSpc>
              <a:spcBef>
                <a:spcPts val="0"/>
              </a:spcBef>
              <a:spcAft>
                <a:spcPts val="0"/>
              </a:spcAft>
              <a:buClr>
                <a:srgbClr val="35B558"/>
              </a:buClr>
              <a:buSzPct val="75000"/>
              <a:buFont typeface="Arial" panose="020B0604020202020204" pitchFamily="34" charset="0"/>
              <a:buNone/>
              <a:tabLst/>
              <a:defRPr lang="en-US" altLang="zh-CN" sz="2000" dirty="0" smtClean="0">
                <a:solidFill>
                  <a:srgbClr val="666666"/>
                </a:solidFill>
                <a:latin typeface="宋体" panose="02010600030101010101" pitchFamily="2" charset="-122"/>
                <a:ea typeface="宋体" panose="02010600030101010101" pitchFamily="2" charset="-122"/>
                <a:cs typeface="+mn-cs"/>
                <a:sym typeface="Helvetica Light"/>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自由发挥区域</a:t>
            </a:r>
            <a:endParaRPr lang="en-US" altLang="zh-CN" dirty="0" smtClean="0"/>
          </a:p>
          <a:p>
            <a:endParaRPr lang="zh-CN" altLang="en-US" dirty="0"/>
          </a:p>
        </p:txBody>
      </p:sp>
      <p:sp>
        <p:nvSpPr>
          <p:cNvPr id="5"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Tree>
    <p:extLst>
      <p:ext uri="{BB962C8B-B14F-4D97-AF65-F5344CB8AC3E}">
        <p14:creationId xmlns:p14="http://schemas.microsoft.com/office/powerpoint/2010/main" val="327362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课程总结模板">
    <p:bg>
      <p:bgPr>
        <a:solidFill>
          <a:srgbClr val="F9F9F9"/>
        </a:solidFill>
        <a:effectLst/>
      </p:bgPr>
    </p:bg>
    <p:spTree>
      <p:nvGrpSpPr>
        <p:cNvPr id="1" name=""/>
        <p:cNvGrpSpPr/>
        <p:nvPr/>
      </p:nvGrpSpPr>
      <p:grpSpPr>
        <a:xfrm>
          <a:off x="0" y="0"/>
          <a:ext cx="0" cy="0"/>
          <a:chOff x="0" y="0"/>
          <a:chExt cx="0" cy="0"/>
        </a:xfrm>
      </p:grpSpPr>
      <p:sp>
        <p:nvSpPr>
          <p:cNvPr id="3" name="Shape 154"/>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4" name="标题 1"/>
          <p:cNvSpPr>
            <a:spLocks noGrp="1"/>
          </p:cNvSpPr>
          <p:nvPr>
            <p:ph type="ctrTitle" hasCustomPrompt="1"/>
          </p:nvPr>
        </p:nvSpPr>
        <p:spPr>
          <a:xfrm>
            <a:off x="387450" y="160650"/>
            <a:ext cx="8626500" cy="349650"/>
          </a:xfrm>
        </p:spPr>
        <p:txBody>
          <a:bodyPr anchor="ctr" anchorCtr="0">
            <a:noAutofit/>
          </a:bodyPr>
          <a:lstStyle>
            <a:lvl1pPr algn="l">
              <a:defRPr sz="2000" baseline="0">
                <a:solidFill>
                  <a:srgbClr val="666666"/>
                </a:solidFill>
                <a:latin typeface="微软雅黑" panose="020B0503020204020204" pitchFamily="34" charset="-122"/>
                <a:ea typeface="微软雅黑" panose="020B0503020204020204" pitchFamily="34" charset="-122"/>
              </a:defRPr>
            </a:lvl1pPr>
          </a:lstStyle>
          <a:p>
            <a:r>
              <a:rPr lang="zh-CN" altLang="en-US" sz="2000" dirty="0" smtClean="0">
                <a:solidFill>
                  <a:srgbClr val="666666"/>
                </a:solidFill>
              </a:rPr>
              <a:t>课程主标题</a:t>
            </a:r>
            <a:endParaRPr lang="zh-CN" altLang="en-US" dirty="0"/>
          </a:p>
        </p:txBody>
      </p:sp>
      <p:sp>
        <p:nvSpPr>
          <p:cNvPr id="6" name="副标题 2"/>
          <p:cNvSpPr>
            <a:spLocks noGrp="1"/>
          </p:cNvSpPr>
          <p:nvPr>
            <p:ph type="subTitle" idx="1" hasCustomPrompt="1"/>
          </p:nvPr>
        </p:nvSpPr>
        <p:spPr>
          <a:xfrm>
            <a:off x="386535" y="951570"/>
            <a:ext cx="8325450" cy="3855600"/>
          </a:xfrm>
        </p:spPr>
        <p:txBody>
          <a:bodyPr anchor="t">
            <a:noAutofit/>
          </a:bodyPr>
          <a:lstStyle>
            <a:lvl1pPr marL="0" indent="0" algn="l">
              <a:lnSpc>
                <a:spcPct val="140000"/>
              </a:lnSpc>
              <a:spcBef>
                <a:spcPts val="0"/>
              </a:spcBef>
              <a:buNone/>
              <a:defRPr sz="2000">
                <a:solidFill>
                  <a:srgbClr val="666666"/>
                </a:solidFill>
                <a:latin typeface="宋体" panose="02010600030101010101" pitchFamily="2" charset="-122"/>
                <a:ea typeface="宋体" panose="02010600030101010101" pitchFamily="2"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课程总结内容</a:t>
            </a:r>
            <a:endParaRPr lang="en-US" altLang="zh-CN" dirty="0" smtClean="0"/>
          </a:p>
          <a:p>
            <a:endParaRPr lang="en-US" altLang="zh-CN" dirty="0" smtClean="0"/>
          </a:p>
        </p:txBody>
      </p:sp>
      <p:sp>
        <p:nvSpPr>
          <p:cNvPr id="5" name="Shape 154"/>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Tree>
    <p:extLst>
      <p:ext uri="{BB962C8B-B14F-4D97-AF65-F5344CB8AC3E}">
        <p14:creationId xmlns:p14="http://schemas.microsoft.com/office/powerpoint/2010/main" val="300550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课程概要页">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sz="20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2000" dirty="0" smtClean="0">
                <a:solidFill>
                  <a:srgbClr val="666666"/>
                </a:solidFill>
              </a:rPr>
              <a:t>课程主标题 </a:t>
            </a:r>
            <a:r>
              <a:rPr lang="en-US" altLang="zh-CN" sz="2000" dirty="0" smtClean="0">
                <a:solidFill>
                  <a:srgbClr val="666666"/>
                </a:solidFill>
              </a:rPr>
              <a:t>— </a:t>
            </a:r>
            <a:r>
              <a:rPr lang="zh-CN" altLang="en-US" sz="2000" dirty="0" smtClean="0">
                <a:solidFill>
                  <a:srgbClr val="666666"/>
                </a:solidFill>
              </a:rPr>
              <a:t>课程概要</a:t>
            </a:r>
            <a:endParaRPr lang="zh-CN" altLang="en-US" dirty="0"/>
          </a:p>
        </p:txBody>
      </p:sp>
      <p:sp>
        <p:nvSpPr>
          <p:cNvPr id="8" name="副标题 2"/>
          <p:cNvSpPr>
            <a:spLocks noGrp="1"/>
          </p:cNvSpPr>
          <p:nvPr>
            <p:ph type="subTitle" idx="1" hasCustomPrompt="1"/>
          </p:nvPr>
        </p:nvSpPr>
        <p:spPr>
          <a:xfrm>
            <a:off x="1318950" y="1324350"/>
            <a:ext cx="6852600" cy="3450600"/>
          </a:xfrm>
        </p:spPr>
        <p:txBody>
          <a:bodyPr anchor="t"/>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Noto Sans CJK SC Regular" panose="020B0500000000000000" pitchFamily="34" charset="-122"/>
                <a:ea typeface="Noto Sans CJK SC Regular" panose="020B0500000000000000" pitchFamily="34"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第一课时名称</a:t>
            </a:r>
            <a:endParaRPr lang="en-US" altLang="zh-CN" dirty="0" smtClean="0"/>
          </a:p>
          <a:p>
            <a:r>
              <a:rPr lang="zh-CN" altLang="en-US" dirty="0" smtClean="0"/>
              <a:t>第二课时名称</a:t>
            </a:r>
            <a:endParaRPr lang="en-US" altLang="zh-CN" dirty="0" smtClean="0"/>
          </a:p>
          <a:p>
            <a:r>
              <a:rPr lang="zh-CN" altLang="en-US" dirty="0" smtClean="0"/>
              <a:t>第三课时名称</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endParaRPr lang="en-US" altLang="zh-CN" dirty="0" smtClean="0"/>
          </a:p>
          <a:p>
            <a:endParaRPr lang="zh-CN" altLang="en-US" dirty="0"/>
          </a:p>
        </p:txBody>
      </p:sp>
    </p:spTree>
    <p:extLst>
      <p:ext uri="{BB962C8B-B14F-4D97-AF65-F5344CB8AC3E}">
        <p14:creationId xmlns:p14="http://schemas.microsoft.com/office/powerpoint/2010/main" val="271582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utoUpdateAnimBg="0">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课时首页-课时标题">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11" name="标题 1"/>
          <p:cNvSpPr>
            <a:spLocks noGrp="1"/>
          </p:cNvSpPr>
          <p:nvPr>
            <p:ph type="title" hasCustomPrompt="1"/>
          </p:nvPr>
        </p:nvSpPr>
        <p:spPr>
          <a:xfrm>
            <a:off x="387450" y="160650"/>
            <a:ext cx="8626500" cy="349650"/>
          </a:xfrm>
        </p:spPr>
        <p:txBody>
          <a:bodyPr anchor="ctr" anchorCtr="0">
            <a:normAutofit/>
          </a:bodyPr>
          <a:lstStyle>
            <a:lvl1pPr algn="l">
              <a:defRPr sz="2000" baseline="0">
                <a:solidFill>
                  <a:srgbClr val="666666"/>
                </a:solidFill>
                <a:latin typeface="Noto Sans CJK SC Light" panose="020B0300000000000000" pitchFamily="34" charset="-122"/>
                <a:ea typeface="Noto Sans CJK SC Light" panose="020B0300000000000000" pitchFamily="34" charset="-122"/>
              </a:defRPr>
            </a:lvl1pPr>
          </a:lstStyle>
          <a:p>
            <a:r>
              <a:rPr lang="zh-CN" altLang="en-US" dirty="0" smtClean="0"/>
              <a:t>课程主标题</a:t>
            </a:r>
            <a:endParaRPr lang="zh-CN" altLang="en-US" dirty="0"/>
          </a:p>
        </p:txBody>
      </p:sp>
      <p:sp>
        <p:nvSpPr>
          <p:cNvPr id="15" name="文本占位符 2"/>
          <p:cNvSpPr>
            <a:spLocks noGrp="1"/>
          </p:cNvSpPr>
          <p:nvPr>
            <p:ph type="body" idx="1" hasCustomPrompt="1"/>
          </p:nvPr>
        </p:nvSpPr>
        <p:spPr>
          <a:xfrm>
            <a:off x="79650" y="1837350"/>
            <a:ext cx="8984250" cy="592650"/>
          </a:xfrm>
        </p:spPr>
        <p:txBody>
          <a:bodyPr anchor="ctr">
            <a:noAutofit/>
          </a:bodyPr>
          <a:lstStyle>
            <a:lvl1pPr marL="71550" indent="0" algn="ctr">
              <a:lnSpc>
                <a:spcPct val="140000"/>
              </a:lnSpc>
              <a:spcBef>
                <a:spcPts val="0"/>
              </a:spcBef>
              <a:buClr>
                <a:srgbClr val="35B558"/>
              </a:buClr>
              <a:buSzPct val="105000"/>
              <a:buFontTx/>
              <a:buNone/>
              <a:defRPr sz="3600" baseline="0">
                <a:solidFill>
                  <a:srgbClr val="35B558"/>
                </a:solidFill>
                <a:latin typeface="Noto Sans CJK SC Bold" panose="020B0800000000000000" pitchFamily="34" charset="-122"/>
                <a:ea typeface="Noto Sans CJK SC Bold" panose="020B0800000000000000" pitchFamily="34" charset="-122"/>
              </a:defRPr>
            </a:lvl1pPr>
            <a:lvl2pPr marL="171450" indent="0">
              <a:buNone/>
              <a:defRPr sz="800">
                <a:solidFill>
                  <a:schemeClr val="tx1">
                    <a:tint val="75000"/>
                  </a:schemeClr>
                </a:solidFill>
              </a:defRPr>
            </a:lvl2pPr>
            <a:lvl3pPr marL="342900" indent="0">
              <a:buNone/>
              <a:defRPr sz="700">
                <a:solidFill>
                  <a:schemeClr val="tx1">
                    <a:tint val="75000"/>
                  </a:schemeClr>
                </a:solidFill>
              </a:defRPr>
            </a:lvl3pPr>
            <a:lvl4pPr marL="514350" indent="0">
              <a:buNone/>
              <a:defRPr sz="600">
                <a:solidFill>
                  <a:schemeClr val="tx1">
                    <a:tint val="75000"/>
                  </a:schemeClr>
                </a:solidFill>
              </a:defRPr>
            </a:lvl4pPr>
            <a:lvl5pPr marL="685800" indent="0">
              <a:buNone/>
              <a:defRPr sz="600">
                <a:solidFill>
                  <a:schemeClr val="tx1">
                    <a:tint val="75000"/>
                  </a:schemeClr>
                </a:solidFill>
              </a:defRPr>
            </a:lvl5pPr>
            <a:lvl6pPr marL="857250" indent="0">
              <a:buNone/>
              <a:defRPr sz="600">
                <a:solidFill>
                  <a:schemeClr val="tx1">
                    <a:tint val="75000"/>
                  </a:schemeClr>
                </a:solidFill>
              </a:defRPr>
            </a:lvl6pPr>
            <a:lvl7pPr marL="1028700" indent="0">
              <a:buNone/>
              <a:defRPr sz="600">
                <a:solidFill>
                  <a:schemeClr val="tx1">
                    <a:tint val="75000"/>
                  </a:schemeClr>
                </a:solidFill>
              </a:defRPr>
            </a:lvl7pPr>
            <a:lvl8pPr marL="1200150" indent="0">
              <a:buNone/>
              <a:defRPr sz="600">
                <a:solidFill>
                  <a:schemeClr val="tx1">
                    <a:tint val="75000"/>
                  </a:schemeClr>
                </a:solidFill>
              </a:defRPr>
            </a:lvl8pPr>
            <a:lvl9pPr marL="1371600" indent="0">
              <a:buNone/>
              <a:defRPr sz="600">
                <a:solidFill>
                  <a:schemeClr val="tx1">
                    <a:tint val="75000"/>
                  </a:schemeClr>
                </a:solidFill>
              </a:defRPr>
            </a:lvl9pPr>
          </a:lstStyle>
          <a:p>
            <a:pPr lvl="0"/>
            <a:r>
              <a:rPr lang="zh-CN" altLang="en-US" dirty="0" smtClean="0"/>
              <a:t>课时标题</a:t>
            </a:r>
          </a:p>
        </p:txBody>
      </p:sp>
    </p:spTree>
    <p:extLst>
      <p:ext uri="{BB962C8B-B14F-4D97-AF65-F5344CB8AC3E}">
        <p14:creationId xmlns:p14="http://schemas.microsoft.com/office/powerpoint/2010/main" val="145602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33413" y="133350"/>
            <a:ext cx="7877175" cy="8572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solidFill>
                  <a:srgbClr val="000000"/>
                </a:solidFill>
              </a:defRPr>
            </a:pPr>
            <a:r>
              <a:rPr sz="4200" dirty="0" err="1">
                <a:solidFill>
                  <a:srgbClr val="FFFFFF"/>
                </a:solidFill>
              </a:rPr>
              <a:t>标题文本</a:t>
            </a:r>
            <a:endParaRPr sz="4200" dirty="0">
              <a:solidFill>
                <a:srgbClr val="FFFFFF"/>
              </a:solidFill>
            </a:endParaRPr>
          </a:p>
        </p:txBody>
      </p:sp>
      <p:sp>
        <p:nvSpPr>
          <p:cNvPr id="3" name="Shape 3"/>
          <p:cNvSpPr>
            <a:spLocks noGrp="1"/>
          </p:cNvSpPr>
          <p:nvPr>
            <p:ph type="body" idx="1"/>
          </p:nvPr>
        </p:nvSpPr>
        <p:spPr>
          <a:xfrm>
            <a:off x="633413" y="1181100"/>
            <a:ext cx="7877175" cy="34861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solidFill>
                  <a:srgbClr val="000000"/>
                </a:solidFill>
              </a:defRPr>
            </a:pPr>
            <a:r>
              <a:rPr sz="2000" dirty="0" err="1">
                <a:solidFill>
                  <a:srgbClr val="FFFFFF"/>
                </a:solidFill>
              </a:rPr>
              <a:t>正文级别</a:t>
            </a:r>
            <a:r>
              <a:rPr sz="2000" dirty="0">
                <a:solidFill>
                  <a:srgbClr val="FFFFFF"/>
                </a:solidFill>
              </a:rPr>
              <a:t> 1</a:t>
            </a:r>
          </a:p>
          <a:p>
            <a:pPr lvl="1">
              <a:defRPr sz="1800">
                <a:solidFill>
                  <a:srgbClr val="000000"/>
                </a:solidFill>
              </a:defRPr>
            </a:pPr>
            <a:r>
              <a:rPr sz="2000" dirty="0" err="1">
                <a:solidFill>
                  <a:srgbClr val="FFFFFF"/>
                </a:solidFill>
              </a:rPr>
              <a:t>正文级别</a:t>
            </a:r>
            <a:r>
              <a:rPr sz="2000" dirty="0">
                <a:solidFill>
                  <a:srgbClr val="FFFFFF"/>
                </a:solidFill>
              </a:rPr>
              <a:t> 2</a:t>
            </a:r>
          </a:p>
          <a:p>
            <a:pPr lvl="2">
              <a:defRPr sz="1800">
                <a:solidFill>
                  <a:srgbClr val="000000"/>
                </a:solidFill>
              </a:defRPr>
            </a:pPr>
            <a:r>
              <a:rPr sz="2000" dirty="0" err="1">
                <a:solidFill>
                  <a:srgbClr val="FFFFFF"/>
                </a:solidFill>
              </a:rPr>
              <a:t>正文级别</a:t>
            </a:r>
            <a:r>
              <a:rPr sz="2000" dirty="0">
                <a:solidFill>
                  <a:srgbClr val="FFFFFF"/>
                </a:solidFill>
              </a:rPr>
              <a:t> 3</a:t>
            </a:r>
          </a:p>
          <a:p>
            <a:pPr lvl="3">
              <a:defRPr sz="1800">
                <a:solidFill>
                  <a:srgbClr val="000000"/>
                </a:solidFill>
              </a:defRPr>
            </a:pPr>
            <a:r>
              <a:rPr sz="2000" dirty="0" err="1">
                <a:solidFill>
                  <a:srgbClr val="FFFFFF"/>
                </a:solidFill>
              </a:rPr>
              <a:t>正文级别</a:t>
            </a:r>
            <a:r>
              <a:rPr sz="2000" dirty="0">
                <a:solidFill>
                  <a:srgbClr val="FFFFFF"/>
                </a:solidFill>
              </a:rPr>
              <a:t> 4</a:t>
            </a:r>
          </a:p>
          <a:p>
            <a:pPr lvl="4">
              <a:defRPr sz="1800">
                <a:solidFill>
                  <a:srgbClr val="000000"/>
                </a:solidFill>
              </a:defRPr>
            </a:pPr>
            <a:r>
              <a:rPr sz="2000" dirty="0" err="1">
                <a:solidFill>
                  <a:srgbClr val="FFFFFF"/>
                </a:solidFill>
              </a:rPr>
              <a:t>正文级别</a:t>
            </a:r>
            <a:r>
              <a:rPr sz="2000" dirty="0">
                <a:solidFill>
                  <a:srgbClr val="FFFFFF"/>
                </a:solidFill>
              </a:rPr>
              <a:t> 5</a:t>
            </a:r>
          </a:p>
        </p:txBody>
      </p:sp>
    </p:spTree>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86" r:id="rId8"/>
    <p:sldLayoutId id="2147483680" r:id="rId9"/>
    <p:sldLayoutId id="2147483687" r:id="rId10"/>
    <p:sldLayoutId id="2147483676" r:id="rId11"/>
    <p:sldLayoutId id="2147483677" r:id="rId12"/>
    <p:sldLayoutId id="2147483678" r:id="rId13"/>
    <p:sldLayoutId id="2147483675" r:id="rId14"/>
    <p:sldLayoutId id="2147483696" r:id="rId15"/>
  </p:sldLayoutIdLst>
  <p:transition spd="med"/>
  <p:timing>
    <p:tnLst>
      <p:par>
        <p:cTn id="1" dur="indefinite" restart="never" nodeType="tmRoot"/>
      </p:par>
    </p:tnLst>
  </p:timing>
  <p:txStyles>
    <p:titleStyle>
      <a:lvl1pPr algn="ctr" defTabSz="309547" eaLnBrk="1" hangingPunct="1">
        <a:defRPr sz="4200">
          <a:solidFill>
            <a:srgbClr val="FFFFFF"/>
          </a:solidFill>
          <a:latin typeface="+mn-lt"/>
          <a:ea typeface="+mn-ea"/>
          <a:cs typeface="+mn-cs"/>
          <a:sym typeface="Helvetica Light"/>
        </a:defRPr>
      </a:lvl1pPr>
      <a:lvl2pPr indent="85721" algn="ctr" defTabSz="309547" eaLnBrk="1" hangingPunct="1">
        <a:defRPr sz="4200">
          <a:solidFill>
            <a:srgbClr val="FFFFFF"/>
          </a:solidFill>
          <a:latin typeface="+mn-lt"/>
          <a:ea typeface="+mn-ea"/>
          <a:cs typeface="+mn-cs"/>
          <a:sym typeface="Helvetica Light"/>
        </a:defRPr>
      </a:lvl2pPr>
      <a:lvl3pPr indent="171442" algn="ctr" defTabSz="309547" eaLnBrk="1" hangingPunct="1">
        <a:defRPr sz="4200">
          <a:solidFill>
            <a:srgbClr val="FFFFFF"/>
          </a:solidFill>
          <a:latin typeface="+mn-lt"/>
          <a:ea typeface="+mn-ea"/>
          <a:cs typeface="+mn-cs"/>
          <a:sym typeface="Helvetica Light"/>
        </a:defRPr>
      </a:lvl3pPr>
      <a:lvl4pPr indent="257162" algn="ctr" defTabSz="309547" eaLnBrk="1" hangingPunct="1">
        <a:defRPr sz="4200">
          <a:solidFill>
            <a:srgbClr val="FFFFFF"/>
          </a:solidFill>
          <a:latin typeface="+mn-lt"/>
          <a:ea typeface="+mn-ea"/>
          <a:cs typeface="+mn-cs"/>
          <a:sym typeface="Helvetica Light"/>
        </a:defRPr>
      </a:lvl4pPr>
      <a:lvl5pPr indent="342883" algn="ctr" defTabSz="309547" eaLnBrk="1" hangingPunct="1">
        <a:defRPr sz="4200">
          <a:solidFill>
            <a:srgbClr val="FFFFFF"/>
          </a:solidFill>
          <a:latin typeface="+mn-lt"/>
          <a:ea typeface="+mn-ea"/>
          <a:cs typeface="+mn-cs"/>
          <a:sym typeface="Helvetica Light"/>
        </a:defRPr>
      </a:lvl5pPr>
      <a:lvl6pPr indent="428603" algn="ctr" defTabSz="309547" eaLnBrk="1" hangingPunct="1">
        <a:defRPr sz="4200">
          <a:solidFill>
            <a:srgbClr val="FFFFFF"/>
          </a:solidFill>
          <a:latin typeface="+mn-lt"/>
          <a:ea typeface="+mn-ea"/>
          <a:cs typeface="+mn-cs"/>
          <a:sym typeface="Helvetica Light"/>
        </a:defRPr>
      </a:lvl6pPr>
      <a:lvl7pPr indent="514325" algn="ctr" defTabSz="309547" eaLnBrk="1" hangingPunct="1">
        <a:defRPr sz="4200">
          <a:solidFill>
            <a:srgbClr val="FFFFFF"/>
          </a:solidFill>
          <a:latin typeface="+mn-lt"/>
          <a:ea typeface="+mn-ea"/>
          <a:cs typeface="+mn-cs"/>
          <a:sym typeface="Helvetica Light"/>
        </a:defRPr>
      </a:lvl7pPr>
      <a:lvl8pPr indent="600045" algn="ctr" defTabSz="309547" eaLnBrk="1" hangingPunct="1">
        <a:defRPr sz="4200">
          <a:solidFill>
            <a:srgbClr val="FFFFFF"/>
          </a:solidFill>
          <a:latin typeface="+mn-lt"/>
          <a:ea typeface="+mn-ea"/>
          <a:cs typeface="+mn-cs"/>
          <a:sym typeface="Helvetica Light"/>
        </a:defRPr>
      </a:lvl8pPr>
      <a:lvl9pPr indent="685766" algn="ctr" defTabSz="309547" eaLnBrk="1" hangingPunct="1">
        <a:defRPr sz="4200">
          <a:solidFill>
            <a:srgbClr val="FFFFFF"/>
          </a:solidFill>
          <a:latin typeface="+mn-lt"/>
          <a:ea typeface="+mn-ea"/>
          <a:cs typeface="+mn-cs"/>
          <a:sym typeface="Helvetica Light"/>
        </a:defRPr>
      </a:lvl9pPr>
    </p:titleStyle>
    <p:bodyStyle>
      <a:lvl1pPr marL="238113" indent="-238113" defTabSz="309547" eaLnBrk="1" hangingPunct="1">
        <a:spcBef>
          <a:spcPts val="2213"/>
        </a:spcBef>
        <a:buSzPct val="75000"/>
        <a:buChar char="•"/>
        <a:defRPr sz="2000">
          <a:solidFill>
            <a:srgbClr val="FFFFFF"/>
          </a:solidFill>
          <a:latin typeface="+mn-lt"/>
          <a:ea typeface="+mn-ea"/>
          <a:cs typeface="+mn-cs"/>
          <a:sym typeface="Helvetica Light"/>
        </a:defRPr>
      </a:lvl1pPr>
      <a:lvl2pPr marL="476226" indent="-238113" defTabSz="309547" eaLnBrk="1" hangingPunct="1">
        <a:spcBef>
          <a:spcPts val="2213"/>
        </a:spcBef>
        <a:buSzPct val="75000"/>
        <a:buChar char="•"/>
        <a:defRPr sz="2000">
          <a:solidFill>
            <a:srgbClr val="FFFFFF"/>
          </a:solidFill>
          <a:latin typeface="+mn-lt"/>
          <a:ea typeface="+mn-ea"/>
          <a:cs typeface="+mn-cs"/>
          <a:sym typeface="Helvetica Light"/>
        </a:defRPr>
      </a:lvl2pPr>
      <a:lvl3pPr marL="714339" indent="-238113" defTabSz="309547" eaLnBrk="1" hangingPunct="1">
        <a:spcBef>
          <a:spcPts val="2213"/>
        </a:spcBef>
        <a:buSzPct val="75000"/>
        <a:buChar char="•"/>
        <a:defRPr sz="2000">
          <a:solidFill>
            <a:srgbClr val="FFFFFF"/>
          </a:solidFill>
          <a:latin typeface="+mn-lt"/>
          <a:ea typeface="+mn-ea"/>
          <a:cs typeface="+mn-cs"/>
          <a:sym typeface="Helvetica Light"/>
        </a:defRPr>
      </a:lvl3pPr>
      <a:lvl4pPr marL="952453" indent="-238113" defTabSz="309547" eaLnBrk="1" hangingPunct="1">
        <a:spcBef>
          <a:spcPts val="2213"/>
        </a:spcBef>
        <a:buSzPct val="75000"/>
        <a:buChar char="•"/>
        <a:defRPr sz="2000">
          <a:solidFill>
            <a:srgbClr val="FFFFFF"/>
          </a:solidFill>
          <a:latin typeface="+mn-lt"/>
          <a:ea typeface="+mn-ea"/>
          <a:cs typeface="+mn-cs"/>
          <a:sym typeface="Helvetica Light"/>
        </a:defRPr>
      </a:lvl4pPr>
      <a:lvl5pPr marL="1190566" indent="-238113" defTabSz="309547" eaLnBrk="1" hangingPunct="1">
        <a:spcBef>
          <a:spcPts val="2213"/>
        </a:spcBef>
        <a:buSzPct val="75000"/>
        <a:buChar char="•"/>
        <a:defRPr sz="2000">
          <a:solidFill>
            <a:srgbClr val="FFFFFF"/>
          </a:solidFill>
          <a:latin typeface="+mn-lt"/>
          <a:ea typeface="+mn-ea"/>
          <a:cs typeface="+mn-cs"/>
          <a:sym typeface="Helvetica Light"/>
        </a:defRPr>
      </a:lvl5pPr>
      <a:lvl6pPr marL="1428679" indent="-238113" defTabSz="309547" eaLnBrk="1" hangingPunct="1">
        <a:spcBef>
          <a:spcPts val="2213"/>
        </a:spcBef>
        <a:buSzPct val="75000"/>
        <a:buChar char="•"/>
        <a:defRPr sz="2000">
          <a:solidFill>
            <a:srgbClr val="FFFFFF"/>
          </a:solidFill>
          <a:latin typeface="+mn-lt"/>
          <a:ea typeface="+mn-ea"/>
          <a:cs typeface="+mn-cs"/>
          <a:sym typeface="Helvetica Light"/>
        </a:defRPr>
      </a:lvl6pPr>
      <a:lvl7pPr marL="1666792" indent="-238113" defTabSz="309547" eaLnBrk="1" hangingPunct="1">
        <a:spcBef>
          <a:spcPts val="2213"/>
        </a:spcBef>
        <a:buSzPct val="75000"/>
        <a:buChar char="•"/>
        <a:defRPr sz="2000">
          <a:solidFill>
            <a:srgbClr val="FFFFFF"/>
          </a:solidFill>
          <a:latin typeface="+mn-lt"/>
          <a:ea typeface="+mn-ea"/>
          <a:cs typeface="+mn-cs"/>
          <a:sym typeface="Helvetica Light"/>
        </a:defRPr>
      </a:lvl7pPr>
      <a:lvl8pPr marL="1904905" indent="-238113" defTabSz="309547" eaLnBrk="1" hangingPunct="1">
        <a:spcBef>
          <a:spcPts val="2213"/>
        </a:spcBef>
        <a:buSzPct val="75000"/>
        <a:buChar char="•"/>
        <a:defRPr sz="2000">
          <a:solidFill>
            <a:srgbClr val="FFFFFF"/>
          </a:solidFill>
          <a:latin typeface="+mn-lt"/>
          <a:ea typeface="+mn-ea"/>
          <a:cs typeface="+mn-cs"/>
          <a:sym typeface="Helvetica Light"/>
        </a:defRPr>
      </a:lvl8pPr>
      <a:lvl9pPr marL="2143018" indent="-238113" defTabSz="309547" eaLnBrk="1" hangingPunct="1">
        <a:spcBef>
          <a:spcPts val="2213"/>
        </a:spcBef>
        <a:buSzPct val="75000"/>
        <a:buChar char="•"/>
        <a:defRPr sz="2000">
          <a:solidFill>
            <a:srgbClr val="FFFFFF"/>
          </a:solidFill>
          <a:latin typeface="+mn-lt"/>
          <a:ea typeface="+mn-ea"/>
          <a:cs typeface="+mn-cs"/>
          <a:sym typeface="Helvetica Light"/>
        </a:defRPr>
      </a:lvl9pPr>
    </p:bodyStyle>
    <p:otherStyle>
      <a:lvl1pPr algn="ctr" defTabSz="309547" eaLnBrk="1" hangingPunct="1">
        <a:defRPr sz="900">
          <a:solidFill>
            <a:schemeClr val="tx1"/>
          </a:solidFill>
          <a:latin typeface="+mn-lt"/>
          <a:ea typeface="+mn-ea"/>
          <a:cs typeface="+mn-cs"/>
          <a:sym typeface="Helvetica Light"/>
        </a:defRPr>
      </a:lvl1pPr>
      <a:lvl2pPr indent="85721" algn="ctr" defTabSz="309547" eaLnBrk="1" hangingPunct="1">
        <a:defRPr sz="900">
          <a:solidFill>
            <a:schemeClr val="tx1"/>
          </a:solidFill>
          <a:latin typeface="+mn-lt"/>
          <a:ea typeface="+mn-ea"/>
          <a:cs typeface="+mn-cs"/>
          <a:sym typeface="Helvetica Light"/>
        </a:defRPr>
      </a:lvl2pPr>
      <a:lvl3pPr indent="171442" algn="ctr" defTabSz="309547" eaLnBrk="1" hangingPunct="1">
        <a:defRPr sz="900">
          <a:solidFill>
            <a:schemeClr val="tx1"/>
          </a:solidFill>
          <a:latin typeface="+mn-lt"/>
          <a:ea typeface="+mn-ea"/>
          <a:cs typeface="+mn-cs"/>
          <a:sym typeface="Helvetica Light"/>
        </a:defRPr>
      </a:lvl3pPr>
      <a:lvl4pPr indent="257162" algn="ctr" defTabSz="309547" eaLnBrk="1" hangingPunct="1">
        <a:defRPr sz="900">
          <a:solidFill>
            <a:schemeClr val="tx1"/>
          </a:solidFill>
          <a:latin typeface="+mn-lt"/>
          <a:ea typeface="+mn-ea"/>
          <a:cs typeface="+mn-cs"/>
          <a:sym typeface="Helvetica Light"/>
        </a:defRPr>
      </a:lvl4pPr>
      <a:lvl5pPr indent="342883" algn="ctr" defTabSz="309547" eaLnBrk="1" hangingPunct="1">
        <a:defRPr sz="900">
          <a:solidFill>
            <a:schemeClr val="tx1"/>
          </a:solidFill>
          <a:latin typeface="+mn-lt"/>
          <a:ea typeface="+mn-ea"/>
          <a:cs typeface="+mn-cs"/>
          <a:sym typeface="Helvetica Light"/>
        </a:defRPr>
      </a:lvl5pPr>
      <a:lvl6pPr indent="428603" algn="ctr" defTabSz="309547" eaLnBrk="1" hangingPunct="1">
        <a:defRPr sz="900">
          <a:solidFill>
            <a:schemeClr val="tx1"/>
          </a:solidFill>
          <a:latin typeface="+mn-lt"/>
          <a:ea typeface="+mn-ea"/>
          <a:cs typeface="+mn-cs"/>
          <a:sym typeface="Helvetica Light"/>
        </a:defRPr>
      </a:lvl6pPr>
      <a:lvl7pPr indent="514325" algn="ctr" defTabSz="309547" eaLnBrk="1" hangingPunct="1">
        <a:defRPr sz="900">
          <a:solidFill>
            <a:schemeClr val="tx1"/>
          </a:solidFill>
          <a:latin typeface="+mn-lt"/>
          <a:ea typeface="+mn-ea"/>
          <a:cs typeface="+mn-cs"/>
          <a:sym typeface="Helvetica Light"/>
        </a:defRPr>
      </a:lvl7pPr>
      <a:lvl8pPr indent="600045" algn="ctr" defTabSz="309547" eaLnBrk="1" hangingPunct="1">
        <a:defRPr sz="900">
          <a:solidFill>
            <a:schemeClr val="tx1"/>
          </a:solidFill>
          <a:latin typeface="+mn-lt"/>
          <a:ea typeface="+mn-ea"/>
          <a:cs typeface="+mn-cs"/>
          <a:sym typeface="Helvetica Light"/>
        </a:defRPr>
      </a:lvl8pPr>
      <a:lvl9pPr indent="685766" algn="ctr" defTabSz="309547" eaLnBrk="1" hangingPunct="1">
        <a:defRPr sz="9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hyperlink" Target="https://redis.io/topics/replicatio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www.redis.cn/topics/replication.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21024" y="-4554"/>
            <a:ext cx="9144000" cy="1352168"/>
          </a:xfrm>
          <a:prstGeom prst="rect">
            <a:avLst/>
          </a:prstGeom>
          <a:solidFill>
            <a:srgbClr val="00B050"/>
          </a:solidFill>
          <a:ln w="9525">
            <a:solidFill>
              <a:schemeClr val="tx1"/>
            </a:solidFill>
            <a:miter lim="800000"/>
            <a:headEnd/>
            <a:tailEnd/>
          </a:ln>
        </p:spPr>
        <p:txBody>
          <a:bodyPr wrap="none" lIns="91438" tIns="45719" rIns="91438" bIns="45719" anchor="ctr"/>
          <a:lstStyle/>
          <a:p>
            <a:pPr eaLnBrk="1" hangingPunct="1"/>
            <a:endParaRPr lang="zh-CN" altLang="en-US"/>
          </a:p>
        </p:txBody>
      </p:sp>
      <p:sp>
        <p:nvSpPr>
          <p:cNvPr id="3077" name="Text Box 5"/>
          <p:cNvSpPr txBox="1">
            <a:spLocks noChangeArrowheads="1"/>
          </p:cNvSpPr>
          <p:nvPr/>
        </p:nvSpPr>
        <p:spPr bwMode="auto">
          <a:xfrm>
            <a:off x="2743200" y="2811068"/>
            <a:ext cx="4572000" cy="82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spcBef>
                <a:spcPct val="50000"/>
              </a:spcBef>
            </a:pPr>
            <a:r>
              <a:rPr lang="zh-CN" altLang="en-US" b="1" dirty="0" smtClean="0">
                <a:solidFill>
                  <a:schemeClr val="bg1"/>
                </a:solidFill>
              </a:rPr>
              <a:t>李焕贞</a:t>
            </a:r>
            <a:endParaRPr lang="en-US" altLang="zh-CN" b="1" dirty="0" smtClean="0">
              <a:solidFill>
                <a:schemeClr val="bg1"/>
              </a:solidFill>
            </a:endParaRPr>
          </a:p>
          <a:p>
            <a:pPr algn="r" eaLnBrk="1" hangingPunct="1">
              <a:spcBef>
                <a:spcPct val="50000"/>
              </a:spcBef>
            </a:pPr>
            <a:r>
              <a:rPr lang="zh-CN" altLang="en-US" b="1" dirty="0" smtClean="0">
                <a:solidFill>
                  <a:schemeClr val="bg1"/>
                </a:solidFill>
              </a:rPr>
              <a:t>河北师范大学软件学院</a:t>
            </a:r>
            <a:endParaRPr lang="en-US" altLang="zh-CN" b="1" dirty="0" smtClean="0">
              <a:solidFill>
                <a:schemeClr val="bg1"/>
              </a:solidFill>
            </a:endParaRPr>
          </a:p>
        </p:txBody>
      </p:sp>
      <p:sp>
        <p:nvSpPr>
          <p:cNvPr id="3078" name="Rectangle 6"/>
          <p:cNvSpPr>
            <a:spLocks noGrp="1" noChangeArrowheads="1"/>
          </p:cNvSpPr>
          <p:nvPr>
            <p:ph type="title"/>
          </p:nvPr>
        </p:nvSpPr>
        <p:spPr>
          <a:xfrm>
            <a:off x="539552" y="1563638"/>
            <a:ext cx="8229600" cy="1085850"/>
          </a:xfrm>
          <a:noFill/>
        </p:spPr>
        <p:txBody>
          <a:bodyPr>
            <a:normAutofit/>
          </a:bodyPr>
          <a:lstStyle/>
          <a:p>
            <a:r>
              <a:rPr lang="en-US" altLang="zh-CN" sz="2800" b="1" dirty="0"/>
              <a:t/>
            </a:r>
            <a:br>
              <a:rPr lang="en-US" altLang="zh-CN" sz="2800" b="1" dirty="0"/>
            </a:br>
            <a:r>
              <a:rPr lang="en-US" altLang="zh-CN" sz="2800" b="1" dirty="0" err="1"/>
              <a:t>Redis</a:t>
            </a:r>
            <a:r>
              <a:rPr lang="zh-CN" altLang="en-US" sz="2800" b="1" dirty="0" smtClean="0"/>
              <a:t>的高级特性</a:t>
            </a:r>
            <a:endParaRPr lang="zh-CN" altLang="en-US" b="1" dirty="0"/>
          </a:p>
        </p:txBody>
      </p:sp>
      <p:sp>
        <p:nvSpPr>
          <p:cNvPr id="3079" name="Oval 7"/>
          <p:cNvSpPr>
            <a:spLocks noChangeArrowheads="1"/>
          </p:cNvSpPr>
          <p:nvPr/>
        </p:nvSpPr>
        <p:spPr bwMode="auto">
          <a:xfrm>
            <a:off x="3203848" y="-164554"/>
            <a:ext cx="990600" cy="12001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1438" tIns="45719" rIns="91438" bIns="45719" anchor="ctr"/>
          <a:lstStyle/>
          <a:p>
            <a:pPr eaLnBrk="1" hangingPunct="1"/>
            <a:endParaRPr lang="zh-CN" altLang="en-US"/>
          </a:p>
        </p:txBody>
      </p:sp>
      <p:sp>
        <p:nvSpPr>
          <p:cNvPr id="2" name="矩形 1"/>
          <p:cNvSpPr/>
          <p:nvPr/>
        </p:nvSpPr>
        <p:spPr>
          <a:xfrm>
            <a:off x="2601584" y="3867894"/>
            <a:ext cx="2832827" cy="461665"/>
          </a:xfrm>
          <a:prstGeom prst="rect">
            <a:avLst/>
          </a:prstGeom>
        </p:spPr>
        <p:txBody>
          <a:bodyPr wrap="none">
            <a:spAutoFit/>
          </a:bodyPr>
          <a:lstStyle/>
          <a:p>
            <a:r>
              <a:rPr lang="en-US" altLang="zh-CN" sz="2400" dirty="0">
                <a:solidFill>
                  <a:schemeClr val="bg1"/>
                </a:solidFill>
                <a:latin typeface="Calibri" panose="020F0502020204030204" pitchFamily="34" charset="0"/>
              </a:rPr>
              <a:t>http://redisdoc.com/</a:t>
            </a:r>
            <a:endParaRPr lang="zh-CN" altLang="en-US" sz="24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3383129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2800" dirty="0"/>
              <a:t>Redis</a:t>
            </a:r>
            <a:r>
              <a:rPr kumimoji="1" lang="zh-CN" altLang="en-US" sz="2800" dirty="0"/>
              <a:t>事务</a:t>
            </a:r>
            <a:r>
              <a:rPr kumimoji="1" lang="zh-CN" altLang="en-US" sz="2800" dirty="0" smtClean="0"/>
              <a:t>控制</a:t>
            </a:r>
            <a:r>
              <a:rPr kumimoji="1" lang="en-US" altLang="zh-CN" sz="2800" dirty="0" smtClean="0"/>
              <a:t>-</a:t>
            </a:r>
            <a:r>
              <a:rPr kumimoji="1" lang="zh-CN" altLang="en-US" sz="2800" dirty="0" smtClean="0"/>
              <a:t>不支持回滚</a:t>
            </a:r>
            <a:endParaRPr kumimoji="1" lang="zh-CN" altLang="en-US" sz="2800"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971600" y="987574"/>
            <a:ext cx="6175771"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330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2800" dirty="0"/>
              <a:t>Redis</a:t>
            </a:r>
            <a:r>
              <a:rPr kumimoji="1" lang="zh-CN" altLang="en-US" sz="2800" dirty="0"/>
              <a:t>事务</a:t>
            </a:r>
            <a:r>
              <a:rPr kumimoji="1" lang="zh-CN" altLang="en-US" sz="2800" dirty="0" smtClean="0"/>
              <a:t>控制</a:t>
            </a:r>
            <a:endParaRPr kumimoji="1" lang="zh-CN" altLang="en-US" sz="2800" dirty="0"/>
          </a:p>
        </p:txBody>
      </p:sp>
      <p:sp>
        <p:nvSpPr>
          <p:cNvPr id="3" name="矩形 2"/>
          <p:cNvSpPr/>
          <p:nvPr/>
        </p:nvSpPr>
        <p:spPr>
          <a:xfrm>
            <a:off x="755576" y="680744"/>
            <a:ext cx="7704856" cy="2862322"/>
          </a:xfrm>
          <a:prstGeom prst="rect">
            <a:avLst/>
          </a:prstGeom>
        </p:spPr>
        <p:txBody>
          <a:bodyPr wrap="square">
            <a:spAutoFit/>
          </a:bodyPr>
          <a:lstStyle/>
          <a:p>
            <a:pPr algn="l">
              <a:lnSpc>
                <a:spcPct val="150000"/>
              </a:lnSpc>
            </a:pPr>
            <a:r>
              <a:rPr lang="zh-CN" altLang="en-US" sz="2400" dirty="0" smtClean="0">
                <a:solidFill>
                  <a:srgbClr val="FF0000"/>
                </a:solidFill>
                <a:latin typeface="宋体" panose="02010600030101010101" pitchFamily="2" charset="-122"/>
                <a:ea typeface="宋体" panose="02010600030101010101" pitchFamily="2" charset="-122"/>
              </a:rPr>
              <a:t>    乐观锁</a:t>
            </a:r>
            <a:r>
              <a:rPr lang="zh-CN" altLang="en-US" sz="2400" dirty="0" smtClean="0">
                <a:solidFill>
                  <a:schemeClr val="bg1"/>
                </a:solidFill>
                <a:latin typeface="宋体" panose="02010600030101010101" pitchFamily="2" charset="-122"/>
                <a:ea typeface="宋体" panose="02010600030101010101" pitchFamily="2" charset="-122"/>
              </a:rPr>
              <a:t>：每次去拿数据的时候都认为别人</a:t>
            </a:r>
            <a:r>
              <a:rPr lang="zh-CN" altLang="en-US" sz="2400" dirty="0" smtClean="0">
                <a:solidFill>
                  <a:srgbClr val="FF0000"/>
                </a:solidFill>
                <a:latin typeface="宋体" panose="02010600030101010101" pitchFamily="2" charset="-122"/>
                <a:ea typeface="宋体" panose="02010600030101010101" pitchFamily="2" charset="-122"/>
              </a:rPr>
              <a:t>不会修改</a:t>
            </a:r>
            <a:r>
              <a:rPr lang="zh-CN" altLang="en-US" sz="2400" dirty="0" smtClean="0">
                <a:solidFill>
                  <a:schemeClr val="bg1"/>
                </a:solidFill>
                <a:latin typeface="宋体" panose="02010600030101010101" pitchFamily="2" charset="-122"/>
                <a:ea typeface="宋体" panose="02010600030101010101" pitchFamily="2" charset="-122"/>
              </a:rPr>
              <a:t>，所以</a:t>
            </a:r>
            <a:r>
              <a:rPr lang="zh-CN" altLang="en-US" sz="2400" dirty="0" smtClean="0">
                <a:solidFill>
                  <a:srgbClr val="FF0000"/>
                </a:solidFill>
                <a:latin typeface="宋体" panose="02010600030101010101" pitchFamily="2" charset="-122"/>
                <a:ea typeface="宋体" panose="02010600030101010101" pitchFamily="2" charset="-122"/>
              </a:rPr>
              <a:t>不会上锁</a:t>
            </a:r>
            <a:r>
              <a:rPr lang="zh-CN" altLang="en-US" sz="2400" dirty="0" smtClean="0">
                <a:solidFill>
                  <a:schemeClr val="bg1"/>
                </a:solidFill>
                <a:latin typeface="宋体" panose="02010600030101010101" pitchFamily="2" charset="-122"/>
                <a:ea typeface="宋体" panose="02010600030101010101" pitchFamily="2" charset="-122"/>
              </a:rPr>
              <a:t>，但是在更新的时候会判断在此期间别人有没有去更新这个数据，可以使用版本号等机制。乐观锁适用于多读的应用类型，这样可以提高吞吐量。</a:t>
            </a:r>
            <a:endParaRPr lang="en-US" altLang="zh-CN" sz="2400" dirty="0" smtClean="0">
              <a:solidFill>
                <a:schemeClr val="bg1"/>
              </a:solidFill>
              <a:latin typeface="宋体" panose="02010600030101010101" pitchFamily="2" charset="-122"/>
              <a:ea typeface="宋体" panose="02010600030101010101" pitchFamily="2" charset="-122"/>
            </a:endParaRPr>
          </a:p>
          <a:p>
            <a:pPr algn="l">
              <a:lnSpc>
                <a:spcPct val="150000"/>
              </a:lnSpc>
            </a:pPr>
            <a:r>
              <a:rPr lang="zh-CN" altLang="en-US" sz="2400" dirty="0" smtClean="0">
                <a:solidFill>
                  <a:schemeClr val="bg1"/>
                </a:solidFill>
                <a:latin typeface="宋体" panose="02010600030101010101" pitchFamily="2" charset="-122"/>
                <a:ea typeface="宋体" panose="02010600030101010101" pitchFamily="2" charset="-122"/>
              </a:rPr>
              <a:t>乐观锁策略：</a:t>
            </a:r>
            <a:r>
              <a:rPr lang="zh-CN" altLang="en-US" sz="2400" dirty="0" smtClean="0">
                <a:solidFill>
                  <a:srgbClr val="FF0000"/>
                </a:solidFill>
                <a:latin typeface="宋体" panose="02010600030101010101" pitchFamily="2" charset="-122"/>
                <a:ea typeface="宋体" panose="02010600030101010101" pitchFamily="2" charset="-122"/>
              </a:rPr>
              <a:t>提交版本必须大于当前版本才能执行更新</a:t>
            </a:r>
            <a:endParaRPr lang="en-US" altLang="zh-CN" sz="2400" dirty="0" smtClean="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4160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2800" dirty="0"/>
              <a:t>Redis</a:t>
            </a:r>
            <a:r>
              <a:rPr kumimoji="1" lang="zh-CN" altLang="en-US" sz="2800" dirty="0"/>
              <a:t>事务</a:t>
            </a:r>
            <a:r>
              <a:rPr kumimoji="1" lang="zh-CN" altLang="en-US" sz="2800" dirty="0" smtClean="0"/>
              <a:t>控制</a:t>
            </a:r>
            <a:endParaRPr kumimoji="1" lang="zh-CN" altLang="en-US" sz="2800" dirty="0"/>
          </a:p>
        </p:txBody>
      </p:sp>
      <p:sp>
        <p:nvSpPr>
          <p:cNvPr id="3" name="矩形 2"/>
          <p:cNvSpPr/>
          <p:nvPr/>
        </p:nvSpPr>
        <p:spPr>
          <a:xfrm>
            <a:off x="755576" y="680744"/>
            <a:ext cx="7704856" cy="2862322"/>
          </a:xfrm>
          <a:prstGeom prst="rect">
            <a:avLst/>
          </a:prstGeom>
        </p:spPr>
        <p:txBody>
          <a:bodyPr wrap="square">
            <a:spAutoFit/>
          </a:bodyPr>
          <a:lstStyle/>
          <a:p>
            <a:pPr algn="l">
              <a:lnSpc>
                <a:spcPct val="150000"/>
              </a:lnSpc>
            </a:pPr>
            <a:r>
              <a:rPr lang="zh-CN" altLang="en-US" sz="2400" dirty="0" smtClean="0">
                <a:solidFill>
                  <a:srgbClr val="FF0000"/>
                </a:solidFill>
                <a:latin typeface="宋体" panose="02010600030101010101" pitchFamily="2" charset="-122"/>
                <a:ea typeface="宋体" panose="02010600030101010101" pitchFamily="2" charset="-122"/>
              </a:rPr>
              <a:t>    悲观锁</a:t>
            </a:r>
            <a:r>
              <a:rPr lang="zh-CN" altLang="en-US" sz="2400" dirty="0" smtClean="0">
                <a:solidFill>
                  <a:schemeClr val="bg1"/>
                </a:solidFill>
                <a:latin typeface="宋体" panose="02010600030101010101" pitchFamily="2" charset="-122"/>
                <a:ea typeface="宋体" panose="02010600030101010101" pitchFamily="2" charset="-122"/>
              </a:rPr>
              <a:t>：每次去拿数据的时候都认为别人会修改，所以每次拿数据</a:t>
            </a:r>
            <a:r>
              <a:rPr lang="zh-CN" altLang="en-US" sz="2400" dirty="0" smtClean="0">
                <a:solidFill>
                  <a:srgbClr val="FF0000"/>
                </a:solidFill>
                <a:latin typeface="宋体" panose="02010600030101010101" pitchFamily="2" charset="-122"/>
                <a:ea typeface="宋体" panose="02010600030101010101" pitchFamily="2" charset="-122"/>
              </a:rPr>
              <a:t>会上锁</a:t>
            </a:r>
            <a:r>
              <a:rPr lang="zh-CN" altLang="en-US" sz="2400" dirty="0" smtClean="0">
                <a:solidFill>
                  <a:schemeClr val="bg1"/>
                </a:solidFill>
                <a:latin typeface="宋体" panose="02010600030101010101" pitchFamily="2" charset="-122"/>
                <a:ea typeface="宋体" panose="02010600030101010101" pitchFamily="2" charset="-122"/>
              </a:rPr>
              <a:t>，这样别人想拿这个数据就会阻塞，直到它拿到锁。传统的关系型数据库就用到了这种锁机制，比如：行锁、表锁，读锁，写锁等，都是在操作之前先上锁。</a:t>
            </a:r>
            <a:endParaRPr lang="en-US" altLang="zh-CN" sz="2400" dirty="0" smtClean="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030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2800" dirty="0"/>
              <a:t>Redis</a:t>
            </a:r>
            <a:r>
              <a:rPr kumimoji="1" lang="zh-CN" altLang="en-US" sz="2800" dirty="0"/>
              <a:t>事务</a:t>
            </a:r>
            <a:r>
              <a:rPr kumimoji="1" lang="zh-CN" altLang="en-US" sz="2800" dirty="0" smtClean="0"/>
              <a:t>控制</a:t>
            </a:r>
            <a:r>
              <a:rPr kumimoji="1" lang="en-US" altLang="zh-CN" sz="2800" dirty="0" smtClean="0"/>
              <a:t>-</a:t>
            </a:r>
            <a:r>
              <a:rPr lang="en-US" altLang="zh-CN" sz="2800" dirty="0">
                <a:solidFill>
                  <a:schemeClr val="bg1"/>
                </a:solidFill>
                <a:latin typeface="宋体" panose="02010600030101010101" pitchFamily="2" charset="-122"/>
                <a:ea typeface="宋体" panose="02010600030101010101" pitchFamily="2" charset="-122"/>
              </a:rPr>
              <a:t>WATCH</a:t>
            </a:r>
            <a:endParaRPr kumimoji="1" lang="zh-CN" altLang="en-US" sz="2800" dirty="0"/>
          </a:p>
        </p:txBody>
      </p:sp>
      <p:sp>
        <p:nvSpPr>
          <p:cNvPr id="3" name="矩形 2"/>
          <p:cNvSpPr/>
          <p:nvPr/>
        </p:nvSpPr>
        <p:spPr>
          <a:xfrm>
            <a:off x="539552" y="1059582"/>
            <a:ext cx="7632848" cy="2708434"/>
          </a:xfrm>
          <a:prstGeom prst="rect">
            <a:avLst/>
          </a:prstGeom>
        </p:spPr>
        <p:txBody>
          <a:bodyPr wrap="square">
            <a:spAutoFit/>
          </a:bodyPr>
          <a:lstStyle/>
          <a:p>
            <a:pPr algn="l">
              <a:lnSpc>
                <a:spcPts val="3400"/>
              </a:lnSpc>
            </a:pPr>
            <a:r>
              <a:rPr lang="en-US" altLang="zh-CN" dirty="0" smtClean="0">
                <a:solidFill>
                  <a:schemeClr val="bg1"/>
                </a:solidFill>
                <a:latin typeface="宋体" panose="02010600030101010101" pitchFamily="2" charset="-122"/>
                <a:ea typeface="宋体" panose="02010600030101010101" pitchFamily="2" charset="-122"/>
              </a:rPr>
              <a:t>   </a:t>
            </a:r>
            <a:r>
              <a:rPr lang="en-US" altLang="zh-CN" sz="2400" dirty="0" smtClean="0">
                <a:solidFill>
                  <a:schemeClr val="bg1"/>
                </a:solidFill>
                <a:latin typeface="宋体" panose="02010600030101010101" pitchFamily="2" charset="-122"/>
                <a:ea typeface="宋体" panose="02010600030101010101" pitchFamily="2" charset="-122"/>
              </a:rPr>
              <a:t>WATCH </a:t>
            </a:r>
            <a:r>
              <a:rPr lang="zh-CN" altLang="en-US" sz="2400" dirty="0">
                <a:solidFill>
                  <a:schemeClr val="bg1"/>
                </a:solidFill>
                <a:latin typeface="宋体" panose="02010600030101010101" pitchFamily="2" charset="-122"/>
                <a:ea typeface="宋体" panose="02010600030101010101" pitchFamily="2" charset="-122"/>
              </a:rPr>
              <a:t>命令可以为 </a:t>
            </a:r>
            <a:r>
              <a:rPr lang="en-US" altLang="zh-CN" sz="2400" dirty="0">
                <a:solidFill>
                  <a:schemeClr val="bg1"/>
                </a:solidFill>
                <a:latin typeface="宋体" panose="02010600030101010101" pitchFamily="2" charset="-122"/>
                <a:ea typeface="宋体" panose="02010600030101010101" pitchFamily="2" charset="-122"/>
              </a:rPr>
              <a:t>Redis </a:t>
            </a:r>
            <a:r>
              <a:rPr lang="zh-CN" altLang="en-US" sz="2400" dirty="0">
                <a:solidFill>
                  <a:schemeClr val="bg1"/>
                </a:solidFill>
                <a:latin typeface="宋体" panose="02010600030101010101" pitchFamily="2" charset="-122"/>
                <a:ea typeface="宋体" panose="02010600030101010101" pitchFamily="2" charset="-122"/>
              </a:rPr>
              <a:t>事务提供 </a:t>
            </a:r>
            <a:r>
              <a:rPr lang="en-US" altLang="zh-CN" sz="2400" dirty="0">
                <a:solidFill>
                  <a:schemeClr val="bg1"/>
                </a:solidFill>
                <a:latin typeface="宋体" panose="02010600030101010101" pitchFamily="2" charset="-122"/>
                <a:ea typeface="宋体" panose="02010600030101010101" pitchFamily="2" charset="-122"/>
              </a:rPr>
              <a:t>check-and-set </a:t>
            </a:r>
            <a:r>
              <a:rPr lang="zh-CN" altLang="en-US" sz="2400" dirty="0">
                <a:solidFill>
                  <a:schemeClr val="bg1"/>
                </a:solidFill>
                <a:latin typeface="宋体" panose="02010600030101010101" pitchFamily="2" charset="-122"/>
                <a:ea typeface="宋体" panose="02010600030101010101" pitchFamily="2" charset="-122"/>
              </a:rPr>
              <a:t>（</a:t>
            </a:r>
            <a:r>
              <a:rPr lang="en-US" altLang="zh-CN" sz="2400" dirty="0" err="1">
                <a:solidFill>
                  <a:schemeClr val="bg1"/>
                </a:solidFill>
                <a:latin typeface="宋体" panose="02010600030101010101" pitchFamily="2" charset="-122"/>
                <a:ea typeface="宋体" panose="02010600030101010101" pitchFamily="2" charset="-122"/>
              </a:rPr>
              <a:t>CAS</a:t>
            </a:r>
            <a:r>
              <a:rPr lang="zh-CN" altLang="en-US" sz="2400" dirty="0">
                <a:solidFill>
                  <a:schemeClr val="bg1"/>
                </a:solidFill>
                <a:latin typeface="宋体" panose="02010600030101010101" pitchFamily="2" charset="-122"/>
                <a:ea typeface="宋体" panose="02010600030101010101" pitchFamily="2" charset="-122"/>
              </a:rPr>
              <a:t>）行为。</a:t>
            </a:r>
          </a:p>
          <a:p>
            <a:pPr algn="l">
              <a:lnSpc>
                <a:spcPts val="3400"/>
              </a:lnSpc>
            </a:pPr>
            <a:r>
              <a:rPr lang="zh-CN" altLang="en-US" sz="2400" dirty="0" smtClean="0">
                <a:solidFill>
                  <a:schemeClr val="bg1"/>
                </a:solidFill>
                <a:latin typeface="宋体" panose="02010600030101010101" pitchFamily="2" charset="-122"/>
                <a:ea typeface="宋体" panose="02010600030101010101" pitchFamily="2" charset="-122"/>
              </a:rPr>
              <a:t>   被 </a:t>
            </a:r>
            <a:r>
              <a:rPr lang="en-US" altLang="zh-CN" sz="2400" dirty="0">
                <a:solidFill>
                  <a:schemeClr val="bg1"/>
                </a:solidFill>
                <a:latin typeface="宋体" panose="02010600030101010101" pitchFamily="2" charset="-122"/>
                <a:ea typeface="宋体" panose="02010600030101010101" pitchFamily="2" charset="-122"/>
              </a:rPr>
              <a:t>WATCH </a:t>
            </a:r>
            <a:r>
              <a:rPr lang="zh-CN" altLang="en-US" sz="2400" dirty="0">
                <a:solidFill>
                  <a:schemeClr val="bg1"/>
                </a:solidFill>
                <a:latin typeface="宋体" panose="02010600030101010101" pitchFamily="2" charset="-122"/>
                <a:ea typeface="宋体" panose="02010600030101010101" pitchFamily="2" charset="-122"/>
              </a:rPr>
              <a:t>的键会被监视，并会发觉这些键是否被改动过</a:t>
            </a:r>
            <a:r>
              <a:rPr lang="zh-CN" altLang="en-US" sz="2400" dirty="0" smtClean="0">
                <a:solidFill>
                  <a:schemeClr val="bg1"/>
                </a:solidFill>
                <a:latin typeface="宋体" panose="02010600030101010101" pitchFamily="2" charset="-122"/>
                <a:ea typeface="宋体" panose="02010600030101010101" pitchFamily="2" charset="-122"/>
              </a:rPr>
              <a:t>了</a:t>
            </a:r>
            <a:r>
              <a:rPr lang="zh-CN" altLang="en-US" sz="2400" dirty="0">
                <a:solidFill>
                  <a:schemeClr val="bg1"/>
                </a:solidFill>
                <a:latin typeface="宋体" panose="02010600030101010101" pitchFamily="2" charset="-122"/>
                <a:ea typeface="宋体" panose="02010600030101010101" pitchFamily="2" charset="-122"/>
              </a:rPr>
              <a:t>。</a:t>
            </a:r>
            <a:r>
              <a:rPr lang="zh-CN" altLang="en-US" sz="2400" dirty="0" smtClean="0">
                <a:solidFill>
                  <a:schemeClr val="bg1"/>
                </a:solidFill>
                <a:latin typeface="宋体" panose="02010600030101010101" pitchFamily="2" charset="-122"/>
                <a:ea typeface="宋体" panose="02010600030101010101" pitchFamily="2" charset="-122"/>
              </a:rPr>
              <a:t>如果</a:t>
            </a:r>
            <a:r>
              <a:rPr lang="zh-CN" altLang="en-US" sz="2400" dirty="0">
                <a:solidFill>
                  <a:schemeClr val="bg1"/>
                </a:solidFill>
                <a:latin typeface="宋体" panose="02010600030101010101" pitchFamily="2" charset="-122"/>
                <a:ea typeface="宋体" panose="02010600030101010101" pitchFamily="2" charset="-122"/>
              </a:rPr>
              <a:t>有至少一个被监视的键在 </a:t>
            </a:r>
            <a:r>
              <a:rPr lang="en-US" altLang="zh-CN" sz="2400" dirty="0">
                <a:solidFill>
                  <a:schemeClr val="bg1"/>
                </a:solidFill>
                <a:latin typeface="宋体" panose="02010600030101010101" pitchFamily="2" charset="-122"/>
                <a:ea typeface="宋体" panose="02010600030101010101" pitchFamily="2" charset="-122"/>
              </a:rPr>
              <a:t>EXEC </a:t>
            </a:r>
            <a:r>
              <a:rPr lang="zh-CN" altLang="en-US" sz="2400" dirty="0">
                <a:solidFill>
                  <a:schemeClr val="bg1"/>
                </a:solidFill>
                <a:latin typeface="宋体" panose="02010600030101010101" pitchFamily="2" charset="-122"/>
                <a:ea typeface="宋体" panose="02010600030101010101" pitchFamily="2" charset="-122"/>
              </a:rPr>
              <a:t>执行之前被修改了</a:t>
            </a:r>
            <a:r>
              <a:rPr lang="zh-CN" altLang="en-US" sz="2400" dirty="0" smtClean="0">
                <a:solidFill>
                  <a:schemeClr val="bg1"/>
                </a:solidFill>
                <a:latin typeface="宋体" panose="02010600030101010101" pitchFamily="2" charset="-122"/>
                <a:ea typeface="宋体" panose="02010600030101010101" pitchFamily="2" charset="-122"/>
              </a:rPr>
              <a:t>，那么</a:t>
            </a:r>
            <a:r>
              <a:rPr lang="zh-CN" altLang="en-US" sz="2400" dirty="0">
                <a:solidFill>
                  <a:schemeClr val="bg1"/>
                </a:solidFill>
                <a:latin typeface="宋体" panose="02010600030101010101" pitchFamily="2" charset="-122"/>
                <a:ea typeface="宋体" panose="02010600030101010101" pitchFamily="2" charset="-122"/>
              </a:rPr>
              <a:t>整个事务都会被</a:t>
            </a:r>
            <a:r>
              <a:rPr lang="zh-CN" altLang="en-US" sz="2400" dirty="0" smtClean="0">
                <a:solidFill>
                  <a:schemeClr val="bg1"/>
                </a:solidFill>
                <a:latin typeface="宋体" panose="02010600030101010101" pitchFamily="2" charset="-122"/>
                <a:ea typeface="宋体" panose="02010600030101010101" pitchFamily="2" charset="-122"/>
              </a:rPr>
              <a:t>取消，</a:t>
            </a:r>
            <a:r>
              <a:rPr lang="en-US" altLang="zh-CN" sz="2400" dirty="0" smtClean="0">
                <a:solidFill>
                  <a:schemeClr val="bg1"/>
                </a:solidFill>
                <a:latin typeface="宋体" panose="02010600030101010101" pitchFamily="2" charset="-122"/>
                <a:ea typeface="宋体" panose="02010600030101010101" pitchFamily="2" charset="-122"/>
              </a:rPr>
              <a:t>EXEC </a:t>
            </a:r>
            <a:r>
              <a:rPr lang="zh-CN" altLang="en-US" sz="2400" dirty="0">
                <a:solidFill>
                  <a:schemeClr val="bg1"/>
                </a:solidFill>
                <a:latin typeface="宋体" panose="02010600030101010101" pitchFamily="2" charset="-122"/>
                <a:ea typeface="宋体" panose="02010600030101010101" pitchFamily="2" charset="-122"/>
              </a:rPr>
              <a:t>返回</a:t>
            </a:r>
            <a:r>
              <a:rPr lang="en-US" altLang="zh-CN" sz="2400" dirty="0" smtClean="0">
                <a:solidFill>
                  <a:schemeClr val="bg1"/>
                </a:solidFill>
                <a:latin typeface="宋体" panose="02010600030101010101" pitchFamily="2" charset="-122"/>
                <a:ea typeface="宋体" panose="02010600030101010101" pitchFamily="2" charset="-122"/>
              </a:rPr>
              <a:t>nil</a:t>
            </a:r>
            <a:r>
              <a:rPr lang="zh-CN" altLang="en-US" sz="2400" dirty="0" smtClean="0">
                <a:solidFill>
                  <a:schemeClr val="bg1"/>
                </a:solidFill>
                <a:latin typeface="宋体" panose="02010600030101010101" pitchFamily="2" charset="-122"/>
                <a:ea typeface="宋体" panose="02010600030101010101" pitchFamily="2" charset="-122"/>
              </a:rPr>
              <a:t>来</a:t>
            </a:r>
            <a:r>
              <a:rPr lang="zh-CN" altLang="en-US" sz="2400" dirty="0">
                <a:solidFill>
                  <a:schemeClr val="bg1"/>
                </a:solidFill>
                <a:latin typeface="宋体" panose="02010600030101010101" pitchFamily="2" charset="-122"/>
                <a:ea typeface="宋体" panose="02010600030101010101" pitchFamily="2" charset="-122"/>
              </a:rPr>
              <a:t>表示事务已经失败。</a:t>
            </a:r>
          </a:p>
        </p:txBody>
      </p:sp>
    </p:spTree>
    <p:extLst>
      <p:ext uri="{BB962C8B-B14F-4D97-AF65-F5344CB8AC3E}">
        <p14:creationId xmlns:p14="http://schemas.microsoft.com/office/powerpoint/2010/main" val="33117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2800" dirty="0"/>
              <a:t>Redis</a:t>
            </a:r>
            <a:r>
              <a:rPr kumimoji="1" lang="zh-CN" altLang="en-US" sz="2800" dirty="0"/>
              <a:t>事务控制</a:t>
            </a:r>
            <a:r>
              <a:rPr kumimoji="1" lang="en-US" altLang="zh-CN" sz="2800" dirty="0"/>
              <a:t>-</a:t>
            </a:r>
            <a:r>
              <a:rPr kumimoji="1" lang="zh-CN" altLang="en-US" sz="2800" dirty="0"/>
              <a:t>乐观锁实例</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920" y="1707654"/>
            <a:ext cx="3733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1778" y="1851670"/>
            <a:ext cx="36290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971600" y="1059582"/>
            <a:ext cx="6727950" cy="384721"/>
          </a:xfrm>
          <a:prstGeom prst="rect">
            <a:avLst/>
          </a:prstGeom>
        </p:spPr>
        <p:txBody>
          <a:bodyPr wrap="square">
            <a:spAutoFit/>
          </a:bodyPr>
          <a:lstStyle/>
          <a:p>
            <a:pPr algn="l"/>
            <a:r>
              <a:rPr lang="zh-CN" altLang="en-US" dirty="0" smtClean="0">
                <a:solidFill>
                  <a:schemeClr val="bg1"/>
                </a:solidFill>
                <a:latin typeface="宋体" panose="02010600030101010101" pitchFamily="2" charset="-122"/>
                <a:ea typeface="宋体" panose="02010600030101010101" pitchFamily="2" charset="-122"/>
              </a:rPr>
              <a:t>实例</a:t>
            </a:r>
            <a:r>
              <a:rPr lang="en-US" altLang="zh-CN" dirty="0" smtClean="0">
                <a:solidFill>
                  <a:schemeClr val="bg1"/>
                </a:solidFill>
                <a:latin typeface="宋体" panose="02010600030101010101" pitchFamily="2" charset="-122"/>
                <a:ea typeface="宋体" panose="02010600030101010101" pitchFamily="2" charset="-122"/>
              </a:rPr>
              <a:t>1</a:t>
            </a:r>
            <a:r>
              <a:rPr lang="zh-CN" altLang="en-US" dirty="0" smtClean="0">
                <a:solidFill>
                  <a:schemeClr val="bg1"/>
                </a:solidFill>
                <a:latin typeface="宋体" panose="02010600030101010101" pitchFamily="2" charset="-122"/>
                <a:ea typeface="宋体" panose="02010600030101010101" pitchFamily="2" charset="-122"/>
              </a:rPr>
              <a:t>：                          实例</a:t>
            </a:r>
            <a:r>
              <a:rPr lang="en-US" altLang="zh-CN" dirty="0" smtClean="0">
                <a:solidFill>
                  <a:schemeClr val="bg1"/>
                </a:solidFill>
                <a:latin typeface="宋体" panose="02010600030101010101" pitchFamily="2" charset="-122"/>
                <a:ea typeface="宋体" panose="02010600030101010101" pitchFamily="2" charset="-122"/>
              </a:rPr>
              <a:t>2</a:t>
            </a:r>
            <a:r>
              <a:rPr lang="zh-CN" altLang="en-US" dirty="0" smtClean="0">
                <a:solidFill>
                  <a:schemeClr val="bg1"/>
                </a:solidFill>
                <a:latin typeface="宋体" panose="02010600030101010101" pitchFamily="2" charset="-122"/>
                <a:ea typeface="宋体" panose="02010600030101010101" pitchFamily="2" charset="-122"/>
              </a:rPr>
              <a:t>：</a:t>
            </a:r>
            <a:endParaRPr lang="zh-CN" altLang="en-US"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168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3200" dirty="0"/>
              <a:t>高级应用</a:t>
            </a:r>
          </a:p>
        </p:txBody>
      </p:sp>
      <p:sp>
        <p:nvSpPr>
          <p:cNvPr id="3" name="副标题 2"/>
          <p:cNvSpPr>
            <a:spLocks noGrp="1"/>
          </p:cNvSpPr>
          <p:nvPr>
            <p:ph type="subTitle" idx="1"/>
          </p:nvPr>
        </p:nvSpPr>
        <p:spPr/>
        <p:txBody>
          <a:bodyPr/>
          <a:lstStyle/>
          <a:p>
            <a:pPr marL="360000" indent="288000">
              <a:lnSpc>
                <a:spcPct val="150000"/>
              </a:lnSpc>
              <a:buClrTx/>
              <a:buSzPct val="100000"/>
              <a:buFont typeface="+mj-lt"/>
              <a:buAutoNum type="arabicPeriod"/>
            </a:pPr>
            <a:r>
              <a:rPr lang="zh-CN" altLang="en-US" sz="2400" dirty="0" smtClean="0">
                <a:solidFill>
                  <a:schemeClr val="bg1"/>
                </a:solidFill>
              </a:rPr>
              <a:t>安全性</a:t>
            </a:r>
            <a:endParaRPr lang="en-US" altLang="zh-CN" sz="2400" dirty="0" smtClean="0">
              <a:solidFill>
                <a:schemeClr val="bg1"/>
              </a:solidFill>
            </a:endParaRPr>
          </a:p>
          <a:p>
            <a:pPr marL="360000" indent="288000">
              <a:lnSpc>
                <a:spcPct val="150000"/>
              </a:lnSpc>
              <a:buClrTx/>
              <a:buSzPct val="100000"/>
              <a:buFont typeface="+mj-lt"/>
              <a:buAutoNum type="arabicPeriod"/>
            </a:pPr>
            <a:r>
              <a:rPr lang="zh-CN" altLang="en-US" sz="2400" dirty="0" smtClean="0">
                <a:solidFill>
                  <a:schemeClr val="bg1"/>
                </a:solidFill>
              </a:rPr>
              <a:t>主从复制</a:t>
            </a:r>
            <a:endParaRPr lang="en-US" altLang="zh-CN" sz="2400" dirty="0" smtClean="0">
              <a:solidFill>
                <a:schemeClr val="bg1"/>
              </a:solidFill>
            </a:endParaRPr>
          </a:p>
          <a:p>
            <a:pPr marL="360000" indent="288000">
              <a:lnSpc>
                <a:spcPct val="150000"/>
              </a:lnSpc>
              <a:buClrTx/>
              <a:buSzPct val="100000"/>
              <a:buFont typeface="+mj-lt"/>
              <a:buAutoNum type="arabicPeriod"/>
            </a:pPr>
            <a:r>
              <a:rPr lang="zh-CN" altLang="en-US" sz="2400" dirty="0" smtClean="0">
                <a:solidFill>
                  <a:schemeClr val="bg1"/>
                </a:solidFill>
              </a:rPr>
              <a:t>事务处理</a:t>
            </a:r>
            <a:endParaRPr lang="en-US" altLang="zh-CN" sz="2400" dirty="0" smtClean="0">
              <a:solidFill>
                <a:schemeClr val="bg1"/>
              </a:solidFill>
            </a:endParaRPr>
          </a:p>
          <a:p>
            <a:pPr marL="360000" indent="288000">
              <a:lnSpc>
                <a:spcPct val="150000"/>
              </a:lnSpc>
              <a:buClrTx/>
              <a:buSzPct val="100000"/>
              <a:buFont typeface="+mj-lt"/>
              <a:buAutoNum type="arabicPeriod"/>
            </a:pPr>
            <a:r>
              <a:rPr lang="zh-CN" altLang="en-US" sz="2400" dirty="0">
                <a:solidFill>
                  <a:srgbClr val="FF0000"/>
                </a:solidFill>
              </a:rPr>
              <a:t>持久</a:t>
            </a:r>
            <a:r>
              <a:rPr lang="zh-CN" altLang="en-US" sz="2400" dirty="0" smtClean="0">
                <a:solidFill>
                  <a:srgbClr val="FF0000"/>
                </a:solidFill>
              </a:rPr>
              <a:t>化机制</a:t>
            </a:r>
            <a:endParaRPr lang="en-US" altLang="zh-CN" sz="2400" dirty="0" smtClean="0">
              <a:solidFill>
                <a:srgbClr val="FF0000"/>
              </a:solidFill>
            </a:endParaRPr>
          </a:p>
          <a:p>
            <a:pPr marL="360000" indent="288000">
              <a:lnSpc>
                <a:spcPct val="150000"/>
              </a:lnSpc>
              <a:buClrTx/>
              <a:buSzPct val="100000"/>
              <a:buFont typeface="+mj-lt"/>
              <a:buAutoNum type="arabicPeriod"/>
            </a:pPr>
            <a:r>
              <a:rPr lang="zh-CN" altLang="en-US" sz="2400" dirty="0" smtClean="0">
                <a:solidFill>
                  <a:schemeClr val="bg1"/>
                </a:solidFill>
              </a:rPr>
              <a:t>发布订阅信息</a:t>
            </a:r>
            <a:endParaRPr lang="en-US" altLang="zh-CN" sz="2400" dirty="0" smtClean="0">
              <a:solidFill>
                <a:schemeClr val="bg1"/>
              </a:solidFill>
            </a:endParaRPr>
          </a:p>
          <a:p>
            <a:pPr marL="360000" indent="288000">
              <a:lnSpc>
                <a:spcPct val="150000"/>
              </a:lnSpc>
              <a:buClrTx/>
              <a:buSzPct val="100000"/>
              <a:buFont typeface="+mj-lt"/>
              <a:buAutoNum type="arabicPeriod"/>
            </a:pPr>
            <a:r>
              <a:rPr lang="zh-CN" altLang="en-US" sz="2400" dirty="0" smtClean="0">
                <a:solidFill>
                  <a:schemeClr val="bg1"/>
                </a:solidFill>
              </a:rPr>
              <a:t>虚拟内存的使用</a:t>
            </a:r>
            <a:endParaRPr lang="zh-CN" altLang="en-US" sz="2400" dirty="0">
              <a:solidFill>
                <a:schemeClr val="bg1"/>
              </a:solidFill>
            </a:endParaRPr>
          </a:p>
        </p:txBody>
      </p:sp>
    </p:spTree>
    <p:extLst>
      <p:ext uri="{BB962C8B-B14F-4D97-AF65-F5344CB8AC3E}">
        <p14:creationId xmlns:p14="http://schemas.microsoft.com/office/powerpoint/2010/main" val="385185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smtClean="0"/>
              <a:t>持久化</a:t>
            </a:r>
            <a:endParaRPr lang="zh-CN" altLang="en-US" sz="2800" dirty="0"/>
          </a:p>
        </p:txBody>
      </p:sp>
      <p:sp>
        <p:nvSpPr>
          <p:cNvPr id="3" name="副标题 2"/>
          <p:cNvSpPr>
            <a:spLocks noGrp="1"/>
          </p:cNvSpPr>
          <p:nvPr>
            <p:ph type="subTitle" idx="1"/>
          </p:nvPr>
        </p:nvSpPr>
        <p:spPr>
          <a:xfrm>
            <a:off x="371831" y="614546"/>
            <a:ext cx="8325450" cy="3794850"/>
          </a:xfrm>
        </p:spPr>
        <p:txBody>
          <a:bodyPr/>
          <a:lstStyle/>
          <a:p>
            <a:r>
              <a:rPr lang="en-US" altLang="zh-CN" dirty="0" err="1">
                <a:solidFill>
                  <a:schemeClr val="bg1"/>
                </a:solidFill>
              </a:rPr>
              <a:t>Redis</a:t>
            </a:r>
            <a:r>
              <a:rPr lang="en-US" altLang="zh-CN" dirty="0">
                <a:solidFill>
                  <a:schemeClr val="bg1"/>
                </a:solidFill>
              </a:rPr>
              <a:t> </a:t>
            </a:r>
            <a:r>
              <a:rPr lang="zh-CN" altLang="en-US" dirty="0" smtClean="0">
                <a:solidFill>
                  <a:schemeClr val="bg1"/>
                </a:solidFill>
              </a:rPr>
              <a:t>是一个持久化的内存数据库</a:t>
            </a:r>
            <a:endParaRPr lang="en-US" altLang="zh-CN" dirty="0" smtClean="0">
              <a:solidFill>
                <a:schemeClr val="bg1"/>
              </a:solidFill>
            </a:endParaRPr>
          </a:p>
          <a:p>
            <a:r>
              <a:rPr lang="en-US" altLang="zh-CN" dirty="0" err="1" smtClean="0">
                <a:solidFill>
                  <a:schemeClr val="bg1"/>
                </a:solidFill>
              </a:rPr>
              <a:t>Redis</a:t>
            </a:r>
            <a:r>
              <a:rPr lang="en-US" altLang="zh-CN" dirty="0" smtClean="0">
                <a:solidFill>
                  <a:schemeClr val="bg1"/>
                </a:solidFill>
              </a:rPr>
              <a:t> </a:t>
            </a:r>
            <a:r>
              <a:rPr lang="zh-CN" altLang="en-US" dirty="0">
                <a:solidFill>
                  <a:schemeClr val="bg1"/>
                </a:solidFill>
              </a:rPr>
              <a:t>提供了不同级别的</a:t>
            </a:r>
            <a:r>
              <a:rPr lang="zh-CN" altLang="en-US" dirty="0">
                <a:solidFill>
                  <a:srgbClr val="FF0000"/>
                </a:solidFill>
              </a:rPr>
              <a:t>持久化</a:t>
            </a:r>
            <a:r>
              <a:rPr lang="zh-CN" altLang="en-US" dirty="0" smtClean="0">
                <a:solidFill>
                  <a:schemeClr val="bg1"/>
                </a:solidFill>
              </a:rPr>
              <a:t>方式（内存的数据保存到磁盘上）</a:t>
            </a:r>
            <a:r>
              <a:rPr lang="en-US" altLang="zh-CN" dirty="0" smtClean="0">
                <a:solidFill>
                  <a:schemeClr val="bg1"/>
                </a:solidFill>
              </a:rPr>
              <a:t>:</a:t>
            </a:r>
            <a:endParaRPr lang="en-US" altLang="zh-CN" dirty="0">
              <a:solidFill>
                <a:schemeClr val="bg1"/>
              </a:solidFill>
            </a:endParaRPr>
          </a:p>
          <a:p>
            <a:r>
              <a:rPr lang="en-US" altLang="zh-CN" dirty="0" smtClean="0">
                <a:solidFill>
                  <a:srgbClr val="FF0000"/>
                </a:solidFill>
              </a:rPr>
              <a:t>RDB</a:t>
            </a:r>
            <a:r>
              <a:rPr lang="zh-CN" altLang="en-US" dirty="0" smtClean="0">
                <a:solidFill>
                  <a:srgbClr val="FF0000"/>
                </a:solidFill>
              </a:rPr>
              <a:t>（</a:t>
            </a:r>
            <a:r>
              <a:rPr lang="en-US" altLang="zh-CN" dirty="0" err="1" smtClean="0">
                <a:solidFill>
                  <a:srgbClr val="FF0000"/>
                </a:solidFill>
              </a:rPr>
              <a:t>Redis</a:t>
            </a:r>
            <a:r>
              <a:rPr lang="en-US" altLang="zh-CN" dirty="0" smtClean="0">
                <a:solidFill>
                  <a:srgbClr val="FF0000"/>
                </a:solidFill>
              </a:rPr>
              <a:t> </a:t>
            </a:r>
            <a:r>
              <a:rPr lang="en-US" altLang="zh-CN" dirty="0" err="1" smtClean="0">
                <a:solidFill>
                  <a:srgbClr val="FF0000"/>
                </a:solidFill>
              </a:rPr>
              <a:t>DataBase</a:t>
            </a:r>
            <a:r>
              <a:rPr lang="zh-CN" altLang="en-US" dirty="0" smtClean="0">
                <a:solidFill>
                  <a:srgbClr val="FF0000"/>
                </a:solidFill>
              </a:rPr>
              <a:t>）</a:t>
            </a:r>
            <a:r>
              <a:rPr lang="zh-CN" altLang="en-US" dirty="0">
                <a:solidFill>
                  <a:schemeClr val="bg1"/>
                </a:solidFill>
              </a:rPr>
              <a:t>持久化方式能够在指定的时间间隔能对你的数据进行</a:t>
            </a:r>
            <a:r>
              <a:rPr lang="zh-CN" altLang="en-US" dirty="0" smtClean="0">
                <a:solidFill>
                  <a:srgbClr val="FF0000"/>
                </a:solidFill>
              </a:rPr>
              <a:t>快照（</a:t>
            </a:r>
            <a:r>
              <a:rPr lang="en-US" altLang="zh-CN" dirty="0" err="1" smtClean="0">
                <a:solidFill>
                  <a:srgbClr val="FF0000"/>
                </a:solidFill>
              </a:rPr>
              <a:t>SnapShot</a:t>
            </a:r>
            <a:r>
              <a:rPr lang="en-US" altLang="zh-CN" dirty="0" smtClean="0">
                <a:solidFill>
                  <a:srgbClr val="FF0000"/>
                </a:solidFill>
              </a:rPr>
              <a:t> </a:t>
            </a:r>
            <a:r>
              <a:rPr lang="zh-CN" altLang="en-US" dirty="0" smtClean="0">
                <a:solidFill>
                  <a:srgbClr val="FF0000"/>
                </a:solidFill>
              </a:rPr>
              <a:t>）</a:t>
            </a:r>
            <a:r>
              <a:rPr lang="zh-CN" altLang="en-US" dirty="0" smtClean="0">
                <a:solidFill>
                  <a:schemeClr val="bg1"/>
                </a:solidFill>
              </a:rPr>
              <a:t>存储。</a:t>
            </a:r>
            <a:endParaRPr lang="en-US" altLang="zh-CN" dirty="0">
              <a:solidFill>
                <a:schemeClr val="bg1"/>
              </a:solidFill>
            </a:endParaRPr>
          </a:p>
          <a:p>
            <a:r>
              <a:rPr lang="en-US" altLang="zh-CN" dirty="0" err="1" smtClean="0">
                <a:solidFill>
                  <a:srgbClr val="FF0000"/>
                </a:solidFill>
              </a:rPr>
              <a:t>AOF</a:t>
            </a:r>
            <a:r>
              <a:rPr lang="en-US" altLang="zh-CN" dirty="0" smtClean="0">
                <a:solidFill>
                  <a:srgbClr val="FF0000"/>
                </a:solidFill>
              </a:rPr>
              <a:t>(Append Only File)</a:t>
            </a:r>
            <a:r>
              <a:rPr lang="zh-CN" altLang="en-US" dirty="0">
                <a:solidFill>
                  <a:schemeClr val="bg1"/>
                </a:solidFill>
              </a:rPr>
              <a:t>持久化方式记录每次对服务器</a:t>
            </a:r>
            <a:r>
              <a:rPr lang="zh-CN" altLang="en-US" dirty="0">
                <a:solidFill>
                  <a:srgbClr val="FF0000"/>
                </a:solidFill>
              </a:rPr>
              <a:t>写的</a:t>
            </a:r>
            <a:r>
              <a:rPr lang="zh-CN" altLang="en-US" dirty="0" smtClean="0">
                <a:solidFill>
                  <a:srgbClr val="FF0000"/>
                </a:solidFill>
              </a:rPr>
              <a:t>操作</a:t>
            </a:r>
            <a:r>
              <a:rPr lang="zh-CN" altLang="en-US" dirty="0" smtClean="0">
                <a:solidFill>
                  <a:schemeClr val="bg1"/>
                </a:solidFill>
              </a:rPr>
              <a:t>，当</a:t>
            </a:r>
            <a:r>
              <a:rPr lang="zh-CN" altLang="en-US" dirty="0">
                <a:solidFill>
                  <a:schemeClr val="bg1"/>
                </a:solidFill>
              </a:rPr>
              <a:t>服务器重启的时候会重新</a:t>
            </a:r>
            <a:r>
              <a:rPr lang="zh-CN" altLang="en-US" dirty="0">
                <a:solidFill>
                  <a:srgbClr val="FF0000"/>
                </a:solidFill>
              </a:rPr>
              <a:t>执行这些命令</a:t>
            </a:r>
            <a:r>
              <a:rPr lang="zh-CN" altLang="en-US" dirty="0">
                <a:solidFill>
                  <a:schemeClr val="bg1"/>
                </a:solidFill>
              </a:rPr>
              <a:t>来恢复原始的</a:t>
            </a:r>
            <a:r>
              <a:rPr lang="zh-CN" altLang="en-US" dirty="0" smtClean="0">
                <a:solidFill>
                  <a:schemeClr val="bg1"/>
                </a:solidFill>
              </a:rPr>
              <a:t>数据，</a:t>
            </a:r>
            <a:r>
              <a:rPr lang="en-US" altLang="zh-CN" dirty="0" err="1" smtClean="0">
                <a:solidFill>
                  <a:schemeClr val="bg1"/>
                </a:solidFill>
              </a:rPr>
              <a:t>AOF</a:t>
            </a:r>
            <a:r>
              <a:rPr lang="zh-CN" altLang="en-US" dirty="0">
                <a:solidFill>
                  <a:schemeClr val="bg1"/>
                </a:solidFill>
              </a:rPr>
              <a:t>命令以</a:t>
            </a:r>
            <a:r>
              <a:rPr lang="en-US" altLang="zh-CN" dirty="0" err="1">
                <a:solidFill>
                  <a:schemeClr val="bg1"/>
                </a:solidFill>
              </a:rPr>
              <a:t>redis</a:t>
            </a:r>
            <a:r>
              <a:rPr lang="zh-CN" altLang="en-US" dirty="0">
                <a:solidFill>
                  <a:schemeClr val="bg1"/>
                </a:solidFill>
              </a:rPr>
              <a:t>协议追加保存每次写的操作到文件</a:t>
            </a:r>
            <a:r>
              <a:rPr lang="zh-CN" altLang="en-US" dirty="0" smtClean="0">
                <a:solidFill>
                  <a:schemeClr val="bg1"/>
                </a:solidFill>
              </a:rPr>
              <a:t>末尾，</a:t>
            </a:r>
            <a:r>
              <a:rPr lang="en-US" altLang="zh-CN" dirty="0" err="1" smtClean="0">
                <a:solidFill>
                  <a:schemeClr val="bg1"/>
                </a:solidFill>
              </a:rPr>
              <a:t>Redis</a:t>
            </a:r>
            <a:r>
              <a:rPr lang="zh-CN" altLang="en-US" dirty="0">
                <a:solidFill>
                  <a:schemeClr val="bg1"/>
                </a:solidFill>
              </a:rPr>
              <a:t>还能对</a:t>
            </a:r>
            <a:r>
              <a:rPr lang="en-US" altLang="zh-CN" dirty="0" err="1">
                <a:solidFill>
                  <a:schemeClr val="bg1"/>
                </a:solidFill>
              </a:rPr>
              <a:t>AOF</a:t>
            </a:r>
            <a:r>
              <a:rPr lang="zh-CN" altLang="en-US" dirty="0">
                <a:solidFill>
                  <a:schemeClr val="bg1"/>
                </a:solidFill>
              </a:rPr>
              <a:t>文件进行后台重写</a:t>
            </a:r>
            <a:r>
              <a:rPr lang="en-US" altLang="zh-CN" dirty="0">
                <a:solidFill>
                  <a:schemeClr val="bg1"/>
                </a:solidFill>
              </a:rPr>
              <a:t>,</a:t>
            </a:r>
            <a:r>
              <a:rPr lang="zh-CN" altLang="en-US" dirty="0">
                <a:solidFill>
                  <a:schemeClr val="bg1"/>
                </a:solidFill>
              </a:rPr>
              <a:t>使得</a:t>
            </a:r>
            <a:r>
              <a:rPr lang="en-US" altLang="zh-CN" dirty="0" err="1">
                <a:solidFill>
                  <a:schemeClr val="bg1"/>
                </a:solidFill>
              </a:rPr>
              <a:t>AOF</a:t>
            </a:r>
            <a:r>
              <a:rPr lang="zh-CN" altLang="en-US" dirty="0">
                <a:solidFill>
                  <a:schemeClr val="bg1"/>
                </a:solidFill>
              </a:rPr>
              <a:t>文件的体积不至于过</a:t>
            </a:r>
            <a:r>
              <a:rPr lang="zh-CN" altLang="en-US" dirty="0" smtClean="0">
                <a:solidFill>
                  <a:schemeClr val="bg1"/>
                </a:solidFill>
              </a:rPr>
              <a:t>大。</a:t>
            </a:r>
            <a:endParaRPr lang="en-US" altLang="zh-CN" dirty="0">
              <a:solidFill>
                <a:schemeClr val="bg1"/>
              </a:solidFill>
            </a:endParaRPr>
          </a:p>
          <a:p>
            <a:endParaRPr lang="zh-CN" altLang="en-US" dirty="0"/>
          </a:p>
        </p:txBody>
      </p:sp>
      <p:sp>
        <p:nvSpPr>
          <p:cNvPr id="4" name="矩形 3"/>
          <p:cNvSpPr/>
          <p:nvPr/>
        </p:nvSpPr>
        <p:spPr>
          <a:xfrm>
            <a:off x="901140" y="4227934"/>
            <a:ext cx="5742384" cy="677108"/>
          </a:xfrm>
          <a:prstGeom prst="rect">
            <a:avLst/>
          </a:prstGeom>
        </p:spPr>
        <p:txBody>
          <a:bodyPr wrap="square">
            <a:spAutoFit/>
          </a:bodyPr>
          <a:lstStyle/>
          <a:p>
            <a:pPr algn="l"/>
            <a:r>
              <a:rPr lang="en-US" altLang="zh-CN" dirty="0">
                <a:solidFill>
                  <a:schemeClr val="bg1"/>
                </a:solidFill>
                <a:latin typeface="Calibri" panose="020F0502020204030204" pitchFamily="34" charset="0"/>
              </a:rPr>
              <a:t>https://redis.io/topics/persistence</a:t>
            </a:r>
          </a:p>
          <a:p>
            <a:pPr algn="l"/>
            <a:r>
              <a:rPr lang="en-US" altLang="zh-CN" dirty="0" smtClean="0">
                <a:solidFill>
                  <a:schemeClr val="bg1"/>
                </a:solidFill>
                <a:latin typeface="Calibri" panose="020F0502020204030204" pitchFamily="34" charset="0"/>
              </a:rPr>
              <a:t>http</a:t>
            </a:r>
            <a:r>
              <a:rPr lang="en-US" altLang="zh-CN" dirty="0">
                <a:solidFill>
                  <a:schemeClr val="bg1"/>
                </a:solidFill>
                <a:latin typeface="Calibri" panose="020F0502020204030204" pitchFamily="34" charset="0"/>
              </a:rPr>
              <a:t>://www.redis.cn/topics/persistence.html</a:t>
            </a:r>
            <a:endParaRPr lang="zh-CN" altLang="en-US" dirty="0">
              <a:solidFill>
                <a:schemeClr val="bg1"/>
              </a:solidFill>
              <a:latin typeface="Calibri" panose="020F0502020204030204" pitchFamily="34" charset="0"/>
            </a:endParaRPr>
          </a:p>
        </p:txBody>
      </p:sp>
    </p:spTree>
    <p:extLst>
      <p:ext uri="{BB962C8B-B14F-4D97-AF65-F5344CB8AC3E}">
        <p14:creationId xmlns:p14="http://schemas.microsoft.com/office/powerpoint/2010/main" val="285122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smtClean="0">
                <a:solidFill>
                  <a:schemeClr val="bg1"/>
                </a:solidFill>
              </a:rPr>
              <a:t>持久化</a:t>
            </a:r>
            <a:r>
              <a:rPr lang="en-US" altLang="zh-CN" sz="2800" dirty="0" smtClean="0">
                <a:solidFill>
                  <a:schemeClr val="bg1"/>
                </a:solidFill>
              </a:rPr>
              <a:t>-</a:t>
            </a:r>
            <a:r>
              <a:rPr lang="zh-CN" altLang="en-US" sz="2800" dirty="0" smtClean="0">
                <a:solidFill>
                  <a:schemeClr val="bg1"/>
                </a:solidFill>
              </a:rPr>
              <a:t>快照过程</a:t>
            </a:r>
            <a:r>
              <a:rPr lang="en-US" altLang="zh-CN" sz="2800" dirty="0" smtClean="0">
                <a:solidFill>
                  <a:schemeClr val="bg1"/>
                </a:solidFill>
              </a:rPr>
              <a:t> </a:t>
            </a:r>
            <a:endParaRPr lang="zh-CN" altLang="en-US" sz="2800" dirty="0">
              <a:solidFill>
                <a:schemeClr val="bg1"/>
              </a:solidFill>
            </a:endParaRPr>
          </a:p>
        </p:txBody>
      </p:sp>
      <p:sp>
        <p:nvSpPr>
          <p:cNvPr id="3" name="副标题 2"/>
          <p:cNvSpPr>
            <a:spLocks noGrp="1"/>
          </p:cNvSpPr>
          <p:nvPr>
            <p:ph type="subTitle" idx="1"/>
          </p:nvPr>
        </p:nvSpPr>
        <p:spPr>
          <a:xfrm>
            <a:off x="414538" y="739954"/>
            <a:ext cx="8325450" cy="3794850"/>
          </a:xfrm>
        </p:spPr>
        <p:txBody>
          <a:bodyPr/>
          <a:lstStyle/>
          <a:p>
            <a:pPr>
              <a:lnSpc>
                <a:spcPts val="3400"/>
              </a:lnSpc>
            </a:pPr>
            <a:r>
              <a:rPr lang="zh-CN" altLang="en-US" sz="2400" dirty="0" smtClean="0">
                <a:solidFill>
                  <a:schemeClr val="bg1"/>
                </a:solidFill>
              </a:rPr>
              <a:t>    快照是默认的持久化方式。这种方式是将内存中的数据以</a:t>
            </a:r>
            <a:r>
              <a:rPr lang="zh-CN" altLang="en-US" sz="2400" dirty="0" smtClean="0">
                <a:solidFill>
                  <a:srgbClr val="FF0000"/>
                </a:solidFill>
              </a:rPr>
              <a:t>快照的</a:t>
            </a:r>
            <a:r>
              <a:rPr lang="zh-CN" altLang="en-US" sz="2400" dirty="0" smtClean="0">
                <a:solidFill>
                  <a:schemeClr val="bg1"/>
                </a:solidFill>
              </a:rPr>
              <a:t>方式写入到二进制文件中，默认的文件名为</a:t>
            </a:r>
            <a:r>
              <a:rPr lang="en-US" altLang="zh-CN" sz="2400" dirty="0" err="1" smtClean="0">
                <a:solidFill>
                  <a:srgbClr val="FF0000"/>
                </a:solidFill>
              </a:rPr>
              <a:t>dump.rdb</a:t>
            </a:r>
            <a:r>
              <a:rPr lang="zh-CN" altLang="en-US" sz="2400" dirty="0" smtClean="0">
                <a:solidFill>
                  <a:schemeClr val="bg1"/>
                </a:solidFill>
              </a:rPr>
              <a:t>。可以</a:t>
            </a:r>
            <a:r>
              <a:rPr lang="zh-CN" altLang="en-US" sz="2400" dirty="0">
                <a:solidFill>
                  <a:schemeClr val="bg1"/>
                </a:solidFill>
              </a:rPr>
              <a:t>通过配置自动做快照持久化的方式。可以对</a:t>
            </a:r>
            <a:r>
              <a:rPr lang="en-US" altLang="zh-CN" sz="2400" dirty="0" err="1">
                <a:solidFill>
                  <a:schemeClr val="bg1"/>
                </a:solidFill>
              </a:rPr>
              <a:t>Redis</a:t>
            </a:r>
            <a:r>
              <a:rPr lang="en-US" altLang="zh-CN" sz="2400" dirty="0">
                <a:solidFill>
                  <a:schemeClr val="bg1"/>
                </a:solidFill>
              </a:rPr>
              <a:t> </a:t>
            </a:r>
            <a:r>
              <a:rPr lang="zh-CN" altLang="en-US" sz="2400" dirty="0">
                <a:solidFill>
                  <a:schemeClr val="bg1"/>
                </a:solidFill>
              </a:rPr>
              <a:t>进行设置， 让它在“ </a:t>
            </a:r>
            <a:r>
              <a:rPr lang="en-US" altLang="zh-CN" sz="2400" dirty="0">
                <a:solidFill>
                  <a:schemeClr val="bg1"/>
                </a:solidFill>
              </a:rPr>
              <a:t>N </a:t>
            </a:r>
            <a:r>
              <a:rPr lang="zh-CN" altLang="en-US" sz="2400" dirty="0">
                <a:solidFill>
                  <a:schemeClr val="bg1"/>
                </a:solidFill>
              </a:rPr>
              <a:t>秒内数据集至少有 </a:t>
            </a:r>
            <a:r>
              <a:rPr lang="en-US" altLang="zh-CN" sz="2400" dirty="0">
                <a:solidFill>
                  <a:schemeClr val="bg1"/>
                </a:solidFill>
              </a:rPr>
              <a:t>M </a:t>
            </a:r>
            <a:r>
              <a:rPr lang="zh-CN" altLang="en-US" sz="2400" dirty="0">
                <a:solidFill>
                  <a:schemeClr val="bg1"/>
                </a:solidFill>
              </a:rPr>
              <a:t>个改动”这一条件被满足时， 自动保存一次数据集。你也可以通过调用 </a:t>
            </a:r>
            <a:r>
              <a:rPr lang="en-US" altLang="zh-CN" sz="2400" dirty="0">
                <a:solidFill>
                  <a:schemeClr val="bg1"/>
                </a:solidFill>
              </a:rPr>
              <a:t>SAVE</a:t>
            </a:r>
            <a:r>
              <a:rPr lang="zh-CN" altLang="en-US" sz="2400" dirty="0">
                <a:solidFill>
                  <a:schemeClr val="bg1"/>
                </a:solidFill>
              </a:rPr>
              <a:t>或者 </a:t>
            </a:r>
            <a:r>
              <a:rPr lang="en-US" altLang="zh-CN" sz="2400" dirty="0" err="1">
                <a:solidFill>
                  <a:schemeClr val="bg1"/>
                </a:solidFill>
              </a:rPr>
              <a:t>BGSAVE</a:t>
            </a:r>
            <a:r>
              <a:rPr lang="en-US" altLang="zh-CN" sz="2400" dirty="0">
                <a:solidFill>
                  <a:schemeClr val="bg1"/>
                </a:solidFill>
              </a:rPr>
              <a:t> </a:t>
            </a:r>
            <a:r>
              <a:rPr lang="zh-CN" altLang="en-US" sz="2400" dirty="0">
                <a:solidFill>
                  <a:schemeClr val="bg1"/>
                </a:solidFill>
              </a:rPr>
              <a:t>， 手动让 </a:t>
            </a:r>
            <a:r>
              <a:rPr lang="en-US" altLang="zh-CN" sz="2400" dirty="0" err="1">
                <a:solidFill>
                  <a:schemeClr val="bg1"/>
                </a:solidFill>
              </a:rPr>
              <a:t>Redis</a:t>
            </a:r>
            <a:r>
              <a:rPr lang="en-US" altLang="zh-CN" sz="2400" dirty="0">
                <a:solidFill>
                  <a:schemeClr val="bg1"/>
                </a:solidFill>
              </a:rPr>
              <a:t> </a:t>
            </a:r>
            <a:r>
              <a:rPr lang="zh-CN" altLang="en-US" sz="2400" dirty="0">
                <a:solidFill>
                  <a:schemeClr val="bg1"/>
                </a:solidFill>
              </a:rPr>
              <a:t>进行数据集保存操作</a:t>
            </a:r>
            <a:r>
              <a:rPr lang="zh-CN" altLang="en-US" sz="2400" dirty="0" smtClean="0">
                <a:solidFill>
                  <a:schemeClr val="bg1"/>
                </a:solidFill>
              </a:rPr>
              <a:t>。</a:t>
            </a:r>
            <a:endParaRPr lang="en-US" altLang="zh-CN" sz="2400" dirty="0">
              <a:solidFill>
                <a:schemeClr val="bg1"/>
              </a:solidFill>
            </a:endParaRPr>
          </a:p>
        </p:txBody>
      </p:sp>
      <p:sp>
        <p:nvSpPr>
          <p:cNvPr id="5" name="TextBox 4"/>
          <p:cNvSpPr txBox="1"/>
          <p:nvPr/>
        </p:nvSpPr>
        <p:spPr>
          <a:xfrm>
            <a:off x="414538" y="3708588"/>
            <a:ext cx="10220758" cy="830997"/>
          </a:xfrm>
          <a:prstGeom prst="rect">
            <a:avLst/>
          </a:prstGeom>
          <a:ln w="50800">
            <a:noFill/>
            <a:miter lim="800000"/>
          </a:ln>
        </p:spPr>
        <p:txBody>
          <a:bodyPr wrap="square" rtlCol="0">
            <a:spAutoFit/>
          </a:bodyPr>
          <a:lstStyle/>
          <a:p>
            <a:pPr marL="0" indent="0" algn="l">
              <a:buNone/>
            </a:pPr>
            <a:r>
              <a:rPr lang="en-US" altLang="zh-CN" sz="2400" dirty="0" smtClean="0">
                <a:solidFill>
                  <a:schemeClr val="bg1"/>
                </a:solidFill>
                <a:latin typeface="宋体" panose="02010600030101010101" pitchFamily="2" charset="-122"/>
                <a:ea typeface="宋体" panose="02010600030101010101" pitchFamily="2" charset="-122"/>
              </a:rPr>
              <a:t>save 900 1</a:t>
            </a:r>
          </a:p>
          <a:p>
            <a:pPr marL="0" indent="0" algn="l">
              <a:buNone/>
            </a:pPr>
            <a:r>
              <a:rPr lang="en-US" altLang="zh-CN" sz="2400" dirty="0" smtClean="0">
                <a:solidFill>
                  <a:schemeClr val="bg1"/>
                </a:solidFill>
                <a:latin typeface="宋体" panose="02010600030101010101" pitchFamily="2" charset="-122"/>
                <a:ea typeface="宋体" panose="02010600030101010101" pitchFamily="2" charset="-122"/>
              </a:rPr>
              <a:t>#900</a:t>
            </a:r>
            <a:r>
              <a:rPr lang="zh-CN" altLang="en-US" sz="2400" dirty="0" smtClean="0">
                <a:solidFill>
                  <a:schemeClr val="bg1"/>
                </a:solidFill>
                <a:latin typeface="宋体" panose="02010600030101010101" pitchFamily="2" charset="-122"/>
                <a:ea typeface="宋体" panose="02010600030101010101" pitchFamily="2" charset="-122"/>
              </a:rPr>
              <a:t>秒内如果超过</a:t>
            </a:r>
            <a:r>
              <a:rPr lang="en-US" altLang="zh-CN" sz="2400" dirty="0" smtClean="0">
                <a:solidFill>
                  <a:schemeClr val="bg1"/>
                </a:solidFill>
                <a:latin typeface="宋体" panose="02010600030101010101" pitchFamily="2" charset="-122"/>
                <a:ea typeface="宋体" panose="02010600030101010101" pitchFamily="2" charset="-122"/>
              </a:rPr>
              <a:t>1</a:t>
            </a:r>
            <a:r>
              <a:rPr lang="zh-CN" altLang="en-US" sz="2400" dirty="0" smtClean="0">
                <a:solidFill>
                  <a:schemeClr val="bg1"/>
                </a:solidFill>
                <a:latin typeface="宋体" panose="02010600030101010101" pitchFamily="2" charset="-122"/>
                <a:ea typeface="宋体" panose="02010600030101010101" pitchFamily="2" charset="-122"/>
              </a:rPr>
              <a:t>个</a:t>
            </a:r>
            <a:r>
              <a:rPr lang="en-US" altLang="zh-CN" sz="2400" dirty="0" smtClean="0">
                <a:solidFill>
                  <a:schemeClr val="bg1"/>
                </a:solidFill>
                <a:latin typeface="宋体" panose="02010600030101010101" pitchFamily="2" charset="-122"/>
                <a:ea typeface="宋体" panose="02010600030101010101" pitchFamily="2" charset="-122"/>
              </a:rPr>
              <a:t>key</a:t>
            </a:r>
            <a:r>
              <a:rPr lang="zh-CN" altLang="en-US" sz="2400" dirty="0" smtClean="0">
                <a:solidFill>
                  <a:schemeClr val="bg1"/>
                </a:solidFill>
                <a:latin typeface="宋体" panose="02010600030101010101" pitchFamily="2" charset="-122"/>
                <a:ea typeface="宋体" panose="02010600030101010101" pitchFamily="2" charset="-122"/>
              </a:rPr>
              <a:t>被修改，则发起快照保存</a:t>
            </a:r>
          </a:p>
        </p:txBody>
      </p:sp>
    </p:spTree>
    <p:extLst>
      <p:ext uri="{BB962C8B-B14F-4D97-AF65-F5344CB8AC3E}">
        <p14:creationId xmlns:p14="http://schemas.microsoft.com/office/powerpoint/2010/main" val="226037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smtClean="0">
                <a:solidFill>
                  <a:schemeClr val="bg1"/>
                </a:solidFill>
              </a:rPr>
              <a:t>持久化</a:t>
            </a:r>
            <a:r>
              <a:rPr lang="en-US" altLang="zh-CN" sz="2800" dirty="0" smtClean="0">
                <a:solidFill>
                  <a:schemeClr val="bg1"/>
                </a:solidFill>
              </a:rPr>
              <a:t>-</a:t>
            </a:r>
            <a:r>
              <a:rPr lang="zh-CN" altLang="en-US" sz="2800" dirty="0" smtClean="0">
                <a:solidFill>
                  <a:schemeClr val="bg1"/>
                </a:solidFill>
              </a:rPr>
              <a:t>快照过程</a:t>
            </a:r>
            <a:endParaRPr lang="zh-CN" altLang="en-US" sz="2800" dirty="0">
              <a:solidFill>
                <a:schemeClr val="bg1"/>
              </a:solidFill>
            </a:endParaRPr>
          </a:p>
        </p:txBody>
      </p:sp>
      <p:sp>
        <p:nvSpPr>
          <p:cNvPr id="3" name="副标题 2"/>
          <p:cNvSpPr>
            <a:spLocks noGrp="1"/>
          </p:cNvSpPr>
          <p:nvPr>
            <p:ph type="subTitle" idx="1"/>
          </p:nvPr>
        </p:nvSpPr>
        <p:spPr>
          <a:xfrm>
            <a:off x="414538" y="739954"/>
            <a:ext cx="8325450" cy="3794850"/>
          </a:xfrm>
        </p:spPr>
        <p:txBody>
          <a:bodyPr/>
          <a:lstStyle/>
          <a:p>
            <a:pPr>
              <a:lnSpc>
                <a:spcPct val="150000"/>
              </a:lnSpc>
            </a:pPr>
            <a:r>
              <a:rPr lang="en-US" altLang="zh-CN" sz="2400" dirty="0" smtClean="0">
                <a:solidFill>
                  <a:schemeClr val="bg1"/>
                </a:solidFill>
              </a:rPr>
              <a:t>    </a:t>
            </a:r>
            <a:r>
              <a:rPr lang="en-US" altLang="zh-CN" sz="2400" dirty="0" err="1" smtClean="0">
                <a:solidFill>
                  <a:schemeClr val="bg1"/>
                </a:solidFill>
              </a:rPr>
              <a:t>Redis</a:t>
            </a:r>
            <a:r>
              <a:rPr lang="zh-CN" altLang="en-US" sz="2400" dirty="0">
                <a:solidFill>
                  <a:schemeClr val="bg1"/>
                </a:solidFill>
              </a:rPr>
              <a:t>会单独创建</a:t>
            </a:r>
            <a:r>
              <a:rPr lang="en-US" altLang="zh-CN" sz="2400" dirty="0">
                <a:solidFill>
                  <a:schemeClr val="bg1"/>
                </a:solidFill>
              </a:rPr>
              <a:t>fork</a:t>
            </a:r>
            <a:r>
              <a:rPr lang="zh-CN" altLang="en-US" sz="2400" dirty="0">
                <a:solidFill>
                  <a:schemeClr val="bg1"/>
                </a:solidFill>
              </a:rPr>
              <a:t>子进程</a:t>
            </a:r>
            <a:r>
              <a:rPr lang="zh-CN" altLang="en-US" sz="2400" dirty="0" smtClean="0">
                <a:solidFill>
                  <a:schemeClr val="bg1"/>
                </a:solidFill>
              </a:rPr>
              <a:t>来进行持久化，会先将数据写入到一个临时文件中，待持久化过程成结束了，再用这个临时文件替换上次持久化好的文件。</a:t>
            </a:r>
            <a:endParaRPr lang="en-US" altLang="zh-CN" sz="2400" dirty="0" smtClean="0">
              <a:solidFill>
                <a:schemeClr val="bg1"/>
              </a:solidFill>
            </a:endParaRPr>
          </a:p>
          <a:p>
            <a:pPr>
              <a:lnSpc>
                <a:spcPct val="150000"/>
              </a:lnSpc>
            </a:pPr>
            <a:r>
              <a:rPr lang="zh-CN" altLang="en-US" sz="2400" dirty="0" smtClean="0">
                <a:solidFill>
                  <a:schemeClr val="bg1"/>
                </a:solidFill>
              </a:rPr>
              <a:t>整个过程，主进程不进行任何</a:t>
            </a:r>
            <a:r>
              <a:rPr lang="en-US" altLang="zh-CN" sz="2400" dirty="0" smtClean="0">
                <a:solidFill>
                  <a:schemeClr val="bg1"/>
                </a:solidFill>
              </a:rPr>
              <a:t>IO</a:t>
            </a:r>
            <a:r>
              <a:rPr lang="zh-CN" altLang="en-US" sz="2400" dirty="0" smtClean="0">
                <a:solidFill>
                  <a:schemeClr val="bg1"/>
                </a:solidFill>
              </a:rPr>
              <a:t>操作，这就确保了极高的性能。如果需要大规模的数据恢复，且对于数据恢复的完整性不是非常敏感，那</a:t>
            </a:r>
            <a:r>
              <a:rPr lang="en-US" altLang="zh-CN" sz="2400" dirty="0" smtClean="0">
                <a:solidFill>
                  <a:schemeClr val="bg1"/>
                </a:solidFill>
              </a:rPr>
              <a:t>RDB</a:t>
            </a:r>
            <a:r>
              <a:rPr lang="zh-CN" altLang="en-US" sz="2400" dirty="0" smtClean="0">
                <a:solidFill>
                  <a:schemeClr val="bg1"/>
                </a:solidFill>
              </a:rPr>
              <a:t>方式要比</a:t>
            </a:r>
            <a:r>
              <a:rPr lang="en-US" altLang="zh-CN" sz="2400" dirty="0" err="1" smtClean="0">
                <a:solidFill>
                  <a:schemeClr val="bg1"/>
                </a:solidFill>
              </a:rPr>
              <a:t>AOF</a:t>
            </a:r>
            <a:r>
              <a:rPr lang="zh-CN" altLang="en-US" sz="2400" dirty="0" smtClean="0">
                <a:solidFill>
                  <a:schemeClr val="bg1"/>
                </a:solidFill>
              </a:rPr>
              <a:t>更加高效。</a:t>
            </a:r>
            <a:endParaRPr lang="en-US" altLang="zh-CN" sz="2400" dirty="0" smtClean="0">
              <a:solidFill>
                <a:schemeClr val="bg1"/>
              </a:solidFill>
            </a:endParaRPr>
          </a:p>
          <a:p>
            <a:pPr>
              <a:lnSpc>
                <a:spcPct val="150000"/>
              </a:lnSpc>
            </a:pPr>
            <a:r>
              <a:rPr lang="en-US" altLang="zh-CN" sz="2400" dirty="0" smtClean="0">
                <a:solidFill>
                  <a:schemeClr val="bg1"/>
                </a:solidFill>
              </a:rPr>
              <a:t>RDB</a:t>
            </a:r>
            <a:r>
              <a:rPr lang="zh-CN" altLang="en-US" sz="2400" dirty="0" smtClean="0">
                <a:solidFill>
                  <a:schemeClr val="bg1"/>
                </a:solidFill>
              </a:rPr>
              <a:t>缺点：最后一次持久化后的数据可能丢失。</a:t>
            </a:r>
            <a:endParaRPr lang="zh-CN" altLang="en-US" sz="2400" dirty="0">
              <a:solidFill>
                <a:schemeClr val="bg1"/>
              </a:solidFill>
            </a:endParaRPr>
          </a:p>
        </p:txBody>
      </p:sp>
    </p:spTree>
    <p:extLst>
      <p:ext uri="{BB962C8B-B14F-4D97-AF65-F5344CB8AC3E}">
        <p14:creationId xmlns:p14="http://schemas.microsoft.com/office/powerpoint/2010/main" val="45963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a:solidFill>
                  <a:schemeClr val="bg1"/>
                </a:solidFill>
              </a:rPr>
              <a:t>持久化</a:t>
            </a:r>
            <a:r>
              <a:rPr lang="en-US" altLang="zh-CN" sz="2800" dirty="0" smtClean="0">
                <a:solidFill>
                  <a:schemeClr val="bg1"/>
                </a:solidFill>
              </a:rPr>
              <a:t>-</a:t>
            </a:r>
            <a:r>
              <a:rPr lang="zh-CN" altLang="en-US" sz="2800" dirty="0" smtClean="0">
                <a:solidFill>
                  <a:schemeClr val="bg1"/>
                </a:solidFill>
              </a:rPr>
              <a:t>如何触发</a:t>
            </a:r>
            <a:r>
              <a:rPr lang="en-US" altLang="zh-CN" sz="2800" dirty="0" smtClean="0">
                <a:solidFill>
                  <a:schemeClr val="bg1"/>
                </a:solidFill>
              </a:rPr>
              <a:t>RDB</a:t>
            </a:r>
            <a:r>
              <a:rPr lang="zh-CN" altLang="en-US" sz="2800" dirty="0" smtClean="0">
                <a:solidFill>
                  <a:schemeClr val="bg1"/>
                </a:solidFill>
              </a:rPr>
              <a:t>快照</a:t>
            </a:r>
            <a:endParaRPr lang="zh-CN" altLang="en-US" sz="2800" dirty="0"/>
          </a:p>
        </p:txBody>
      </p:sp>
      <p:sp>
        <p:nvSpPr>
          <p:cNvPr id="3" name="副标题 2"/>
          <p:cNvSpPr>
            <a:spLocks noGrp="1"/>
          </p:cNvSpPr>
          <p:nvPr>
            <p:ph type="subTitle" idx="1"/>
          </p:nvPr>
        </p:nvSpPr>
        <p:spPr>
          <a:xfrm>
            <a:off x="251520" y="843558"/>
            <a:ext cx="8505945" cy="3794850"/>
          </a:xfrm>
        </p:spPr>
        <p:txBody>
          <a:bodyPr/>
          <a:lstStyle/>
          <a:p>
            <a:pPr>
              <a:lnSpc>
                <a:spcPct val="150000"/>
              </a:lnSpc>
            </a:pPr>
            <a:r>
              <a:rPr lang="en-US" altLang="zh-CN" sz="2400" dirty="0">
                <a:solidFill>
                  <a:schemeClr val="bg1"/>
                </a:solidFill>
              </a:rPr>
              <a:t>1</a:t>
            </a:r>
            <a:r>
              <a:rPr lang="zh-CN" altLang="en-US" sz="2400" dirty="0">
                <a:solidFill>
                  <a:schemeClr val="bg1"/>
                </a:solidFill>
              </a:rPr>
              <a:t>、配置文件中默认的快照配置，冷拷贝后重新使用</a:t>
            </a:r>
            <a:endParaRPr lang="en-US" altLang="zh-CN" sz="2400" dirty="0">
              <a:solidFill>
                <a:schemeClr val="bg1"/>
              </a:solidFill>
            </a:endParaRPr>
          </a:p>
          <a:p>
            <a:pPr>
              <a:lnSpc>
                <a:spcPct val="150000"/>
              </a:lnSpc>
            </a:pPr>
            <a:r>
              <a:rPr lang="en-US" altLang="zh-CN" sz="2400" dirty="0">
                <a:solidFill>
                  <a:schemeClr val="bg1"/>
                </a:solidFill>
              </a:rPr>
              <a:t>2</a:t>
            </a:r>
            <a:r>
              <a:rPr lang="zh-CN" altLang="en-US" sz="2400" dirty="0">
                <a:solidFill>
                  <a:schemeClr val="bg1"/>
                </a:solidFill>
              </a:rPr>
              <a:t>、命令</a:t>
            </a:r>
            <a:r>
              <a:rPr lang="en-US" altLang="zh-CN" sz="2400" dirty="0">
                <a:solidFill>
                  <a:schemeClr val="bg1"/>
                </a:solidFill>
              </a:rPr>
              <a:t>save</a:t>
            </a:r>
            <a:r>
              <a:rPr lang="zh-CN" altLang="en-US" sz="2400" dirty="0">
                <a:solidFill>
                  <a:schemeClr val="bg1"/>
                </a:solidFill>
              </a:rPr>
              <a:t>或者</a:t>
            </a:r>
            <a:r>
              <a:rPr lang="en-US" altLang="zh-CN" sz="2400" dirty="0" err="1" smtClean="0">
                <a:solidFill>
                  <a:schemeClr val="bg1"/>
                </a:solidFill>
              </a:rPr>
              <a:t>bgsave</a:t>
            </a:r>
            <a:endParaRPr lang="en-US" altLang="zh-CN" sz="2400" dirty="0" smtClean="0">
              <a:solidFill>
                <a:schemeClr val="bg1"/>
              </a:solidFill>
            </a:endParaRPr>
          </a:p>
          <a:p>
            <a:pPr>
              <a:lnSpc>
                <a:spcPct val="150000"/>
              </a:lnSpc>
            </a:pPr>
            <a:r>
              <a:rPr lang="en-US" altLang="zh-CN" sz="2400" dirty="0" smtClean="0">
                <a:solidFill>
                  <a:schemeClr val="bg1"/>
                </a:solidFill>
              </a:rPr>
              <a:t>save</a:t>
            </a:r>
            <a:r>
              <a:rPr lang="zh-CN" altLang="en-US" sz="2400" dirty="0">
                <a:solidFill>
                  <a:schemeClr val="bg1"/>
                </a:solidFill>
              </a:rPr>
              <a:t>：</a:t>
            </a:r>
            <a:r>
              <a:rPr lang="zh-CN" altLang="en-US" sz="2400" dirty="0" smtClean="0">
                <a:solidFill>
                  <a:schemeClr val="bg1"/>
                </a:solidFill>
              </a:rPr>
              <a:t>只管保存，其他阻塞</a:t>
            </a:r>
            <a:endParaRPr lang="en-US" altLang="zh-CN" sz="2400" dirty="0">
              <a:solidFill>
                <a:schemeClr val="bg1"/>
              </a:solidFill>
            </a:endParaRPr>
          </a:p>
          <a:p>
            <a:pPr>
              <a:lnSpc>
                <a:spcPct val="150000"/>
              </a:lnSpc>
            </a:pPr>
            <a:r>
              <a:rPr lang="en-US" altLang="zh-CN" sz="2400" dirty="0" err="1" smtClean="0">
                <a:solidFill>
                  <a:schemeClr val="bg1"/>
                </a:solidFill>
              </a:rPr>
              <a:t>bgsave</a:t>
            </a:r>
            <a:r>
              <a:rPr lang="zh-CN" altLang="en-US" sz="2400" dirty="0">
                <a:solidFill>
                  <a:schemeClr val="bg1"/>
                </a:solidFill>
              </a:rPr>
              <a:t>：</a:t>
            </a:r>
            <a:r>
              <a:rPr lang="zh-CN" altLang="en-US" sz="2400" dirty="0" smtClean="0">
                <a:solidFill>
                  <a:schemeClr val="bg1"/>
                </a:solidFill>
              </a:rPr>
              <a:t>后台异步进行快照操作，还可以处理客户端请求</a:t>
            </a:r>
            <a:endParaRPr lang="en-US" altLang="zh-CN" sz="2400" dirty="0">
              <a:solidFill>
                <a:schemeClr val="bg1"/>
              </a:solidFill>
            </a:endParaRPr>
          </a:p>
          <a:p>
            <a:pPr>
              <a:lnSpc>
                <a:spcPct val="150000"/>
              </a:lnSpc>
            </a:pPr>
            <a:r>
              <a:rPr lang="en-US" altLang="zh-CN" sz="2400" dirty="0">
                <a:solidFill>
                  <a:schemeClr val="bg1"/>
                </a:solidFill>
              </a:rPr>
              <a:t>3</a:t>
            </a:r>
            <a:r>
              <a:rPr lang="zh-CN" altLang="en-US" sz="2400" dirty="0" smtClean="0">
                <a:solidFill>
                  <a:schemeClr val="bg1"/>
                </a:solidFill>
              </a:rPr>
              <a:t>、执行</a:t>
            </a:r>
            <a:r>
              <a:rPr lang="en-US" altLang="zh-CN" sz="2400" dirty="0" err="1" smtClean="0">
                <a:solidFill>
                  <a:schemeClr val="bg1"/>
                </a:solidFill>
              </a:rPr>
              <a:t>flushall</a:t>
            </a:r>
            <a:r>
              <a:rPr lang="zh-CN" altLang="en-US" sz="2400" dirty="0" smtClean="0">
                <a:solidFill>
                  <a:schemeClr val="bg1"/>
                </a:solidFill>
              </a:rPr>
              <a:t>，也会产生</a:t>
            </a:r>
            <a:r>
              <a:rPr lang="en-US" altLang="zh-CN" sz="2400" dirty="0" err="1" smtClean="0">
                <a:solidFill>
                  <a:schemeClr val="bg1"/>
                </a:solidFill>
              </a:rPr>
              <a:t>dump.rdb</a:t>
            </a:r>
            <a:r>
              <a:rPr lang="zh-CN" altLang="en-US" sz="2400" dirty="0" smtClean="0">
                <a:solidFill>
                  <a:schemeClr val="bg1"/>
                </a:solidFill>
              </a:rPr>
              <a:t>文件，但里面是空的，无意义</a:t>
            </a:r>
            <a:endParaRPr lang="zh-CN" altLang="en-US" sz="2400" dirty="0">
              <a:solidFill>
                <a:schemeClr val="bg1"/>
              </a:solidFill>
            </a:endParaRPr>
          </a:p>
        </p:txBody>
      </p:sp>
    </p:spTree>
    <p:extLst>
      <p:ext uri="{BB962C8B-B14F-4D97-AF65-F5344CB8AC3E}">
        <p14:creationId xmlns:p14="http://schemas.microsoft.com/office/powerpoint/2010/main" val="40997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3200" dirty="0"/>
              <a:t>高级应用</a:t>
            </a:r>
          </a:p>
        </p:txBody>
      </p:sp>
      <p:sp>
        <p:nvSpPr>
          <p:cNvPr id="3" name="副标题 2"/>
          <p:cNvSpPr>
            <a:spLocks noGrp="1"/>
          </p:cNvSpPr>
          <p:nvPr>
            <p:ph type="subTitle" idx="1"/>
          </p:nvPr>
        </p:nvSpPr>
        <p:spPr/>
        <p:txBody>
          <a:bodyPr/>
          <a:lstStyle/>
          <a:p>
            <a:pPr marL="360000" indent="288000">
              <a:lnSpc>
                <a:spcPct val="150000"/>
              </a:lnSpc>
              <a:buClrTx/>
              <a:buSzPct val="100000"/>
              <a:buFont typeface="+mj-lt"/>
              <a:buAutoNum type="arabicPeriod"/>
            </a:pPr>
            <a:r>
              <a:rPr lang="zh-CN" altLang="en-US" sz="2400" dirty="0" smtClean="0">
                <a:solidFill>
                  <a:schemeClr val="bg1"/>
                </a:solidFill>
              </a:rPr>
              <a:t>安全性</a:t>
            </a:r>
            <a:endParaRPr lang="en-US" altLang="zh-CN" sz="2400" dirty="0" smtClean="0">
              <a:solidFill>
                <a:schemeClr val="bg1"/>
              </a:solidFill>
            </a:endParaRPr>
          </a:p>
          <a:p>
            <a:pPr marL="360000" indent="288000">
              <a:lnSpc>
                <a:spcPct val="150000"/>
              </a:lnSpc>
              <a:buClrTx/>
              <a:buSzPct val="100000"/>
              <a:buFont typeface="+mj-lt"/>
              <a:buAutoNum type="arabicPeriod"/>
            </a:pPr>
            <a:r>
              <a:rPr lang="zh-CN" altLang="en-US" sz="2400" dirty="0" smtClean="0">
                <a:solidFill>
                  <a:schemeClr val="bg1"/>
                </a:solidFill>
              </a:rPr>
              <a:t>主从复制</a:t>
            </a:r>
            <a:endParaRPr lang="en-US" altLang="zh-CN" sz="2400" dirty="0" smtClean="0">
              <a:solidFill>
                <a:schemeClr val="bg1"/>
              </a:solidFill>
            </a:endParaRPr>
          </a:p>
          <a:p>
            <a:pPr marL="360000" indent="288000">
              <a:lnSpc>
                <a:spcPct val="150000"/>
              </a:lnSpc>
              <a:buClrTx/>
              <a:buSzPct val="100000"/>
              <a:buFont typeface="+mj-lt"/>
              <a:buAutoNum type="arabicPeriod"/>
            </a:pPr>
            <a:r>
              <a:rPr lang="zh-CN" altLang="en-US" sz="2400" dirty="0" smtClean="0">
                <a:solidFill>
                  <a:schemeClr val="bg1"/>
                </a:solidFill>
              </a:rPr>
              <a:t>事务处理</a:t>
            </a:r>
            <a:endParaRPr lang="en-US" altLang="zh-CN" sz="2400" dirty="0" smtClean="0">
              <a:solidFill>
                <a:schemeClr val="bg1"/>
              </a:solidFill>
            </a:endParaRPr>
          </a:p>
          <a:p>
            <a:pPr marL="360000" indent="288000">
              <a:lnSpc>
                <a:spcPct val="150000"/>
              </a:lnSpc>
              <a:buClrTx/>
              <a:buSzPct val="100000"/>
              <a:buFont typeface="+mj-lt"/>
              <a:buAutoNum type="arabicPeriod"/>
            </a:pPr>
            <a:r>
              <a:rPr lang="zh-CN" altLang="en-US" sz="2400" dirty="0">
                <a:solidFill>
                  <a:schemeClr val="bg1"/>
                </a:solidFill>
              </a:rPr>
              <a:t>持久</a:t>
            </a:r>
            <a:r>
              <a:rPr lang="zh-CN" altLang="en-US" sz="2400" dirty="0" smtClean="0">
                <a:solidFill>
                  <a:schemeClr val="bg1"/>
                </a:solidFill>
              </a:rPr>
              <a:t>化机制</a:t>
            </a:r>
            <a:endParaRPr lang="en-US" altLang="zh-CN" sz="2400" dirty="0" smtClean="0">
              <a:solidFill>
                <a:schemeClr val="bg1"/>
              </a:solidFill>
            </a:endParaRPr>
          </a:p>
          <a:p>
            <a:pPr marL="360000" indent="288000">
              <a:lnSpc>
                <a:spcPct val="150000"/>
              </a:lnSpc>
              <a:buClrTx/>
              <a:buSzPct val="100000"/>
              <a:buFont typeface="+mj-lt"/>
              <a:buAutoNum type="arabicPeriod"/>
            </a:pPr>
            <a:r>
              <a:rPr lang="zh-CN" altLang="en-US" sz="2400" dirty="0" smtClean="0">
                <a:solidFill>
                  <a:schemeClr val="bg1"/>
                </a:solidFill>
              </a:rPr>
              <a:t>发布订阅信息</a:t>
            </a:r>
            <a:endParaRPr lang="en-US" altLang="zh-CN" sz="2400" dirty="0" smtClean="0">
              <a:solidFill>
                <a:schemeClr val="bg1"/>
              </a:solidFill>
            </a:endParaRPr>
          </a:p>
          <a:p>
            <a:pPr marL="360000" indent="288000">
              <a:lnSpc>
                <a:spcPct val="150000"/>
              </a:lnSpc>
              <a:buClrTx/>
              <a:buSzPct val="100000"/>
              <a:buFont typeface="+mj-lt"/>
              <a:buAutoNum type="arabicPeriod"/>
            </a:pPr>
            <a:r>
              <a:rPr lang="zh-CN" altLang="en-US" sz="2400" dirty="0" smtClean="0">
                <a:solidFill>
                  <a:schemeClr val="bg1"/>
                </a:solidFill>
              </a:rPr>
              <a:t>虚拟内存的使用</a:t>
            </a:r>
            <a:endParaRPr lang="zh-CN" altLang="en-US" sz="2400" dirty="0">
              <a:solidFill>
                <a:schemeClr val="bg1"/>
              </a:solidFill>
            </a:endParaRPr>
          </a:p>
        </p:txBody>
      </p:sp>
    </p:spTree>
    <p:extLst>
      <p:ext uri="{BB962C8B-B14F-4D97-AF65-F5344CB8AC3E}">
        <p14:creationId xmlns:p14="http://schemas.microsoft.com/office/powerpoint/2010/main" val="130539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a:solidFill>
                  <a:schemeClr val="bg1"/>
                </a:solidFill>
              </a:rPr>
              <a:t>持久化</a:t>
            </a:r>
            <a:r>
              <a:rPr lang="en-US" altLang="zh-CN" sz="2800" dirty="0">
                <a:solidFill>
                  <a:schemeClr val="bg1"/>
                </a:solidFill>
              </a:rPr>
              <a:t>-</a:t>
            </a:r>
            <a:r>
              <a:rPr lang="zh-CN" altLang="en-US" sz="2800" dirty="0">
                <a:solidFill>
                  <a:schemeClr val="bg1"/>
                </a:solidFill>
              </a:rPr>
              <a:t>如何</a:t>
            </a:r>
            <a:r>
              <a:rPr lang="zh-CN" altLang="en-US" sz="2800" dirty="0" smtClean="0">
                <a:solidFill>
                  <a:schemeClr val="bg1"/>
                </a:solidFill>
              </a:rPr>
              <a:t>恢复</a:t>
            </a:r>
            <a:r>
              <a:rPr lang="en-US" altLang="zh-CN" sz="2800" dirty="0">
                <a:solidFill>
                  <a:schemeClr val="bg1"/>
                </a:solidFill>
              </a:rPr>
              <a:t>RDB</a:t>
            </a:r>
            <a:r>
              <a:rPr lang="zh-CN" altLang="en-US" sz="2800" dirty="0" smtClean="0">
                <a:solidFill>
                  <a:schemeClr val="bg1"/>
                </a:solidFill>
              </a:rPr>
              <a:t>快照</a:t>
            </a:r>
            <a:endParaRPr lang="zh-CN" altLang="en-US" sz="2800" dirty="0">
              <a:solidFill>
                <a:schemeClr val="bg1"/>
              </a:solidFill>
            </a:endParaRPr>
          </a:p>
        </p:txBody>
      </p:sp>
      <p:sp>
        <p:nvSpPr>
          <p:cNvPr id="3" name="副标题 2"/>
          <p:cNvSpPr>
            <a:spLocks noGrp="1"/>
          </p:cNvSpPr>
          <p:nvPr>
            <p:ph type="subTitle" idx="1"/>
          </p:nvPr>
        </p:nvSpPr>
        <p:spPr/>
        <p:txBody>
          <a:bodyPr/>
          <a:lstStyle/>
          <a:p>
            <a:pPr>
              <a:lnSpc>
                <a:spcPct val="150000"/>
              </a:lnSpc>
            </a:pPr>
            <a:r>
              <a:rPr lang="en-US" altLang="zh-CN" sz="2400" dirty="0" smtClean="0">
                <a:solidFill>
                  <a:schemeClr val="bg1"/>
                </a:solidFill>
              </a:rPr>
              <a:t>1</a:t>
            </a:r>
            <a:r>
              <a:rPr lang="zh-CN" altLang="en-US" sz="2400" dirty="0" smtClean="0">
                <a:solidFill>
                  <a:schemeClr val="bg1"/>
                </a:solidFill>
              </a:rPr>
              <a:t>、将</a:t>
            </a:r>
            <a:r>
              <a:rPr lang="zh-CN" altLang="en-US" sz="2400" dirty="0">
                <a:solidFill>
                  <a:schemeClr val="bg1"/>
                </a:solidFill>
              </a:rPr>
              <a:t>备份文件</a:t>
            </a:r>
            <a:r>
              <a:rPr lang="en-US" altLang="zh-CN" sz="2400" dirty="0">
                <a:solidFill>
                  <a:schemeClr val="bg1"/>
                </a:solidFill>
              </a:rPr>
              <a:t>(</a:t>
            </a:r>
            <a:r>
              <a:rPr lang="en-US" altLang="zh-CN" sz="2400" dirty="0" err="1">
                <a:solidFill>
                  <a:schemeClr val="bg1"/>
                </a:solidFill>
              </a:rPr>
              <a:t>dump.rdb</a:t>
            </a:r>
            <a:r>
              <a:rPr lang="en-US" altLang="zh-CN" sz="2400" dirty="0">
                <a:solidFill>
                  <a:schemeClr val="bg1"/>
                </a:solidFill>
              </a:rPr>
              <a:t>)</a:t>
            </a:r>
            <a:r>
              <a:rPr lang="zh-CN" altLang="en-US" sz="2400" dirty="0">
                <a:solidFill>
                  <a:schemeClr val="bg1"/>
                </a:solidFill>
              </a:rPr>
              <a:t>移到安装目录并启动服务即可恢复</a:t>
            </a:r>
            <a:endParaRPr lang="en-US" altLang="zh-CN" sz="2400" dirty="0">
              <a:solidFill>
                <a:schemeClr val="bg1"/>
              </a:solidFill>
            </a:endParaRPr>
          </a:p>
          <a:p>
            <a:pPr>
              <a:lnSpc>
                <a:spcPct val="150000"/>
              </a:lnSpc>
            </a:pPr>
            <a:r>
              <a:rPr lang="en-US" altLang="zh-CN" sz="2400" dirty="0" smtClean="0">
                <a:solidFill>
                  <a:schemeClr val="bg1"/>
                </a:solidFill>
              </a:rPr>
              <a:t>2</a:t>
            </a:r>
            <a:r>
              <a:rPr lang="zh-CN" altLang="en-US" sz="2400" dirty="0" smtClean="0">
                <a:solidFill>
                  <a:schemeClr val="bg1"/>
                </a:solidFill>
              </a:rPr>
              <a:t>、</a:t>
            </a:r>
            <a:r>
              <a:rPr lang="en-US" altLang="zh-CN" sz="2400" dirty="0" err="1" smtClean="0">
                <a:solidFill>
                  <a:schemeClr val="bg1"/>
                </a:solidFill>
              </a:rPr>
              <a:t>CONFIG</a:t>
            </a:r>
            <a:r>
              <a:rPr lang="en-US" altLang="zh-CN" sz="2400" dirty="0" smtClean="0">
                <a:solidFill>
                  <a:schemeClr val="bg1"/>
                </a:solidFill>
              </a:rPr>
              <a:t> </a:t>
            </a:r>
            <a:r>
              <a:rPr lang="en-US" altLang="zh-CN" sz="2400" dirty="0">
                <a:solidFill>
                  <a:schemeClr val="bg1"/>
                </a:solidFill>
              </a:rPr>
              <a:t>GET </a:t>
            </a:r>
            <a:r>
              <a:rPr lang="en-US" altLang="zh-CN" sz="2400" dirty="0" err="1">
                <a:solidFill>
                  <a:schemeClr val="bg1"/>
                </a:solidFill>
              </a:rPr>
              <a:t>dir</a:t>
            </a:r>
            <a:r>
              <a:rPr lang="en-US" altLang="zh-CN" sz="2400" dirty="0">
                <a:solidFill>
                  <a:schemeClr val="bg1"/>
                </a:solidFill>
              </a:rPr>
              <a:t> </a:t>
            </a:r>
            <a:r>
              <a:rPr lang="zh-CN" altLang="en-US" sz="2400" dirty="0">
                <a:solidFill>
                  <a:schemeClr val="bg1"/>
                </a:solidFill>
              </a:rPr>
              <a:t>获取</a:t>
            </a:r>
            <a:r>
              <a:rPr lang="zh-CN" altLang="en-US" sz="2400" dirty="0" smtClean="0">
                <a:solidFill>
                  <a:schemeClr val="bg1"/>
                </a:solidFill>
              </a:rPr>
              <a:t>目录</a:t>
            </a:r>
            <a:endParaRPr lang="en-US" altLang="zh-CN" sz="2400" dirty="0" smtClean="0">
              <a:solidFill>
                <a:schemeClr val="bg1"/>
              </a:solidFill>
            </a:endParaRPr>
          </a:p>
        </p:txBody>
      </p:sp>
    </p:spTree>
    <p:extLst>
      <p:ext uri="{BB962C8B-B14F-4D97-AF65-F5344CB8AC3E}">
        <p14:creationId xmlns:p14="http://schemas.microsoft.com/office/powerpoint/2010/main" val="390140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a:solidFill>
                  <a:schemeClr val="bg1"/>
                </a:solidFill>
              </a:rPr>
              <a:t>持久</a:t>
            </a:r>
            <a:r>
              <a:rPr lang="zh-CN" altLang="en-US" sz="2800" dirty="0" smtClean="0">
                <a:solidFill>
                  <a:schemeClr val="bg1"/>
                </a:solidFill>
              </a:rPr>
              <a:t>化</a:t>
            </a:r>
            <a:r>
              <a:rPr lang="en-US" altLang="zh-CN" sz="2800" dirty="0" smtClean="0">
                <a:solidFill>
                  <a:schemeClr val="bg1"/>
                </a:solidFill>
              </a:rPr>
              <a:t>-</a:t>
            </a:r>
            <a:r>
              <a:rPr lang="en-US" altLang="zh-CN" sz="2800" dirty="0" err="1" smtClean="0">
                <a:solidFill>
                  <a:schemeClr val="bg1"/>
                </a:solidFill>
              </a:rPr>
              <a:t>AOF</a:t>
            </a:r>
            <a:r>
              <a:rPr lang="en-US" altLang="zh-CN" sz="2800" dirty="0" smtClean="0">
                <a:solidFill>
                  <a:schemeClr val="bg1"/>
                </a:solidFill>
              </a:rPr>
              <a:t> </a:t>
            </a:r>
            <a:endParaRPr lang="zh-CN" altLang="en-US" sz="2800" dirty="0"/>
          </a:p>
        </p:txBody>
      </p:sp>
      <p:sp>
        <p:nvSpPr>
          <p:cNvPr id="3" name="副标题 2"/>
          <p:cNvSpPr>
            <a:spLocks noGrp="1"/>
          </p:cNvSpPr>
          <p:nvPr>
            <p:ph type="subTitle" idx="1"/>
          </p:nvPr>
        </p:nvSpPr>
        <p:spPr/>
        <p:txBody>
          <a:bodyPr/>
          <a:lstStyle/>
          <a:p>
            <a:r>
              <a:rPr lang="zh-CN" altLang="en-US" sz="2400" dirty="0" smtClean="0">
                <a:solidFill>
                  <a:schemeClr val="bg1"/>
                </a:solidFill>
              </a:rPr>
              <a:t>   由于</a:t>
            </a:r>
            <a:r>
              <a:rPr lang="zh-CN" altLang="en-US" sz="2400" dirty="0">
                <a:solidFill>
                  <a:schemeClr val="bg1"/>
                </a:solidFill>
              </a:rPr>
              <a:t>快照方式是在一定</a:t>
            </a:r>
            <a:r>
              <a:rPr lang="zh-CN" altLang="en-US" sz="2400" dirty="0">
                <a:solidFill>
                  <a:srgbClr val="FF0000"/>
                </a:solidFill>
              </a:rPr>
              <a:t>时间间隔</a:t>
            </a:r>
            <a:r>
              <a:rPr lang="zh-CN" altLang="en-US" sz="2400" dirty="0">
                <a:solidFill>
                  <a:schemeClr val="bg1"/>
                </a:solidFill>
              </a:rPr>
              <a:t>做一次的，所以如果</a:t>
            </a:r>
            <a:r>
              <a:rPr lang="en-US" altLang="zh-CN" sz="2400" dirty="0" err="1">
                <a:solidFill>
                  <a:schemeClr val="bg1"/>
                </a:solidFill>
              </a:rPr>
              <a:t>redis</a:t>
            </a:r>
            <a:r>
              <a:rPr lang="zh-CN" altLang="en-US" sz="2400" dirty="0">
                <a:solidFill>
                  <a:schemeClr val="bg1"/>
                </a:solidFill>
              </a:rPr>
              <a:t>意外</a:t>
            </a:r>
            <a:r>
              <a:rPr lang="en-US" altLang="zh-CN" sz="2400" dirty="0">
                <a:solidFill>
                  <a:schemeClr val="bg1"/>
                </a:solidFill>
              </a:rPr>
              <a:t>down</a:t>
            </a:r>
            <a:r>
              <a:rPr lang="zh-CN" altLang="en-US" sz="2400" dirty="0">
                <a:solidFill>
                  <a:schemeClr val="bg1"/>
                </a:solidFill>
              </a:rPr>
              <a:t>掉的话，就会丢失最后一次快照后的所有</a:t>
            </a:r>
            <a:r>
              <a:rPr lang="zh-CN" altLang="en-US" sz="2400" dirty="0" smtClean="0">
                <a:solidFill>
                  <a:schemeClr val="bg1"/>
                </a:solidFill>
              </a:rPr>
              <a:t>修改。</a:t>
            </a:r>
            <a:endParaRPr lang="en-US" altLang="zh-CN" sz="2400" dirty="0" smtClean="0">
              <a:solidFill>
                <a:schemeClr val="bg1"/>
              </a:solidFill>
            </a:endParaRPr>
          </a:p>
          <a:p>
            <a:r>
              <a:rPr lang="en-US" altLang="zh-CN" sz="2400" dirty="0">
                <a:solidFill>
                  <a:schemeClr val="bg1"/>
                </a:solidFill>
              </a:rPr>
              <a:t> </a:t>
            </a:r>
            <a:r>
              <a:rPr lang="en-US" altLang="zh-CN" sz="2400" dirty="0" smtClean="0">
                <a:solidFill>
                  <a:schemeClr val="bg1"/>
                </a:solidFill>
              </a:rPr>
              <a:t>  </a:t>
            </a:r>
            <a:r>
              <a:rPr lang="en-US" altLang="zh-CN" sz="2400" dirty="0" err="1" smtClean="0">
                <a:solidFill>
                  <a:schemeClr val="bg1"/>
                </a:solidFill>
              </a:rPr>
              <a:t>AOF</a:t>
            </a:r>
            <a:r>
              <a:rPr lang="zh-CN" altLang="en-US" sz="2400" dirty="0" smtClean="0">
                <a:solidFill>
                  <a:schemeClr val="bg1"/>
                </a:solidFill>
              </a:rPr>
              <a:t>比快照有更好的持久化性，是由于在使用</a:t>
            </a:r>
            <a:r>
              <a:rPr lang="en-US" altLang="zh-CN" sz="2400" dirty="0" err="1" smtClean="0">
                <a:solidFill>
                  <a:schemeClr val="bg1"/>
                </a:solidFill>
              </a:rPr>
              <a:t>aof</a:t>
            </a:r>
            <a:r>
              <a:rPr lang="zh-CN" altLang="en-US" sz="2400" dirty="0" smtClean="0">
                <a:solidFill>
                  <a:schemeClr val="bg1"/>
                </a:solidFill>
              </a:rPr>
              <a:t>的时候，</a:t>
            </a:r>
            <a:r>
              <a:rPr lang="en-US" altLang="zh-CN" sz="2400" dirty="0" err="1" smtClean="0">
                <a:solidFill>
                  <a:schemeClr val="bg1"/>
                </a:solidFill>
              </a:rPr>
              <a:t>redis</a:t>
            </a:r>
            <a:r>
              <a:rPr lang="zh-CN" altLang="en-US" sz="2400" dirty="0" smtClean="0">
                <a:solidFill>
                  <a:schemeClr val="bg1"/>
                </a:solidFill>
              </a:rPr>
              <a:t>会将每一个收到的命令都通过</a:t>
            </a:r>
            <a:r>
              <a:rPr lang="en-US" altLang="zh-CN" sz="2400" dirty="0" smtClean="0">
                <a:solidFill>
                  <a:schemeClr val="bg1"/>
                </a:solidFill>
              </a:rPr>
              <a:t>write</a:t>
            </a:r>
            <a:r>
              <a:rPr lang="zh-CN" altLang="en-US" sz="2400" dirty="0" smtClean="0">
                <a:solidFill>
                  <a:schemeClr val="bg1"/>
                </a:solidFill>
              </a:rPr>
              <a:t>函数追加到文件中，当</a:t>
            </a:r>
            <a:r>
              <a:rPr lang="en-US" altLang="zh-CN" sz="2400" dirty="0" err="1" smtClean="0">
                <a:solidFill>
                  <a:schemeClr val="bg1"/>
                </a:solidFill>
              </a:rPr>
              <a:t>redis</a:t>
            </a:r>
            <a:r>
              <a:rPr lang="zh-CN" altLang="en-US" sz="2400" dirty="0" smtClean="0">
                <a:solidFill>
                  <a:schemeClr val="bg1"/>
                </a:solidFill>
              </a:rPr>
              <a:t>重启时会通过重新执行文件中保存的写命令来在内存中重建整个数据库的内容。</a:t>
            </a:r>
            <a:endParaRPr lang="en-US" altLang="zh-CN" sz="2400" dirty="0" smtClean="0">
              <a:solidFill>
                <a:schemeClr val="bg1"/>
              </a:solidFill>
            </a:endParaRPr>
          </a:p>
          <a:p>
            <a:r>
              <a:rPr lang="zh-CN" altLang="en-US" sz="2400" dirty="0" smtClean="0">
                <a:solidFill>
                  <a:schemeClr val="bg1"/>
                </a:solidFill>
              </a:rPr>
              <a:t>保存在</a:t>
            </a:r>
            <a:r>
              <a:rPr lang="en-US" altLang="zh-CN" sz="2400" dirty="0" err="1" smtClean="0">
                <a:solidFill>
                  <a:schemeClr val="bg1"/>
                </a:solidFill>
              </a:rPr>
              <a:t>appendonly.aof</a:t>
            </a:r>
            <a:r>
              <a:rPr lang="zh-CN" altLang="en-US" sz="2400" dirty="0" smtClean="0">
                <a:solidFill>
                  <a:schemeClr val="bg1"/>
                </a:solidFill>
              </a:rPr>
              <a:t>文件中</a:t>
            </a:r>
            <a:endParaRPr lang="zh-CN" altLang="en-US" sz="2400" dirty="0">
              <a:solidFill>
                <a:schemeClr val="bg1"/>
              </a:solidFill>
            </a:endParaRPr>
          </a:p>
        </p:txBody>
      </p:sp>
    </p:spTree>
    <p:extLst>
      <p:ext uri="{BB962C8B-B14F-4D97-AF65-F5344CB8AC3E}">
        <p14:creationId xmlns:p14="http://schemas.microsoft.com/office/powerpoint/2010/main" val="97724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a:solidFill>
                  <a:schemeClr val="bg1"/>
                </a:solidFill>
              </a:rPr>
              <a:t>持久化</a:t>
            </a:r>
            <a:r>
              <a:rPr lang="en-US" altLang="zh-CN" sz="2800" dirty="0">
                <a:solidFill>
                  <a:schemeClr val="bg1"/>
                </a:solidFill>
              </a:rPr>
              <a:t>-</a:t>
            </a:r>
            <a:r>
              <a:rPr lang="en-US" altLang="zh-CN" sz="2800" dirty="0" err="1">
                <a:solidFill>
                  <a:schemeClr val="bg1"/>
                </a:solidFill>
              </a:rPr>
              <a:t>AOF</a:t>
            </a:r>
            <a:r>
              <a:rPr lang="en-US" altLang="zh-CN" sz="2800" dirty="0">
                <a:solidFill>
                  <a:schemeClr val="bg1"/>
                </a:solidFill>
              </a:rPr>
              <a:t> </a:t>
            </a:r>
            <a:endParaRPr lang="zh-CN" altLang="en-US" sz="2800" dirty="0"/>
          </a:p>
        </p:txBody>
      </p:sp>
      <p:sp>
        <p:nvSpPr>
          <p:cNvPr id="3" name="副标题 2"/>
          <p:cNvSpPr>
            <a:spLocks noGrp="1"/>
          </p:cNvSpPr>
          <p:nvPr>
            <p:ph type="subTitle" idx="1"/>
          </p:nvPr>
        </p:nvSpPr>
        <p:spPr>
          <a:xfrm>
            <a:off x="387450" y="509954"/>
            <a:ext cx="7952427" cy="3794850"/>
          </a:xfrm>
        </p:spPr>
        <p:txBody>
          <a:bodyPr/>
          <a:lstStyle/>
          <a:p>
            <a:endParaRPr lang="en-US" altLang="zh-CN" dirty="0" smtClean="0">
              <a:solidFill>
                <a:schemeClr val="bg1"/>
              </a:solidFill>
            </a:endParaRPr>
          </a:p>
          <a:p>
            <a:r>
              <a:rPr lang="en-US" altLang="zh-CN" sz="2400" dirty="0" err="1" smtClean="0">
                <a:solidFill>
                  <a:schemeClr val="bg1"/>
                </a:solidFill>
              </a:rPr>
              <a:t>appendonly</a:t>
            </a:r>
            <a:r>
              <a:rPr lang="en-US" altLang="zh-CN" sz="2400" dirty="0" smtClean="0">
                <a:solidFill>
                  <a:schemeClr val="bg1"/>
                </a:solidFill>
              </a:rPr>
              <a:t> yes</a:t>
            </a:r>
            <a:r>
              <a:rPr lang="zh-CN" altLang="en-US" sz="2400" dirty="0">
                <a:solidFill>
                  <a:schemeClr val="bg1"/>
                </a:solidFill>
              </a:rPr>
              <a:t> </a:t>
            </a:r>
            <a:r>
              <a:rPr lang="en-US" altLang="zh-CN" sz="2400" dirty="0" smtClean="0">
                <a:solidFill>
                  <a:schemeClr val="bg1"/>
                </a:solidFill>
              </a:rPr>
              <a:t>#</a:t>
            </a:r>
            <a:r>
              <a:rPr lang="zh-CN" altLang="en-US" sz="2400" dirty="0" smtClean="0">
                <a:solidFill>
                  <a:schemeClr val="bg1"/>
                </a:solidFill>
              </a:rPr>
              <a:t>启用持久化方式</a:t>
            </a:r>
            <a:endParaRPr lang="en-US" altLang="zh-CN" sz="2400" dirty="0" smtClean="0">
              <a:solidFill>
                <a:schemeClr val="bg1"/>
              </a:solidFill>
            </a:endParaRPr>
          </a:p>
          <a:p>
            <a:r>
              <a:rPr lang="en-US" altLang="zh-CN" sz="2400" dirty="0" err="1" smtClean="0">
                <a:solidFill>
                  <a:schemeClr val="bg1"/>
                </a:solidFill>
              </a:rPr>
              <a:t>appendsync</a:t>
            </a:r>
            <a:r>
              <a:rPr lang="en-US" altLang="zh-CN" sz="2400" dirty="0" smtClean="0">
                <a:solidFill>
                  <a:schemeClr val="bg1"/>
                </a:solidFill>
              </a:rPr>
              <a:t> always #</a:t>
            </a:r>
            <a:r>
              <a:rPr lang="zh-CN" altLang="en-US" sz="2400" dirty="0" smtClean="0">
                <a:solidFill>
                  <a:schemeClr val="bg1"/>
                </a:solidFill>
              </a:rPr>
              <a:t>收到写命令就立即写入磁盘，最慢，但保证安全的持久化</a:t>
            </a:r>
            <a:endParaRPr lang="en-US" altLang="zh-CN" sz="2400" dirty="0" smtClean="0">
              <a:solidFill>
                <a:schemeClr val="bg1"/>
              </a:solidFill>
            </a:endParaRPr>
          </a:p>
          <a:p>
            <a:r>
              <a:rPr lang="en-US" altLang="zh-CN" sz="2400" dirty="0" err="1">
                <a:solidFill>
                  <a:schemeClr val="bg1"/>
                </a:solidFill>
              </a:rPr>
              <a:t>appendsync</a:t>
            </a:r>
            <a:r>
              <a:rPr lang="en-US" altLang="zh-CN" sz="2400" dirty="0">
                <a:solidFill>
                  <a:schemeClr val="bg1"/>
                </a:solidFill>
              </a:rPr>
              <a:t> </a:t>
            </a:r>
            <a:r>
              <a:rPr lang="en-US" altLang="zh-CN" sz="2400" dirty="0" err="1" smtClean="0">
                <a:solidFill>
                  <a:schemeClr val="bg1"/>
                </a:solidFill>
              </a:rPr>
              <a:t>eveysec</a:t>
            </a:r>
            <a:r>
              <a:rPr lang="en-US" altLang="zh-CN" sz="2400" dirty="0" smtClean="0">
                <a:solidFill>
                  <a:schemeClr val="bg1"/>
                </a:solidFill>
              </a:rPr>
              <a:t> #</a:t>
            </a:r>
            <a:r>
              <a:rPr lang="zh-CN" altLang="en-US" sz="2400" dirty="0" smtClean="0">
                <a:solidFill>
                  <a:schemeClr val="bg1"/>
                </a:solidFill>
              </a:rPr>
              <a:t>每秒钟写入磁盘一次，在性能和持久化方面做了很好的折中</a:t>
            </a:r>
            <a:endParaRPr lang="en-US" altLang="zh-CN" sz="2400" dirty="0" smtClean="0">
              <a:solidFill>
                <a:schemeClr val="bg1"/>
              </a:solidFill>
            </a:endParaRPr>
          </a:p>
          <a:p>
            <a:r>
              <a:rPr lang="en-US" altLang="zh-CN" sz="2400" dirty="0" err="1">
                <a:solidFill>
                  <a:schemeClr val="bg1"/>
                </a:solidFill>
              </a:rPr>
              <a:t>appendsync</a:t>
            </a:r>
            <a:r>
              <a:rPr lang="en-US" altLang="zh-CN" sz="2400" dirty="0">
                <a:solidFill>
                  <a:schemeClr val="bg1"/>
                </a:solidFill>
              </a:rPr>
              <a:t> </a:t>
            </a:r>
            <a:r>
              <a:rPr lang="en-US" altLang="zh-CN" sz="2400" dirty="0" smtClean="0">
                <a:solidFill>
                  <a:schemeClr val="bg1"/>
                </a:solidFill>
              </a:rPr>
              <a:t>no  #</a:t>
            </a:r>
            <a:r>
              <a:rPr lang="zh-CN" altLang="en-US" sz="2400" dirty="0" smtClean="0">
                <a:solidFill>
                  <a:schemeClr val="bg1"/>
                </a:solidFill>
              </a:rPr>
              <a:t>完全依赖</a:t>
            </a:r>
            <a:r>
              <a:rPr lang="en-US" altLang="zh-CN" sz="2400" dirty="0" smtClean="0">
                <a:solidFill>
                  <a:schemeClr val="bg1"/>
                </a:solidFill>
              </a:rPr>
              <a:t>OS</a:t>
            </a:r>
            <a:r>
              <a:rPr lang="zh-CN" altLang="en-US" sz="2400" dirty="0" smtClean="0">
                <a:solidFill>
                  <a:schemeClr val="bg1"/>
                </a:solidFill>
              </a:rPr>
              <a:t>，性能最好，持久性没有保证</a:t>
            </a:r>
            <a:endParaRPr lang="en-US" altLang="zh-CN" dirty="0" smtClean="0">
              <a:solidFill>
                <a:schemeClr val="bg1"/>
              </a:solidFill>
            </a:endParaRPr>
          </a:p>
          <a:p>
            <a:endParaRPr lang="en-US" altLang="zh-CN" sz="2400" dirty="0">
              <a:solidFill>
                <a:schemeClr val="bg1"/>
              </a:solidFill>
            </a:endParaRPr>
          </a:p>
          <a:p>
            <a:endParaRPr lang="en-US" altLang="zh-CN" sz="2400" dirty="0" smtClean="0">
              <a:solidFill>
                <a:schemeClr val="bg1"/>
              </a:solidFill>
            </a:endParaRPr>
          </a:p>
          <a:p>
            <a:endParaRPr lang="en-US" altLang="zh-CN" sz="2400" dirty="0">
              <a:solidFill>
                <a:schemeClr val="bg1"/>
              </a:solidFill>
            </a:endParaRPr>
          </a:p>
          <a:p>
            <a:endParaRPr lang="zh-CN" altLang="en-US" sz="2400" dirty="0">
              <a:solidFill>
                <a:schemeClr val="bg1"/>
              </a:solidFill>
            </a:endParaRPr>
          </a:p>
        </p:txBody>
      </p:sp>
    </p:spTree>
    <p:extLst>
      <p:ext uri="{BB962C8B-B14F-4D97-AF65-F5344CB8AC3E}">
        <p14:creationId xmlns:p14="http://schemas.microsoft.com/office/powerpoint/2010/main" val="270313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a:solidFill>
                  <a:schemeClr val="bg1"/>
                </a:solidFill>
              </a:rPr>
              <a:t>持久化</a:t>
            </a:r>
            <a:r>
              <a:rPr lang="en-US" altLang="zh-CN" sz="2800" dirty="0">
                <a:solidFill>
                  <a:schemeClr val="bg1"/>
                </a:solidFill>
              </a:rPr>
              <a:t>-</a:t>
            </a:r>
            <a:r>
              <a:rPr lang="en-US" altLang="zh-CN" sz="2800" dirty="0" err="1">
                <a:solidFill>
                  <a:schemeClr val="bg1"/>
                </a:solidFill>
              </a:rPr>
              <a:t>AOF</a:t>
            </a:r>
            <a:r>
              <a:rPr lang="en-US" altLang="zh-CN" sz="2800" dirty="0">
                <a:solidFill>
                  <a:schemeClr val="bg1"/>
                </a:solidFill>
              </a:rPr>
              <a:t> </a:t>
            </a:r>
            <a:endParaRPr lang="zh-CN" altLang="en-US" sz="2800" dirty="0"/>
          </a:p>
        </p:txBody>
      </p:sp>
      <p:sp>
        <p:nvSpPr>
          <p:cNvPr id="3" name="副标题 2"/>
          <p:cNvSpPr>
            <a:spLocks noGrp="1"/>
          </p:cNvSpPr>
          <p:nvPr>
            <p:ph type="subTitle" idx="1"/>
          </p:nvPr>
        </p:nvSpPr>
        <p:spPr>
          <a:xfrm>
            <a:off x="387450" y="572751"/>
            <a:ext cx="8325450" cy="3794850"/>
          </a:xfrm>
        </p:spPr>
        <p:txBody>
          <a:bodyPr/>
          <a:lstStyle/>
          <a:p>
            <a:r>
              <a:rPr lang="zh-CN" altLang="en-US" sz="2400" dirty="0">
                <a:solidFill>
                  <a:schemeClr val="bg1"/>
                </a:solidFill>
              </a:rPr>
              <a:t>正常</a:t>
            </a:r>
            <a:r>
              <a:rPr lang="zh-CN" altLang="en-US" sz="2400" dirty="0" smtClean="0">
                <a:solidFill>
                  <a:schemeClr val="bg1"/>
                </a:solidFill>
              </a:rPr>
              <a:t>恢复</a:t>
            </a:r>
            <a:endParaRPr lang="en-US" altLang="zh-CN" sz="2400" dirty="0" smtClean="0">
              <a:solidFill>
                <a:schemeClr val="bg1"/>
              </a:solidFill>
            </a:endParaRPr>
          </a:p>
          <a:p>
            <a:pPr marL="342900" indent="-342900">
              <a:lnSpc>
                <a:spcPts val="3400"/>
              </a:lnSpc>
              <a:buClr>
                <a:schemeClr val="bg1"/>
              </a:buClr>
              <a:buSzPct val="60000"/>
              <a:buFont typeface="Wingdings" panose="05000000000000000000" pitchFamily="2" charset="2"/>
              <a:buChar char="l"/>
            </a:pPr>
            <a:r>
              <a:rPr lang="zh-CN" altLang="en-US" sz="2400" dirty="0">
                <a:solidFill>
                  <a:schemeClr val="bg1"/>
                </a:solidFill>
              </a:rPr>
              <a:t>启动：设置</a:t>
            </a:r>
            <a:r>
              <a:rPr lang="en-US" altLang="zh-CN" sz="2400" dirty="0">
                <a:solidFill>
                  <a:schemeClr val="bg1"/>
                </a:solidFill>
              </a:rPr>
              <a:t>yes</a:t>
            </a:r>
            <a:r>
              <a:rPr lang="zh-CN" altLang="en-US" sz="2400" dirty="0">
                <a:solidFill>
                  <a:schemeClr val="bg1"/>
                </a:solidFill>
              </a:rPr>
              <a:t>，修改默认的</a:t>
            </a:r>
            <a:r>
              <a:rPr lang="en-US" altLang="zh-CN" sz="2400" dirty="0" err="1">
                <a:solidFill>
                  <a:schemeClr val="bg1"/>
                </a:solidFill>
              </a:rPr>
              <a:t>appendonly</a:t>
            </a:r>
            <a:r>
              <a:rPr lang="en-US" altLang="zh-CN" sz="2400" dirty="0">
                <a:solidFill>
                  <a:schemeClr val="bg1"/>
                </a:solidFill>
              </a:rPr>
              <a:t> no</a:t>
            </a:r>
            <a:r>
              <a:rPr lang="zh-CN" altLang="en-US" sz="2400" dirty="0">
                <a:solidFill>
                  <a:schemeClr val="bg1"/>
                </a:solidFill>
              </a:rPr>
              <a:t>修改为</a:t>
            </a:r>
            <a:r>
              <a:rPr lang="en-US" altLang="zh-CN" sz="2400" dirty="0">
                <a:solidFill>
                  <a:schemeClr val="bg1"/>
                </a:solidFill>
              </a:rPr>
              <a:t>yes</a:t>
            </a:r>
          </a:p>
          <a:p>
            <a:pPr marL="342900" indent="-342900">
              <a:lnSpc>
                <a:spcPts val="3400"/>
              </a:lnSpc>
              <a:buClr>
                <a:schemeClr val="bg1"/>
              </a:buClr>
              <a:buSzPct val="60000"/>
              <a:buFont typeface="Wingdings" panose="05000000000000000000" pitchFamily="2" charset="2"/>
              <a:buChar char="l"/>
            </a:pPr>
            <a:r>
              <a:rPr lang="zh-CN" altLang="en-US" sz="2400" dirty="0">
                <a:solidFill>
                  <a:schemeClr val="bg1"/>
                </a:solidFill>
              </a:rPr>
              <a:t>将</a:t>
            </a:r>
            <a:r>
              <a:rPr lang="en-US" altLang="zh-CN" sz="2400" dirty="0" err="1">
                <a:solidFill>
                  <a:schemeClr val="bg1"/>
                </a:solidFill>
              </a:rPr>
              <a:t>aof</a:t>
            </a:r>
            <a:r>
              <a:rPr lang="zh-CN" altLang="en-US" sz="2400" dirty="0">
                <a:solidFill>
                  <a:schemeClr val="bg1"/>
                </a:solidFill>
              </a:rPr>
              <a:t>文件复制到对应目录</a:t>
            </a:r>
            <a:r>
              <a:rPr lang="zh-CN" altLang="en-US" sz="2400" dirty="0" smtClean="0">
                <a:solidFill>
                  <a:schemeClr val="bg1"/>
                </a:solidFill>
              </a:rPr>
              <a:t>下</a:t>
            </a:r>
            <a:endParaRPr lang="en-US" altLang="zh-CN" sz="2400" dirty="0" smtClean="0">
              <a:solidFill>
                <a:schemeClr val="bg1"/>
              </a:solidFill>
            </a:endParaRPr>
          </a:p>
          <a:p>
            <a:pPr marL="342900" indent="-342900">
              <a:lnSpc>
                <a:spcPts val="3400"/>
              </a:lnSpc>
              <a:buClr>
                <a:schemeClr val="bg1"/>
              </a:buClr>
              <a:buSzPct val="60000"/>
              <a:buFont typeface="Wingdings" panose="05000000000000000000" pitchFamily="2" charset="2"/>
              <a:buChar char="l"/>
            </a:pPr>
            <a:r>
              <a:rPr lang="zh-CN" altLang="en-US" sz="2400" dirty="0" smtClean="0">
                <a:solidFill>
                  <a:schemeClr val="bg1"/>
                </a:solidFill>
              </a:rPr>
              <a:t>恢复：重启</a:t>
            </a:r>
            <a:r>
              <a:rPr lang="en-US" altLang="zh-CN" sz="2400" dirty="0" err="1" smtClean="0">
                <a:solidFill>
                  <a:schemeClr val="bg1"/>
                </a:solidFill>
              </a:rPr>
              <a:t>redis</a:t>
            </a:r>
            <a:r>
              <a:rPr lang="zh-CN" altLang="en-US" sz="2400" dirty="0" smtClean="0">
                <a:solidFill>
                  <a:schemeClr val="bg1"/>
                </a:solidFill>
              </a:rPr>
              <a:t>然后重新加载</a:t>
            </a:r>
            <a:endParaRPr lang="en-US" altLang="zh-CN" sz="2400" dirty="0">
              <a:solidFill>
                <a:schemeClr val="bg1"/>
              </a:solidFill>
            </a:endParaRPr>
          </a:p>
          <a:p>
            <a:pPr marL="342900" indent="-342900">
              <a:lnSpc>
                <a:spcPts val="3400"/>
              </a:lnSpc>
              <a:buClr>
                <a:schemeClr val="bg1"/>
              </a:buClr>
              <a:buSzPct val="60000"/>
              <a:buFont typeface="Wingdings" panose="05000000000000000000" pitchFamily="2" charset="2"/>
              <a:buChar char="l"/>
            </a:pPr>
            <a:endParaRPr lang="en-US" altLang="zh-CN" sz="2400" dirty="0">
              <a:solidFill>
                <a:schemeClr val="bg1"/>
              </a:solidFill>
            </a:endParaRPr>
          </a:p>
          <a:p>
            <a:r>
              <a:rPr lang="zh-CN" altLang="en-US" sz="2400" dirty="0">
                <a:solidFill>
                  <a:schemeClr val="bg1"/>
                </a:solidFill>
              </a:rPr>
              <a:t>异常</a:t>
            </a:r>
            <a:r>
              <a:rPr lang="zh-CN" altLang="en-US" sz="2400" dirty="0" smtClean="0">
                <a:solidFill>
                  <a:schemeClr val="bg1"/>
                </a:solidFill>
              </a:rPr>
              <a:t>恢复</a:t>
            </a:r>
            <a:endParaRPr lang="en-US" altLang="zh-CN" sz="2400" dirty="0" smtClean="0">
              <a:solidFill>
                <a:schemeClr val="bg1"/>
              </a:solidFill>
            </a:endParaRPr>
          </a:p>
          <a:p>
            <a:pPr marL="342900" indent="-342900">
              <a:lnSpc>
                <a:spcPts val="3400"/>
              </a:lnSpc>
              <a:buClr>
                <a:schemeClr val="bg1"/>
              </a:buClr>
              <a:buSzPct val="60000"/>
              <a:buFont typeface="Wingdings" panose="05000000000000000000" pitchFamily="2" charset="2"/>
              <a:buChar char="l"/>
            </a:pPr>
            <a:r>
              <a:rPr lang="zh-CN" altLang="en-US" sz="2400" dirty="0">
                <a:solidFill>
                  <a:schemeClr val="bg1"/>
                </a:solidFill>
              </a:rPr>
              <a:t>启动：设置</a:t>
            </a:r>
            <a:r>
              <a:rPr lang="en-US" altLang="zh-CN" sz="2400" dirty="0">
                <a:solidFill>
                  <a:schemeClr val="bg1"/>
                </a:solidFill>
              </a:rPr>
              <a:t>yes</a:t>
            </a:r>
            <a:r>
              <a:rPr lang="zh-CN" altLang="en-US" sz="2400" dirty="0">
                <a:solidFill>
                  <a:schemeClr val="bg1"/>
                </a:solidFill>
              </a:rPr>
              <a:t>，修改默认的</a:t>
            </a:r>
            <a:r>
              <a:rPr lang="en-US" altLang="zh-CN" sz="2400" dirty="0" err="1">
                <a:solidFill>
                  <a:schemeClr val="bg1"/>
                </a:solidFill>
              </a:rPr>
              <a:t>appendonly</a:t>
            </a:r>
            <a:r>
              <a:rPr lang="en-US" altLang="zh-CN" sz="2400" dirty="0">
                <a:solidFill>
                  <a:schemeClr val="bg1"/>
                </a:solidFill>
              </a:rPr>
              <a:t> no</a:t>
            </a:r>
            <a:r>
              <a:rPr lang="zh-CN" altLang="en-US" sz="2400" dirty="0">
                <a:solidFill>
                  <a:schemeClr val="bg1"/>
                </a:solidFill>
              </a:rPr>
              <a:t>修改为</a:t>
            </a:r>
            <a:r>
              <a:rPr lang="en-US" altLang="zh-CN" sz="2400" dirty="0">
                <a:solidFill>
                  <a:schemeClr val="bg1"/>
                </a:solidFill>
              </a:rPr>
              <a:t>yes</a:t>
            </a:r>
          </a:p>
          <a:p>
            <a:pPr marL="342900" indent="-342900">
              <a:lnSpc>
                <a:spcPts val="3400"/>
              </a:lnSpc>
              <a:buClr>
                <a:schemeClr val="bg1"/>
              </a:buClr>
              <a:buSzPct val="60000"/>
              <a:buFont typeface="Wingdings" panose="05000000000000000000" pitchFamily="2" charset="2"/>
              <a:buChar char="l"/>
            </a:pPr>
            <a:r>
              <a:rPr lang="zh-CN" altLang="en-US" sz="2400" dirty="0" smtClean="0">
                <a:solidFill>
                  <a:schemeClr val="bg1"/>
                </a:solidFill>
              </a:rPr>
              <a:t>将写坏的</a:t>
            </a:r>
            <a:r>
              <a:rPr lang="en-US" altLang="zh-CN" sz="2400" dirty="0" err="1" smtClean="0">
                <a:solidFill>
                  <a:schemeClr val="bg1"/>
                </a:solidFill>
              </a:rPr>
              <a:t>aof</a:t>
            </a:r>
            <a:r>
              <a:rPr lang="zh-CN" altLang="en-US" sz="2400" dirty="0">
                <a:solidFill>
                  <a:schemeClr val="bg1"/>
                </a:solidFill>
              </a:rPr>
              <a:t>文件复制到对应目录下</a:t>
            </a:r>
            <a:endParaRPr lang="en-US" altLang="zh-CN" sz="2400" dirty="0">
              <a:solidFill>
                <a:schemeClr val="bg1"/>
              </a:solidFill>
            </a:endParaRPr>
          </a:p>
          <a:p>
            <a:pPr marL="342900" indent="-342900">
              <a:lnSpc>
                <a:spcPts val="3400"/>
              </a:lnSpc>
              <a:buClr>
                <a:schemeClr val="bg1"/>
              </a:buClr>
              <a:buSzPct val="60000"/>
              <a:buFont typeface="Wingdings" panose="05000000000000000000" pitchFamily="2" charset="2"/>
              <a:buChar char="l"/>
            </a:pPr>
            <a:r>
              <a:rPr lang="zh-CN" altLang="en-US" sz="2400" dirty="0">
                <a:solidFill>
                  <a:schemeClr val="bg1"/>
                </a:solidFill>
              </a:rPr>
              <a:t>修复</a:t>
            </a:r>
            <a:r>
              <a:rPr lang="zh-CN" altLang="en-US" sz="2400" dirty="0" smtClean="0">
                <a:solidFill>
                  <a:schemeClr val="bg1"/>
                </a:solidFill>
              </a:rPr>
              <a:t>：</a:t>
            </a:r>
            <a:r>
              <a:rPr lang="en-US" altLang="zh-CN" sz="2400" dirty="0" err="1" smtClean="0">
                <a:solidFill>
                  <a:schemeClr val="bg1"/>
                </a:solidFill>
              </a:rPr>
              <a:t>redis</a:t>
            </a:r>
            <a:r>
              <a:rPr lang="en-US" altLang="zh-CN" sz="2400" dirty="0" smtClean="0">
                <a:solidFill>
                  <a:schemeClr val="bg1"/>
                </a:solidFill>
              </a:rPr>
              <a:t>-check-</a:t>
            </a:r>
            <a:r>
              <a:rPr lang="en-US" altLang="zh-CN" sz="2400" dirty="0" err="1" smtClean="0">
                <a:solidFill>
                  <a:schemeClr val="bg1"/>
                </a:solidFill>
              </a:rPr>
              <a:t>aof</a:t>
            </a:r>
            <a:r>
              <a:rPr lang="en-US" altLang="zh-CN" sz="2400" dirty="0" smtClean="0">
                <a:solidFill>
                  <a:schemeClr val="bg1"/>
                </a:solidFill>
              </a:rPr>
              <a:t> –fix</a:t>
            </a:r>
            <a:r>
              <a:rPr lang="zh-CN" altLang="en-US" sz="2400" dirty="0" smtClean="0">
                <a:solidFill>
                  <a:schemeClr val="bg1"/>
                </a:solidFill>
              </a:rPr>
              <a:t>进行修复</a:t>
            </a:r>
            <a:endParaRPr lang="en-US" altLang="zh-CN" sz="2400" dirty="0" smtClean="0">
              <a:solidFill>
                <a:schemeClr val="bg1"/>
              </a:solidFill>
            </a:endParaRPr>
          </a:p>
          <a:p>
            <a:pPr marL="342900" indent="-342900">
              <a:lnSpc>
                <a:spcPts val="3400"/>
              </a:lnSpc>
              <a:buClr>
                <a:schemeClr val="bg1"/>
              </a:buClr>
              <a:buSzPct val="60000"/>
              <a:buFont typeface="Wingdings" panose="05000000000000000000" pitchFamily="2" charset="2"/>
              <a:buChar char="l"/>
            </a:pPr>
            <a:r>
              <a:rPr lang="zh-CN" altLang="en-US" sz="2400" dirty="0" smtClean="0">
                <a:solidFill>
                  <a:schemeClr val="bg1"/>
                </a:solidFill>
              </a:rPr>
              <a:t>恢复：</a:t>
            </a:r>
            <a:r>
              <a:rPr lang="zh-CN" altLang="en-US" sz="2400" dirty="0">
                <a:solidFill>
                  <a:schemeClr val="bg1"/>
                </a:solidFill>
              </a:rPr>
              <a:t>重启</a:t>
            </a:r>
            <a:r>
              <a:rPr lang="en-US" altLang="zh-CN" sz="2400" dirty="0" err="1">
                <a:solidFill>
                  <a:schemeClr val="bg1"/>
                </a:solidFill>
              </a:rPr>
              <a:t>redis</a:t>
            </a:r>
            <a:r>
              <a:rPr lang="zh-CN" altLang="en-US" sz="2400" dirty="0">
                <a:solidFill>
                  <a:schemeClr val="bg1"/>
                </a:solidFill>
              </a:rPr>
              <a:t>然后重新加载</a:t>
            </a:r>
            <a:endParaRPr lang="en-US" altLang="zh-CN" sz="2400" dirty="0">
              <a:solidFill>
                <a:schemeClr val="bg1"/>
              </a:solidFill>
            </a:endParaRPr>
          </a:p>
          <a:p>
            <a:pPr>
              <a:lnSpc>
                <a:spcPts val="3400"/>
              </a:lnSpc>
              <a:buClr>
                <a:schemeClr val="bg1"/>
              </a:buClr>
              <a:buSzPct val="60000"/>
            </a:pPr>
            <a:endParaRPr lang="en-US" altLang="zh-CN" sz="2400" dirty="0">
              <a:solidFill>
                <a:schemeClr val="bg1"/>
              </a:solidFill>
            </a:endParaRPr>
          </a:p>
          <a:p>
            <a:endParaRPr lang="zh-CN" altLang="en-US" sz="2400" dirty="0">
              <a:solidFill>
                <a:schemeClr val="bg1"/>
              </a:solidFill>
            </a:endParaRPr>
          </a:p>
        </p:txBody>
      </p:sp>
    </p:spTree>
    <p:extLst>
      <p:ext uri="{BB962C8B-B14F-4D97-AF65-F5344CB8AC3E}">
        <p14:creationId xmlns:p14="http://schemas.microsoft.com/office/powerpoint/2010/main" val="422294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a:solidFill>
                  <a:schemeClr val="bg1"/>
                </a:solidFill>
              </a:rPr>
              <a:t>持久化</a:t>
            </a:r>
            <a:r>
              <a:rPr lang="en-US" altLang="zh-CN" sz="2800" dirty="0">
                <a:solidFill>
                  <a:schemeClr val="bg1"/>
                </a:solidFill>
              </a:rPr>
              <a:t>-</a:t>
            </a:r>
            <a:r>
              <a:rPr lang="en-US" altLang="zh-CN" sz="2800" dirty="0" err="1">
                <a:solidFill>
                  <a:schemeClr val="bg1"/>
                </a:solidFill>
              </a:rPr>
              <a:t>AOF</a:t>
            </a:r>
            <a:r>
              <a:rPr lang="en-US" altLang="zh-CN" sz="2800" dirty="0">
                <a:solidFill>
                  <a:schemeClr val="bg1"/>
                </a:solidFill>
              </a:rPr>
              <a:t> </a:t>
            </a:r>
            <a:r>
              <a:rPr lang="en-US" altLang="zh-CN" sz="2800" dirty="0" smtClean="0">
                <a:solidFill>
                  <a:schemeClr val="bg1"/>
                </a:solidFill>
              </a:rPr>
              <a:t>Rewrite</a:t>
            </a:r>
            <a:r>
              <a:rPr lang="zh-CN" altLang="en-US" sz="2800" dirty="0" smtClean="0">
                <a:solidFill>
                  <a:schemeClr val="bg1"/>
                </a:solidFill>
              </a:rPr>
              <a:t>是什么</a:t>
            </a:r>
            <a:endParaRPr lang="zh-CN" altLang="en-US" sz="2800" dirty="0">
              <a:solidFill>
                <a:schemeClr val="bg1"/>
              </a:solidFill>
            </a:endParaRPr>
          </a:p>
        </p:txBody>
      </p:sp>
      <p:sp>
        <p:nvSpPr>
          <p:cNvPr id="3" name="副标题 2"/>
          <p:cNvSpPr>
            <a:spLocks noGrp="1"/>
          </p:cNvSpPr>
          <p:nvPr>
            <p:ph type="subTitle" idx="1"/>
          </p:nvPr>
        </p:nvSpPr>
        <p:spPr>
          <a:xfrm>
            <a:off x="355291" y="843558"/>
            <a:ext cx="8838676" cy="3794850"/>
          </a:xfrm>
        </p:spPr>
        <p:txBody>
          <a:bodyPr/>
          <a:lstStyle/>
          <a:p>
            <a:pPr>
              <a:lnSpc>
                <a:spcPts val="3400"/>
              </a:lnSpc>
            </a:pPr>
            <a:r>
              <a:rPr lang="zh-CN" altLang="en-US" sz="2400" dirty="0" smtClean="0">
                <a:solidFill>
                  <a:schemeClr val="bg1"/>
                </a:solidFill>
              </a:rPr>
              <a:t>     因为 </a:t>
            </a:r>
            <a:r>
              <a:rPr lang="en-US" altLang="zh-CN" sz="2400" dirty="0" err="1">
                <a:solidFill>
                  <a:schemeClr val="bg1"/>
                </a:solidFill>
              </a:rPr>
              <a:t>AOF</a:t>
            </a:r>
            <a:r>
              <a:rPr lang="en-US" altLang="zh-CN" sz="2400" dirty="0">
                <a:solidFill>
                  <a:schemeClr val="bg1"/>
                </a:solidFill>
              </a:rPr>
              <a:t> </a:t>
            </a:r>
            <a:r>
              <a:rPr lang="zh-CN" altLang="en-US" sz="2400" dirty="0">
                <a:solidFill>
                  <a:schemeClr val="bg1"/>
                </a:solidFill>
              </a:rPr>
              <a:t>的运作方式是不断地将命令追加到文件的末尾</a:t>
            </a:r>
            <a:r>
              <a:rPr lang="zh-CN" altLang="en-US" sz="2400" dirty="0" smtClean="0">
                <a:solidFill>
                  <a:schemeClr val="bg1"/>
                </a:solidFill>
              </a:rPr>
              <a:t>，所以</a:t>
            </a:r>
            <a:r>
              <a:rPr lang="zh-CN" altLang="en-US" sz="2400" dirty="0">
                <a:solidFill>
                  <a:schemeClr val="bg1"/>
                </a:solidFill>
              </a:rPr>
              <a:t>随着写入命令的不断增加， </a:t>
            </a:r>
            <a:r>
              <a:rPr lang="en-US" altLang="zh-CN" sz="2400" dirty="0" err="1">
                <a:solidFill>
                  <a:schemeClr val="bg1"/>
                </a:solidFill>
              </a:rPr>
              <a:t>AOF</a:t>
            </a:r>
            <a:r>
              <a:rPr lang="en-US" altLang="zh-CN" sz="2400" dirty="0">
                <a:solidFill>
                  <a:schemeClr val="bg1"/>
                </a:solidFill>
              </a:rPr>
              <a:t> </a:t>
            </a:r>
            <a:r>
              <a:rPr lang="zh-CN" altLang="en-US" sz="2400" dirty="0">
                <a:solidFill>
                  <a:schemeClr val="bg1"/>
                </a:solidFill>
              </a:rPr>
              <a:t>文件的体积也会变得越来越大</a:t>
            </a:r>
            <a:r>
              <a:rPr lang="zh-CN" altLang="en-US" sz="2400" dirty="0" smtClean="0">
                <a:solidFill>
                  <a:schemeClr val="bg1"/>
                </a:solidFill>
              </a:rPr>
              <a:t>。当</a:t>
            </a:r>
            <a:r>
              <a:rPr lang="en-US" altLang="zh-CN" sz="2400" dirty="0" err="1" smtClean="0">
                <a:solidFill>
                  <a:schemeClr val="bg1"/>
                </a:solidFill>
              </a:rPr>
              <a:t>AOF</a:t>
            </a:r>
            <a:r>
              <a:rPr lang="zh-CN" altLang="en-US" sz="2400" dirty="0" smtClean="0">
                <a:solidFill>
                  <a:schemeClr val="bg1"/>
                </a:solidFill>
              </a:rPr>
              <a:t>文件的大小超过所设定的阈值时，</a:t>
            </a:r>
            <a:r>
              <a:rPr lang="en-US" altLang="zh-CN" sz="2400" dirty="0" err="1" smtClean="0">
                <a:solidFill>
                  <a:schemeClr val="bg1"/>
                </a:solidFill>
              </a:rPr>
              <a:t>redis</a:t>
            </a:r>
            <a:r>
              <a:rPr lang="zh-CN" altLang="en-US" sz="2400" dirty="0" smtClean="0">
                <a:solidFill>
                  <a:schemeClr val="bg1"/>
                </a:solidFill>
              </a:rPr>
              <a:t>就会启动</a:t>
            </a:r>
            <a:r>
              <a:rPr lang="en-US" altLang="zh-CN" sz="2400" dirty="0" err="1" smtClean="0">
                <a:solidFill>
                  <a:schemeClr val="bg1"/>
                </a:solidFill>
              </a:rPr>
              <a:t>AOF</a:t>
            </a:r>
            <a:r>
              <a:rPr lang="zh-CN" altLang="en-US" sz="2400" dirty="0" smtClean="0">
                <a:solidFill>
                  <a:schemeClr val="bg1"/>
                </a:solidFill>
              </a:rPr>
              <a:t>文件的内容压缩。执行</a:t>
            </a:r>
            <a:r>
              <a:rPr lang="en-US" altLang="zh-CN" sz="2400" dirty="0" err="1" smtClean="0">
                <a:solidFill>
                  <a:schemeClr val="bg1"/>
                </a:solidFill>
              </a:rPr>
              <a:t>bgrewriteof</a:t>
            </a:r>
            <a:r>
              <a:rPr lang="zh-CN" altLang="en-US" sz="2400" dirty="0" smtClean="0">
                <a:solidFill>
                  <a:schemeClr val="bg1"/>
                </a:solidFill>
              </a:rPr>
              <a:t>命令</a:t>
            </a:r>
            <a:r>
              <a:rPr lang="zh-CN" altLang="en-US" sz="2400" dirty="0">
                <a:solidFill>
                  <a:schemeClr val="bg1"/>
                </a:solidFill>
              </a:rPr>
              <a:t>， </a:t>
            </a:r>
            <a:r>
              <a:rPr lang="en-US" altLang="zh-CN" sz="2400" dirty="0" err="1">
                <a:solidFill>
                  <a:schemeClr val="bg1"/>
                </a:solidFill>
              </a:rPr>
              <a:t>Redis</a:t>
            </a:r>
            <a:r>
              <a:rPr lang="en-US" altLang="zh-CN" sz="2400" dirty="0">
                <a:solidFill>
                  <a:schemeClr val="bg1"/>
                </a:solidFill>
              </a:rPr>
              <a:t> </a:t>
            </a:r>
            <a:r>
              <a:rPr lang="zh-CN" altLang="en-US" sz="2400" dirty="0">
                <a:solidFill>
                  <a:schemeClr val="bg1"/>
                </a:solidFill>
              </a:rPr>
              <a:t>将生成一个</a:t>
            </a:r>
            <a:r>
              <a:rPr lang="zh-CN" altLang="en-US" sz="2400" dirty="0">
                <a:solidFill>
                  <a:srgbClr val="FF0000"/>
                </a:solidFill>
              </a:rPr>
              <a:t>新</a:t>
            </a:r>
            <a:r>
              <a:rPr lang="zh-CN" altLang="en-US" sz="2400" dirty="0" smtClean="0">
                <a:solidFill>
                  <a:srgbClr val="FF0000"/>
                </a:solidFill>
              </a:rPr>
              <a:t>的</a:t>
            </a:r>
            <a:r>
              <a:rPr lang="en-US" altLang="zh-CN" sz="2400" dirty="0" err="1" smtClean="0">
                <a:solidFill>
                  <a:srgbClr val="FF0000"/>
                </a:solidFill>
              </a:rPr>
              <a:t>AOF</a:t>
            </a:r>
            <a:r>
              <a:rPr lang="zh-CN" altLang="en-US" sz="2400" dirty="0" smtClean="0">
                <a:solidFill>
                  <a:schemeClr val="bg1"/>
                </a:solidFill>
              </a:rPr>
              <a:t>文件</a:t>
            </a:r>
            <a:r>
              <a:rPr lang="zh-CN" altLang="en-US" sz="2400" dirty="0">
                <a:solidFill>
                  <a:schemeClr val="bg1"/>
                </a:solidFill>
              </a:rPr>
              <a:t>， 这个文件包含重建当前数据集所需的最少命令</a:t>
            </a:r>
            <a:r>
              <a:rPr lang="zh-CN" altLang="en-US" sz="2400" dirty="0"/>
              <a:t>。</a:t>
            </a:r>
          </a:p>
          <a:p>
            <a:endParaRPr lang="zh-CN" altLang="en-US" dirty="0"/>
          </a:p>
        </p:txBody>
      </p:sp>
    </p:spTree>
    <p:extLst>
      <p:ext uri="{BB962C8B-B14F-4D97-AF65-F5344CB8AC3E}">
        <p14:creationId xmlns:p14="http://schemas.microsoft.com/office/powerpoint/2010/main" val="168580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a:solidFill>
                  <a:schemeClr val="bg1"/>
                </a:solidFill>
              </a:rPr>
              <a:t>持久化</a:t>
            </a:r>
            <a:r>
              <a:rPr lang="en-US" altLang="zh-CN" sz="2800" dirty="0">
                <a:solidFill>
                  <a:schemeClr val="bg1"/>
                </a:solidFill>
              </a:rPr>
              <a:t>-</a:t>
            </a:r>
            <a:r>
              <a:rPr lang="en-US" altLang="zh-CN" sz="2800" dirty="0" err="1">
                <a:solidFill>
                  <a:schemeClr val="bg1"/>
                </a:solidFill>
              </a:rPr>
              <a:t>AOF</a:t>
            </a:r>
            <a:r>
              <a:rPr lang="en-US" altLang="zh-CN" sz="2800" dirty="0">
                <a:solidFill>
                  <a:schemeClr val="bg1"/>
                </a:solidFill>
              </a:rPr>
              <a:t> </a:t>
            </a:r>
            <a:r>
              <a:rPr lang="en-US" altLang="zh-CN" sz="2800" dirty="0" smtClean="0">
                <a:solidFill>
                  <a:schemeClr val="bg1"/>
                </a:solidFill>
              </a:rPr>
              <a:t>Rewrite</a:t>
            </a:r>
            <a:r>
              <a:rPr lang="zh-CN" altLang="en-US" sz="2800" dirty="0" smtClean="0">
                <a:solidFill>
                  <a:schemeClr val="bg1"/>
                </a:solidFill>
              </a:rPr>
              <a:t>原理</a:t>
            </a:r>
            <a:endParaRPr lang="zh-CN" altLang="en-US" sz="2800" dirty="0">
              <a:solidFill>
                <a:schemeClr val="bg1"/>
              </a:solidFill>
            </a:endParaRPr>
          </a:p>
        </p:txBody>
      </p:sp>
      <p:sp>
        <p:nvSpPr>
          <p:cNvPr id="3" name="副标题 2"/>
          <p:cNvSpPr>
            <a:spLocks noGrp="1"/>
          </p:cNvSpPr>
          <p:nvPr>
            <p:ph type="subTitle" idx="1"/>
          </p:nvPr>
        </p:nvSpPr>
        <p:spPr>
          <a:xfrm>
            <a:off x="275968" y="843558"/>
            <a:ext cx="8838676" cy="3794850"/>
          </a:xfrm>
        </p:spPr>
        <p:txBody>
          <a:bodyPr/>
          <a:lstStyle/>
          <a:p>
            <a:pPr>
              <a:lnSpc>
                <a:spcPts val="3400"/>
              </a:lnSpc>
            </a:pPr>
            <a:r>
              <a:rPr lang="zh-CN" altLang="en-US" sz="2400" dirty="0" smtClean="0">
                <a:solidFill>
                  <a:schemeClr val="bg1"/>
                </a:solidFill>
              </a:rPr>
              <a:t>     </a:t>
            </a:r>
            <a:r>
              <a:rPr lang="en-US" altLang="zh-CN" sz="2400" dirty="0" err="1" smtClean="0">
                <a:solidFill>
                  <a:schemeClr val="bg1"/>
                </a:solidFill>
              </a:rPr>
              <a:t>AOF</a:t>
            </a:r>
            <a:r>
              <a:rPr lang="en-US" altLang="zh-CN" sz="2400" dirty="0" smtClean="0">
                <a:solidFill>
                  <a:schemeClr val="bg1"/>
                </a:solidFill>
              </a:rPr>
              <a:t> </a:t>
            </a:r>
            <a:r>
              <a:rPr lang="zh-CN" altLang="en-US" sz="2400" dirty="0" smtClean="0">
                <a:solidFill>
                  <a:schemeClr val="bg1"/>
                </a:solidFill>
              </a:rPr>
              <a:t>文件持续增长时，会</a:t>
            </a:r>
            <a:r>
              <a:rPr lang="en-US" altLang="zh-CN" sz="2400" dirty="0" smtClean="0">
                <a:solidFill>
                  <a:schemeClr val="bg1"/>
                </a:solidFill>
              </a:rPr>
              <a:t>fork</a:t>
            </a:r>
            <a:r>
              <a:rPr lang="zh-CN" altLang="en-US" sz="2400" dirty="0" smtClean="0">
                <a:solidFill>
                  <a:schemeClr val="bg1"/>
                </a:solidFill>
              </a:rPr>
              <a:t>出一条新进程来将文件重写，</a:t>
            </a:r>
            <a:endParaRPr lang="en-US" altLang="zh-CN" sz="2400" dirty="0" smtClean="0">
              <a:solidFill>
                <a:schemeClr val="bg1"/>
              </a:solidFill>
            </a:endParaRPr>
          </a:p>
          <a:p>
            <a:pPr>
              <a:lnSpc>
                <a:spcPts val="3400"/>
              </a:lnSpc>
            </a:pPr>
            <a:r>
              <a:rPr lang="zh-CN" altLang="en-US" sz="2400" dirty="0" smtClean="0">
                <a:solidFill>
                  <a:schemeClr val="bg1"/>
                </a:solidFill>
              </a:rPr>
              <a:t>遍历新进程的内存中数据，每条记录有一条</a:t>
            </a:r>
            <a:r>
              <a:rPr lang="en-US" altLang="zh-CN" sz="2400" dirty="0" smtClean="0">
                <a:solidFill>
                  <a:schemeClr val="bg1"/>
                </a:solidFill>
              </a:rPr>
              <a:t>set</a:t>
            </a:r>
            <a:r>
              <a:rPr lang="zh-CN" altLang="en-US" sz="2400" dirty="0" smtClean="0">
                <a:solidFill>
                  <a:schemeClr val="bg1"/>
                </a:solidFill>
              </a:rPr>
              <a:t>语句。重写</a:t>
            </a:r>
            <a:r>
              <a:rPr lang="en-US" altLang="zh-CN" sz="2400" dirty="0" err="1" smtClean="0">
                <a:solidFill>
                  <a:schemeClr val="bg1"/>
                </a:solidFill>
              </a:rPr>
              <a:t>aof</a:t>
            </a:r>
            <a:r>
              <a:rPr lang="zh-CN" altLang="en-US" sz="2400" dirty="0" smtClean="0">
                <a:solidFill>
                  <a:schemeClr val="bg1"/>
                </a:solidFill>
              </a:rPr>
              <a:t>文件的操作，并没有读取旧的</a:t>
            </a:r>
            <a:r>
              <a:rPr lang="en-US" altLang="zh-CN" sz="2400" dirty="0" err="1" smtClean="0">
                <a:solidFill>
                  <a:schemeClr val="bg1"/>
                </a:solidFill>
              </a:rPr>
              <a:t>aof</a:t>
            </a:r>
            <a:r>
              <a:rPr lang="zh-CN" altLang="en-US" sz="2400" dirty="0" smtClean="0">
                <a:solidFill>
                  <a:schemeClr val="bg1"/>
                </a:solidFill>
              </a:rPr>
              <a:t>文件，而是将整个内存中的数据库内容用命令的方式重写了一个新的</a:t>
            </a:r>
            <a:r>
              <a:rPr lang="en-US" altLang="zh-CN" sz="2400" dirty="0" err="1" smtClean="0">
                <a:solidFill>
                  <a:schemeClr val="bg1"/>
                </a:solidFill>
              </a:rPr>
              <a:t>aof</a:t>
            </a:r>
            <a:r>
              <a:rPr lang="zh-CN" altLang="en-US" sz="2400" dirty="0" smtClean="0">
                <a:solidFill>
                  <a:schemeClr val="bg1"/>
                </a:solidFill>
              </a:rPr>
              <a:t>文件，这点和快照类似。</a:t>
            </a:r>
            <a:endParaRPr lang="zh-CN" altLang="en-US" dirty="0"/>
          </a:p>
        </p:txBody>
      </p:sp>
    </p:spTree>
    <p:extLst>
      <p:ext uri="{BB962C8B-B14F-4D97-AF65-F5344CB8AC3E}">
        <p14:creationId xmlns:p14="http://schemas.microsoft.com/office/powerpoint/2010/main" val="333288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a:solidFill>
                  <a:schemeClr val="bg1"/>
                </a:solidFill>
              </a:rPr>
              <a:t>持久化</a:t>
            </a:r>
            <a:r>
              <a:rPr lang="en-US" altLang="zh-CN" sz="2800" dirty="0">
                <a:solidFill>
                  <a:schemeClr val="bg1"/>
                </a:solidFill>
              </a:rPr>
              <a:t>-</a:t>
            </a:r>
            <a:r>
              <a:rPr lang="en-US" altLang="zh-CN" sz="2800" dirty="0" err="1">
                <a:solidFill>
                  <a:schemeClr val="bg1"/>
                </a:solidFill>
              </a:rPr>
              <a:t>AOF</a:t>
            </a:r>
            <a:r>
              <a:rPr lang="en-US" altLang="zh-CN" sz="2800" dirty="0">
                <a:solidFill>
                  <a:schemeClr val="bg1"/>
                </a:solidFill>
              </a:rPr>
              <a:t> Rewrite</a:t>
            </a:r>
            <a:r>
              <a:rPr lang="zh-CN" altLang="en-US" sz="2800" dirty="0" smtClean="0">
                <a:solidFill>
                  <a:schemeClr val="bg1"/>
                </a:solidFill>
              </a:rPr>
              <a:t>触发机制</a:t>
            </a:r>
            <a:endParaRPr lang="zh-CN" altLang="en-US" sz="2800" dirty="0">
              <a:solidFill>
                <a:schemeClr val="bg1"/>
              </a:solidFill>
            </a:endParaRPr>
          </a:p>
        </p:txBody>
      </p:sp>
      <p:sp>
        <p:nvSpPr>
          <p:cNvPr id="3" name="副标题 2"/>
          <p:cNvSpPr>
            <a:spLocks noGrp="1"/>
          </p:cNvSpPr>
          <p:nvPr>
            <p:ph type="subTitle" idx="1"/>
          </p:nvPr>
        </p:nvSpPr>
        <p:spPr>
          <a:xfrm>
            <a:off x="355291" y="843558"/>
            <a:ext cx="8838676" cy="3794850"/>
          </a:xfrm>
        </p:spPr>
        <p:txBody>
          <a:bodyPr/>
          <a:lstStyle/>
          <a:p>
            <a:pPr>
              <a:lnSpc>
                <a:spcPct val="150000"/>
              </a:lnSpc>
            </a:pPr>
            <a:r>
              <a:rPr lang="zh-CN" altLang="en-US" sz="2400" dirty="0" smtClean="0">
                <a:solidFill>
                  <a:schemeClr val="bg1"/>
                </a:solidFill>
              </a:rPr>
              <a:t>      </a:t>
            </a:r>
            <a:r>
              <a:rPr lang="en-US" altLang="zh-CN" sz="2400" dirty="0" err="1" smtClean="0">
                <a:solidFill>
                  <a:schemeClr val="bg1"/>
                </a:solidFill>
              </a:rPr>
              <a:t>Redis</a:t>
            </a:r>
            <a:r>
              <a:rPr lang="zh-CN" altLang="en-US" sz="2400" dirty="0" smtClean="0">
                <a:solidFill>
                  <a:schemeClr val="bg1"/>
                </a:solidFill>
              </a:rPr>
              <a:t>会记录上次重写时的</a:t>
            </a:r>
            <a:r>
              <a:rPr lang="en-US" altLang="zh-CN" sz="2400" dirty="0" err="1" smtClean="0">
                <a:solidFill>
                  <a:schemeClr val="bg1"/>
                </a:solidFill>
              </a:rPr>
              <a:t>AOF</a:t>
            </a:r>
            <a:r>
              <a:rPr lang="zh-CN" altLang="en-US" sz="2400" dirty="0" smtClean="0">
                <a:solidFill>
                  <a:schemeClr val="bg1"/>
                </a:solidFill>
              </a:rPr>
              <a:t>大小，默认配置适当</a:t>
            </a:r>
            <a:r>
              <a:rPr lang="en-US" altLang="zh-CN" sz="2400" dirty="0" err="1" smtClean="0">
                <a:solidFill>
                  <a:schemeClr val="bg1"/>
                </a:solidFill>
              </a:rPr>
              <a:t>AOF</a:t>
            </a:r>
            <a:r>
              <a:rPr lang="zh-CN" altLang="en-US" sz="2400" dirty="0" smtClean="0">
                <a:solidFill>
                  <a:schemeClr val="bg1"/>
                </a:solidFill>
              </a:rPr>
              <a:t>文件大小是上次</a:t>
            </a:r>
            <a:r>
              <a:rPr lang="en-US" altLang="zh-CN" sz="2400" dirty="0" smtClean="0">
                <a:solidFill>
                  <a:schemeClr val="bg1"/>
                </a:solidFill>
              </a:rPr>
              <a:t>rewrite</a:t>
            </a:r>
            <a:r>
              <a:rPr lang="zh-CN" altLang="en-US" sz="2400" dirty="0" smtClean="0">
                <a:solidFill>
                  <a:schemeClr val="bg1"/>
                </a:solidFill>
              </a:rPr>
              <a:t>后大小的一倍且文件大于</a:t>
            </a:r>
            <a:r>
              <a:rPr lang="en-US" altLang="zh-CN" sz="2400" dirty="0" smtClean="0">
                <a:solidFill>
                  <a:schemeClr val="bg1"/>
                </a:solidFill>
              </a:rPr>
              <a:t>64M</a:t>
            </a:r>
            <a:r>
              <a:rPr lang="zh-CN" altLang="en-US" sz="2400" dirty="0" smtClean="0">
                <a:solidFill>
                  <a:schemeClr val="bg1"/>
                </a:solidFill>
              </a:rPr>
              <a:t>时触发</a:t>
            </a:r>
            <a:endParaRPr lang="zh-CN" altLang="en-US" dirty="0"/>
          </a:p>
        </p:txBody>
      </p:sp>
    </p:spTree>
    <p:extLst>
      <p:ext uri="{BB962C8B-B14F-4D97-AF65-F5344CB8AC3E}">
        <p14:creationId xmlns:p14="http://schemas.microsoft.com/office/powerpoint/2010/main" val="194733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smtClean="0"/>
              <a:t>持久化总结</a:t>
            </a:r>
            <a:endParaRPr lang="zh-CN" altLang="en-US" sz="2800" dirty="0"/>
          </a:p>
        </p:txBody>
      </p:sp>
      <p:sp>
        <p:nvSpPr>
          <p:cNvPr id="3" name="副标题 2"/>
          <p:cNvSpPr>
            <a:spLocks noGrp="1"/>
          </p:cNvSpPr>
          <p:nvPr>
            <p:ph type="subTitle" idx="1"/>
          </p:nvPr>
        </p:nvSpPr>
        <p:spPr>
          <a:xfrm>
            <a:off x="401372" y="699542"/>
            <a:ext cx="8325450" cy="3794850"/>
          </a:xfrm>
        </p:spPr>
        <p:txBody>
          <a:bodyPr/>
          <a:lstStyle/>
          <a:p>
            <a:pPr>
              <a:lnSpc>
                <a:spcPts val="3200"/>
              </a:lnSpc>
            </a:pPr>
            <a:r>
              <a:rPr lang="en-US" altLang="zh-CN" dirty="0">
                <a:solidFill>
                  <a:schemeClr val="bg1"/>
                </a:solidFill>
              </a:rPr>
              <a:t>RDB</a:t>
            </a:r>
            <a:r>
              <a:rPr lang="zh-CN" altLang="en-US" dirty="0">
                <a:solidFill>
                  <a:schemeClr val="bg1"/>
                </a:solidFill>
              </a:rPr>
              <a:t>的优点</a:t>
            </a:r>
          </a:p>
          <a:p>
            <a:pPr marL="342900" indent="-342900">
              <a:lnSpc>
                <a:spcPts val="3200"/>
              </a:lnSpc>
              <a:buClr>
                <a:schemeClr val="bg1"/>
              </a:buClr>
              <a:buSzPct val="60000"/>
              <a:buFont typeface="Wingdings" panose="05000000000000000000" pitchFamily="2" charset="2"/>
              <a:buChar char="l"/>
            </a:pPr>
            <a:r>
              <a:rPr lang="en-US" altLang="zh-CN" dirty="0" err="1">
                <a:solidFill>
                  <a:schemeClr val="bg1"/>
                </a:solidFill>
              </a:rPr>
              <a:t>RDB</a:t>
            </a:r>
            <a:r>
              <a:rPr lang="zh-CN" altLang="en-US" dirty="0">
                <a:solidFill>
                  <a:schemeClr val="bg1"/>
                </a:solidFill>
              </a:rPr>
              <a:t>是一个非常紧凑的文件</a:t>
            </a:r>
            <a:endParaRPr lang="en-US" altLang="zh-CN" dirty="0">
              <a:solidFill>
                <a:schemeClr val="bg1"/>
              </a:solidFill>
            </a:endParaRPr>
          </a:p>
          <a:p>
            <a:pPr marL="342900" indent="-342900">
              <a:lnSpc>
                <a:spcPts val="3200"/>
              </a:lnSpc>
              <a:buClr>
                <a:schemeClr val="bg1"/>
              </a:buClr>
              <a:buSzPct val="60000"/>
              <a:buFont typeface="Wingdings" panose="05000000000000000000" pitchFamily="2" charset="2"/>
              <a:buChar char="l"/>
            </a:pPr>
            <a:r>
              <a:rPr lang="en-US" altLang="zh-CN" dirty="0">
                <a:solidFill>
                  <a:schemeClr val="bg1"/>
                </a:solidFill>
              </a:rPr>
              <a:t>RDB</a:t>
            </a:r>
            <a:r>
              <a:rPr lang="zh-CN" altLang="en-US" dirty="0">
                <a:solidFill>
                  <a:schemeClr val="bg1"/>
                </a:solidFill>
              </a:rPr>
              <a:t>在保存</a:t>
            </a:r>
            <a:r>
              <a:rPr lang="en-US" altLang="zh-CN" dirty="0">
                <a:solidFill>
                  <a:schemeClr val="bg1"/>
                </a:solidFill>
              </a:rPr>
              <a:t>RDB</a:t>
            </a:r>
            <a:r>
              <a:rPr lang="zh-CN" altLang="en-US" dirty="0">
                <a:solidFill>
                  <a:schemeClr val="bg1"/>
                </a:solidFill>
              </a:rPr>
              <a:t>文件时父进程唯一需要做的就是</a:t>
            </a:r>
            <a:r>
              <a:rPr lang="en-US" altLang="zh-CN" dirty="0">
                <a:solidFill>
                  <a:schemeClr val="bg1"/>
                </a:solidFill>
              </a:rPr>
              <a:t>fork</a:t>
            </a:r>
            <a:r>
              <a:rPr lang="zh-CN" altLang="en-US" dirty="0">
                <a:solidFill>
                  <a:schemeClr val="bg1"/>
                </a:solidFill>
              </a:rPr>
              <a:t>出一个子进程</a:t>
            </a:r>
            <a:r>
              <a:rPr lang="en-US" altLang="zh-CN" dirty="0">
                <a:solidFill>
                  <a:schemeClr val="bg1"/>
                </a:solidFill>
              </a:rPr>
              <a:t>,</a:t>
            </a:r>
            <a:r>
              <a:rPr lang="zh-CN" altLang="en-US" dirty="0">
                <a:solidFill>
                  <a:schemeClr val="bg1"/>
                </a:solidFill>
              </a:rPr>
              <a:t>接下来的工作全部由子进程来做，父进程不需要再做其他</a:t>
            </a:r>
            <a:r>
              <a:rPr lang="en-US" altLang="zh-CN" dirty="0">
                <a:solidFill>
                  <a:schemeClr val="bg1"/>
                </a:solidFill>
              </a:rPr>
              <a:t>IO</a:t>
            </a:r>
            <a:r>
              <a:rPr lang="zh-CN" altLang="en-US" dirty="0">
                <a:solidFill>
                  <a:schemeClr val="bg1"/>
                </a:solidFill>
              </a:rPr>
              <a:t>操作，所以</a:t>
            </a:r>
            <a:r>
              <a:rPr lang="en-US" altLang="zh-CN" dirty="0">
                <a:solidFill>
                  <a:schemeClr val="bg1"/>
                </a:solidFill>
              </a:rPr>
              <a:t>RDB</a:t>
            </a:r>
            <a:r>
              <a:rPr lang="zh-CN" altLang="en-US" dirty="0">
                <a:solidFill>
                  <a:schemeClr val="bg1"/>
                </a:solidFill>
              </a:rPr>
              <a:t>持久化方式可以最大化</a:t>
            </a:r>
            <a:r>
              <a:rPr lang="en-US" altLang="zh-CN" dirty="0" err="1">
                <a:solidFill>
                  <a:schemeClr val="bg1"/>
                </a:solidFill>
              </a:rPr>
              <a:t>redis</a:t>
            </a:r>
            <a:r>
              <a:rPr lang="zh-CN" altLang="en-US" dirty="0">
                <a:solidFill>
                  <a:schemeClr val="bg1"/>
                </a:solidFill>
              </a:rPr>
              <a:t>的性能</a:t>
            </a:r>
            <a:r>
              <a:rPr lang="en-US" altLang="zh-CN" dirty="0">
                <a:solidFill>
                  <a:schemeClr val="bg1"/>
                </a:solidFill>
              </a:rPr>
              <a:t>.</a:t>
            </a:r>
          </a:p>
          <a:p>
            <a:pPr marL="342900" indent="-342900">
              <a:lnSpc>
                <a:spcPts val="3200"/>
              </a:lnSpc>
              <a:buClr>
                <a:schemeClr val="bg1"/>
              </a:buClr>
              <a:buSzPct val="60000"/>
              <a:buFont typeface="Wingdings" panose="05000000000000000000" pitchFamily="2" charset="2"/>
              <a:buChar char="l"/>
            </a:pPr>
            <a:r>
              <a:rPr lang="zh-CN" altLang="en-US" dirty="0">
                <a:solidFill>
                  <a:schemeClr val="bg1"/>
                </a:solidFill>
              </a:rPr>
              <a:t>与</a:t>
            </a:r>
            <a:r>
              <a:rPr lang="en-US" altLang="zh-CN" dirty="0" err="1">
                <a:solidFill>
                  <a:schemeClr val="bg1"/>
                </a:solidFill>
              </a:rPr>
              <a:t>AOF</a:t>
            </a:r>
            <a:r>
              <a:rPr lang="zh-CN" altLang="en-US" dirty="0">
                <a:solidFill>
                  <a:schemeClr val="bg1"/>
                </a:solidFill>
              </a:rPr>
              <a:t>相比</a:t>
            </a:r>
            <a:r>
              <a:rPr lang="en-US" altLang="zh-CN" dirty="0">
                <a:solidFill>
                  <a:schemeClr val="bg1"/>
                </a:solidFill>
              </a:rPr>
              <a:t>,</a:t>
            </a:r>
            <a:r>
              <a:rPr lang="zh-CN" altLang="en-US" dirty="0">
                <a:solidFill>
                  <a:schemeClr val="bg1"/>
                </a:solidFill>
              </a:rPr>
              <a:t>在恢复大的数据集的时候，</a:t>
            </a:r>
            <a:r>
              <a:rPr lang="en-US" altLang="zh-CN" dirty="0">
                <a:solidFill>
                  <a:schemeClr val="bg1"/>
                </a:solidFill>
              </a:rPr>
              <a:t>RDB</a:t>
            </a:r>
            <a:r>
              <a:rPr lang="zh-CN" altLang="en-US" dirty="0">
                <a:solidFill>
                  <a:schemeClr val="bg1"/>
                </a:solidFill>
              </a:rPr>
              <a:t>方式会更快一些</a:t>
            </a:r>
            <a:endParaRPr lang="en-US" altLang="zh-CN" dirty="0">
              <a:solidFill>
                <a:schemeClr val="bg1"/>
              </a:solidFill>
            </a:endParaRPr>
          </a:p>
          <a:p>
            <a:pPr>
              <a:lnSpc>
                <a:spcPts val="3200"/>
              </a:lnSpc>
            </a:pPr>
            <a:r>
              <a:rPr lang="en-US" altLang="zh-CN" dirty="0">
                <a:solidFill>
                  <a:schemeClr val="bg1"/>
                </a:solidFill>
              </a:rPr>
              <a:t>RDB</a:t>
            </a:r>
            <a:r>
              <a:rPr lang="zh-CN" altLang="en-US" dirty="0">
                <a:solidFill>
                  <a:schemeClr val="bg1"/>
                </a:solidFill>
              </a:rPr>
              <a:t>的缺点</a:t>
            </a:r>
          </a:p>
          <a:p>
            <a:pPr marL="342900" indent="-342900">
              <a:lnSpc>
                <a:spcPts val="3200"/>
              </a:lnSpc>
              <a:buClr>
                <a:schemeClr val="bg1"/>
              </a:buClr>
              <a:buSzPct val="60000"/>
              <a:buFont typeface="Wingdings" panose="05000000000000000000" pitchFamily="2" charset="2"/>
              <a:buChar char="l"/>
            </a:pPr>
            <a:r>
              <a:rPr lang="zh-CN" altLang="en-US" dirty="0">
                <a:solidFill>
                  <a:schemeClr val="bg1"/>
                </a:solidFill>
              </a:rPr>
              <a:t>数据丢失风险大</a:t>
            </a:r>
            <a:endParaRPr lang="en-US" altLang="zh-CN" dirty="0">
              <a:solidFill>
                <a:schemeClr val="bg1"/>
              </a:solidFill>
            </a:endParaRPr>
          </a:p>
          <a:p>
            <a:pPr marL="342900" indent="-342900">
              <a:lnSpc>
                <a:spcPts val="3200"/>
              </a:lnSpc>
              <a:buClr>
                <a:schemeClr val="bg1"/>
              </a:buClr>
              <a:buSzPct val="60000"/>
              <a:buFont typeface="Wingdings" panose="05000000000000000000" pitchFamily="2" charset="2"/>
              <a:buChar char="l"/>
            </a:pPr>
            <a:r>
              <a:rPr lang="en-US" altLang="zh-CN" dirty="0">
                <a:solidFill>
                  <a:schemeClr val="bg1"/>
                </a:solidFill>
              </a:rPr>
              <a:t>RDB </a:t>
            </a:r>
            <a:r>
              <a:rPr lang="zh-CN" altLang="en-US" dirty="0">
                <a:solidFill>
                  <a:schemeClr val="bg1"/>
                </a:solidFill>
              </a:rPr>
              <a:t>需要经常</a:t>
            </a:r>
            <a:r>
              <a:rPr lang="en-US" altLang="zh-CN" dirty="0">
                <a:solidFill>
                  <a:schemeClr val="bg1"/>
                </a:solidFill>
              </a:rPr>
              <a:t>fork</a:t>
            </a:r>
            <a:r>
              <a:rPr lang="zh-CN" altLang="en-US" dirty="0">
                <a:solidFill>
                  <a:schemeClr val="bg1"/>
                </a:solidFill>
              </a:rPr>
              <a:t>子进程来保存数据集到硬盘上</a:t>
            </a:r>
            <a:r>
              <a:rPr lang="en-US" altLang="zh-CN" dirty="0">
                <a:solidFill>
                  <a:schemeClr val="bg1"/>
                </a:solidFill>
              </a:rPr>
              <a:t>,</a:t>
            </a:r>
            <a:r>
              <a:rPr lang="zh-CN" altLang="en-US" dirty="0">
                <a:solidFill>
                  <a:schemeClr val="bg1"/>
                </a:solidFill>
              </a:rPr>
              <a:t>当数据集比较大的时候</a:t>
            </a:r>
            <a:r>
              <a:rPr lang="en-US" altLang="zh-CN" dirty="0">
                <a:solidFill>
                  <a:schemeClr val="bg1"/>
                </a:solidFill>
              </a:rPr>
              <a:t>,fork</a:t>
            </a:r>
            <a:r>
              <a:rPr lang="zh-CN" altLang="en-US" dirty="0">
                <a:solidFill>
                  <a:schemeClr val="bg1"/>
                </a:solidFill>
              </a:rPr>
              <a:t>的过程是非常耗时的</a:t>
            </a:r>
            <a:r>
              <a:rPr lang="en-US" altLang="zh-CN" dirty="0">
                <a:solidFill>
                  <a:schemeClr val="bg1"/>
                </a:solidFill>
              </a:rPr>
              <a:t>,</a:t>
            </a:r>
            <a:r>
              <a:rPr lang="zh-CN" altLang="en-US" dirty="0">
                <a:solidFill>
                  <a:schemeClr val="bg1"/>
                </a:solidFill>
              </a:rPr>
              <a:t>可能会导致</a:t>
            </a:r>
            <a:r>
              <a:rPr lang="en-US" altLang="zh-CN" dirty="0" err="1">
                <a:solidFill>
                  <a:schemeClr val="bg1"/>
                </a:solidFill>
              </a:rPr>
              <a:t>Redis</a:t>
            </a:r>
            <a:r>
              <a:rPr lang="zh-CN" altLang="en-US" dirty="0">
                <a:solidFill>
                  <a:schemeClr val="bg1"/>
                </a:solidFill>
              </a:rPr>
              <a:t>在一些毫秒级内不能响应客户端的</a:t>
            </a:r>
            <a:r>
              <a:rPr lang="zh-CN" altLang="en-US" dirty="0" smtClean="0">
                <a:solidFill>
                  <a:schemeClr val="bg1"/>
                </a:solidFill>
              </a:rPr>
              <a:t>请求</a:t>
            </a:r>
            <a:endParaRPr lang="zh-CN" altLang="en-US" sz="1800" dirty="0"/>
          </a:p>
        </p:txBody>
      </p:sp>
    </p:spTree>
    <p:extLst>
      <p:ext uri="{BB962C8B-B14F-4D97-AF65-F5344CB8AC3E}">
        <p14:creationId xmlns:p14="http://schemas.microsoft.com/office/powerpoint/2010/main" val="213627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a:t>持久化总结</a:t>
            </a:r>
          </a:p>
        </p:txBody>
      </p:sp>
      <p:sp>
        <p:nvSpPr>
          <p:cNvPr id="3" name="副标题 2"/>
          <p:cNvSpPr>
            <a:spLocks noGrp="1"/>
          </p:cNvSpPr>
          <p:nvPr>
            <p:ph type="subTitle" idx="1"/>
          </p:nvPr>
        </p:nvSpPr>
        <p:spPr>
          <a:xfrm>
            <a:off x="365524" y="699542"/>
            <a:ext cx="8325450" cy="3794850"/>
          </a:xfrm>
        </p:spPr>
        <p:txBody>
          <a:bodyPr/>
          <a:lstStyle/>
          <a:p>
            <a:r>
              <a:rPr lang="en-US" altLang="zh-CN" sz="2400" dirty="0" err="1" smtClean="0">
                <a:solidFill>
                  <a:schemeClr val="bg1"/>
                </a:solidFill>
              </a:rPr>
              <a:t>AOF</a:t>
            </a:r>
            <a:r>
              <a:rPr lang="zh-CN" altLang="en-US" sz="2400" dirty="0" smtClean="0">
                <a:solidFill>
                  <a:schemeClr val="bg1"/>
                </a:solidFill>
              </a:rPr>
              <a:t>的</a:t>
            </a:r>
            <a:r>
              <a:rPr lang="zh-CN" altLang="en-US" sz="2400" dirty="0">
                <a:solidFill>
                  <a:schemeClr val="bg1"/>
                </a:solidFill>
              </a:rPr>
              <a:t>优点</a:t>
            </a:r>
          </a:p>
          <a:p>
            <a:pPr marL="342900" indent="-342900">
              <a:lnSpc>
                <a:spcPts val="3400"/>
              </a:lnSpc>
              <a:buClr>
                <a:schemeClr val="bg1"/>
              </a:buClr>
              <a:buSzPct val="60000"/>
              <a:buFont typeface="Wingdings" panose="05000000000000000000" pitchFamily="2" charset="2"/>
              <a:buChar char="l"/>
            </a:pPr>
            <a:r>
              <a:rPr lang="en-US" altLang="zh-CN" sz="2400" dirty="0" err="1">
                <a:solidFill>
                  <a:schemeClr val="bg1"/>
                </a:solidFill>
              </a:rPr>
              <a:t>AOF</a:t>
            </a:r>
            <a:r>
              <a:rPr lang="zh-CN" altLang="en-US" sz="2400" dirty="0">
                <a:solidFill>
                  <a:schemeClr val="bg1"/>
                </a:solidFill>
              </a:rPr>
              <a:t>文件是一个只进行追加的日志文件</a:t>
            </a:r>
            <a:endParaRPr lang="en-US" altLang="zh-CN" sz="2400" dirty="0">
              <a:solidFill>
                <a:schemeClr val="bg1"/>
              </a:solidFill>
            </a:endParaRPr>
          </a:p>
          <a:p>
            <a:pPr marL="342900" indent="-342900">
              <a:lnSpc>
                <a:spcPts val="3400"/>
              </a:lnSpc>
              <a:buClr>
                <a:schemeClr val="bg1"/>
              </a:buClr>
              <a:buSzPct val="60000"/>
              <a:buFont typeface="Wingdings" panose="05000000000000000000" pitchFamily="2" charset="2"/>
              <a:buChar char="l"/>
            </a:pPr>
            <a:r>
              <a:rPr lang="zh-CN" altLang="en-US" sz="2400" dirty="0">
                <a:solidFill>
                  <a:schemeClr val="bg1"/>
                </a:solidFill>
              </a:rPr>
              <a:t>使用</a:t>
            </a:r>
            <a:r>
              <a:rPr lang="en-US" altLang="zh-CN" sz="2400" dirty="0" err="1">
                <a:solidFill>
                  <a:schemeClr val="bg1"/>
                </a:solidFill>
              </a:rPr>
              <a:t>AOF</a:t>
            </a:r>
            <a:r>
              <a:rPr lang="en-US" altLang="zh-CN" sz="2400" dirty="0">
                <a:solidFill>
                  <a:schemeClr val="bg1"/>
                </a:solidFill>
              </a:rPr>
              <a:t> </a:t>
            </a:r>
            <a:r>
              <a:rPr lang="zh-CN" altLang="en-US" sz="2400" dirty="0">
                <a:solidFill>
                  <a:schemeClr val="bg1"/>
                </a:solidFill>
              </a:rPr>
              <a:t>会让你的</a:t>
            </a:r>
            <a:r>
              <a:rPr lang="en-US" altLang="zh-CN" sz="2400" dirty="0" err="1">
                <a:solidFill>
                  <a:schemeClr val="bg1"/>
                </a:solidFill>
              </a:rPr>
              <a:t>Redis</a:t>
            </a:r>
            <a:r>
              <a:rPr lang="zh-CN" altLang="en-US" sz="2400" dirty="0">
                <a:solidFill>
                  <a:schemeClr val="bg1"/>
                </a:solidFill>
              </a:rPr>
              <a:t>更加灵活</a:t>
            </a:r>
            <a:r>
              <a:rPr lang="en-US" altLang="zh-CN" sz="2400" dirty="0">
                <a:solidFill>
                  <a:schemeClr val="bg1"/>
                </a:solidFill>
              </a:rPr>
              <a:t>: </a:t>
            </a:r>
            <a:r>
              <a:rPr lang="zh-CN" altLang="en-US" sz="2400" dirty="0">
                <a:solidFill>
                  <a:schemeClr val="bg1"/>
                </a:solidFill>
              </a:rPr>
              <a:t>你可以使用不同的</a:t>
            </a:r>
            <a:r>
              <a:rPr lang="en-US" altLang="zh-CN" sz="2400" dirty="0" err="1">
                <a:solidFill>
                  <a:schemeClr val="bg1"/>
                </a:solidFill>
              </a:rPr>
              <a:t>fsync</a:t>
            </a:r>
            <a:r>
              <a:rPr lang="zh-CN" altLang="en-US" sz="2400" dirty="0">
                <a:solidFill>
                  <a:schemeClr val="bg1"/>
                </a:solidFill>
              </a:rPr>
              <a:t>策略</a:t>
            </a:r>
            <a:endParaRPr lang="en-US" altLang="zh-CN" sz="2400" dirty="0">
              <a:solidFill>
                <a:schemeClr val="bg1"/>
              </a:solidFill>
            </a:endParaRPr>
          </a:p>
          <a:p>
            <a:pPr marL="342900" indent="-342900">
              <a:lnSpc>
                <a:spcPts val="3400"/>
              </a:lnSpc>
              <a:buClr>
                <a:schemeClr val="bg1"/>
              </a:buClr>
              <a:buSzPct val="60000"/>
              <a:buFont typeface="Wingdings" panose="05000000000000000000" pitchFamily="2" charset="2"/>
              <a:buChar char="l"/>
            </a:pPr>
            <a:r>
              <a:rPr lang="en-US" altLang="zh-CN" sz="2400" dirty="0" err="1">
                <a:solidFill>
                  <a:schemeClr val="bg1"/>
                </a:solidFill>
              </a:rPr>
              <a:t>Redis</a:t>
            </a:r>
            <a:r>
              <a:rPr lang="en-US" altLang="zh-CN" sz="2400" dirty="0">
                <a:solidFill>
                  <a:schemeClr val="bg1"/>
                </a:solidFill>
              </a:rPr>
              <a:t> </a:t>
            </a:r>
            <a:r>
              <a:rPr lang="zh-CN" altLang="en-US" sz="2400" dirty="0">
                <a:solidFill>
                  <a:schemeClr val="bg1"/>
                </a:solidFill>
              </a:rPr>
              <a:t>可以在 </a:t>
            </a:r>
            <a:r>
              <a:rPr lang="en-US" altLang="zh-CN" sz="2400" dirty="0" err="1">
                <a:solidFill>
                  <a:schemeClr val="bg1"/>
                </a:solidFill>
              </a:rPr>
              <a:t>AOF</a:t>
            </a:r>
            <a:r>
              <a:rPr lang="en-US" altLang="zh-CN" sz="2400" dirty="0">
                <a:solidFill>
                  <a:schemeClr val="bg1"/>
                </a:solidFill>
              </a:rPr>
              <a:t> </a:t>
            </a:r>
            <a:r>
              <a:rPr lang="zh-CN" altLang="en-US" sz="2400" dirty="0">
                <a:solidFill>
                  <a:schemeClr val="bg1"/>
                </a:solidFill>
              </a:rPr>
              <a:t>文件体积变得过大时，自动地在后台对 </a:t>
            </a:r>
            <a:r>
              <a:rPr lang="en-US" altLang="zh-CN" sz="2400" dirty="0" err="1">
                <a:solidFill>
                  <a:schemeClr val="bg1"/>
                </a:solidFill>
              </a:rPr>
              <a:t>AOF</a:t>
            </a:r>
            <a:r>
              <a:rPr lang="en-US" altLang="zh-CN" sz="2400" dirty="0">
                <a:solidFill>
                  <a:schemeClr val="bg1"/>
                </a:solidFill>
              </a:rPr>
              <a:t> </a:t>
            </a:r>
            <a:r>
              <a:rPr lang="zh-CN" altLang="en-US" sz="2400" dirty="0">
                <a:solidFill>
                  <a:schemeClr val="bg1"/>
                </a:solidFill>
              </a:rPr>
              <a:t>进行重写</a:t>
            </a:r>
            <a:endParaRPr lang="en-US" altLang="zh-CN" sz="2400" dirty="0">
              <a:solidFill>
                <a:schemeClr val="bg1"/>
              </a:solidFill>
            </a:endParaRPr>
          </a:p>
          <a:p>
            <a:pPr marL="342900" indent="-342900">
              <a:lnSpc>
                <a:spcPts val="3400"/>
              </a:lnSpc>
              <a:buClr>
                <a:schemeClr val="bg1"/>
              </a:buClr>
              <a:buSzPct val="60000"/>
              <a:buFont typeface="Wingdings" panose="05000000000000000000" pitchFamily="2" charset="2"/>
              <a:buChar char="l"/>
            </a:pPr>
            <a:r>
              <a:rPr lang="en-US" altLang="zh-CN" sz="2400" dirty="0" err="1" smtClean="0">
                <a:solidFill>
                  <a:schemeClr val="bg1"/>
                </a:solidFill>
              </a:rPr>
              <a:t>AOF</a:t>
            </a:r>
            <a:r>
              <a:rPr lang="en-US" altLang="zh-CN" sz="2400" dirty="0" smtClean="0">
                <a:solidFill>
                  <a:schemeClr val="bg1"/>
                </a:solidFill>
              </a:rPr>
              <a:t> </a:t>
            </a:r>
            <a:r>
              <a:rPr lang="zh-CN" altLang="en-US" sz="2400" dirty="0">
                <a:solidFill>
                  <a:schemeClr val="bg1"/>
                </a:solidFill>
              </a:rPr>
              <a:t>文件有序地保存了对数据库执行的所有写入操作， 这些写入操作以 </a:t>
            </a:r>
            <a:r>
              <a:rPr lang="en-US" altLang="zh-CN" sz="2400" dirty="0" err="1">
                <a:solidFill>
                  <a:schemeClr val="bg1"/>
                </a:solidFill>
              </a:rPr>
              <a:t>Redis</a:t>
            </a:r>
            <a:r>
              <a:rPr lang="en-US" altLang="zh-CN" sz="2400" dirty="0">
                <a:solidFill>
                  <a:schemeClr val="bg1"/>
                </a:solidFill>
              </a:rPr>
              <a:t> </a:t>
            </a:r>
            <a:r>
              <a:rPr lang="zh-CN" altLang="en-US" sz="2400" dirty="0">
                <a:solidFill>
                  <a:schemeClr val="bg1"/>
                </a:solidFill>
              </a:rPr>
              <a:t>协议的格式保存， 因此 </a:t>
            </a:r>
            <a:r>
              <a:rPr lang="en-US" altLang="zh-CN" sz="2400" dirty="0" err="1">
                <a:solidFill>
                  <a:schemeClr val="bg1"/>
                </a:solidFill>
              </a:rPr>
              <a:t>AOF</a:t>
            </a:r>
            <a:r>
              <a:rPr lang="en-US" altLang="zh-CN" sz="2400" dirty="0">
                <a:solidFill>
                  <a:schemeClr val="bg1"/>
                </a:solidFill>
              </a:rPr>
              <a:t> </a:t>
            </a:r>
            <a:r>
              <a:rPr lang="zh-CN" altLang="en-US" sz="2400" dirty="0">
                <a:solidFill>
                  <a:schemeClr val="bg1"/>
                </a:solidFill>
              </a:rPr>
              <a:t>文件的内容非常容易被人读懂， 对文件进行</a:t>
            </a:r>
            <a:r>
              <a:rPr lang="zh-CN" altLang="en-US" sz="2400" dirty="0" smtClean="0">
                <a:solidFill>
                  <a:schemeClr val="bg1"/>
                </a:solidFill>
              </a:rPr>
              <a:t>分析也</a:t>
            </a:r>
            <a:r>
              <a:rPr lang="zh-CN" altLang="en-US" sz="2400" dirty="0">
                <a:solidFill>
                  <a:schemeClr val="bg1"/>
                </a:solidFill>
              </a:rPr>
              <a:t>很轻松</a:t>
            </a:r>
            <a:endParaRPr lang="en-US" altLang="zh-CN" sz="2400" dirty="0">
              <a:solidFill>
                <a:schemeClr val="bg1"/>
              </a:solidFill>
            </a:endParaRPr>
          </a:p>
          <a:p>
            <a:pPr>
              <a:lnSpc>
                <a:spcPts val="3400"/>
              </a:lnSpc>
              <a:buClr>
                <a:schemeClr val="bg1"/>
              </a:buClr>
              <a:buSzPct val="60000"/>
            </a:pPr>
            <a:r>
              <a:rPr lang="en-US" altLang="zh-CN" sz="2400" dirty="0" smtClean="0">
                <a:solidFill>
                  <a:schemeClr val="bg1"/>
                </a:solidFill>
              </a:rPr>
              <a:t> </a:t>
            </a:r>
            <a:endParaRPr lang="zh-CN" altLang="en-US" sz="2400" dirty="0">
              <a:solidFill>
                <a:schemeClr val="bg1"/>
              </a:solidFill>
            </a:endParaRPr>
          </a:p>
        </p:txBody>
      </p:sp>
    </p:spTree>
    <p:extLst>
      <p:ext uri="{BB962C8B-B14F-4D97-AF65-F5344CB8AC3E}">
        <p14:creationId xmlns:p14="http://schemas.microsoft.com/office/powerpoint/2010/main" val="112031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2800" dirty="0"/>
              <a:t>持久化总结</a:t>
            </a:r>
          </a:p>
        </p:txBody>
      </p:sp>
      <p:sp>
        <p:nvSpPr>
          <p:cNvPr id="3" name="副标题 2"/>
          <p:cNvSpPr>
            <a:spLocks noGrp="1"/>
          </p:cNvSpPr>
          <p:nvPr>
            <p:ph type="subTitle" idx="1"/>
          </p:nvPr>
        </p:nvSpPr>
        <p:spPr>
          <a:xfrm>
            <a:off x="365524" y="699542"/>
            <a:ext cx="8325450" cy="3794850"/>
          </a:xfrm>
        </p:spPr>
        <p:txBody>
          <a:bodyPr/>
          <a:lstStyle/>
          <a:p>
            <a:pPr>
              <a:lnSpc>
                <a:spcPts val="3400"/>
              </a:lnSpc>
              <a:buClr>
                <a:schemeClr val="bg1"/>
              </a:buClr>
              <a:buSzPct val="60000"/>
            </a:pPr>
            <a:r>
              <a:rPr lang="en-US" altLang="zh-CN" sz="2400" dirty="0" err="1" smtClean="0">
                <a:solidFill>
                  <a:schemeClr val="bg1"/>
                </a:solidFill>
              </a:rPr>
              <a:t>AOF</a:t>
            </a:r>
            <a:r>
              <a:rPr lang="zh-CN" altLang="en-US" sz="2400" dirty="0" smtClean="0">
                <a:solidFill>
                  <a:schemeClr val="bg1"/>
                </a:solidFill>
              </a:rPr>
              <a:t>的</a:t>
            </a:r>
            <a:r>
              <a:rPr lang="zh-CN" altLang="en-US" sz="2400" dirty="0">
                <a:solidFill>
                  <a:schemeClr val="bg1"/>
                </a:solidFill>
              </a:rPr>
              <a:t>缺点</a:t>
            </a:r>
          </a:p>
          <a:p>
            <a:pPr marL="342900" indent="-342900">
              <a:lnSpc>
                <a:spcPts val="3400"/>
              </a:lnSpc>
              <a:buClr>
                <a:schemeClr val="bg1"/>
              </a:buClr>
              <a:buSzPct val="60000"/>
              <a:buFont typeface="Wingdings" panose="05000000000000000000" pitchFamily="2" charset="2"/>
              <a:buChar char="l"/>
            </a:pPr>
            <a:r>
              <a:rPr lang="zh-CN" altLang="en-US" sz="2400" dirty="0">
                <a:solidFill>
                  <a:schemeClr val="bg1"/>
                </a:solidFill>
              </a:rPr>
              <a:t>对于相同的数据集来说，</a:t>
            </a:r>
            <a:r>
              <a:rPr lang="en-US" altLang="zh-CN" sz="2400" dirty="0" err="1">
                <a:solidFill>
                  <a:schemeClr val="bg1"/>
                </a:solidFill>
              </a:rPr>
              <a:t>AOF</a:t>
            </a:r>
            <a:r>
              <a:rPr lang="en-US" altLang="zh-CN" sz="2400" dirty="0">
                <a:solidFill>
                  <a:schemeClr val="bg1"/>
                </a:solidFill>
              </a:rPr>
              <a:t> </a:t>
            </a:r>
            <a:r>
              <a:rPr lang="zh-CN" altLang="en-US" sz="2400" dirty="0">
                <a:solidFill>
                  <a:schemeClr val="bg1"/>
                </a:solidFill>
              </a:rPr>
              <a:t>文件的体积通常要大于 </a:t>
            </a:r>
            <a:r>
              <a:rPr lang="en-US" altLang="zh-CN" sz="2400" dirty="0">
                <a:solidFill>
                  <a:schemeClr val="bg1"/>
                </a:solidFill>
              </a:rPr>
              <a:t>RDB </a:t>
            </a:r>
            <a:r>
              <a:rPr lang="zh-CN" altLang="en-US" sz="2400" dirty="0">
                <a:solidFill>
                  <a:schemeClr val="bg1"/>
                </a:solidFill>
              </a:rPr>
              <a:t>文件的体积</a:t>
            </a:r>
            <a:endParaRPr lang="en-US" altLang="zh-CN" sz="2400" dirty="0">
              <a:solidFill>
                <a:schemeClr val="bg1"/>
              </a:solidFill>
            </a:endParaRPr>
          </a:p>
          <a:p>
            <a:pPr marL="342900" indent="-342900">
              <a:lnSpc>
                <a:spcPts val="3400"/>
              </a:lnSpc>
              <a:buClr>
                <a:schemeClr val="bg1"/>
              </a:buClr>
              <a:buSzPct val="60000"/>
              <a:buFont typeface="Wingdings" panose="05000000000000000000" pitchFamily="2" charset="2"/>
              <a:buChar char="l"/>
            </a:pPr>
            <a:r>
              <a:rPr lang="zh-CN" altLang="en-US" sz="2400" dirty="0">
                <a:solidFill>
                  <a:schemeClr val="bg1"/>
                </a:solidFill>
              </a:rPr>
              <a:t>根据所使用的 </a:t>
            </a:r>
            <a:r>
              <a:rPr lang="en-US" altLang="zh-CN" sz="2400" dirty="0" err="1">
                <a:solidFill>
                  <a:schemeClr val="bg1"/>
                </a:solidFill>
              </a:rPr>
              <a:t>fsync</a:t>
            </a:r>
            <a:r>
              <a:rPr lang="en-US" altLang="zh-CN" sz="2400" dirty="0">
                <a:solidFill>
                  <a:schemeClr val="bg1"/>
                </a:solidFill>
              </a:rPr>
              <a:t> </a:t>
            </a:r>
            <a:r>
              <a:rPr lang="zh-CN" altLang="en-US" sz="2400" dirty="0">
                <a:solidFill>
                  <a:schemeClr val="bg1"/>
                </a:solidFill>
              </a:rPr>
              <a:t>策略，</a:t>
            </a:r>
            <a:r>
              <a:rPr lang="en-US" altLang="zh-CN" sz="2400" dirty="0" err="1">
                <a:solidFill>
                  <a:schemeClr val="bg1"/>
                </a:solidFill>
              </a:rPr>
              <a:t>AOF</a:t>
            </a:r>
            <a:r>
              <a:rPr lang="en-US" altLang="zh-CN" sz="2400" dirty="0">
                <a:solidFill>
                  <a:schemeClr val="bg1"/>
                </a:solidFill>
              </a:rPr>
              <a:t> </a:t>
            </a:r>
            <a:r>
              <a:rPr lang="zh-CN" altLang="en-US" sz="2400" dirty="0">
                <a:solidFill>
                  <a:schemeClr val="bg1"/>
                </a:solidFill>
              </a:rPr>
              <a:t>的速度可能会慢于 </a:t>
            </a:r>
            <a:r>
              <a:rPr lang="en-US" altLang="zh-CN" sz="2400" dirty="0">
                <a:solidFill>
                  <a:schemeClr val="bg1"/>
                </a:solidFill>
              </a:rPr>
              <a:t>RDB </a:t>
            </a:r>
            <a:endParaRPr lang="zh-CN" altLang="en-US" sz="2400" dirty="0">
              <a:solidFill>
                <a:schemeClr val="bg1"/>
              </a:solidFill>
            </a:endParaRPr>
          </a:p>
        </p:txBody>
      </p:sp>
    </p:spTree>
    <p:extLst>
      <p:ext uri="{BB962C8B-B14F-4D97-AF65-F5344CB8AC3E}">
        <p14:creationId xmlns:p14="http://schemas.microsoft.com/office/powerpoint/2010/main" val="247215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3200" dirty="0"/>
              <a:t>安全性</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168" y="1984168"/>
            <a:ext cx="370522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761" y="3324272"/>
            <a:ext cx="42862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761" y="4011910"/>
            <a:ext cx="6523037"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副标题 2"/>
          <p:cNvSpPr>
            <a:spLocks noGrp="1"/>
          </p:cNvSpPr>
          <p:nvPr>
            <p:ph type="subTitle" idx="1"/>
          </p:nvPr>
        </p:nvSpPr>
        <p:spPr>
          <a:xfrm>
            <a:off x="397614" y="843558"/>
            <a:ext cx="8325450" cy="3794850"/>
          </a:xfrm>
        </p:spPr>
        <p:txBody>
          <a:bodyPr>
            <a:normAutofit/>
          </a:bodyPr>
          <a:lstStyle/>
          <a:p>
            <a:pPr marL="71550" indent="0">
              <a:lnSpc>
                <a:spcPct val="150000"/>
              </a:lnSpc>
              <a:buNone/>
            </a:pPr>
            <a:r>
              <a:rPr lang="zh-CN" altLang="en-US" sz="2800" dirty="0" smtClean="0">
                <a:solidFill>
                  <a:schemeClr val="bg1"/>
                </a:solidFill>
                <a:latin typeface="宋体" panose="02010600030101010101" pitchFamily="2" charset="-122"/>
                <a:ea typeface="宋体" panose="02010600030101010101" pitchFamily="2" charset="-122"/>
              </a:rPr>
              <a:t>设置客户端连接后进行任何命令前需要使用的密码</a:t>
            </a:r>
            <a:r>
              <a:rPr lang="en-US" altLang="zh-CN" sz="2800" dirty="0" smtClean="0">
                <a:solidFill>
                  <a:schemeClr val="bg1"/>
                </a:solidFill>
                <a:latin typeface="宋体" panose="02010600030101010101" pitchFamily="2" charset="-122"/>
                <a:ea typeface="宋体" panose="02010600030101010101" pitchFamily="2" charset="-122"/>
              </a:rPr>
              <a:t>,</a:t>
            </a:r>
          </a:p>
          <a:p>
            <a:pPr marL="71550" indent="0">
              <a:lnSpc>
                <a:spcPct val="150000"/>
              </a:lnSpc>
              <a:buNone/>
            </a:pPr>
            <a:r>
              <a:rPr lang="zh-CN" altLang="en-US" sz="2800" dirty="0" smtClean="0">
                <a:solidFill>
                  <a:schemeClr val="bg1"/>
                </a:solidFill>
                <a:latin typeface="宋体" panose="02010600030101010101" pitchFamily="2" charset="-122"/>
                <a:ea typeface="宋体" panose="02010600030101010101" pitchFamily="2" charset="-122"/>
              </a:rPr>
              <a:t>注意：重启服务器</a:t>
            </a:r>
            <a:endParaRPr lang="en-US" altLang="zh-CN" sz="28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401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2800" dirty="0" err="1"/>
              <a:t>Redis</a:t>
            </a:r>
            <a:r>
              <a:rPr lang="en-US" altLang="zh-CN" sz="2800" dirty="0"/>
              <a:t> </a:t>
            </a:r>
            <a:r>
              <a:rPr lang="zh-CN" altLang="en-US" sz="2800" dirty="0"/>
              <a:t>发布</a:t>
            </a:r>
            <a:r>
              <a:rPr lang="en-US" altLang="zh-CN" sz="2800" dirty="0"/>
              <a:t>/</a:t>
            </a:r>
            <a:r>
              <a:rPr lang="zh-CN" altLang="en-US" sz="2800" dirty="0"/>
              <a:t>订阅（</a:t>
            </a:r>
            <a:r>
              <a:rPr lang="en-US" altLang="zh-CN" sz="2800" dirty="0"/>
              <a:t>Pub/Sub</a:t>
            </a:r>
            <a:r>
              <a:rPr lang="zh-CN" altLang="en-US" dirty="0"/>
              <a:t>）</a:t>
            </a:r>
          </a:p>
        </p:txBody>
      </p:sp>
      <p:sp>
        <p:nvSpPr>
          <p:cNvPr id="3" name="副标题 2"/>
          <p:cNvSpPr>
            <a:spLocks noGrp="1"/>
          </p:cNvSpPr>
          <p:nvPr>
            <p:ph type="subTitle" idx="1"/>
          </p:nvPr>
        </p:nvSpPr>
        <p:spPr/>
        <p:txBody>
          <a:bodyPr/>
          <a:lstStyle/>
          <a:p>
            <a:r>
              <a:rPr lang="en-US" altLang="zh-CN" sz="2400" dirty="0" smtClean="0">
                <a:solidFill>
                  <a:schemeClr val="bg1"/>
                </a:solidFill>
              </a:rPr>
              <a:t>    </a:t>
            </a:r>
            <a:r>
              <a:rPr lang="zh-CN" altLang="en-US" sz="2400" dirty="0">
                <a:solidFill>
                  <a:schemeClr val="bg1"/>
                </a:solidFill>
              </a:rPr>
              <a:t>发布</a:t>
            </a:r>
            <a:r>
              <a:rPr lang="en-US" altLang="zh-CN" sz="2400" dirty="0">
                <a:solidFill>
                  <a:schemeClr val="bg1"/>
                </a:solidFill>
              </a:rPr>
              <a:t>/</a:t>
            </a:r>
            <a:r>
              <a:rPr lang="zh-CN" altLang="en-US" sz="2400" dirty="0">
                <a:solidFill>
                  <a:schemeClr val="bg1"/>
                </a:solidFill>
              </a:rPr>
              <a:t>订阅（</a:t>
            </a:r>
            <a:r>
              <a:rPr lang="en-US" altLang="zh-CN" sz="2400" dirty="0">
                <a:solidFill>
                  <a:schemeClr val="bg1"/>
                </a:solidFill>
              </a:rPr>
              <a:t>Pub/Sub</a:t>
            </a:r>
            <a:r>
              <a:rPr lang="zh-CN" altLang="en-US" sz="2400" dirty="0" smtClean="0">
                <a:solidFill>
                  <a:schemeClr val="bg1"/>
                </a:solidFill>
              </a:rPr>
              <a:t>）是一种消息通信模式，主要是目的是解除消息发布者和消息订阅之间的耦合，</a:t>
            </a:r>
            <a:r>
              <a:rPr lang="en-US" altLang="zh-CN" sz="2400" dirty="0" err="1">
                <a:solidFill>
                  <a:schemeClr val="bg1"/>
                </a:solidFill>
              </a:rPr>
              <a:t>Redis</a:t>
            </a:r>
            <a:r>
              <a:rPr lang="zh-CN" altLang="en-US" sz="2400" dirty="0">
                <a:solidFill>
                  <a:schemeClr val="bg1"/>
                </a:solidFill>
              </a:rPr>
              <a:t>作为一个</a:t>
            </a:r>
            <a:r>
              <a:rPr lang="en-US" altLang="zh-CN" sz="2400" dirty="0">
                <a:solidFill>
                  <a:schemeClr val="bg1"/>
                </a:solidFill>
              </a:rPr>
              <a:t>Pub/Sub</a:t>
            </a:r>
            <a:r>
              <a:rPr lang="zh-CN" altLang="en-US" sz="2400" dirty="0">
                <a:solidFill>
                  <a:schemeClr val="bg1"/>
                </a:solidFill>
              </a:rPr>
              <a:t>的</a:t>
            </a:r>
            <a:r>
              <a:rPr lang="en-US" altLang="zh-CN" sz="2400" dirty="0">
                <a:solidFill>
                  <a:schemeClr val="bg1"/>
                </a:solidFill>
              </a:rPr>
              <a:t>Server</a:t>
            </a:r>
            <a:r>
              <a:rPr lang="zh-CN" altLang="en-US" sz="2400" dirty="0">
                <a:solidFill>
                  <a:schemeClr val="bg1"/>
                </a:solidFill>
              </a:rPr>
              <a:t>，在发布者和订阅者之间起到了</a:t>
            </a:r>
            <a:r>
              <a:rPr lang="zh-CN" altLang="en-US" sz="2400" dirty="0">
                <a:solidFill>
                  <a:srgbClr val="FF0000"/>
                </a:solidFill>
              </a:rPr>
              <a:t>消息路由</a:t>
            </a:r>
            <a:r>
              <a:rPr lang="zh-CN" altLang="en-US" sz="2400" dirty="0">
                <a:solidFill>
                  <a:schemeClr val="bg1"/>
                </a:solidFill>
              </a:rPr>
              <a:t>的功能。订阅者可以通过</a:t>
            </a:r>
            <a:r>
              <a:rPr lang="en-US" altLang="zh-CN" sz="2400" dirty="0">
                <a:solidFill>
                  <a:schemeClr val="bg1"/>
                </a:solidFill>
              </a:rPr>
              <a:t>SUBSCRIBE</a:t>
            </a:r>
            <a:r>
              <a:rPr lang="zh-CN" altLang="en-US" sz="2400" dirty="0">
                <a:solidFill>
                  <a:schemeClr val="bg1"/>
                </a:solidFill>
              </a:rPr>
              <a:t>和</a:t>
            </a:r>
            <a:r>
              <a:rPr lang="en-US" altLang="zh-CN" sz="2400" dirty="0" err="1">
                <a:solidFill>
                  <a:schemeClr val="bg1"/>
                </a:solidFill>
              </a:rPr>
              <a:t>PSUBSCRIBE</a:t>
            </a:r>
            <a:r>
              <a:rPr lang="en-US" altLang="zh-CN" sz="2400" dirty="0">
                <a:solidFill>
                  <a:schemeClr val="bg1"/>
                </a:solidFill>
              </a:rPr>
              <a:t> </a:t>
            </a:r>
            <a:r>
              <a:rPr lang="zh-CN" altLang="en-US" sz="2400" dirty="0">
                <a:solidFill>
                  <a:schemeClr val="bg1"/>
                </a:solidFill>
              </a:rPr>
              <a:t>命令向</a:t>
            </a:r>
            <a:r>
              <a:rPr lang="en-US" altLang="zh-CN" sz="2400" dirty="0">
                <a:solidFill>
                  <a:schemeClr val="bg1"/>
                </a:solidFill>
              </a:rPr>
              <a:t>server</a:t>
            </a:r>
            <a:r>
              <a:rPr lang="zh-CN" altLang="en-US" sz="2400" dirty="0">
                <a:solidFill>
                  <a:schemeClr val="bg1"/>
                </a:solidFill>
              </a:rPr>
              <a:t>订阅自己感兴趣的消息</a:t>
            </a:r>
            <a:r>
              <a:rPr lang="zh-CN" altLang="en-US" sz="2400" dirty="0" smtClean="0">
                <a:solidFill>
                  <a:schemeClr val="bg1"/>
                </a:solidFill>
              </a:rPr>
              <a:t>类型，</a:t>
            </a:r>
            <a:r>
              <a:rPr lang="en-US" altLang="zh-CN" sz="2400" dirty="0" err="1" smtClean="0">
                <a:solidFill>
                  <a:schemeClr val="bg1"/>
                </a:solidFill>
              </a:rPr>
              <a:t>redis</a:t>
            </a:r>
            <a:r>
              <a:rPr lang="zh-CN" altLang="en-US" sz="2400" dirty="0" smtClean="0">
                <a:solidFill>
                  <a:schemeClr val="bg1"/>
                </a:solidFill>
              </a:rPr>
              <a:t>将信息类型称为频道</a:t>
            </a:r>
            <a:r>
              <a:rPr lang="en-US" altLang="zh-CN" sz="2400" dirty="0" smtClean="0">
                <a:solidFill>
                  <a:schemeClr val="bg1"/>
                </a:solidFill>
              </a:rPr>
              <a:t>(channel)</a:t>
            </a:r>
            <a:r>
              <a:rPr lang="zh-CN" altLang="en-US" sz="2400" dirty="0" smtClean="0">
                <a:solidFill>
                  <a:schemeClr val="bg1"/>
                </a:solidFill>
              </a:rPr>
              <a:t>。当发布者通过</a:t>
            </a:r>
            <a:r>
              <a:rPr lang="en-US" altLang="zh-CN" sz="2400" dirty="0" smtClean="0">
                <a:solidFill>
                  <a:schemeClr val="bg1"/>
                </a:solidFill>
              </a:rPr>
              <a:t>PUBLISH</a:t>
            </a:r>
            <a:r>
              <a:rPr lang="zh-CN" altLang="en-US" sz="2400" dirty="0" smtClean="0">
                <a:solidFill>
                  <a:schemeClr val="bg1"/>
                </a:solidFill>
              </a:rPr>
              <a:t>命令向</a:t>
            </a:r>
            <a:r>
              <a:rPr lang="en-US" altLang="zh-CN" sz="2400" dirty="0" smtClean="0">
                <a:solidFill>
                  <a:schemeClr val="bg1"/>
                </a:solidFill>
              </a:rPr>
              <a:t>server</a:t>
            </a:r>
            <a:r>
              <a:rPr lang="zh-CN" altLang="en-US" sz="2400" dirty="0" smtClean="0">
                <a:solidFill>
                  <a:schemeClr val="bg1"/>
                </a:solidFill>
              </a:rPr>
              <a:t>发送特定类型的信息时，订阅该信息类型的</a:t>
            </a:r>
            <a:r>
              <a:rPr lang="zh-CN" altLang="en-US" sz="2400" dirty="0" smtClean="0">
                <a:solidFill>
                  <a:srgbClr val="FF0000"/>
                </a:solidFill>
              </a:rPr>
              <a:t>全部</a:t>
            </a:r>
            <a:r>
              <a:rPr lang="en-US" altLang="zh-CN" sz="2400" dirty="0" smtClean="0">
                <a:solidFill>
                  <a:srgbClr val="FF0000"/>
                </a:solidFill>
              </a:rPr>
              <a:t>client</a:t>
            </a:r>
            <a:r>
              <a:rPr lang="zh-CN" altLang="en-US" sz="2400" dirty="0" smtClean="0">
                <a:solidFill>
                  <a:schemeClr val="bg1"/>
                </a:solidFill>
              </a:rPr>
              <a:t>都会收到此消息。</a:t>
            </a:r>
            <a:endParaRPr lang="zh-CN" altLang="en-US" sz="2400" dirty="0">
              <a:solidFill>
                <a:schemeClr val="bg1"/>
              </a:solidFill>
            </a:endParaRPr>
          </a:p>
        </p:txBody>
      </p:sp>
    </p:spTree>
    <p:extLst>
      <p:ext uri="{BB962C8B-B14F-4D97-AF65-F5344CB8AC3E}">
        <p14:creationId xmlns:p14="http://schemas.microsoft.com/office/powerpoint/2010/main" val="85017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2800" dirty="0" err="1"/>
              <a:t>Redis</a:t>
            </a:r>
            <a:r>
              <a:rPr lang="en-US" altLang="zh-CN" sz="2800" dirty="0"/>
              <a:t> </a:t>
            </a:r>
            <a:r>
              <a:rPr lang="zh-CN" altLang="en-US" sz="2800" dirty="0"/>
              <a:t>发布</a:t>
            </a:r>
            <a:r>
              <a:rPr lang="en-US" altLang="zh-CN" sz="2800" dirty="0"/>
              <a:t>/</a:t>
            </a:r>
            <a:r>
              <a:rPr lang="zh-CN" altLang="en-US" sz="2800" dirty="0"/>
              <a:t>订阅（</a:t>
            </a:r>
            <a:r>
              <a:rPr lang="en-US" altLang="zh-CN" sz="2800" dirty="0"/>
              <a:t>Pub/Sub</a:t>
            </a:r>
            <a:r>
              <a:rPr lang="zh-CN" altLang="en-US" dirty="0"/>
              <a:t>）</a:t>
            </a:r>
          </a:p>
        </p:txBody>
      </p:sp>
      <p:sp>
        <p:nvSpPr>
          <p:cNvPr id="3" name="副标题 2"/>
          <p:cNvSpPr>
            <a:spLocks noGrp="1"/>
          </p:cNvSpPr>
          <p:nvPr>
            <p:ph type="subTitle" idx="1"/>
          </p:nvPr>
        </p:nvSpPr>
        <p:spPr/>
        <p:txBody>
          <a:bodyPr/>
          <a:lstStyle/>
          <a:p>
            <a:r>
              <a:rPr lang="en-US" altLang="zh-CN" sz="2400" dirty="0">
                <a:solidFill>
                  <a:schemeClr val="bg1"/>
                </a:solidFill>
              </a:rPr>
              <a:t>subscribe </a:t>
            </a:r>
            <a:r>
              <a:rPr lang="zh-CN" altLang="en-US" sz="2400" dirty="0">
                <a:solidFill>
                  <a:schemeClr val="bg1"/>
                </a:solidFill>
              </a:rPr>
              <a:t>订阅给定的一个或多个频道的</a:t>
            </a:r>
            <a:r>
              <a:rPr lang="zh-CN" altLang="en-US" sz="2400" dirty="0" smtClean="0">
                <a:solidFill>
                  <a:schemeClr val="bg1"/>
                </a:solidFill>
              </a:rPr>
              <a:t>信息</a:t>
            </a:r>
            <a:endParaRPr lang="en-US" altLang="zh-CN" sz="2400" dirty="0" smtClean="0">
              <a:solidFill>
                <a:schemeClr val="bg1"/>
              </a:solidFill>
            </a:endParaRPr>
          </a:p>
          <a:p>
            <a:r>
              <a:rPr lang="en-US" altLang="zh-CN" sz="2400" dirty="0" err="1">
                <a:solidFill>
                  <a:schemeClr val="bg1"/>
                </a:solidFill>
              </a:rPr>
              <a:t>psubscribe</a:t>
            </a:r>
            <a:r>
              <a:rPr lang="en-US" altLang="zh-CN" sz="2400" dirty="0">
                <a:solidFill>
                  <a:schemeClr val="bg1"/>
                </a:solidFill>
              </a:rPr>
              <a:t> </a:t>
            </a:r>
            <a:r>
              <a:rPr lang="en-US" altLang="zh-CN" sz="2400" dirty="0" smtClean="0">
                <a:solidFill>
                  <a:schemeClr val="bg1"/>
                </a:solidFill>
              </a:rPr>
              <a:t> </a:t>
            </a:r>
            <a:r>
              <a:rPr lang="zh-CN" altLang="en-US" sz="2400" dirty="0" smtClean="0">
                <a:solidFill>
                  <a:schemeClr val="bg1"/>
                </a:solidFill>
              </a:rPr>
              <a:t>订阅</a:t>
            </a:r>
            <a:r>
              <a:rPr lang="zh-CN" altLang="en-US" sz="2400" dirty="0">
                <a:solidFill>
                  <a:schemeClr val="bg1"/>
                </a:solidFill>
              </a:rPr>
              <a:t>一个或多个符合给定模式的频道</a:t>
            </a:r>
            <a:endParaRPr lang="en-US" altLang="zh-CN" sz="2400" dirty="0" smtClean="0">
              <a:solidFill>
                <a:schemeClr val="bg1"/>
              </a:solidFill>
            </a:endParaRPr>
          </a:p>
          <a:p>
            <a:r>
              <a:rPr lang="en-US" altLang="zh-CN" sz="2400" dirty="0">
                <a:solidFill>
                  <a:schemeClr val="bg1"/>
                </a:solidFill>
              </a:rPr>
              <a:t>publish </a:t>
            </a:r>
            <a:r>
              <a:rPr lang="en-US" altLang="zh-CN" sz="2400" dirty="0" smtClean="0">
                <a:solidFill>
                  <a:schemeClr val="bg1"/>
                </a:solidFill>
              </a:rPr>
              <a:t>  </a:t>
            </a:r>
            <a:r>
              <a:rPr lang="zh-CN" altLang="en-US" sz="2400" dirty="0" smtClean="0">
                <a:solidFill>
                  <a:schemeClr val="bg1"/>
                </a:solidFill>
              </a:rPr>
              <a:t>信息 </a:t>
            </a:r>
            <a:r>
              <a:rPr lang="en-US" altLang="zh-CN" sz="2400" dirty="0">
                <a:solidFill>
                  <a:schemeClr val="bg1"/>
                </a:solidFill>
              </a:rPr>
              <a:t>message </a:t>
            </a:r>
            <a:r>
              <a:rPr lang="zh-CN" altLang="en-US" sz="2400" dirty="0">
                <a:solidFill>
                  <a:schemeClr val="bg1"/>
                </a:solidFill>
              </a:rPr>
              <a:t>发送到指定的频道 </a:t>
            </a:r>
            <a:r>
              <a:rPr lang="en-US" altLang="zh-CN" sz="2400" dirty="0" smtClean="0">
                <a:solidFill>
                  <a:schemeClr val="bg1"/>
                </a:solidFill>
              </a:rPr>
              <a:t>channel</a:t>
            </a:r>
          </a:p>
          <a:p>
            <a:r>
              <a:rPr lang="en-US" altLang="zh-CN" sz="2400" dirty="0" smtClean="0">
                <a:solidFill>
                  <a:schemeClr val="bg1"/>
                </a:solidFill>
              </a:rPr>
              <a:t>un</a:t>
            </a:r>
            <a:r>
              <a:rPr lang="en-US" altLang="zh-CN" sz="2400" dirty="0">
                <a:solidFill>
                  <a:schemeClr val="bg1"/>
                </a:solidFill>
              </a:rPr>
              <a:t>subscribe </a:t>
            </a:r>
            <a:r>
              <a:rPr lang="zh-CN" altLang="en-US" sz="2400" dirty="0" smtClean="0">
                <a:solidFill>
                  <a:schemeClr val="bg1"/>
                </a:solidFill>
              </a:rPr>
              <a:t>指示</a:t>
            </a:r>
            <a:r>
              <a:rPr lang="zh-CN" altLang="en-US" sz="2400" dirty="0">
                <a:solidFill>
                  <a:schemeClr val="bg1"/>
                </a:solidFill>
              </a:rPr>
              <a:t>客户端退订给定的</a:t>
            </a:r>
            <a:r>
              <a:rPr lang="zh-CN" altLang="en-US" sz="2400" dirty="0" smtClean="0">
                <a:solidFill>
                  <a:schemeClr val="bg1"/>
                </a:solidFill>
              </a:rPr>
              <a:t>频道</a:t>
            </a:r>
            <a:endParaRPr lang="en-US" altLang="zh-CN" sz="2400" dirty="0" smtClean="0">
              <a:solidFill>
                <a:schemeClr val="bg1"/>
              </a:solidFill>
            </a:endParaRPr>
          </a:p>
          <a:p>
            <a:r>
              <a:rPr lang="en-US" altLang="zh-CN" sz="2400" dirty="0" err="1" smtClean="0">
                <a:solidFill>
                  <a:schemeClr val="bg1"/>
                </a:solidFill>
              </a:rPr>
              <a:t>p</a:t>
            </a:r>
            <a:r>
              <a:rPr lang="en-US" altLang="zh-CN" sz="2400" dirty="0" err="1">
                <a:solidFill>
                  <a:schemeClr val="bg1"/>
                </a:solidFill>
              </a:rPr>
              <a:t>unsubscribe</a:t>
            </a:r>
            <a:r>
              <a:rPr lang="en-US" altLang="zh-CN" sz="2400" dirty="0">
                <a:solidFill>
                  <a:schemeClr val="bg1"/>
                </a:solidFill>
              </a:rPr>
              <a:t> </a:t>
            </a:r>
            <a:r>
              <a:rPr lang="zh-CN" altLang="en-US" sz="2400" dirty="0" smtClean="0">
                <a:solidFill>
                  <a:schemeClr val="bg1"/>
                </a:solidFill>
              </a:rPr>
              <a:t>指示</a:t>
            </a:r>
            <a:r>
              <a:rPr lang="zh-CN" altLang="en-US" sz="2400" dirty="0">
                <a:solidFill>
                  <a:schemeClr val="bg1"/>
                </a:solidFill>
              </a:rPr>
              <a:t>客户端退订所有给定模式</a:t>
            </a:r>
            <a:endParaRPr lang="en-US" altLang="zh-CN" sz="2400" dirty="0">
              <a:solidFill>
                <a:schemeClr val="bg1"/>
              </a:solidFill>
            </a:endParaRPr>
          </a:p>
          <a:p>
            <a:endParaRPr lang="zh-CN" altLang="en-US" sz="2400" dirty="0">
              <a:solidFill>
                <a:schemeClr val="bg1"/>
              </a:solidFill>
            </a:endParaRPr>
          </a:p>
        </p:txBody>
      </p:sp>
    </p:spTree>
    <p:extLst>
      <p:ext uri="{BB962C8B-B14F-4D97-AF65-F5344CB8AC3E}">
        <p14:creationId xmlns:p14="http://schemas.microsoft.com/office/powerpoint/2010/main" val="152309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Redis</a:t>
            </a:r>
            <a:r>
              <a:rPr lang="en-US" altLang="zh-CN" dirty="0"/>
              <a:t> </a:t>
            </a:r>
            <a:r>
              <a:rPr lang="zh-CN" altLang="en-US" dirty="0"/>
              <a:t>发布</a:t>
            </a:r>
            <a:r>
              <a:rPr lang="en-US" altLang="zh-CN" dirty="0"/>
              <a:t>/</a:t>
            </a:r>
            <a:r>
              <a:rPr lang="zh-CN" altLang="en-US" dirty="0"/>
              <a:t>订阅（</a:t>
            </a:r>
            <a:r>
              <a:rPr lang="en-US" altLang="zh-CN" dirty="0"/>
              <a:t>Pub/Sub</a:t>
            </a:r>
            <a:r>
              <a:rPr lang="zh-CN" altLang="en-US" dirty="0"/>
              <a:t>）</a:t>
            </a:r>
          </a:p>
        </p:txBody>
      </p:sp>
      <p:sp>
        <p:nvSpPr>
          <p:cNvPr id="4" name="副标题 3"/>
          <p:cNvSpPr>
            <a:spLocks noGrp="1"/>
          </p:cNvSpPr>
          <p:nvPr>
            <p:ph type="subTitle" idx="1"/>
          </p:nvPr>
        </p:nvSpPr>
        <p:spPr/>
        <p:txBody>
          <a:bodyPr/>
          <a:lstStyle/>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70" y="953100"/>
            <a:ext cx="58864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625775"/>
            <a:ext cx="5772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699542"/>
            <a:ext cx="5838825"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12840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3200" dirty="0" smtClean="0"/>
              <a:t>主从复制</a:t>
            </a:r>
            <a:endParaRPr lang="zh-CN" altLang="en-US" sz="3200" dirty="0"/>
          </a:p>
        </p:txBody>
      </p:sp>
      <p:sp>
        <p:nvSpPr>
          <p:cNvPr id="9" name="副标题 2"/>
          <p:cNvSpPr>
            <a:spLocks noGrp="1"/>
          </p:cNvSpPr>
          <p:nvPr>
            <p:ph type="subTitle" idx="1"/>
          </p:nvPr>
        </p:nvSpPr>
        <p:spPr>
          <a:xfrm>
            <a:off x="386534" y="771550"/>
            <a:ext cx="8433937" cy="3794850"/>
          </a:xfrm>
        </p:spPr>
        <p:txBody>
          <a:bodyPr>
            <a:noAutofit/>
          </a:bodyPr>
          <a:lstStyle/>
          <a:p>
            <a:pPr marL="0" indent="0">
              <a:lnSpc>
                <a:spcPts val="3400"/>
              </a:lnSpc>
              <a:buNone/>
            </a:pPr>
            <a:r>
              <a:rPr lang="zh-CN" altLang="en-US" sz="2400" dirty="0" smtClean="0">
                <a:solidFill>
                  <a:schemeClr val="bg1"/>
                </a:solidFill>
                <a:latin typeface="宋体" panose="02010600030101010101" pitchFamily="2" charset="-122"/>
                <a:ea typeface="宋体" panose="02010600030101010101" pitchFamily="2" charset="-122"/>
              </a:rPr>
              <a:t>   通过主从复制可以允许多个</a:t>
            </a:r>
            <a:r>
              <a:rPr lang="en-US" altLang="zh-CN" sz="2400" dirty="0" smtClean="0">
                <a:solidFill>
                  <a:schemeClr val="bg1"/>
                </a:solidFill>
                <a:latin typeface="宋体" panose="02010600030101010101" pitchFamily="2" charset="-122"/>
                <a:ea typeface="宋体" panose="02010600030101010101" pitchFamily="2" charset="-122"/>
              </a:rPr>
              <a:t>slave server</a:t>
            </a:r>
            <a:r>
              <a:rPr lang="zh-CN" altLang="en-US" sz="2400" dirty="0" smtClean="0">
                <a:solidFill>
                  <a:schemeClr val="bg1"/>
                </a:solidFill>
                <a:latin typeface="宋体" panose="02010600030101010101" pitchFamily="2" charset="-122"/>
                <a:ea typeface="宋体" panose="02010600030101010101" pitchFamily="2" charset="-122"/>
              </a:rPr>
              <a:t>拥有和</a:t>
            </a:r>
            <a:r>
              <a:rPr lang="en-US" altLang="zh-CN" sz="2400" dirty="0" smtClean="0">
                <a:solidFill>
                  <a:schemeClr val="bg1"/>
                </a:solidFill>
                <a:latin typeface="宋体" panose="02010600030101010101" pitchFamily="2" charset="-122"/>
                <a:ea typeface="宋体" panose="02010600030101010101" pitchFamily="2" charset="-122"/>
              </a:rPr>
              <a:t>master server</a:t>
            </a:r>
            <a:r>
              <a:rPr lang="zh-CN" altLang="en-US" sz="2400" dirty="0" smtClean="0">
                <a:solidFill>
                  <a:schemeClr val="bg1"/>
                </a:solidFill>
                <a:latin typeface="宋体" panose="02010600030101010101" pitchFamily="2" charset="-122"/>
                <a:ea typeface="宋体" panose="02010600030101010101" pitchFamily="2" charset="-122"/>
              </a:rPr>
              <a:t>相同的数据库副本。</a:t>
            </a:r>
            <a:endParaRPr lang="en-US" altLang="zh-CN" sz="2400" dirty="0" smtClean="0">
              <a:solidFill>
                <a:schemeClr val="bg1"/>
              </a:solidFill>
              <a:latin typeface="宋体" panose="02010600030101010101" pitchFamily="2" charset="-122"/>
              <a:ea typeface="宋体" panose="02010600030101010101" pitchFamily="2" charset="-122"/>
            </a:endParaRPr>
          </a:p>
          <a:p>
            <a:pPr marL="0" indent="0">
              <a:lnSpc>
                <a:spcPts val="3400"/>
              </a:lnSpc>
              <a:buNone/>
            </a:pPr>
            <a:r>
              <a:rPr lang="zh-CN" altLang="en-US" sz="2400" dirty="0" smtClean="0">
                <a:solidFill>
                  <a:schemeClr val="bg1"/>
                </a:solidFill>
                <a:latin typeface="宋体" panose="02010600030101010101" pitchFamily="2" charset="-122"/>
                <a:ea typeface="宋体" panose="02010600030101010101" pitchFamily="2" charset="-122"/>
              </a:rPr>
              <a:t>主从复制特点：</a:t>
            </a:r>
            <a:endParaRPr lang="en-US" altLang="zh-CN" sz="2400" dirty="0">
              <a:solidFill>
                <a:schemeClr val="bg1"/>
              </a:solidFill>
              <a:latin typeface="宋体" panose="02010600030101010101" pitchFamily="2" charset="-122"/>
              <a:ea typeface="宋体" panose="02010600030101010101" pitchFamily="2" charset="-122"/>
            </a:endParaRPr>
          </a:p>
          <a:p>
            <a:pPr marL="0" indent="0">
              <a:lnSpc>
                <a:spcPts val="3400"/>
              </a:lnSpc>
              <a:buNone/>
            </a:pPr>
            <a:r>
              <a:rPr lang="en-US" altLang="zh-CN" sz="2400" dirty="0" smtClean="0">
                <a:solidFill>
                  <a:schemeClr val="bg1"/>
                </a:solidFill>
                <a:latin typeface="宋体" panose="02010600030101010101" pitchFamily="2" charset="-122"/>
                <a:ea typeface="宋体" panose="02010600030101010101" pitchFamily="2" charset="-122"/>
              </a:rPr>
              <a:t>1</a:t>
            </a:r>
            <a:r>
              <a:rPr lang="zh-CN" altLang="en-US" sz="2400" dirty="0" smtClean="0">
                <a:solidFill>
                  <a:schemeClr val="bg1"/>
                </a:solidFill>
                <a:latin typeface="宋体" panose="02010600030101010101" pitchFamily="2" charset="-122"/>
                <a:ea typeface="宋体" panose="02010600030101010101" pitchFamily="2" charset="-122"/>
              </a:rPr>
              <a:t>、</a:t>
            </a:r>
            <a:r>
              <a:rPr lang="en-US" altLang="zh-CN" sz="2400" dirty="0" smtClean="0">
                <a:solidFill>
                  <a:schemeClr val="bg1"/>
                </a:solidFill>
                <a:latin typeface="宋体" panose="02010600030101010101" pitchFamily="2" charset="-122"/>
                <a:ea typeface="宋体" panose="02010600030101010101" pitchFamily="2" charset="-122"/>
              </a:rPr>
              <a:t>master</a:t>
            </a:r>
            <a:r>
              <a:rPr lang="zh-CN" altLang="en-US" sz="2400" dirty="0" smtClean="0">
                <a:solidFill>
                  <a:schemeClr val="bg1"/>
                </a:solidFill>
                <a:latin typeface="宋体" panose="02010600030101010101" pitchFamily="2" charset="-122"/>
                <a:ea typeface="宋体" panose="02010600030101010101" pitchFamily="2" charset="-122"/>
              </a:rPr>
              <a:t>可以拥有</a:t>
            </a:r>
            <a:r>
              <a:rPr lang="zh-CN" altLang="en-US" sz="2400" dirty="0">
                <a:solidFill>
                  <a:schemeClr val="bg1"/>
                </a:solidFill>
                <a:latin typeface="宋体" panose="02010600030101010101" pitchFamily="2" charset="-122"/>
                <a:ea typeface="宋体" panose="02010600030101010101" pitchFamily="2" charset="-122"/>
              </a:rPr>
              <a:t>多</a:t>
            </a:r>
            <a:r>
              <a:rPr lang="zh-CN" altLang="en-US" sz="2400" dirty="0" smtClean="0">
                <a:solidFill>
                  <a:schemeClr val="bg1"/>
                </a:solidFill>
                <a:latin typeface="宋体" panose="02010600030101010101" pitchFamily="2" charset="-122"/>
                <a:ea typeface="宋体" panose="02010600030101010101" pitchFamily="2" charset="-122"/>
              </a:rPr>
              <a:t>个</a:t>
            </a:r>
            <a:r>
              <a:rPr lang="en-US" altLang="zh-CN" sz="2400" dirty="0" smtClean="0">
                <a:solidFill>
                  <a:schemeClr val="bg1"/>
                </a:solidFill>
                <a:latin typeface="宋体" panose="02010600030101010101" pitchFamily="2" charset="-122"/>
                <a:ea typeface="宋体" panose="02010600030101010101" pitchFamily="2" charset="-122"/>
              </a:rPr>
              <a:t>slave</a:t>
            </a:r>
          </a:p>
          <a:p>
            <a:pPr marL="0" indent="0">
              <a:lnSpc>
                <a:spcPts val="3400"/>
              </a:lnSpc>
              <a:buNone/>
            </a:pPr>
            <a:r>
              <a:rPr lang="en-US" altLang="zh-CN" sz="2400" dirty="0" smtClean="0">
                <a:solidFill>
                  <a:schemeClr val="bg1"/>
                </a:solidFill>
                <a:latin typeface="宋体" panose="02010600030101010101" pitchFamily="2" charset="-122"/>
                <a:ea typeface="宋体" panose="02010600030101010101" pitchFamily="2" charset="-122"/>
              </a:rPr>
              <a:t>2</a:t>
            </a:r>
            <a:r>
              <a:rPr lang="zh-CN" altLang="en-US" sz="2400" dirty="0">
                <a:solidFill>
                  <a:schemeClr val="bg1"/>
                </a:solidFill>
                <a:latin typeface="宋体" panose="02010600030101010101" pitchFamily="2" charset="-122"/>
                <a:ea typeface="宋体" panose="02010600030101010101" pitchFamily="2" charset="-122"/>
              </a:rPr>
              <a:t>、多个</a:t>
            </a:r>
            <a:r>
              <a:rPr lang="en-US" altLang="zh-CN" sz="2400" dirty="0">
                <a:solidFill>
                  <a:schemeClr val="bg1"/>
                </a:solidFill>
                <a:latin typeface="宋体" panose="02010600030101010101" pitchFamily="2" charset="-122"/>
                <a:ea typeface="宋体" panose="02010600030101010101" pitchFamily="2" charset="-122"/>
              </a:rPr>
              <a:t>slave</a:t>
            </a:r>
            <a:r>
              <a:rPr lang="zh-CN" altLang="en-US" sz="2400" dirty="0">
                <a:solidFill>
                  <a:schemeClr val="bg1"/>
                </a:solidFill>
                <a:latin typeface="宋体" panose="02010600030101010101" pitchFamily="2" charset="-122"/>
                <a:ea typeface="宋体" panose="02010600030101010101" pitchFamily="2" charset="-122"/>
              </a:rPr>
              <a:t>可以连接同一个</a:t>
            </a:r>
            <a:r>
              <a:rPr lang="en-US" altLang="zh-CN" sz="2400" dirty="0">
                <a:solidFill>
                  <a:schemeClr val="bg1"/>
                </a:solidFill>
                <a:latin typeface="宋体" panose="02010600030101010101" pitchFamily="2" charset="-122"/>
                <a:ea typeface="宋体" panose="02010600030101010101" pitchFamily="2" charset="-122"/>
              </a:rPr>
              <a:t>master</a:t>
            </a:r>
            <a:r>
              <a:rPr lang="zh-CN" altLang="en-US" sz="2400" dirty="0">
                <a:solidFill>
                  <a:schemeClr val="bg1"/>
                </a:solidFill>
                <a:latin typeface="宋体" panose="02010600030101010101" pitchFamily="2" charset="-122"/>
                <a:ea typeface="宋体" panose="02010600030101010101" pitchFamily="2" charset="-122"/>
              </a:rPr>
              <a:t>外，还</a:t>
            </a:r>
            <a:r>
              <a:rPr lang="zh-CN" altLang="en-US" sz="2400" dirty="0" smtClean="0">
                <a:solidFill>
                  <a:schemeClr val="bg1"/>
                </a:solidFill>
                <a:latin typeface="宋体" panose="02010600030101010101" pitchFamily="2" charset="-122"/>
                <a:ea typeface="宋体" panose="02010600030101010101" pitchFamily="2" charset="-122"/>
              </a:rPr>
              <a:t>可以互相连接</a:t>
            </a:r>
            <a:endParaRPr lang="en-US" altLang="zh-CN" sz="2400" dirty="0" smtClean="0">
              <a:solidFill>
                <a:schemeClr val="bg1"/>
              </a:solidFill>
              <a:latin typeface="宋体" panose="02010600030101010101" pitchFamily="2" charset="-122"/>
              <a:ea typeface="宋体" panose="02010600030101010101" pitchFamily="2" charset="-122"/>
            </a:endParaRPr>
          </a:p>
          <a:p>
            <a:pPr marL="0" indent="0">
              <a:lnSpc>
                <a:spcPts val="3400"/>
              </a:lnSpc>
              <a:buNone/>
            </a:pPr>
            <a:r>
              <a:rPr lang="en-US" altLang="zh-CN" sz="2400" dirty="0" smtClean="0">
                <a:solidFill>
                  <a:schemeClr val="bg1"/>
                </a:solidFill>
                <a:latin typeface="宋体" panose="02010600030101010101" pitchFamily="2" charset="-122"/>
                <a:ea typeface="宋体" panose="02010600030101010101" pitchFamily="2" charset="-122"/>
              </a:rPr>
              <a:t>3</a:t>
            </a:r>
            <a:r>
              <a:rPr lang="zh-CN" altLang="en-US" sz="2400" dirty="0" smtClean="0">
                <a:solidFill>
                  <a:schemeClr val="bg1"/>
                </a:solidFill>
                <a:latin typeface="宋体" panose="02010600030101010101" pitchFamily="2" charset="-122"/>
                <a:ea typeface="宋体" panose="02010600030101010101" pitchFamily="2" charset="-122"/>
              </a:rPr>
              <a:t>、主从复制不会阻塞</a:t>
            </a:r>
            <a:r>
              <a:rPr lang="en-US" altLang="zh-CN" sz="2400" dirty="0" smtClean="0">
                <a:solidFill>
                  <a:schemeClr val="bg1"/>
                </a:solidFill>
                <a:latin typeface="宋体" panose="02010600030101010101" pitchFamily="2" charset="-122"/>
                <a:ea typeface="宋体" panose="02010600030101010101" pitchFamily="2" charset="-122"/>
              </a:rPr>
              <a:t>master</a:t>
            </a:r>
            <a:r>
              <a:rPr lang="zh-CN" altLang="en-US" sz="2400" dirty="0" smtClean="0">
                <a:solidFill>
                  <a:schemeClr val="bg1"/>
                </a:solidFill>
                <a:latin typeface="宋体" panose="02010600030101010101" pitchFamily="2" charset="-122"/>
                <a:ea typeface="宋体" panose="02010600030101010101" pitchFamily="2" charset="-122"/>
              </a:rPr>
              <a:t>，在同步数据时，</a:t>
            </a:r>
            <a:r>
              <a:rPr lang="en-US" altLang="zh-CN" sz="2400" dirty="0" smtClean="0">
                <a:solidFill>
                  <a:schemeClr val="bg1"/>
                </a:solidFill>
                <a:latin typeface="宋体" panose="02010600030101010101" pitchFamily="2" charset="-122"/>
                <a:ea typeface="宋体" panose="02010600030101010101" pitchFamily="2" charset="-122"/>
              </a:rPr>
              <a:t>master</a:t>
            </a:r>
            <a:r>
              <a:rPr lang="zh-CN" altLang="en-US" sz="2400" dirty="0" smtClean="0">
                <a:solidFill>
                  <a:schemeClr val="bg1"/>
                </a:solidFill>
                <a:latin typeface="宋体" panose="02010600030101010101" pitchFamily="2" charset="-122"/>
                <a:ea typeface="宋体" panose="02010600030101010101" pitchFamily="2" charset="-122"/>
              </a:rPr>
              <a:t>可以继续处理</a:t>
            </a:r>
            <a:r>
              <a:rPr lang="en-US" altLang="zh-CN" sz="2400" dirty="0" smtClean="0">
                <a:solidFill>
                  <a:schemeClr val="bg1"/>
                </a:solidFill>
                <a:latin typeface="宋体" panose="02010600030101010101" pitchFamily="2" charset="-122"/>
                <a:ea typeface="宋体" panose="02010600030101010101" pitchFamily="2" charset="-122"/>
              </a:rPr>
              <a:t>client</a:t>
            </a:r>
            <a:r>
              <a:rPr lang="zh-CN" altLang="en-US" sz="2400" dirty="0" smtClean="0">
                <a:solidFill>
                  <a:schemeClr val="bg1"/>
                </a:solidFill>
                <a:latin typeface="宋体" panose="02010600030101010101" pitchFamily="2" charset="-122"/>
                <a:ea typeface="宋体" panose="02010600030101010101" pitchFamily="2" charset="-122"/>
              </a:rPr>
              <a:t>请求</a:t>
            </a:r>
            <a:endParaRPr lang="en-US" altLang="zh-CN" sz="2400" dirty="0" smtClean="0">
              <a:solidFill>
                <a:schemeClr val="bg1"/>
              </a:solidFill>
              <a:latin typeface="宋体" panose="02010600030101010101" pitchFamily="2" charset="-122"/>
              <a:ea typeface="宋体" panose="02010600030101010101" pitchFamily="2" charset="-122"/>
            </a:endParaRPr>
          </a:p>
          <a:p>
            <a:pPr marL="0" indent="0">
              <a:lnSpc>
                <a:spcPts val="3400"/>
              </a:lnSpc>
              <a:buNone/>
            </a:pPr>
            <a:r>
              <a:rPr lang="en-US" altLang="zh-CN" sz="2400" dirty="0" smtClean="0">
                <a:solidFill>
                  <a:schemeClr val="bg1"/>
                </a:solidFill>
                <a:latin typeface="宋体" panose="02010600030101010101" pitchFamily="2" charset="-122"/>
                <a:ea typeface="宋体" panose="02010600030101010101" pitchFamily="2" charset="-122"/>
              </a:rPr>
              <a:t>4</a:t>
            </a:r>
            <a:r>
              <a:rPr lang="zh-CN" altLang="en-US" sz="2400" dirty="0" smtClean="0">
                <a:solidFill>
                  <a:schemeClr val="bg1"/>
                </a:solidFill>
                <a:latin typeface="宋体" panose="02010600030101010101" pitchFamily="2" charset="-122"/>
                <a:ea typeface="宋体" panose="02010600030101010101" pitchFamily="2" charset="-122"/>
              </a:rPr>
              <a:t>、提高系统的伸缩性</a:t>
            </a:r>
            <a:endParaRPr lang="en-US" altLang="zh-CN" sz="2400" dirty="0" smtClean="0">
              <a:solidFill>
                <a:schemeClr val="bg1"/>
              </a:solidFill>
              <a:latin typeface="宋体" panose="02010600030101010101" pitchFamily="2" charset="-122"/>
              <a:ea typeface="宋体" panose="02010600030101010101" pitchFamily="2" charset="-122"/>
            </a:endParaRPr>
          </a:p>
          <a:p>
            <a:pPr marL="0" indent="0">
              <a:lnSpc>
                <a:spcPts val="3400"/>
              </a:lnSpc>
              <a:buNone/>
            </a:pPr>
            <a:r>
              <a:rPr lang="en-US" altLang="zh-CN" dirty="0">
                <a:solidFill>
                  <a:schemeClr val="bg1"/>
                </a:solidFill>
                <a:latin typeface="宋体" panose="02010600030101010101" pitchFamily="2" charset="-122"/>
                <a:ea typeface="宋体" panose="02010600030101010101" pitchFamily="2" charset="-122"/>
                <a:hlinkClick r:id="rId3"/>
              </a:rPr>
              <a:t>https://</a:t>
            </a:r>
            <a:r>
              <a:rPr lang="en-US" altLang="zh-CN" dirty="0" smtClean="0">
                <a:solidFill>
                  <a:schemeClr val="bg1"/>
                </a:solidFill>
                <a:latin typeface="宋体" panose="02010600030101010101" pitchFamily="2" charset="-122"/>
                <a:ea typeface="宋体" panose="02010600030101010101" pitchFamily="2" charset="-122"/>
                <a:hlinkClick r:id="rId3"/>
              </a:rPr>
              <a:t>redis.io/topics/replication</a:t>
            </a:r>
            <a:endParaRPr lang="en-US" altLang="zh-CN" dirty="0" smtClean="0">
              <a:solidFill>
                <a:schemeClr val="bg1"/>
              </a:solidFill>
              <a:latin typeface="宋体" panose="02010600030101010101" pitchFamily="2" charset="-122"/>
              <a:ea typeface="宋体" panose="02010600030101010101" pitchFamily="2" charset="-122"/>
            </a:endParaRPr>
          </a:p>
          <a:p>
            <a:pPr marL="0" indent="0">
              <a:lnSpc>
                <a:spcPts val="3400"/>
              </a:lnSpc>
              <a:buNone/>
            </a:pPr>
            <a:r>
              <a:rPr lang="en-US" altLang="zh-CN" dirty="0">
                <a:solidFill>
                  <a:schemeClr val="bg1"/>
                </a:solidFill>
                <a:latin typeface="宋体" panose="02010600030101010101" pitchFamily="2" charset="-122"/>
                <a:ea typeface="宋体" panose="02010600030101010101" pitchFamily="2" charset="-122"/>
                <a:hlinkClick r:id="rId4"/>
              </a:rPr>
              <a:t>http://</a:t>
            </a:r>
            <a:r>
              <a:rPr lang="en-US" altLang="zh-CN" dirty="0" smtClean="0">
                <a:solidFill>
                  <a:schemeClr val="bg1"/>
                </a:solidFill>
                <a:latin typeface="宋体" panose="02010600030101010101" pitchFamily="2" charset="-122"/>
                <a:ea typeface="宋体" panose="02010600030101010101" pitchFamily="2" charset="-122"/>
                <a:hlinkClick r:id="rId4"/>
              </a:rPr>
              <a:t>www.redis.cn/topics/replication.html</a:t>
            </a:r>
            <a:endParaRPr lang="en-US" altLang="zh-CN" dirty="0" smtClean="0">
              <a:solidFill>
                <a:schemeClr val="bg1"/>
              </a:solidFill>
              <a:latin typeface="宋体" panose="02010600030101010101" pitchFamily="2" charset="-122"/>
              <a:ea typeface="宋体" panose="02010600030101010101" pitchFamily="2" charset="-122"/>
            </a:endParaRPr>
          </a:p>
          <a:p>
            <a:pPr marL="0" indent="0">
              <a:lnSpc>
                <a:spcPts val="3400"/>
              </a:lnSpc>
              <a:buNone/>
            </a:pPr>
            <a:endParaRPr lang="en-US" altLang="zh-CN"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8569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3200" dirty="0"/>
              <a:t>主从复制</a:t>
            </a:r>
          </a:p>
        </p:txBody>
      </p:sp>
      <p:sp>
        <p:nvSpPr>
          <p:cNvPr id="3" name="副标题 2"/>
          <p:cNvSpPr>
            <a:spLocks noGrp="1"/>
          </p:cNvSpPr>
          <p:nvPr>
            <p:ph type="subTitle" idx="1"/>
          </p:nvPr>
        </p:nvSpPr>
        <p:spPr/>
        <p:txBody>
          <a:bodyPr/>
          <a:lstStyle/>
          <a:p>
            <a:r>
              <a:rPr lang="en-US" altLang="zh-CN" sz="2400" dirty="0">
                <a:solidFill>
                  <a:schemeClr val="bg1"/>
                </a:solidFill>
              </a:rPr>
              <a:t>Redis</a:t>
            </a:r>
            <a:r>
              <a:rPr lang="zh-CN" altLang="en-US" sz="2400" dirty="0">
                <a:solidFill>
                  <a:schemeClr val="bg1"/>
                </a:solidFill>
              </a:rPr>
              <a:t>主从复制过程</a:t>
            </a:r>
            <a:r>
              <a:rPr lang="zh-CN" altLang="en-US" sz="2400" dirty="0" smtClean="0">
                <a:solidFill>
                  <a:schemeClr val="bg1"/>
                </a:solidFill>
              </a:rPr>
              <a:t>：</a:t>
            </a:r>
            <a:endParaRPr lang="en-US" altLang="zh-CN" sz="2400" dirty="0" smtClean="0">
              <a:solidFill>
                <a:schemeClr val="bg1"/>
              </a:solidFill>
            </a:endParaRPr>
          </a:p>
          <a:p>
            <a:r>
              <a:rPr lang="en-US" altLang="zh-CN" sz="2400" dirty="0" smtClean="0">
                <a:solidFill>
                  <a:schemeClr val="bg1"/>
                </a:solidFill>
              </a:rPr>
              <a:t>1</a:t>
            </a:r>
            <a:r>
              <a:rPr lang="zh-CN" altLang="en-US" sz="2400" dirty="0" smtClean="0">
                <a:solidFill>
                  <a:schemeClr val="bg1"/>
                </a:solidFill>
              </a:rPr>
              <a:t>、</a:t>
            </a:r>
            <a:r>
              <a:rPr lang="en-US" altLang="zh-CN" sz="2400" dirty="0" smtClean="0">
                <a:solidFill>
                  <a:schemeClr val="bg1"/>
                </a:solidFill>
              </a:rPr>
              <a:t>slave</a:t>
            </a:r>
            <a:r>
              <a:rPr lang="zh-CN" altLang="en-US" sz="2400" dirty="0" smtClean="0">
                <a:solidFill>
                  <a:schemeClr val="bg1"/>
                </a:solidFill>
              </a:rPr>
              <a:t>与</a:t>
            </a:r>
            <a:r>
              <a:rPr lang="en-US" altLang="zh-CN" sz="2400" dirty="0" smtClean="0">
                <a:solidFill>
                  <a:schemeClr val="bg1"/>
                </a:solidFill>
              </a:rPr>
              <a:t>master</a:t>
            </a:r>
            <a:r>
              <a:rPr lang="zh-CN" altLang="en-US" sz="2400" dirty="0" smtClean="0">
                <a:solidFill>
                  <a:schemeClr val="bg1"/>
                </a:solidFill>
              </a:rPr>
              <a:t>建立连接，发送</a:t>
            </a:r>
            <a:r>
              <a:rPr lang="en-US" altLang="zh-CN" sz="2400" dirty="0" smtClean="0">
                <a:solidFill>
                  <a:schemeClr val="bg1"/>
                </a:solidFill>
              </a:rPr>
              <a:t>sync</a:t>
            </a:r>
            <a:r>
              <a:rPr lang="zh-CN" altLang="en-US" sz="2400" dirty="0" smtClean="0">
                <a:solidFill>
                  <a:schemeClr val="bg1"/>
                </a:solidFill>
              </a:rPr>
              <a:t>同步命令</a:t>
            </a:r>
            <a:endParaRPr lang="en-US" altLang="zh-CN" sz="2400" dirty="0" smtClean="0">
              <a:solidFill>
                <a:schemeClr val="bg1"/>
              </a:solidFill>
            </a:endParaRPr>
          </a:p>
          <a:p>
            <a:r>
              <a:rPr lang="en-US" altLang="zh-CN" sz="2400" dirty="0" smtClean="0">
                <a:solidFill>
                  <a:schemeClr val="bg1"/>
                </a:solidFill>
              </a:rPr>
              <a:t>2</a:t>
            </a:r>
            <a:r>
              <a:rPr lang="zh-CN" altLang="en-US" sz="2400" dirty="0" smtClean="0">
                <a:solidFill>
                  <a:schemeClr val="bg1"/>
                </a:solidFill>
              </a:rPr>
              <a:t>、</a:t>
            </a:r>
            <a:r>
              <a:rPr lang="en-US" altLang="zh-CN" sz="2400" dirty="0" smtClean="0">
                <a:solidFill>
                  <a:schemeClr val="bg1"/>
                </a:solidFill>
              </a:rPr>
              <a:t>master</a:t>
            </a:r>
            <a:r>
              <a:rPr lang="zh-CN" altLang="en-US" sz="2400" dirty="0" smtClean="0">
                <a:solidFill>
                  <a:schemeClr val="bg1"/>
                </a:solidFill>
              </a:rPr>
              <a:t>会启动一个后台进程，将数据库快照保存到文件中，</a:t>
            </a:r>
            <a:r>
              <a:rPr lang="zh-CN" altLang="en-US" sz="2400" dirty="0" smtClean="0">
                <a:solidFill>
                  <a:srgbClr val="FF0000"/>
                </a:solidFill>
              </a:rPr>
              <a:t>同时</a:t>
            </a:r>
            <a:r>
              <a:rPr lang="en-US" altLang="zh-CN" sz="2400" dirty="0" smtClean="0">
                <a:solidFill>
                  <a:schemeClr val="bg1"/>
                </a:solidFill>
              </a:rPr>
              <a:t>master</a:t>
            </a:r>
            <a:r>
              <a:rPr lang="zh-CN" altLang="en-US" sz="2400" dirty="0" smtClean="0">
                <a:solidFill>
                  <a:schemeClr val="bg1"/>
                </a:solidFill>
              </a:rPr>
              <a:t>主进程会开始收集新的写命令并缓存。</a:t>
            </a:r>
            <a:endParaRPr lang="en-US" altLang="zh-CN" sz="2400" dirty="0" smtClean="0">
              <a:solidFill>
                <a:schemeClr val="bg1"/>
              </a:solidFill>
            </a:endParaRPr>
          </a:p>
          <a:p>
            <a:r>
              <a:rPr lang="en-US" altLang="zh-CN" sz="2400" dirty="0" smtClean="0">
                <a:solidFill>
                  <a:schemeClr val="bg1"/>
                </a:solidFill>
              </a:rPr>
              <a:t>3</a:t>
            </a:r>
            <a:r>
              <a:rPr lang="zh-CN" altLang="en-US" sz="2400" dirty="0" smtClean="0">
                <a:solidFill>
                  <a:schemeClr val="bg1"/>
                </a:solidFill>
              </a:rPr>
              <a:t>、后台完成保存后，就将此文件发送给</a:t>
            </a:r>
            <a:r>
              <a:rPr lang="en-US" altLang="zh-CN" sz="2400" dirty="0" smtClean="0">
                <a:solidFill>
                  <a:schemeClr val="bg1"/>
                </a:solidFill>
              </a:rPr>
              <a:t>slave</a:t>
            </a:r>
          </a:p>
          <a:p>
            <a:r>
              <a:rPr lang="en-US" altLang="zh-CN" sz="2400" dirty="0" smtClean="0">
                <a:solidFill>
                  <a:schemeClr val="bg1"/>
                </a:solidFill>
              </a:rPr>
              <a:t>4</a:t>
            </a:r>
            <a:r>
              <a:rPr lang="zh-CN" altLang="en-US" sz="2400" dirty="0" smtClean="0">
                <a:solidFill>
                  <a:schemeClr val="bg1"/>
                </a:solidFill>
              </a:rPr>
              <a:t>、</a:t>
            </a:r>
            <a:r>
              <a:rPr lang="en-US" altLang="zh-CN" sz="2400" dirty="0" smtClean="0">
                <a:solidFill>
                  <a:schemeClr val="bg1"/>
                </a:solidFill>
              </a:rPr>
              <a:t>slave</a:t>
            </a:r>
            <a:r>
              <a:rPr lang="zh-CN" altLang="en-US" sz="2400" dirty="0" smtClean="0">
                <a:solidFill>
                  <a:schemeClr val="bg1"/>
                </a:solidFill>
              </a:rPr>
              <a:t>将此文件保存到硬盘上</a:t>
            </a:r>
            <a:endParaRPr lang="zh-CN" altLang="en-US" sz="2400" dirty="0">
              <a:solidFill>
                <a:schemeClr val="bg1"/>
              </a:solidFill>
            </a:endParaRPr>
          </a:p>
        </p:txBody>
      </p:sp>
    </p:spTree>
    <p:extLst>
      <p:ext uri="{BB962C8B-B14F-4D97-AF65-F5344CB8AC3E}">
        <p14:creationId xmlns:p14="http://schemas.microsoft.com/office/powerpoint/2010/main" val="210639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3200" dirty="0"/>
              <a:t>主从复制</a:t>
            </a:r>
          </a:p>
        </p:txBody>
      </p:sp>
      <p:sp>
        <p:nvSpPr>
          <p:cNvPr id="3" name="副标题 2"/>
          <p:cNvSpPr>
            <a:spLocks noGrp="1"/>
          </p:cNvSpPr>
          <p:nvPr>
            <p:ph type="subTitle" idx="1"/>
          </p:nvPr>
        </p:nvSpPr>
        <p:spPr>
          <a:xfrm>
            <a:off x="387450" y="771550"/>
            <a:ext cx="8325450" cy="3855600"/>
          </a:xfrm>
        </p:spPr>
        <p:txBody>
          <a:bodyPr/>
          <a:lstStyle/>
          <a:p>
            <a:pPr>
              <a:lnSpc>
                <a:spcPts val="3360"/>
              </a:lnSpc>
            </a:pPr>
            <a:r>
              <a:rPr lang="zh-CN" altLang="en-US" sz="2800" dirty="0" smtClean="0">
                <a:solidFill>
                  <a:schemeClr val="bg1"/>
                </a:solidFill>
              </a:rPr>
              <a:t>配置主从服务器</a:t>
            </a:r>
            <a:endParaRPr lang="en-US" altLang="zh-CN" sz="2800" dirty="0" smtClean="0">
              <a:solidFill>
                <a:schemeClr val="bg1"/>
              </a:solidFill>
            </a:endParaRPr>
          </a:p>
          <a:p>
            <a:pPr>
              <a:lnSpc>
                <a:spcPts val="3360"/>
              </a:lnSpc>
            </a:pPr>
            <a:r>
              <a:rPr lang="zh-CN" altLang="en-US" sz="2800" dirty="0" smtClean="0">
                <a:solidFill>
                  <a:schemeClr val="bg1"/>
                </a:solidFill>
              </a:rPr>
              <a:t>在</a:t>
            </a:r>
            <a:r>
              <a:rPr lang="en-US" altLang="zh-CN" sz="2800" dirty="0" smtClean="0">
                <a:solidFill>
                  <a:schemeClr val="bg1"/>
                </a:solidFill>
              </a:rPr>
              <a:t>salve</a:t>
            </a:r>
            <a:r>
              <a:rPr lang="zh-CN" altLang="en-US" sz="2800" dirty="0" smtClean="0">
                <a:solidFill>
                  <a:schemeClr val="bg1"/>
                </a:solidFill>
              </a:rPr>
              <a:t>配置文件中加入：</a:t>
            </a:r>
            <a:endParaRPr lang="en-US" altLang="zh-CN" sz="2800" dirty="0" smtClean="0">
              <a:solidFill>
                <a:schemeClr val="bg1"/>
              </a:solidFill>
            </a:endParaRPr>
          </a:p>
          <a:p>
            <a:pPr>
              <a:lnSpc>
                <a:spcPts val="3360"/>
              </a:lnSpc>
            </a:pPr>
            <a:r>
              <a:rPr lang="en-US" altLang="zh-CN" sz="2800" dirty="0" err="1" smtClean="0">
                <a:solidFill>
                  <a:srgbClr val="FF0000"/>
                </a:solidFill>
              </a:rPr>
              <a:t>replicaof</a:t>
            </a:r>
            <a:r>
              <a:rPr lang="en-US" altLang="zh-CN" sz="2800" dirty="0" smtClean="0">
                <a:solidFill>
                  <a:srgbClr val="FF0000"/>
                </a:solidFill>
              </a:rPr>
              <a:t> 192.168.154.122  6379</a:t>
            </a:r>
          </a:p>
          <a:p>
            <a:pPr>
              <a:lnSpc>
                <a:spcPts val="3360"/>
              </a:lnSpc>
            </a:pPr>
            <a:r>
              <a:rPr lang="en-US" altLang="zh-CN" sz="2800" dirty="0" smtClean="0">
                <a:solidFill>
                  <a:schemeClr val="bg1"/>
                </a:solidFill>
              </a:rPr>
              <a:t>#</a:t>
            </a:r>
            <a:r>
              <a:rPr lang="zh-CN" altLang="en-US" sz="2800" dirty="0" smtClean="0">
                <a:solidFill>
                  <a:schemeClr val="bg1"/>
                </a:solidFill>
              </a:rPr>
              <a:t>指定</a:t>
            </a:r>
            <a:r>
              <a:rPr lang="en-US" altLang="zh-CN" sz="2800" dirty="0" smtClean="0">
                <a:solidFill>
                  <a:schemeClr val="bg1"/>
                </a:solidFill>
              </a:rPr>
              <a:t>master</a:t>
            </a:r>
            <a:r>
              <a:rPr lang="zh-CN" altLang="en-US" sz="2800" dirty="0" smtClean="0">
                <a:solidFill>
                  <a:schemeClr val="bg1"/>
                </a:solidFill>
              </a:rPr>
              <a:t>的</a:t>
            </a:r>
            <a:r>
              <a:rPr lang="en-US" altLang="zh-CN" sz="2800" dirty="0" err="1" smtClean="0">
                <a:solidFill>
                  <a:schemeClr val="bg1"/>
                </a:solidFill>
              </a:rPr>
              <a:t>ip</a:t>
            </a:r>
            <a:r>
              <a:rPr lang="zh-CN" altLang="en-US" sz="2800" dirty="0" smtClean="0">
                <a:solidFill>
                  <a:schemeClr val="bg1"/>
                </a:solidFill>
              </a:rPr>
              <a:t>和端口</a:t>
            </a:r>
            <a:endParaRPr lang="en-US" altLang="zh-CN" sz="2800" dirty="0" smtClean="0">
              <a:solidFill>
                <a:schemeClr val="bg1"/>
              </a:solidFill>
            </a:endParaRPr>
          </a:p>
          <a:p>
            <a:pPr>
              <a:lnSpc>
                <a:spcPts val="3360"/>
              </a:lnSpc>
            </a:pPr>
            <a:r>
              <a:rPr lang="en-US" altLang="zh-CN" sz="2800" dirty="0" err="1" smtClean="0">
                <a:solidFill>
                  <a:srgbClr val="FF0000"/>
                </a:solidFill>
              </a:rPr>
              <a:t>masterauth</a:t>
            </a:r>
            <a:r>
              <a:rPr lang="en-US" altLang="zh-CN" sz="2800" dirty="0" smtClean="0">
                <a:solidFill>
                  <a:srgbClr val="FF0000"/>
                </a:solidFill>
              </a:rPr>
              <a:t>  lhz123 				</a:t>
            </a:r>
          </a:p>
          <a:p>
            <a:pPr>
              <a:lnSpc>
                <a:spcPts val="3360"/>
              </a:lnSpc>
            </a:pPr>
            <a:r>
              <a:rPr lang="en-US" altLang="zh-CN" sz="2800" dirty="0" smtClean="0">
                <a:solidFill>
                  <a:schemeClr val="bg1"/>
                </a:solidFill>
              </a:rPr>
              <a:t>#</a:t>
            </a:r>
            <a:r>
              <a:rPr lang="zh-CN" altLang="en-US" sz="2800" dirty="0" smtClean="0">
                <a:solidFill>
                  <a:schemeClr val="bg1"/>
                </a:solidFill>
              </a:rPr>
              <a:t>主机密码</a:t>
            </a:r>
            <a:endParaRPr lang="en-US" altLang="zh-CN" sz="2800" dirty="0" smtClean="0">
              <a:solidFill>
                <a:schemeClr val="bg1"/>
              </a:solidFill>
            </a:endParaRPr>
          </a:p>
          <a:p>
            <a:pPr>
              <a:lnSpc>
                <a:spcPts val="3360"/>
              </a:lnSpc>
            </a:pPr>
            <a:r>
              <a:rPr lang="zh-CN" altLang="en-US" sz="2800" dirty="0" smtClean="0">
                <a:solidFill>
                  <a:schemeClr val="bg1"/>
                </a:solidFill>
              </a:rPr>
              <a:t>主服务器修改：</a:t>
            </a:r>
            <a:r>
              <a:rPr lang="en-US" altLang="zh-CN" sz="2800" dirty="0" smtClean="0">
                <a:solidFill>
                  <a:schemeClr val="bg1"/>
                </a:solidFill>
              </a:rPr>
              <a:t>bind 127.0.0.1 </a:t>
            </a:r>
            <a:r>
              <a:rPr lang="zh-CN" altLang="en-US" sz="2800" dirty="0" smtClean="0">
                <a:solidFill>
                  <a:schemeClr val="bg1"/>
                </a:solidFill>
              </a:rPr>
              <a:t>改为 </a:t>
            </a:r>
            <a:r>
              <a:rPr lang="en-US" altLang="zh-CN" sz="2800" dirty="0" smtClean="0">
                <a:solidFill>
                  <a:schemeClr val="bg1"/>
                </a:solidFill>
              </a:rPr>
              <a:t>bind 0.0.0.0</a:t>
            </a:r>
          </a:p>
          <a:p>
            <a:pPr>
              <a:lnSpc>
                <a:spcPts val="3360"/>
              </a:lnSpc>
            </a:pPr>
            <a:endParaRPr lang="en-US" altLang="zh-CN" sz="2800" dirty="0" smtClean="0">
              <a:solidFill>
                <a:schemeClr val="bg1"/>
              </a:solidFill>
            </a:endParaRPr>
          </a:p>
        </p:txBody>
      </p:sp>
    </p:spTree>
    <p:extLst>
      <p:ext uri="{BB962C8B-B14F-4D97-AF65-F5344CB8AC3E}">
        <p14:creationId xmlns:p14="http://schemas.microsoft.com/office/powerpoint/2010/main" val="406424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smtClean="0"/>
              <a:t>Redis</a:t>
            </a:r>
            <a:r>
              <a:rPr kumimoji="1" lang="zh-CN" altLang="en-US" sz="2800" dirty="0" smtClean="0"/>
              <a:t>事务控制</a:t>
            </a:r>
            <a:endParaRPr kumimoji="1" lang="zh-CN" altLang="en-US" sz="2800" dirty="0"/>
          </a:p>
        </p:txBody>
      </p:sp>
      <p:sp>
        <p:nvSpPr>
          <p:cNvPr id="4" name="矩形 3"/>
          <p:cNvSpPr/>
          <p:nvPr/>
        </p:nvSpPr>
        <p:spPr>
          <a:xfrm>
            <a:off x="695796" y="4088854"/>
            <a:ext cx="6964727" cy="954107"/>
          </a:xfrm>
          <a:prstGeom prst="rect">
            <a:avLst/>
          </a:prstGeom>
        </p:spPr>
        <p:txBody>
          <a:bodyPr wrap="none">
            <a:spAutoFit/>
          </a:bodyPr>
          <a:lstStyle/>
          <a:p>
            <a:pPr algn="l"/>
            <a:r>
              <a:rPr lang="en-US" altLang="zh-CN" sz="2800" dirty="0">
                <a:solidFill>
                  <a:schemeClr val="bg1"/>
                </a:solidFill>
                <a:latin typeface="Calibri" panose="020F0502020204030204" pitchFamily="34" charset="0"/>
              </a:rPr>
              <a:t>https://</a:t>
            </a:r>
            <a:r>
              <a:rPr lang="en-US" altLang="zh-CN" sz="2800" dirty="0" smtClean="0">
                <a:solidFill>
                  <a:schemeClr val="bg1"/>
                </a:solidFill>
                <a:latin typeface="Calibri" panose="020F0502020204030204" pitchFamily="34" charset="0"/>
              </a:rPr>
              <a:t>redis.io/topics/transactions</a:t>
            </a:r>
          </a:p>
          <a:p>
            <a:r>
              <a:rPr lang="en-US" altLang="zh-CN" sz="2800" dirty="0">
                <a:solidFill>
                  <a:schemeClr val="bg1"/>
                </a:solidFill>
                <a:latin typeface="Calibri" panose="020F0502020204030204" pitchFamily="34" charset="0"/>
              </a:rPr>
              <a:t>http://</a:t>
            </a:r>
            <a:r>
              <a:rPr lang="en-US" altLang="zh-CN" sz="2800" dirty="0" smtClean="0">
                <a:solidFill>
                  <a:schemeClr val="bg1"/>
                </a:solidFill>
                <a:latin typeface="Calibri" panose="020F0502020204030204" pitchFamily="34" charset="0"/>
              </a:rPr>
              <a:t>www.redis.cn/topics/transactions.html</a:t>
            </a:r>
          </a:p>
        </p:txBody>
      </p:sp>
      <p:sp>
        <p:nvSpPr>
          <p:cNvPr id="5" name="矩形 4"/>
          <p:cNvSpPr/>
          <p:nvPr/>
        </p:nvSpPr>
        <p:spPr>
          <a:xfrm>
            <a:off x="421653" y="672534"/>
            <a:ext cx="7830616" cy="3416320"/>
          </a:xfrm>
          <a:prstGeom prst="rect">
            <a:avLst/>
          </a:prstGeom>
        </p:spPr>
        <p:txBody>
          <a:bodyPr wrap="square">
            <a:spAutoFit/>
          </a:bodyPr>
          <a:lstStyle/>
          <a:p>
            <a:pPr algn="l"/>
            <a:r>
              <a:rPr lang="en-US" altLang="zh-CN" sz="2400" dirty="0" smtClean="0">
                <a:solidFill>
                  <a:srgbClr val="FF0000"/>
                </a:solidFill>
                <a:latin typeface="宋体" panose="02010600030101010101" pitchFamily="2" charset="-122"/>
                <a:ea typeface="宋体" panose="02010600030101010101" pitchFamily="2" charset="-122"/>
              </a:rPr>
              <a:t>     MULTI</a:t>
            </a:r>
            <a:r>
              <a:rPr lang="zh-CN" altLang="en-US" sz="2400" dirty="0" smtClean="0">
                <a:solidFill>
                  <a:srgbClr val="FF0000"/>
                </a:solidFill>
                <a:latin typeface="宋体" panose="02010600030101010101" pitchFamily="2" charset="-122"/>
                <a:ea typeface="宋体" panose="02010600030101010101" pitchFamily="2" charset="-122"/>
              </a:rPr>
              <a:t> </a:t>
            </a:r>
            <a:r>
              <a:rPr lang="zh-CN" altLang="en-US" sz="2400" dirty="0">
                <a:solidFill>
                  <a:schemeClr val="bg1"/>
                </a:solidFill>
                <a:latin typeface="宋体" panose="02010600030101010101" pitchFamily="2" charset="-122"/>
                <a:ea typeface="宋体" panose="02010600030101010101" pitchFamily="2" charset="-122"/>
              </a:rPr>
              <a:t>、 </a:t>
            </a:r>
            <a:r>
              <a:rPr lang="en-US" altLang="zh-CN" sz="2400" dirty="0">
                <a:solidFill>
                  <a:srgbClr val="FF0000"/>
                </a:solidFill>
                <a:latin typeface="宋体" panose="02010600030101010101" pitchFamily="2" charset="-122"/>
                <a:ea typeface="宋体" panose="02010600030101010101" pitchFamily="2" charset="-122"/>
              </a:rPr>
              <a:t>EXEC</a:t>
            </a:r>
            <a:r>
              <a:rPr lang="zh-CN" altLang="en-US" sz="2400" dirty="0">
                <a:solidFill>
                  <a:srgbClr val="FF0000"/>
                </a:solidFill>
                <a:latin typeface="宋体" panose="02010600030101010101" pitchFamily="2" charset="-122"/>
                <a:ea typeface="宋体" panose="02010600030101010101" pitchFamily="2" charset="-122"/>
              </a:rPr>
              <a:t> </a:t>
            </a:r>
            <a:r>
              <a:rPr lang="zh-CN" altLang="en-US" sz="2400" dirty="0">
                <a:solidFill>
                  <a:schemeClr val="bg1"/>
                </a:solidFill>
                <a:latin typeface="宋体" panose="02010600030101010101" pitchFamily="2" charset="-122"/>
                <a:ea typeface="宋体" panose="02010600030101010101" pitchFamily="2" charset="-122"/>
              </a:rPr>
              <a:t>、 </a:t>
            </a:r>
            <a:r>
              <a:rPr lang="en-US" altLang="zh-CN" sz="2400" dirty="0">
                <a:solidFill>
                  <a:srgbClr val="FF0000"/>
                </a:solidFill>
                <a:latin typeface="宋体" panose="02010600030101010101" pitchFamily="2" charset="-122"/>
                <a:ea typeface="宋体" panose="02010600030101010101" pitchFamily="2" charset="-122"/>
              </a:rPr>
              <a:t>DISCARD</a:t>
            </a:r>
            <a:r>
              <a:rPr lang="zh-CN" altLang="en-US" sz="2400" dirty="0">
                <a:solidFill>
                  <a:srgbClr val="FF0000"/>
                </a:solidFill>
                <a:latin typeface="宋体" panose="02010600030101010101" pitchFamily="2" charset="-122"/>
                <a:ea typeface="宋体" panose="02010600030101010101" pitchFamily="2" charset="-122"/>
              </a:rPr>
              <a:t> </a:t>
            </a:r>
            <a:r>
              <a:rPr lang="zh-CN" altLang="en-US" sz="2400" dirty="0">
                <a:solidFill>
                  <a:schemeClr val="bg1"/>
                </a:solidFill>
                <a:latin typeface="宋体" panose="02010600030101010101" pitchFamily="2" charset="-122"/>
                <a:ea typeface="宋体" panose="02010600030101010101" pitchFamily="2" charset="-122"/>
              </a:rPr>
              <a:t>和 </a:t>
            </a:r>
            <a:r>
              <a:rPr lang="en-US" altLang="zh-CN" sz="2400" dirty="0">
                <a:solidFill>
                  <a:srgbClr val="FF0000"/>
                </a:solidFill>
                <a:latin typeface="宋体" panose="02010600030101010101" pitchFamily="2" charset="-122"/>
                <a:ea typeface="宋体" panose="02010600030101010101" pitchFamily="2" charset="-122"/>
              </a:rPr>
              <a:t>WATCH</a:t>
            </a:r>
            <a:r>
              <a:rPr lang="zh-CN" altLang="en-US" sz="2400" dirty="0">
                <a:solidFill>
                  <a:srgbClr val="FF0000"/>
                </a:solidFill>
                <a:latin typeface="宋体" panose="02010600030101010101" pitchFamily="2" charset="-122"/>
                <a:ea typeface="宋体" panose="02010600030101010101" pitchFamily="2" charset="-122"/>
              </a:rPr>
              <a:t> </a:t>
            </a:r>
            <a:r>
              <a:rPr lang="zh-CN" altLang="en-US" sz="2400" dirty="0">
                <a:solidFill>
                  <a:schemeClr val="bg1"/>
                </a:solidFill>
                <a:latin typeface="宋体" panose="02010600030101010101" pitchFamily="2" charset="-122"/>
                <a:ea typeface="宋体" panose="02010600030101010101" pitchFamily="2" charset="-122"/>
              </a:rPr>
              <a:t>是 </a:t>
            </a:r>
            <a:r>
              <a:rPr lang="en-US" altLang="zh-CN" sz="2400" dirty="0">
                <a:solidFill>
                  <a:schemeClr val="bg1"/>
                </a:solidFill>
                <a:latin typeface="宋体" panose="02010600030101010101" pitchFamily="2" charset="-122"/>
                <a:ea typeface="宋体" panose="02010600030101010101" pitchFamily="2" charset="-122"/>
              </a:rPr>
              <a:t>Redis </a:t>
            </a:r>
            <a:r>
              <a:rPr lang="zh-CN" altLang="en-US" sz="2400" dirty="0">
                <a:solidFill>
                  <a:schemeClr val="bg1"/>
                </a:solidFill>
                <a:latin typeface="宋体" panose="02010600030101010101" pitchFamily="2" charset="-122"/>
                <a:ea typeface="宋体" panose="02010600030101010101" pitchFamily="2" charset="-122"/>
              </a:rPr>
              <a:t>事务相关的命令。事务可以一次执行多个命令， 并且带有以下两个重要的保证：</a:t>
            </a:r>
          </a:p>
          <a:p>
            <a:pPr marL="342900" indent="-342900" algn="l">
              <a:buSzPct val="70000"/>
              <a:buFont typeface="Wingdings" panose="05000000000000000000" pitchFamily="2" charset="2"/>
              <a:buChar char="l"/>
            </a:pPr>
            <a:r>
              <a:rPr lang="zh-CN" altLang="en-US" sz="2400" dirty="0">
                <a:solidFill>
                  <a:schemeClr val="bg1"/>
                </a:solidFill>
                <a:latin typeface="宋体" panose="02010600030101010101" pitchFamily="2" charset="-122"/>
                <a:ea typeface="宋体" panose="02010600030101010101" pitchFamily="2" charset="-122"/>
              </a:rPr>
              <a:t>事务是一个单独的隔离操作：事务中的所有命令都会序列化、按顺序地执行。事务在执行的过程中，不会被其他客户端发送来的命令请求所打断。</a:t>
            </a:r>
          </a:p>
          <a:p>
            <a:pPr marL="342900" indent="-342900" algn="l">
              <a:buSzPct val="70000"/>
              <a:buFont typeface="Wingdings" panose="05000000000000000000" pitchFamily="2" charset="2"/>
              <a:buChar char="l"/>
            </a:pPr>
            <a:r>
              <a:rPr lang="zh-CN" altLang="en-US" sz="2400" dirty="0">
                <a:solidFill>
                  <a:schemeClr val="bg1"/>
                </a:solidFill>
                <a:latin typeface="宋体" panose="02010600030101010101" pitchFamily="2" charset="-122"/>
                <a:ea typeface="宋体" panose="02010600030101010101" pitchFamily="2" charset="-122"/>
              </a:rPr>
              <a:t>事务是一个原子操作：事务中的命令要么全部被执行，要么全部都不执行。</a:t>
            </a:r>
          </a:p>
          <a:p>
            <a:pPr algn="l"/>
            <a:r>
              <a:rPr lang="en-US" altLang="zh-CN" sz="2400" dirty="0">
                <a:solidFill>
                  <a:srgbClr val="FF0000"/>
                </a:solidFill>
                <a:latin typeface="宋体" panose="02010600030101010101" pitchFamily="2" charset="-122"/>
                <a:ea typeface="宋体" panose="02010600030101010101" pitchFamily="2" charset="-122"/>
              </a:rPr>
              <a:t>EXEC</a:t>
            </a:r>
            <a:r>
              <a:rPr lang="zh-CN" altLang="en-US" sz="2400" dirty="0">
                <a:solidFill>
                  <a:schemeClr val="bg1"/>
                </a:solidFill>
                <a:latin typeface="宋体" panose="02010600030101010101" pitchFamily="2" charset="-122"/>
                <a:ea typeface="宋体" panose="02010600030101010101" pitchFamily="2" charset="-122"/>
              </a:rPr>
              <a:t> 命令负责</a:t>
            </a:r>
            <a:r>
              <a:rPr lang="zh-CN" altLang="en-US" sz="2400" dirty="0">
                <a:solidFill>
                  <a:srgbClr val="FF0000"/>
                </a:solidFill>
                <a:latin typeface="宋体" panose="02010600030101010101" pitchFamily="2" charset="-122"/>
                <a:ea typeface="宋体" panose="02010600030101010101" pitchFamily="2" charset="-122"/>
              </a:rPr>
              <a:t>触发</a:t>
            </a:r>
            <a:r>
              <a:rPr lang="zh-CN" altLang="en-US" sz="2400" dirty="0">
                <a:solidFill>
                  <a:schemeClr val="bg1"/>
                </a:solidFill>
                <a:latin typeface="宋体" panose="02010600030101010101" pitchFamily="2" charset="-122"/>
                <a:ea typeface="宋体" panose="02010600030101010101" pitchFamily="2" charset="-122"/>
              </a:rPr>
              <a:t>并执行事务中的所有</a:t>
            </a:r>
            <a:r>
              <a:rPr lang="zh-CN" altLang="en-US" sz="2400" dirty="0" smtClean="0">
                <a:solidFill>
                  <a:schemeClr val="bg1"/>
                </a:solidFill>
                <a:latin typeface="宋体" panose="02010600030101010101" pitchFamily="2" charset="-122"/>
                <a:ea typeface="宋体" panose="02010600030101010101" pitchFamily="2" charset="-122"/>
              </a:rPr>
              <a:t>命令。</a:t>
            </a:r>
            <a:endParaRPr lang="zh-CN" altLang="en-US" sz="24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6082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smtClean="0"/>
              <a:t>Redis</a:t>
            </a:r>
            <a:r>
              <a:rPr kumimoji="1" lang="zh-CN" altLang="en-US" sz="2800" dirty="0" smtClean="0"/>
              <a:t>事务控制</a:t>
            </a:r>
            <a:r>
              <a:rPr kumimoji="1" lang="en-US" altLang="zh-CN" sz="2800" dirty="0" smtClean="0"/>
              <a:t>-</a:t>
            </a:r>
            <a:r>
              <a:rPr kumimoji="1" lang="zh-CN" altLang="en-US" sz="2800" dirty="0" smtClean="0"/>
              <a:t>执行事务</a:t>
            </a:r>
            <a:endParaRPr kumimoji="1" lang="zh-CN" altLang="en-US" sz="2800"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547664" y="1131590"/>
            <a:ext cx="4176464"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195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smtClean="0"/>
              <a:t>Redis</a:t>
            </a:r>
            <a:r>
              <a:rPr kumimoji="1" lang="zh-CN" altLang="en-US" sz="2800" dirty="0" smtClean="0"/>
              <a:t>事务控制</a:t>
            </a:r>
            <a:r>
              <a:rPr kumimoji="1" lang="en-US" altLang="zh-CN" sz="2800" dirty="0" smtClean="0"/>
              <a:t>-</a:t>
            </a:r>
            <a:r>
              <a:rPr kumimoji="1" lang="zh-CN" altLang="en-US" sz="2800" dirty="0"/>
              <a:t>放弃</a:t>
            </a:r>
            <a:r>
              <a:rPr kumimoji="1" lang="zh-CN" altLang="en-US" sz="2800" dirty="0" smtClean="0"/>
              <a:t>事务</a:t>
            </a:r>
            <a:r>
              <a:rPr kumimoji="1" lang="en-US" altLang="zh-CN" sz="2800" dirty="0" smtClean="0"/>
              <a:t>discard</a:t>
            </a:r>
            <a:endParaRPr kumimoji="1" lang="zh-CN" altLang="en-US" sz="28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283718"/>
            <a:ext cx="38481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87450" y="868264"/>
            <a:ext cx="7816180" cy="1113766"/>
          </a:xfrm>
          <a:prstGeom prst="rect">
            <a:avLst/>
          </a:prstGeom>
        </p:spPr>
        <p:txBody>
          <a:bodyPr wrap="square">
            <a:spAutoFit/>
          </a:bodyPr>
          <a:lstStyle/>
          <a:p>
            <a:pPr algn="l">
              <a:lnSpc>
                <a:spcPct val="150000"/>
              </a:lnSpc>
            </a:pPr>
            <a:r>
              <a:rPr lang="zh-CN" altLang="en-US" sz="2400" dirty="0" smtClean="0">
                <a:solidFill>
                  <a:schemeClr val="bg1"/>
                </a:solidFill>
                <a:latin typeface="宋体" panose="02010600030101010101" pitchFamily="2" charset="-122"/>
                <a:ea typeface="宋体" panose="02010600030101010101" pitchFamily="2" charset="-122"/>
              </a:rPr>
              <a:t>   当</a:t>
            </a:r>
            <a:r>
              <a:rPr lang="zh-CN" altLang="en-US" sz="2400" dirty="0">
                <a:solidFill>
                  <a:schemeClr val="bg1"/>
                </a:solidFill>
                <a:latin typeface="宋体" panose="02010600030101010101" pitchFamily="2" charset="-122"/>
                <a:ea typeface="宋体" panose="02010600030101010101" pitchFamily="2" charset="-122"/>
              </a:rPr>
              <a:t>执行 </a:t>
            </a:r>
            <a:r>
              <a:rPr lang="en-US" altLang="zh-CN" sz="2400" dirty="0">
                <a:solidFill>
                  <a:schemeClr val="bg1"/>
                </a:solidFill>
                <a:latin typeface="宋体" panose="02010600030101010101" pitchFamily="2" charset="-122"/>
                <a:ea typeface="宋体" panose="02010600030101010101" pitchFamily="2" charset="-122"/>
              </a:rPr>
              <a:t>DISCARD</a:t>
            </a:r>
            <a:r>
              <a:rPr lang="zh-CN" altLang="en-US" sz="2400" dirty="0">
                <a:solidFill>
                  <a:schemeClr val="bg1"/>
                </a:solidFill>
                <a:latin typeface="宋体" panose="02010600030101010101" pitchFamily="2" charset="-122"/>
                <a:ea typeface="宋体" panose="02010600030101010101" pitchFamily="2" charset="-122"/>
              </a:rPr>
              <a:t> 命令时， 事务会被放弃， 事务队列会被清空， 并且客户端会从事务状态中</a:t>
            </a:r>
            <a:r>
              <a:rPr lang="zh-CN" altLang="en-US" sz="2400" dirty="0" smtClean="0">
                <a:solidFill>
                  <a:schemeClr val="bg1"/>
                </a:solidFill>
                <a:latin typeface="宋体" panose="02010600030101010101" pitchFamily="2" charset="-122"/>
                <a:ea typeface="宋体" panose="02010600030101010101" pitchFamily="2" charset="-122"/>
              </a:rPr>
              <a:t>退出。</a:t>
            </a:r>
            <a:endParaRPr lang="zh-CN" altLang="en-US" sz="24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0033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ln>
          <a:tailEnd type="triangle"/>
        </a:ln>
      </a:spPr>
      <a:bodyPr/>
      <a:lstStyle/>
      <a:style>
        <a:lnRef idx="1">
          <a:schemeClr val="accent3"/>
        </a:lnRef>
        <a:fillRef idx="0">
          <a:schemeClr val="accent3"/>
        </a:fillRef>
        <a:effectRef idx="0">
          <a:schemeClr val="accent3"/>
        </a:effectRef>
        <a:fontRef idx="minor">
          <a:schemeClr val="tx1"/>
        </a:fontRef>
      </a:style>
    </a:lnDef>
    <a:txDef>
      <a:spPr>
        <a:ln w="50800">
          <a:solidFill>
            <a:srgbClr val="8881F0"/>
          </a:solidFill>
          <a:miter lim="800000"/>
        </a:ln>
      </a:spPr>
      <a:bodyPr/>
      <a:lstStyle>
        <a:defPPr marL="0" indent="0" algn="l">
          <a:buNone/>
          <a:defRPr sz="4800" dirty="0" smtClean="0">
            <a:solidFill>
              <a:srgbClr val="666666"/>
            </a:solidFill>
            <a:latin typeface="Noto Sans CJK SC Regular" panose="020B0500000000000000" pitchFamily="34" charset="-122"/>
            <a:ea typeface="Noto Sans CJK SC Regular" panose="020B0500000000000000" pitchFamily="34" charset="-122"/>
          </a:defRPr>
        </a:defPPr>
      </a:lstStyle>
    </a:txDef>
  </a:objectDefaults>
  <a:extraClrSchemeLst/>
  <a:extLst>
    <a:ext uri="{05A4C25C-085E-4340-85A3-A5531E510DB2}">
      <thm15:themeFamily xmlns="" xmlns:thm15="http://schemas.microsoft.com/office/thememl/2012/main" name="PPT模板V2-Windows-PowerPoint-PPT.potx" id="{20762C19-B23E-4BEB-93D1-C3851CE18177}" vid="{DBA93716-93B0-4C40-BF2A-3EFAFA21AD83}"/>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 Redis入门概述</Template>
  <TotalTime>2728</TotalTime>
  <Words>1983</Words>
  <Application>Microsoft Office PowerPoint</Application>
  <PresentationFormat>全屏显示(16:9)</PresentationFormat>
  <Paragraphs>148</Paragraphs>
  <Slides>32</Slides>
  <Notes>27</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Black</vt:lpstr>
      <vt:lpstr> Redis的高级特性</vt:lpstr>
      <vt:lpstr>高级应用</vt:lpstr>
      <vt:lpstr>安全性</vt:lpstr>
      <vt:lpstr>主从复制</vt:lpstr>
      <vt:lpstr>主从复制</vt:lpstr>
      <vt:lpstr>主从复制</vt:lpstr>
      <vt:lpstr>Redis事务控制</vt:lpstr>
      <vt:lpstr>Redis事务控制-执行事务</vt:lpstr>
      <vt:lpstr>Redis事务控制-放弃事务discard</vt:lpstr>
      <vt:lpstr>Redis事务控制-不支持回滚</vt:lpstr>
      <vt:lpstr>Redis事务控制</vt:lpstr>
      <vt:lpstr>Redis事务控制</vt:lpstr>
      <vt:lpstr>Redis事务控制-WATCH</vt:lpstr>
      <vt:lpstr>Redis事务控制-乐观锁实例</vt:lpstr>
      <vt:lpstr>高级应用</vt:lpstr>
      <vt:lpstr>持久化</vt:lpstr>
      <vt:lpstr>持久化-快照过程 </vt:lpstr>
      <vt:lpstr>持久化-快照过程</vt:lpstr>
      <vt:lpstr>持久化-如何触发RDB快照</vt:lpstr>
      <vt:lpstr>持久化-如何恢复RDB快照</vt:lpstr>
      <vt:lpstr>持久化-AOF </vt:lpstr>
      <vt:lpstr>持久化-AOF </vt:lpstr>
      <vt:lpstr>持久化-AOF </vt:lpstr>
      <vt:lpstr>持久化-AOF Rewrite是什么</vt:lpstr>
      <vt:lpstr>持久化-AOF Rewrite原理</vt:lpstr>
      <vt:lpstr>持久化-AOF Rewrite触发机制</vt:lpstr>
      <vt:lpstr>持久化总结</vt:lpstr>
      <vt:lpstr>持久化总结</vt:lpstr>
      <vt:lpstr>持久化总结</vt:lpstr>
      <vt:lpstr>Redis 发布/订阅（Pub/Sub）</vt:lpstr>
      <vt:lpstr>Redis 发布/订阅（Pub/Sub）</vt:lpstr>
      <vt:lpstr>Redis 发布/订阅（Pub/Sub）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模板使用说明</dc:title>
  <dc:creator>张久</dc:creator>
  <cp:lastModifiedBy>admin</cp:lastModifiedBy>
  <cp:revision>594</cp:revision>
  <dcterms:created xsi:type="dcterms:W3CDTF">2015-03-23T11:35:35Z</dcterms:created>
  <dcterms:modified xsi:type="dcterms:W3CDTF">2019-03-27T05:52:51Z</dcterms:modified>
</cp:coreProperties>
</file>