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7" r:id="rId2"/>
    <p:sldId id="316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57" r:id="rId13"/>
    <p:sldId id="358" r:id="rId14"/>
    <p:sldId id="359" r:id="rId15"/>
    <p:sldId id="360" r:id="rId16"/>
    <p:sldId id="362" r:id="rId17"/>
    <p:sldId id="327" r:id="rId18"/>
    <p:sldId id="328" r:id="rId19"/>
    <p:sldId id="329" r:id="rId20"/>
    <p:sldId id="344" r:id="rId21"/>
    <p:sldId id="332" r:id="rId22"/>
    <p:sldId id="334" r:id="rId23"/>
    <p:sldId id="335" r:id="rId24"/>
    <p:sldId id="367" r:id="rId25"/>
    <p:sldId id="342" r:id="rId26"/>
    <p:sldId id="368" r:id="rId27"/>
    <p:sldId id="369" r:id="rId28"/>
    <p:sldId id="356" r:id="rId29"/>
    <p:sldId id="370" r:id="rId30"/>
    <p:sldId id="339" r:id="rId31"/>
    <p:sldId id="341" r:id="rId32"/>
    <p:sldId id="330" r:id="rId33"/>
    <p:sldId id="363" r:id="rId34"/>
    <p:sldId id="349" r:id="rId35"/>
    <p:sldId id="364" r:id="rId36"/>
    <p:sldId id="365" r:id="rId37"/>
    <p:sldId id="366" r:id="rId38"/>
    <p:sldId id="350" r:id="rId39"/>
    <p:sldId id="352" r:id="rId40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C00"/>
    <a:srgbClr val="535353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0" autoAdjust="0"/>
    <p:restoredTop sz="80738" autoAdjust="0"/>
  </p:normalViewPr>
  <p:slideViewPr>
    <p:cSldViewPr snapToObjects="1">
      <p:cViewPr>
        <p:scale>
          <a:sx n="75" d="100"/>
          <a:sy n="75" d="100"/>
        </p:scale>
        <p:origin x="-1422" y="-10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92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19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76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9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64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2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92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187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15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37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25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22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algn="l"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9650" y="1837350"/>
            <a:ext cx="8984250" cy="592650"/>
          </a:xfrm>
        </p:spPr>
        <p:txBody>
          <a:bodyPr anchor="ctr">
            <a:noAutofit/>
          </a:bodyPr>
          <a:lstStyle>
            <a:lvl1pPr marL="7155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3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17145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43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0" r:id="rId2"/>
    <p:sldLayoutId id="2147483687" r:id="rId3"/>
    <p:sldLayoutId id="2147483689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aggregation/substrBytes/" TargetMode="External"/><Relationship Id="rId2" Type="http://schemas.openxmlformats.org/officeDocument/2006/relationships/hyperlink" Target="https://docs.mongodb.com/manual/reference/operator/aggregation/substr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mongodb.org/zips.json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7"/>
            <a:ext cx="4572000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zh-CN" altLang="en-US" b="1" dirty="0" smtClean="0"/>
              <a:t> </a:t>
            </a:r>
            <a:r>
              <a:rPr lang="en-US" altLang="zh-CN" b="1" dirty="0" err="1"/>
              <a:t>MongoDB</a:t>
            </a:r>
            <a:r>
              <a:rPr lang="en-US" altLang="zh-CN" b="1" dirty="0"/>
              <a:t> </a:t>
            </a:r>
            <a:r>
              <a:rPr lang="zh-CN" altLang="en-US" b="1" dirty="0" smtClean="0"/>
              <a:t>聚合管道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4848" y="3993604"/>
            <a:ext cx="8352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https://docs.mongodb.com/manual/aggregation/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聚合管道操作符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915566"/>
            <a:ext cx="7165304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聚合管道的基本功能：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8000" indent="19035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文档进行过滤筛选符合条件的文档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190350"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文档进行变换，改变文档输出形式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Clr>
                <a:schemeClr val="bg1"/>
              </a:buClr>
              <a:buSzPct val="6000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每个阶段的功能使用阶段操作符定义，在每个阶段操作符中可以使用</a:t>
            </a: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表达式操作符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计算平均值和拼接字符串等相关操作。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</a:t>
            </a:r>
            <a:r>
              <a:rPr lang="zh-CN" altLang="en-US" dirty="0" smtClean="0"/>
              <a:t>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382" y="915566"/>
            <a:ext cx="6852600" cy="3450600"/>
          </a:xfrm>
        </p:spPr>
        <p:txBody>
          <a:bodyPr>
            <a:normAutofit fontScale="92500" lnSpcReduction="10000"/>
          </a:bodyPr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$project: { &lt;specification(s)&gt; }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仅把文档中定义好的字段作为内容输出到管道中去。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 :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 _id:0,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address.city:1,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totalViews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:{$add:[“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pageView”,10]},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newName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 “$name”}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默认是显示的，不显示的指定为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false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，否则一律显示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51670"/>
            <a:ext cx="4848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35" y="3507854"/>
            <a:ext cx="51530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611560" y="846450"/>
            <a:ext cx="6852600" cy="6451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指定显示的字段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78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5225" y="1059582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代替键名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7654"/>
            <a:ext cx="635158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7" y="3319557"/>
            <a:ext cx="72564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9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7450" y="808092"/>
            <a:ext cx="6852600" cy="64518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两个字段组成数组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6561137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3276600"/>
            <a:ext cx="7637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387450" y="2677770"/>
            <a:ext cx="6852600" cy="64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合并字段（连接字段）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987574"/>
            <a:ext cx="6852600" cy="792088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对字段进行分解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75" y="959520"/>
            <a:ext cx="39147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3209650"/>
            <a:ext cx="773271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2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3732" y="857424"/>
            <a:ext cx="7344816" cy="1512168"/>
          </a:xfrm>
        </p:spPr>
        <p:txBody>
          <a:bodyPr>
            <a:normAutofit fontScale="70000" lnSpcReduction="20000"/>
          </a:bodyPr>
          <a:lstStyle/>
          <a:p>
            <a:pPr marL="71550" indent="0"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$</a:t>
            </a:r>
            <a:r>
              <a:rPr lang="en-US" altLang="zh-CN" sz="29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substr</a:t>
            </a:r>
            <a:endParaRPr lang="en-US" altLang="zh-CN" sz="29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Deprecated since version 3.4: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  <a:hlinkClick r:id="rId2" tooltip="$substr"/>
              </a:rPr>
              <a:t>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  <a:hlinkClick r:id="rId2" tooltip="$substr"/>
              </a:rPr>
              <a:t>substr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 is now an alias for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  <a:hlinkClick r:id="rId3" tooltip="$substrBytes"/>
              </a:rPr>
              <a:t>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  <a:hlinkClick r:id="rId3" tooltip="$substrBytes"/>
              </a:rPr>
              <a:t>substrBytes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71550" indent="0"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{ $</a:t>
            </a: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substrBytes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: [ &lt;string expression&gt;, &lt;byte index&gt;, &lt;byte count&gt; ]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83718"/>
            <a:ext cx="72469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87" y="3474343"/>
            <a:ext cx="725646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-$match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8352928" cy="3450600"/>
          </a:xfrm>
        </p:spPr>
        <p:txBody>
          <a:bodyPr>
            <a:normAutofit/>
          </a:bodyPr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 $match: { &lt;query&gt;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用于过滤文档（与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find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query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参数用法相同）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位于管道中第一个阶段的话，可以借助索引加快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尽量出现在管道的前面，可以提早过滤文档，减少流经后续阶段的文档数量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5776" y="2790548"/>
            <a:ext cx="5472608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db.articles.aggregate( [ {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$match: { $or: [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{ score: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gt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70,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lt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90 } },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 { views: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</a:rPr>
              <a:t>gte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: 1000 } } </a:t>
            </a:r>
          </a:p>
          <a:p>
            <a:pPr marL="71550" indent="0" algn="l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</a:rPr>
              <a:t>] } }] );</a:t>
            </a:r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8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-$limit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$limit: &lt;positive integer&gt;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限制返回的文档数量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db.article.aggregate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([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$limit : 5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]);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-$skip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915566"/>
            <a:ext cx="685260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$skip: &lt;positive integer&gt; }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跳过指定数量的文档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db.article.aggregate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{ $skip : 5 } );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0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87574"/>
            <a:ext cx="6852600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var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results =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db.stocks.aggregate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$project : 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cusip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1, date: 1, price: 1, _id: 0 } },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$sort : 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cusip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: 1, date: 1 } } ],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allowDiskUse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true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1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-$group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971848"/>
            <a:ext cx="8064896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$group: { _id: &lt;expression&gt;, &lt;field1&gt;: { &lt;accumulator1&gt; : &lt;expression1&gt; }, ...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将集合中的文档进行分组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$group : { _id : "$author",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totalPublish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:{$sum:”$publish”},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books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{ $push: "$title" }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] )</a:t>
            </a:r>
          </a:p>
        </p:txBody>
      </p:sp>
    </p:spTree>
    <p:extLst>
      <p:ext uri="{BB962C8B-B14F-4D97-AF65-F5344CB8AC3E}">
        <p14:creationId xmlns:p14="http://schemas.microsoft.com/office/powerpoint/2010/main" val="391993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-$sort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1" y="987574"/>
            <a:ext cx="7640512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$sort: { &lt;field1&gt;: &lt;sort order&gt;, &lt;field2&gt;: &lt;sort order&gt; ...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对输入的文档进行排序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db.users.aggregate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$sort : { age : -1, posts: 1 } 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默认情况下，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sort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阶段只能在内存中进行，最大可使用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100MB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内存。如果处理数据集比较大时，可以使用</a:t>
            </a:r>
            <a:r>
              <a:rPr lang="en-US" altLang="zh-CN" b="1" dirty="0" err="1" smtClean="0">
                <a:solidFill>
                  <a:srgbClr val="FF5C00"/>
                </a:solidFill>
                <a:latin typeface="Calibri" panose="020F0502020204030204" pitchFamily="34" charset="0"/>
              </a:rPr>
              <a:t>allowDiskUse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2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-$unwind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&lt;field path&gt;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，参数是数组类型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将文档按照数组字段拆分成多条文档，每条文档包含数组中的一个元素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New in version 3.2.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{ 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path: &lt;field path&gt;,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includeArrayIndex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&lt;string&gt;,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preserveNullAndEmptyArrays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boolean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&gt; } }</a:t>
            </a:r>
          </a:p>
          <a:p>
            <a:pPr marL="71550" indent="0"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98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-$unwind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843558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$unwind: &lt;field path&gt;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，参数是数组类型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将文档按照数组字段拆分成多条文档，每条文档包含数组中的一个元素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"_id" : 1, "item" : "ABC1", sizes: [ "S", "M", "L"] } </a:t>
            </a: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db.inventory.aggregate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$unwind : "$sizes" } ]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"_id" : 1, "item" : "ABC1", "sizes" : "S"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"_id" : 1, "item" : "ABC1", "sizes" : "M"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"_id" : 1, "item" : "ABC1", "sizes" : "L" 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$group: { _id: &lt;expression&gt;, &lt;field1&gt;: { &lt;accumulator1&gt; : &lt;expression1&gt; }, ... }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将集合的文档进行分组，输出文档包含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键，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键包含了每个组的唯一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_id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null,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所有的文档被当做一个组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默认情况下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分组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阶段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只能在内存中进行，最大可使用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100MB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内存。如果处理数据集比较大时，可以使用</a:t>
            </a:r>
            <a:r>
              <a:rPr lang="en-US" altLang="zh-CN" b="1" dirty="0" err="1">
                <a:solidFill>
                  <a:srgbClr val="FF5C00"/>
                </a:solidFill>
                <a:latin typeface="Calibri" panose="020F0502020204030204" pitchFamily="34" charset="0"/>
              </a:rPr>
              <a:t>allowDiskUse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选项，数据写入硬盘。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6"/>
          <a:stretch/>
        </p:blipFill>
        <p:spPr bwMode="auto">
          <a:xfrm>
            <a:off x="685478" y="2859782"/>
            <a:ext cx="7704137" cy="8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2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7450" y="828750"/>
            <a:ext cx="82890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按照年月日进行分组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db.sales.aggregate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[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$group:{ _id : { month: { $month: "$date" }, day: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dayOfMonth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"$date" }, year: { $year: "$date" } },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totalPrice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$sum: { $multiply: [ "$price", "$quantity" ] } },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averageQuantity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</a:t>
            </a:r>
            <a:r>
              <a:rPr lang="en-US" altLang="zh-CN" sz="2000" dirty="0" err="1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avg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"$quantity" },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 count: { $sum: 1 } } } ] )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5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-$group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387450" y="707162"/>
            <a:ext cx="8756550" cy="46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4994" y="1114105"/>
            <a:ext cx="828900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对数组进行分组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db.books.aggregate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( [ { 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$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group : { _id : "$author", </a:t>
            </a:r>
            <a:endParaRPr lang="en-US" altLang="zh-CN" sz="2000" dirty="0" smtClean="0">
              <a:solidFill>
                <a:schemeClr val="bg1"/>
              </a:solidFill>
              <a:latin typeface="Calibri" panose="020F0502020204030204" pitchFamily="34" charset="0"/>
              <a:ea typeface="宋体" pitchFamily="2" charset="-122"/>
              <a:cs typeface="宋体" pitchFamily="2" charset="-122"/>
            </a:endParaRPr>
          </a:p>
          <a:p>
            <a:pPr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books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itchFamily="2" charset="-122"/>
                <a:cs typeface="宋体" pitchFamily="2" charset="-122"/>
              </a:rPr>
              <a:t>: { $push: "$title" } } } ] ) </a:t>
            </a:r>
          </a:p>
        </p:txBody>
      </p:sp>
    </p:spTree>
    <p:extLst>
      <p:ext uri="{BB962C8B-B14F-4D97-AF65-F5344CB8AC3E}">
        <p14:creationId xmlns:p14="http://schemas.microsoft.com/office/powerpoint/2010/main" val="203160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-$lookup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504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实现了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join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操作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$lookup: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from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&lt;collection to join&gt;,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localField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&lt;field from the input documents&gt;,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foreignField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&lt;field from the documents of the "from" collection&gt;, as: &lt;output array field&gt; } }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-$lookup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504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内连接的查询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db.orders.aggregate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([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$lookup: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from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"inventory",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localField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"item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",</a:t>
            </a: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foreignField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sku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",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as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: "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inventory_docs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"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} } ])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8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819847"/>
            <a:ext cx="7776864" cy="3450600"/>
          </a:xfrm>
        </p:spPr>
        <p:txBody>
          <a:bodyPr/>
          <a:lstStyle/>
          <a:p>
            <a:pPr marL="7155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聚合操作主要用于</a:t>
            </a:r>
            <a:r>
              <a:rPr lang="zh-CN" altLang="en-US" b="1" dirty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处理，往往将记录按条件进行分组，然后再每组上分别进行一系列操作，例如，求最大最小值，平均值、求和等。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283718"/>
            <a:ext cx="70659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 smtClean="0"/>
              <a:t>-$out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950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$out: "&lt;output-collection&gt;"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将聚合结果存入集合中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db.books.aggregate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( [ {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$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group : { _id : "$author", books: { $push: "$title" } }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},</a:t>
            </a: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{ $out : "authors" } 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]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0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聚合管道操作符</a:t>
            </a:r>
            <a:r>
              <a:rPr lang="en-US" altLang="zh-CN" dirty="0"/>
              <a:t>-</a:t>
            </a:r>
            <a:r>
              <a:rPr lang="zh-CN" altLang="en-US" dirty="0"/>
              <a:t>聚合管道表达式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71550"/>
            <a:ext cx="7920880" cy="4176464"/>
          </a:xfrm>
        </p:spPr>
        <p:txBody>
          <a:bodyPr>
            <a:normAutofit fontScale="62500" lnSpcReduction="20000"/>
          </a:bodyPr>
          <a:lstStyle/>
          <a:p>
            <a:pPr marL="71550" indent="0"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阶段操作符可以看作是“键”，所对应的“值”称为管道表达式。管道表达式可以看做是管道操作符的操作数。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{ $group : { _id : "$author", 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err="1">
                <a:solidFill>
                  <a:schemeClr val="bg1"/>
                </a:solidFill>
                <a:latin typeface="Calibri" panose="020F0502020204030204" pitchFamily="34" charset="0"/>
              </a:rPr>
              <a:t>totalPublish</a:t>
            </a: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:{$sum:”$publish”},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books: { $push: "$title" } } }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Calibri" panose="020F0502020204030204" pitchFamily="34" charset="0"/>
              </a:rPr>
              <a:t> ] </a:t>
            </a:r>
            <a:r>
              <a:rPr lang="en-US" altLang="zh-CN" sz="29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管道表达式是一个文档结构、由字段名、字段值、和表达式操作符组成。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语法如下：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{&lt;operator&gt;:[&lt;arg1&gt;,&lt;arg2&gt;…]}</a:t>
            </a:r>
            <a:r>
              <a:rPr lang="zh-CN" altLang="en-US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en-US" altLang="zh-CN" sz="2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{&lt;operator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&gt;:&lt;</a:t>
            </a:r>
            <a:r>
              <a:rPr lang="en-US" altLang="zh-CN" sz="2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arg1</a:t>
            </a:r>
            <a:r>
              <a:rPr lang="en-US" altLang="zh-CN" sz="2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&gt;]}</a:t>
            </a:r>
          </a:p>
          <a:p>
            <a:pPr marL="71550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58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-</a:t>
            </a:r>
            <a:r>
              <a:rPr lang="zh-CN" altLang="en-US" dirty="0" smtClean="0"/>
              <a:t>聚合管道表达式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484640"/>
              </p:ext>
            </p:extLst>
          </p:nvPr>
        </p:nvGraphicFramePr>
        <p:xfrm>
          <a:off x="818456" y="843558"/>
          <a:ext cx="7704856" cy="40690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28192"/>
                <a:gridCol w="2448272"/>
                <a:gridCol w="35283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操作符种类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举例</a:t>
                      </a:r>
                      <a:endPara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布尔类型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且、或、非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$and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$or $not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等于、大于 、小于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eq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$ne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gte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cmp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算术功能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+-*/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$add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substract</a:t>
                      </a:r>
                      <a:endParaRPr lang="en-US" altLang="zh-CN" sz="1800" dirty="0" smtClean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mutiply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$divide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字符串类型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字符串拼接、取子集、大小写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concat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substr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toLower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toUpper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累加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最大、最小、平均值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$sum 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avg</a:t>
                      </a:r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$max $first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$last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集合操作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集合的交、并、差运算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en-US" altLang="zh-CN" sz="180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setInterse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setUnion</a:t>
                      </a:r>
                      <a:r>
                        <a:rPr lang="en-US" altLang="zh-CN" sz="1800" baseline="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$</a:t>
                      </a:r>
                      <a:r>
                        <a:rPr lang="en-US" altLang="zh-CN" sz="1800" baseline="0" dirty="0" err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setEquls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日期操作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取年、月、日、时、分、秒等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$year $month $hour $minute $week</a:t>
                      </a:r>
                      <a:endParaRPr lang="zh-CN" altLang="en-US" sz="18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21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默认情况下，整个集合的所有文档作为聚合管道的输入，为了提高数据的处理效率可以使用下面的几个策略：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放于管道开始阶段，这样可以利用集合建立的索引来提高文档的处理效率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提早过滤，在管道的初始阶段，可以使用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提早过滤，可以减少流经后续阶段的文档数量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95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3928" y="915566"/>
            <a:ext cx="7404496" cy="4104456"/>
          </a:xfrm>
        </p:spPr>
        <p:txBody>
          <a:bodyPr>
            <a:normAutofit fontScale="92500"/>
          </a:bodyPr>
          <a:lstStyle/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当聚合管道命令执行时，数据库本身也会对各个阶段自动进行优化，主要包括下面几种情况：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sort+$match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顺序优化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$match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阶段出现在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阶段之后，优化器会将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match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移动到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$sort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的前面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$skip+$limit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顺序优化</a:t>
            </a:r>
            <a:endParaRPr lang="en-US" altLang="zh-CN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出现在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之后，优化器会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移动到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的前面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移动后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$limit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参数的值等于原来的值加上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</a:t>
            </a: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参数的值</a:t>
            </a:r>
            <a:endParaRPr lang="en-US" altLang="zh-CN" sz="21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{$skip:1},{$limit:5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71550" indent="0">
              <a:buNone/>
            </a:pPr>
            <a:r>
              <a:rPr lang="zh-CN" altLang="en-US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优化后，</a:t>
            </a:r>
            <a:r>
              <a:rPr lang="en-US" altLang="zh-CN" sz="21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{$limit:6},{$</a:t>
            </a:r>
            <a:r>
              <a:rPr lang="en-US" altLang="zh-CN" sz="21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skip:1}</a:t>
            </a:r>
            <a:endParaRPr lang="zh-CN" altLang="en-US" sz="21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7887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使用聚合管道的限制如下：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返回结果大小</a:t>
            </a: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聚合返回的是一个文档，不能超过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，如果返回的结果是游标或者存储到集合中，不受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16MB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的限制。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Clr>
                <a:schemeClr val="bg1"/>
              </a:buClr>
              <a:buSzPct val="60000"/>
              <a:buNone/>
            </a:pPr>
            <a:r>
              <a:rPr lang="zh-CN" altLang="en-US" sz="190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聚合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管道的每个阶段最多只能占用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100MB 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内存，超过</a:t>
            </a:r>
            <a:r>
              <a:rPr lang="en-US" altLang="zh-CN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100MB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时，会产生错误，如果需要处理大数据集，可以使用</a:t>
            </a:r>
            <a:r>
              <a:rPr lang="en-US" altLang="zh-CN" sz="19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allowDiskUse</a:t>
            </a: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选项</a:t>
            </a:r>
            <a:endParaRPr lang="zh-CN" altLang="en-US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聚合管道的使用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7788704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单目（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ingle Purpose Aggregation Operations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）的聚合命令，常用的主要有两个：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  <a:p>
            <a:pPr marL="71550" indent="0">
              <a:buNone/>
            </a:pPr>
            <a:r>
              <a:rPr lang="zh-CN" altLang="en-US" sz="19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与聚合管道相比，功能单一，使用简单频繁。例如：</a:t>
            </a:r>
            <a:endParaRPr lang="en-US" altLang="zh-CN" sz="19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endParaRPr lang="en-US" altLang="zh-CN" sz="19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db.inventory.distinct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"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dept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" 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  <a:p>
            <a:pPr marL="71550" indent="0">
              <a:buNone/>
            </a:pP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db.orders.count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( { 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ord_dt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{ $</a:t>
            </a:r>
            <a:r>
              <a:rPr lang="en-US" altLang="zh-CN" sz="2400" dirty="0" err="1">
                <a:solidFill>
                  <a:schemeClr val="bg1"/>
                </a:solidFill>
                <a:latin typeface="Calibri" panose="020F0502020204030204" pitchFamily="34" charset="0"/>
              </a:rPr>
              <a:t>gt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: new Date('01/01/2012') } } )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聚合管道的使用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3655" y="1134482"/>
            <a:ext cx="6852600" cy="34506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下载测试数据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media.mongodb.org/zips.json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导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入测试数据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mongoimport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db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student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collection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</a:rPr>
              <a:t>zipcodes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--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file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zips.json</a:t>
            </a:r>
            <a:endParaRPr lang="en-US" altLang="zh-CN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“_id”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“01001”,//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一个城市有多个邮编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"city" : "AGAWAM",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: [ -72.622739, 42.070206 ], 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“pop”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15338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,//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地区人口数量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"state" : "MA" }</a:t>
            </a:r>
          </a:p>
        </p:txBody>
      </p:sp>
    </p:spTree>
    <p:extLst>
      <p:ext uri="{BB962C8B-B14F-4D97-AF65-F5344CB8AC3E}">
        <p14:creationId xmlns:p14="http://schemas.microsoft.com/office/powerpoint/2010/main" val="104264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聚合管道的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85528" y="1203598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、统计人口数量超过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万的州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、每个城市拥有的平均人口数量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、每个州的人口最多和最少的城市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、统计所有的州名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827584" y="819847"/>
            <a:ext cx="7920880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聚合操作能够对记录进行复杂处理，主要用于数理统计和数据挖掘。在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中，聚合操作的输入时集合中的文档，输出可以是一条或多条文档。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提供了强大的聚合功能，针对聚合功能提供了三种方式：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Aggregation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PipeLine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单目的聚合操作（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Single Purpose Aggregation Operation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MapReduce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编程模型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3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5806"/>
            <a:ext cx="6624736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827584" y="819847"/>
            <a:ext cx="7776864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聚合管道是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MongoDB2.2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版本引入的新功能，是一个全新的数据聚合框架（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Aggregation Framework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）。聚合管道的概念个工作方式类似于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中的管道命令操作符。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cat number.txt | </a:t>
            </a:r>
            <a:r>
              <a:rPr lang="en-US" altLang="zh-CN" dirty="0" err="1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awk</a:t>
            </a: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–F ‘,’  ‘{print $2}’ | sort –n &gt;result.txt</a:t>
            </a:r>
          </a:p>
        </p:txBody>
      </p:sp>
    </p:spTree>
    <p:extLst>
      <p:ext uri="{BB962C8B-B14F-4D97-AF65-F5344CB8AC3E}">
        <p14:creationId xmlns:p14="http://schemas.microsoft.com/office/powerpoint/2010/main" val="36019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82774" y="699542"/>
            <a:ext cx="7776864" cy="345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171450" indent="0" algn="ctr" defTabSz="309547" eaLnBrk="1" hangingPunct="1">
              <a:spcBef>
                <a:spcPts val="2213"/>
              </a:spcBef>
              <a:buSzPct val="75000"/>
              <a:buNone/>
              <a:defRPr sz="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342900" indent="0" algn="ctr" defTabSz="309547" eaLnBrk="1" hangingPunct="1">
              <a:spcBef>
                <a:spcPts val="2213"/>
              </a:spcBef>
              <a:buSzPct val="75000"/>
              <a:buNone/>
              <a:defRPr sz="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5143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6858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8572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10287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120015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1371600" indent="0" algn="ctr" defTabSz="309547" eaLnBrk="1" hangingPunct="1">
              <a:spcBef>
                <a:spcPts val="2213"/>
              </a:spcBef>
              <a:buSzPct val="75000"/>
              <a:buNone/>
              <a:defRPr sz="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聚合管道由</a:t>
            </a:r>
            <a:r>
              <a:rPr lang="zh-CN" altLang="en-US" b="1" dirty="0" smtClean="0">
                <a:solidFill>
                  <a:srgbClr val="FF5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组成，文档在一个阶段处理完毕后，聚合管道会将处理结果传递给下一个阶段。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每个阶段由阶段操作符来对文档进行相应的处理，待处理的文档会流经各个阶段，最终完成计算。计算的结果可以直接输出也可以存储到集合中。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155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MongoDB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Shell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db.collection.aggregate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([{&lt;stage&gt;},…])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来构建和使用聚合管道。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7"/>
          <a:stretch/>
        </p:blipFill>
        <p:spPr bwMode="auto">
          <a:xfrm>
            <a:off x="260848" y="464892"/>
            <a:ext cx="8756550" cy="12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88" y="1873532"/>
            <a:ext cx="6840760" cy="321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聚合管道的概述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5664" y="846450"/>
            <a:ext cx="6852600" cy="3450600"/>
          </a:xfrm>
        </p:spPr>
        <p:txBody>
          <a:bodyPr/>
          <a:lstStyle/>
          <a:p>
            <a:pPr marL="7155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需要注意的几个问题：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在每个阶段对每条输入的文档不一定都有相应的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聚合管道中，阶段是可以重复的（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$out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</a:t>
            </a: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geoNear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除外）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管道可以在分片集合上使用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聚合管道函数</a:t>
            </a:r>
            <a:r>
              <a:rPr lang="en-US" altLang="zh-CN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aggregate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只能作用于一个集合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6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聚合管道的概述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聚合管道操作符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聚合管道的使用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80">
              <a:lnSpc>
                <a:spcPct val="150000"/>
              </a:lnSpc>
              <a:buClr>
                <a:schemeClr val="bg1"/>
              </a:buClr>
              <a:buSzPct val="75000"/>
              <a:buNone/>
            </a:pP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7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4754</TotalTime>
  <Words>2290</Words>
  <Application>Microsoft Office PowerPoint</Application>
  <PresentationFormat>全屏显示(16:9)</PresentationFormat>
  <Paragraphs>244</Paragraphs>
  <Slides>39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Black</vt:lpstr>
      <vt:lpstr>  MongoDB 聚合管道</vt:lpstr>
      <vt:lpstr>本章大纲</vt:lpstr>
      <vt:lpstr>聚合管道的概述</vt:lpstr>
      <vt:lpstr>聚合管道的概述</vt:lpstr>
      <vt:lpstr>聚合管道的概述</vt:lpstr>
      <vt:lpstr>聚合管道的概述</vt:lpstr>
      <vt:lpstr>聚合管道的概述</vt:lpstr>
      <vt:lpstr>聚合管道的概述</vt:lpstr>
      <vt:lpstr>本章大纲</vt:lpstr>
      <vt:lpstr>聚合管道操作符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聚合管道操作符-$project</vt:lpstr>
      <vt:lpstr>聚合管道操作符-$match</vt:lpstr>
      <vt:lpstr>聚合管道操作符-$limit</vt:lpstr>
      <vt:lpstr>聚合管道操作符-$skip</vt:lpstr>
      <vt:lpstr>聚合管道操作符-$sort</vt:lpstr>
      <vt:lpstr>聚合管道操作符-$group</vt:lpstr>
      <vt:lpstr>聚合管道操作符-$sort</vt:lpstr>
      <vt:lpstr>聚合管道操作符-$unwind</vt:lpstr>
      <vt:lpstr>聚合管道操作符-$unwind</vt:lpstr>
      <vt:lpstr>聚合管道操作符-$group</vt:lpstr>
      <vt:lpstr>聚合管道操作符-$group</vt:lpstr>
      <vt:lpstr>聚合管道操作符-$group</vt:lpstr>
      <vt:lpstr>聚合管道操作符-$lookup</vt:lpstr>
      <vt:lpstr>聚合管道操作符-$lookup</vt:lpstr>
      <vt:lpstr>聚合管道操作符-$out</vt:lpstr>
      <vt:lpstr>聚合管道操作符-聚合管道表达式</vt:lpstr>
      <vt:lpstr>聚合管道操作符-聚合管道表达式</vt:lpstr>
      <vt:lpstr>本章大纲</vt:lpstr>
      <vt:lpstr>聚合管道的使用</vt:lpstr>
      <vt:lpstr>聚合管道的使用</vt:lpstr>
      <vt:lpstr>聚合管道的使用</vt:lpstr>
      <vt:lpstr>聚合管道的使用</vt:lpstr>
      <vt:lpstr>聚合管道的使用</vt:lpstr>
      <vt:lpstr>聚合管道的使用-练习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875</cp:revision>
  <dcterms:created xsi:type="dcterms:W3CDTF">2015-03-23T11:35:35Z</dcterms:created>
  <dcterms:modified xsi:type="dcterms:W3CDTF">2019-03-12T00:01:28Z</dcterms:modified>
</cp:coreProperties>
</file>