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17" r:id="rId2"/>
    <p:sldId id="327" r:id="rId3"/>
    <p:sldId id="323" r:id="rId4"/>
    <p:sldId id="325" r:id="rId5"/>
    <p:sldId id="318" r:id="rId6"/>
    <p:sldId id="322" r:id="rId7"/>
    <p:sldId id="319" r:id="rId8"/>
    <p:sldId id="320" r:id="rId9"/>
    <p:sldId id="326" r:id="rId10"/>
    <p:sldId id="321" r:id="rId11"/>
    <p:sldId id="328" r:id="rId12"/>
    <p:sldId id="329" r:id="rId13"/>
    <p:sldId id="332" r:id="rId14"/>
    <p:sldId id="331" r:id="rId15"/>
    <p:sldId id="333" r:id="rId16"/>
    <p:sldId id="335" r:id="rId17"/>
    <p:sldId id="336" r:id="rId18"/>
    <p:sldId id="337" r:id="rId19"/>
    <p:sldId id="338" r:id="rId20"/>
    <p:sldId id="339" r:id="rId21"/>
    <p:sldId id="346" r:id="rId22"/>
    <p:sldId id="340" r:id="rId23"/>
    <p:sldId id="341" r:id="rId24"/>
    <p:sldId id="349" r:id="rId25"/>
    <p:sldId id="352" r:id="rId26"/>
    <p:sldId id="343" r:id="rId27"/>
    <p:sldId id="353" r:id="rId28"/>
    <p:sldId id="354" r:id="rId29"/>
    <p:sldId id="355" r:id="rId30"/>
    <p:sldId id="345" r:id="rId31"/>
    <p:sldId id="356" r:id="rId32"/>
    <p:sldId id="357" r:id="rId33"/>
    <p:sldId id="362" r:id="rId34"/>
    <p:sldId id="359" r:id="rId35"/>
    <p:sldId id="363" r:id="rId36"/>
    <p:sldId id="358" r:id="rId37"/>
    <p:sldId id="360" r:id="rId38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93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0" autoAdjust="0"/>
    <p:restoredTop sz="89057" autoAdjust="0"/>
  </p:normalViewPr>
  <p:slideViewPr>
    <p:cSldViewPr snapToObjects="1">
      <p:cViewPr>
        <p:scale>
          <a:sx n="75" d="100"/>
          <a:sy n="75" d="100"/>
        </p:scale>
        <p:origin x="-1422" y="-414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数据的冗余性和可用性</a:t>
            </a:r>
            <a:endParaRPr lang="en-US" altLang="zh-CN" dirty="0" smtClean="0"/>
          </a:p>
          <a:p>
            <a:r>
              <a:rPr lang="zh-CN" altLang="en-US" dirty="0" smtClean="0"/>
              <a:t>副本集架构</a:t>
            </a:r>
            <a:endParaRPr lang="en-US" altLang="zh-CN" dirty="0" smtClean="0"/>
          </a:p>
          <a:p>
            <a:r>
              <a:rPr lang="zh-CN" altLang="en-US" dirty="0" smtClean="0"/>
              <a:t>副本集成员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延迟节点：有一个节点显示前一天的数据，查询历史数据，不需要回滚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18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几个节点合并为复制集，几个复制集的一定要相同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en-US" altLang="zh-CN" dirty="0" err="1" smtClean="0"/>
              <a:t>rs.status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smallfiles</a:t>
            </a:r>
            <a:r>
              <a:rPr lang="zh-CN" altLang="en-US" dirty="0" smtClean="0"/>
              <a:t>：</a:t>
            </a:r>
          </a:p>
          <a:p>
            <a:r>
              <a:rPr lang="zh-CN" altLang="en-US" dirty="0" smtClean="0"/>
              <a:t>是否使用较小的默认文件。默认为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，不使用。</a:t>
            </a:r>
            <a:br>
              <a:rPr lang="zh-CN" altLang="en-US" dirty="0" smtClean="0"/>
            </a:br>
            <a:r>
              <a:rPr lang="zh-CN" altLang="en-US" dirty="0" smtClean="0"/>
              <a:t>设置为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，使用较小的默认数据文件大小。</a:t>
            </a:r>
            <a:r>
              <a:rPr lang="en-US" altLang="zh-CN" dirty="0" err="1" smtClean="0"/>
              <a:t>smallfiles</a:t>
            </a:r>
            <a:r>
              <a:rPr lang="zh-CN" altLang="en-US" dirty="0" smtClean="0"/>
              <a:t>减少数据文件的初始大小，并限制他们到</a:t>
            </a:r>
            <a:r>
              <a:rPr lang="en-US" altLang="zh-CN" dirty="0" smtClean="0"/>
              <a:t>512M</a:t>
            </a:r>
            <a:r>
              <a:rPr lang="zh-CN" altLang="en-US" dirty="0" smtClean="0"/>
              <a:t>，也减少了日志文件的大小，并限制他们到</a:t>
            </a:r>
            <a:r>
              <a:rPr lang="en-US" altLang="zh-CN" dirty="0" smtClean="0"/>
              <a:t>128M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>如果数据库很大，各持有少量的数据，会导致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创建很多文件，会影响性能。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几个节点合并为复制集，几个复制集的一定要相同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en-US" altLang="zh-CN" dirty="0" err="1" smtClean="0"/>
              <a:t>rs.status</a:t>
            </a:r>
            <a:r>
              <a:rPr lang="en-US" altLang="zh-CN" dirty="0" smtClean="0"/>
              <a:t>()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几个节点合并为复制集，几个复制集的一定要相同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en-US" altLang="zh-CN" dirty="0" err="1" smtClean="0"/>
              <a:t>rs.status</a:t>
            </a:r>
            <a:r>
              <a:rPr lang="en-US" altLang="zh-CN" dirty="0" smtClean="0"/>
              <a:t>()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不是选举出主节点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不能对主节点进行</a:t>
            </a:r>
            <a:r>
              <a:rPr lang="en-US" altLang="zh-CN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priority=0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为什么隐藏：作用？浪费硬盘空间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</a:rPr>
              <a:t>为了查看历史数据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随便读取会引起混乱，只有</a:t>
            </a:r>
            <a:r>
              <a:rPr lang="en-US" altLang="zh-CN" dirty="0" smtClean="0">
                <a:latin typeface="Calibri" panose="020F0502020204030204" pitchFamily="34" charset="0"/>
              </a:rPr>
              <a:t>shell</a:t>
            </a:r>
            <a:r>
              <a:rPr lang="zh-CN" altLang="en-US" dirty="0" smtClean="0">
                <a:latin typeface="Calibri" panose="020F0502020204030204" pitchFamily="34" charset="0"/>
              </a:rPr>
              <a:t>命令，或者指定节点才能读取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随便读取会引起混乱，只有</a:t>
            </a:r>
            <a:r>
              <a:rPr lang="en-US" altLang="zh-CN" dirty="0" smtClean="0">
                <a:latin typeface="Calibri" panose="020F0502020204030204" pitchFamily="34" charset="0"/>
              </a:rPr>
              <a:t>shell</a:t>
            </a:r>
            <a:r>
              <a:rPr lang="zh-CN" altLang="en-US" dirty="0" smtClean="0">
                <a:latin typeface="Calibri" panose="020F0502020204030204" pitchFamily="34" charset="0"/>
              </a:rPr>
              <a:t>命令，或者指定节点才能读取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</a:rPr>
              <a:t>连接到延迟节点，默认是不允许从节点读取数据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zh-CN" altLang="en-US" dirty="0" smtClean="0"/>
              <a:t>查看复制延迟：  </a:t>
            </a:r>
            <a:r>
              <a:rPr lang="en-US" altLang="zh-CN" dirty="0" err="1" smtClean="0"/>
              <a:t>rs.printSlaveReplicationInfo</a:t>
            </a:r>
            <a:r>
              <a:rPr lang="en-US" altLang="zh-CN" dirty="0" smtClean="0"/>
              <a:t>()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数据的冗余性和可用性</a:t>
            </a:r>
            <a:endParaRPr lang="en-US" altLang="zh-CN" dirty="0" smtClean="0"/>
          </a:p>
          <a:p>
            <a:r>
              <a:rPr lang="zh-CN" altLang="en-US" dirty="0" smtClean="0"/>
              <a:t>副本集架构</a:t>
            </a:r>
            <a:endParaRPr lang="en-US" altLang="zh-CN" dirty="0" smtClean="0"/>
          </a:p>
          <a:p>
            <a:r>
              <a:rPr lang="zh-CN" altLang="en-US" dirty="0" smtClean="0"/>
              <a:t>副本集成员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节点值为</a:t>
            </a:r>
            <a:r>
              <a:rPr lang="en-US" altLang="zh-CN" dirty="0" smtClean="0">
                <a:latin typeface="Calibri" panose="020F0502020204030204" pitchFamily="34" charset="0"/>
              </a:rPr>
              <a:t>20</a:t>
            </a:r>
            <a:r>
              <a:rPr lang="zh-CN" altLang="en-US" dirty="0" smtClean="0">
                <a:latin typeface="Calibri" panose="020F0502020204030204" pitchFamily="34" charset="0"/>
              </a:rPr>
              <a:t>个时，选举节点只能为</a:t>
            </a:r>
            <a:r>
              <a:rPr lang="en-US" altLang="zh-CN" dirty="0" smtClean="0">
                <a:latin typeface="Calibri" panose="020F0502020204030204" pitchFamily="34" charset="0"/>
              </a:rPr>
              <a:t>7</a:t>
            </a:r>
            <a:r>
              <a:rPr lang="zh-CN" altLang="en-US" dirty="0" smtClean="0">
                <a:latin typeface="Calibri" panose="020F0502020204030204" pitchFamily="34" charset="0"/>
              </a:rPr>
              <a:t>个，挑选法则：网络必须用要好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</a:rPr>
              <a:t>不同网络，选择网络中节点比较多的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频繁的覆盖，会不太好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6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特殊的封闭集合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固定的大小，以前的会被覆盖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保留了有限的、所有的操作：大小是限制的，一段一段的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lang="en-US" altLang="zh-CN" sz="900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age 20</a:t>
            </a:r>
            <a:r>
              <a:rPr lang="zh-CN" altLang="en-US" sz="900" baseline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前面的数据都已经替换了一次结果影响所有的操作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cppped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colletion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1024K ,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取或，只要复合</a:t>
            </a:r>
            <a:r>
              <a:rPr lang="en-US" altLang="zh-CN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个，就会被直接覆盖</a:t>
            </a:r>
            <a:endParaRPr lang="en-US" altLang="zh-CN" sz="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不会被列为被选举的名单，只能参与投票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54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QPS</a:t>
            </a:r>
            <a:r>
              <a:rPr lang="zh-CN" altLang="en-US" dirty="0" smtClean="0"/>
              <a:t>，负载压力过大，数据库挂掉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57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0146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10S</a:t>
            </a:r>
            <a:r>
              <a:rPr lang="zh-CN" altLang="en-US" dirty="0" smtClean="0"/>
              <a:t>选举过程，拒绝外部响应，决定了选举的时间</a:t>
            </a:r>
            <a:endParaRPr lang="en-US" altLang="zh-CN" dirty="0" smtClean="0"/>
          </a:p>
          <a:p>
            <a:r>
              <a:rPr lang="zh-CN" altLang="en-US" dirty="0" smtClean="0"/>
              <a:t>心跳包</a:t>
            </a:r>
            <a:r>
              <a:rPr lang="en-US" altLang="zh-CN" dirty="0" smtClean="0"/>
              <a:t>5S</a:t>
            </a:r>
            <a:r>
              <a:rPr lang="en-US" altLang="zh-CN" baseline="0" dirty="0" smtClean="0"/>
              <a:t> ping</a:t>
            </a:r>
            <a:r>
              <a:rPr lang="zh-CN" altLang="en-US" baseline="0" dirty="0" smtClean="0"/>
              <a:t>不到主节点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72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从节点不能选自己做主节点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8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</a:t>
            </a:r>
            <a:r>
              <a:rPr lang="en-US" altLang="zh-CN" dirty="0" smtClean="0"/>
              <a:t>A</a:t>
            </a:r>
            <a:r>
              <a:rPr lang="zh-CN" altLang="en-US" dirty="0" smtClean="0"/>
              <a:t>宕机，最新插入没有写到从节点，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称为主节点。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节点起来</a:t>
            </a:r>
            <a:r>
              <a:rPr lang="zh-CN" altLang="en-US" baseline="0" dirty="0" smtClean="0"/>
              <a:t>了，</a:t>
            </a:r>
            <a:r>
              <a:rPr lang="en-US" altLang="zh-CN" baseline="0" dirty="0" smtClean="0"/>
              <a:t>BU</a:t>
            </a:r>
            <a:r>
              <a:rPr lang="zh-CN" altLang="en-US" baseline="0" dirty="0" smtClean="0"/>
              <a:t>不存在差一条数据怎么办？</a:t>
            </a:r>
            <a:r>
              <a:rPr lang="en-US" altLang="zh-CN" baseline="0" dirty="0" smtClean="0"/>
              <a:t>rollback</a:t>
            </a:r>
            <a:r>
              <a:rPr lang="zh-CN" altLang="en-US" baseline="0" dirty="0" smtClean="0"/>
              <a:t>一个集合中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99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备份，灾难恢复，针对的从节点</a:t>
            </a:r>
            <a:endParaRPr lang="en-US" altLang="zh-CN" dirty="0" smtClean="0"/>
          </a:p>
          <a:p>
            <a:r>
              <a:rPr lang="zh-CN" altLang="en-US" dirty="0" smtClean="0"/>
              <a:t>报告：数据库状态分析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01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Primary</a:t>
            </a:r>
            <a:r>
              <a:rPr lang="zh-CN" altLang="en-US" dirty="0" smtClean="0"/>
              <a:t>：负责所有的写操作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567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如何复制呢？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的复制是基于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来实现的。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oplog</a:t>
            </a:r>
            <a:r>
              <a:rPr lang="zh-CN" altLang="en-US" dirty="0" smtClean="0"/>
              <a:t>复制过来，应用到本地，这是异步。同步非常慢，拿一条复制一条，会非常慢，线上数据库会被锁死。心跳包，进行彼此呼应，还有其他从节点存在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45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还有一种架构，只存在一个从节点，</a:t>
            </a:r>
            <a:r>
              <a:rPr lang="en-US" altLang="zh-CN" dirty="0" smtClean="0"/>
              <a:t>arbiter</a:t>
            </a:r>
            <a:r>
              <a:rPr lang="zh-CN" altLang="en-US" dirty="0" smtClean="0"/>
              <a:t>是仲裁节点，只参与投票</a:t>
            </a:r>
            <a:endParaRPr lang="en-US" altLang="zh-CN" dirty="0" smtClean="0"/>
          </a:p>
          <a:p>
            <a:r>
              <a:rPr lang="zh-CN" altLang="en-US" dirty="0" smtClean="0"/>
              <a:t>一主一从，发生故障，主节点宕掉，通过</a:t>
            </a:r>
            <a:r>
              <a:rPr lang="en-US" altLang="zh-CN" dirty="0" smtClean="0"/>
              <a:t>arbiter</a:t>
            </a:r>
            <a:r>
              <a:rPr lang="zh-CN" altLang="en-US" dirty="0" smtClean="0"/>
              <a:t>把从节点启动起来，担任主节点。</a:t>
            </a:r>
            <a:endParaRPr lang="en-US" altLang="zh-CN" dirty="0" smtClean="0"/>
          </a:p>
          <a:p>
            <a:r>
              <a:rPr lang="zh-CN" altLang="en-US" dirty="0" smtClean="0"/>
              <a:t>一主一从，一定要有仲裁节点，一主两从可以没有仲裁节点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从节点，通过配置文件可以设置属性，参与投票，延时节点</a:t>
            </a:r>
            <a:endParaRPr lang="en-US" altLang="zh-CN" dirty="0" smtClean="0"/>
          </a:p>
          <a:p>
            <a:r>
              <a:rPr lang="zh-CN" altLang="en-US" dirty="0" smtClean="0"/>
              <a:t>仲裁节点：没有认识数据，值参与投票，需要指定数据库的目录，做仲裁节点之前，还是一个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实例，推荐一主两从</a:t>
            </a:r>
            <a:endParaRPr lang="en-US" altLang="zh-CN" dirty="0" smtClean="0"/>
          </a:p>
          <a:p>
            <a:r>
              <a:rPr lang="zh-CN" altLang="en-US" dirty="0" smtClean="0"/>
              <a:t>最多可以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个节点，永远保持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个选举节点</a:t>
            </a:r>
          </a:p>
          <a:p>
            <a:r>
              <a:rPr lang="zh-CN" altLang="en-US" dirty="0" smtClean="0"/>
              <a:t>注意：一主一从，无法实现切换，不要把</a:t>
            </a:r>
            <a:r>
              <a:rPr lang="en-US" altLang="zh-CN" dirty="0" smtClean="0"/>
              <a:t>arbiter</a:t>
            </a:r>
            <a:r>
              <a:rPr lang="zh-CN" altLang="en-US" dirty="0" smtClean="0"/>
              <a:t>放在，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挂了，服务器挂了，没有办法选自己，</a:t>
            </a:r>
            <a:r>
              <a:rPr lang="en-US" altLang="zh-CN" dirty="0" smtClean="0"/>
              <a:t>arbiter</a:t>
            </a:r>
            <a:r>
              <a:rPr lang="zh-CN" altLang="en-US" dirty="0" smtClean="0"/>
              <a:t>放在从节点上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1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附加：参与投票，指定主节点，延时节点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13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通过手动指定，自主选取来得到最新的主节点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37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89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zh-CN" altLang="en-US" b="1" dirty="0" smtClean="0"/>
              <a:t> </a:t>
            </a:r>
            <a:r>
              <a:rPr lang="en-US" altLang="zh-CN" b="1" dirty="0"/>
              <a:t>MongoDB </a:t>
            </a:r>
            <a:r>
              <a:rPr lang="zh-CN" altLang="en-US" b="1" dirty="0" smtClean="0"/>
              <a:t>复制集（副本集）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自动故障切换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9542"/>
            <a:ext cx="5631705" cy="395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55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复制集的介绍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复制集的使用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33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复制集的搭建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987574"/>
            <a:ext cx="7056784" cy="3888432"/>
          </a:xfrm>
        </p:spPr>
        <p:txBody>
          <a:bodyPr>
            <a:normAutofit fontScale="77500" lnSpcReduction="20000"/>
          </a:bodyPr>
          <a:lstStyle/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复制集的搭建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添加仲裁节点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添加意向候选节点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设置某个从节点不能成为主节点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配置隐藏从节点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配置延迟节点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配置无选举权节点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sz="3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将从节点变为仲裁者</a:t>
            </a:r>
            <a:endParaRPr lang="en-US" altLang="zh-CN" sz="3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20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复制集的搭建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987574"/>
            <a:ext cx="6852600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准备：创建相关目录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29"/>
          <a:stretch/>
        </p:blipFill>
        <p:spPr bwMode="auto">
          <a:xfrm>
            <a:off x="1619672" y="1712813"/>
            <a:ext cx="4995912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55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复制集的搭建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、启动多个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=p1\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--port  10000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“magic” 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=s1\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--port 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10001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“magic” </a:t>
            </a: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=s2\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--port 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10002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“magic” 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、连接任意一台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实例（主节点）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mongo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-port 10000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7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复制集的搭建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3450600"/>
          </a:xfrm>
        </p:spPr>
        <p:txBody>
          <a:bodyPr>
            <a:normAutofit lnSpcReduction="10000"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、（主节点）初始化复制集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rs.initiate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、（主节点）查看复制集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、（主节点）另外两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个从节点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加入复制集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rs.add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(“127.0.0.1:10001”)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rs.add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(“127.0.0.1:10002”)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06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添加仲裁节点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3450600"/>
          </a:xfrm>
        </p:spPr>
        <p:txBody>
          <a:bodyPr>
            <a:normAutofit fontScale="92500" lnSpcReduction="20000"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、启动仲裁节点所需的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=arbiter\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--port 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10003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“magic” 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、连接上主节点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mongo --port 10000</a:t>
            </a: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、添加仲裁节点到副本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集中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rs.addArb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(“127.0.0.1:10003”)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21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添加意向候选节点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fontScale="925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、获取当前副本集配置信息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、设置相应的权值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[1].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priority=10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、重新设置复制集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4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设置某个从节点不能成为主</a:t>
            </a:r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fontScale="925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、获取当前复制集配置信息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、将不希望成为主节点的从节点的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priority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设置为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[1].priority=0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、重新设置复制集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1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配置隐藏从节点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、获取当前复制集配置信息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、将隐藏节点的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priority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设置为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[1].priority=0</a:t>
            </a: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隐藏节点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hidden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设置为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true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[1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].hidden=true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、重新设置复制集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3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1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复制集的介绍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复制集的使用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1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配置延迟节点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、获取当前复制集配置信息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、将隐藏节点的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priority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设置为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[1].priority=0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、将隐藏节点的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hidden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[1].hidden=true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06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配置延迟节点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、设置延迟节点的延迟时间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[1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].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slaveDelay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=60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*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60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*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，单位是秒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重新设置复制集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注意：需要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rs.slaveOk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才允许从延迟节点读取数据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6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配置无选举权节点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fontScale="925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、获取当前复制集配置信息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 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、将希望设置无选举权节点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votes</a:t>
            </a:r>
            <a:r>
              <a:rPr lang="zh-CN" alt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为</a:t>
            </a:r>
            <a:r>
              <a:rPr lang="en-US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lang="en-US" altLang="zh-CN" sz="24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cfg.members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[0].votes=0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、重新设置复制集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rs.reconfig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cfg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、查看复制集的状态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5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将从节点变为仲裁者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lnSpcReduction="1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、确认该节点与所有客户端都断开连接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mongostat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、关闭该从节点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、（主节点）将从节点从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REPL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的配置信息中删除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rs.remove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(“127.0.0.1:10002”)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（主节点）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确认复制集已经没有该节点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、将从节点的数据目录删除或者重命名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83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将从节点变为仲裁者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 fontScale="92500"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、创建新的目录供仲裁节点使用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启动仲裁节点所需的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mongod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dbpath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=arbiter\  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smallfiles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 --port 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10005 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 “magic” </a:t>
            </a: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连接上主节点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mongo --port 10000</a:t>
            </a: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添加仲裁节点到副本集中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rs.addArb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(“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127.0.0.1:10005”)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查看复制集的状态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lnSpc>
                <a:spcPct val="170000"/>
              </a:lnSpc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7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复制集的介绍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复制集的使用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10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3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一种特殊的封闭集合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保留了有限的、所有的操作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异步复制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幂等操作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37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3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有限集合：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db.runCommand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({create:”cap</a:t>
            </a:r>
            <a:r>
              <a:rPr lang="en-US" altLang="zh-CN" sz="280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”,capped:true,size:1024,</a:t>
            </a:r>
            <a:endParaRPr lang="en-US" altLang="zh-CN" sz="2800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max:1000})</a:t>
            </a:r>
          </a:p>
          <a:p>
            <a:pPr marL="7155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最多只能有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1000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条文档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6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528750" indent="-457200"/>
            <a:r>
              <a:rPr lang="en-US" altLang="zh-CN" sz="32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</a:t>
            </a:r>
            <a:endParaRPr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35236"/>
            <a:ext cx="7730492" cy="290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4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Oplog</a:t>
            </a:r>
            <a:r>
              <a:rPr lang="zh-CN" altLang="en-US" sz="3200" dirty="0"/>
              <a:t>的大小</a:t>
            </a:r>
            <a:endParaRPr lang="en-US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418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76" y="1275606"/>
            <a:ext cx="8587724" cy="302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8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复制集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4" y="771550"/>
            <a:ext cx="8892480" cy="3888432"/>
          </a:xfrm>
        </p:spPr>
        <p:txBody>
          <a:bodyPr>
            <a:normAutofit fontScale="77500" lnSpcReduction="20000"/>
          </a:bodyPr>
          <a:lstStyle/>
          <a:p>
            <a:pPr marL="71550" indent="0">
              <a:lnSpc>
                <a:spcPct val="1700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复制：将一个数据库实例中的所有数据库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改变复制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到另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一个独立的数据库实例中。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主从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复制（旧版本）：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一旦主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库出现故障，需要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手动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把主库切换到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最可靠的从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库，而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其他从库就得到从新的主库去同步</a:t>
            </a:r>
          </a:p>
          <a:p>
            <a:pPr marL="71550" indent="0">
              <a:lnSpc>
                <a:spcPct val="17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副本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集（</a:t>
            </a:r>
            <a:r>
              <a:rPr lang="en-US" altLang="zh-CN" sz="2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relSet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）：主库出现故障时，能自动主从切换，从而故障得以恢复，其它从库从新的主库同步数据，整个过程不需要手工干预。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700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副本集就是能从主从自动切换的复制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17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改变</a:t>
            </a:r>
            <a:r>
              <a:rPr lang="en-US" altLang="zh-CN" sz="3200" dirty="0" err="1"/>
              <a:t>Oplog</a:t>
            </a:r>
            <a:r>
              <a:rPr lang="zh-CN" altLang="en-US" sz="3200" dirty="0"/>
              <a:t>的大小</a:t>
            </a:r>
            <a:endParaRPr lang="en-US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504" y="915566"/>
            <a:ext cx="9157706" cy="4227934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、连接数据库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mongo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--host &lt;hostname&gt;:&lt;port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&gt;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、查看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use local 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db.oplog.rs.stats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().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maxSize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、修改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db.adminCommand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({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replSetResizeOplog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 1, size: 16000})</a:t>
            </a:r>
          </a:p>
          <a:p>
            <a:pPr marL="71550" indent="0">
              <a:lnSpc>
                <a:spcPts val="2880"/>
              </a:lnSpc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1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复制集的管理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灾备切换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数据回滚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常用命令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10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灾备切换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950" y="987574"/>
            <a:ext cx="6852600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fail over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策略 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新的副本集，默认情况下，使用版本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进行副本集复制，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版本之前采用版本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的协议，此外引入新的配置选项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electiontimeoutmillis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67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灾备切换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950" y="987574"/>
            <a:ext cx="7357506" cy="3450600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环境：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仲裁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、主库宕机 （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 admin / 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db.shundownServer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、从库宕机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、主库宕机后，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从也宕机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、仲裁下线后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63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7450" y="249216"/>
            <a:ext cx="8626500" cy="34965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数据回滚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30" y="861602"/>
            <a:ext cx="7213490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回滚操作是对原主节点成员在故障转移后重回副本集的写操作。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回滚在以下情况是不会发生的，如果写操作在宕机主节点前复制到副本集的另一个从节点中了，并且该成员仍然可用，并能够访问到大多数的副本集。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33" b="11672"/>
          <a:stretch/>
        </p:blipFill>
        <p:spPr bwMode="auto">
          <a:xfrm>
            <a:off x="1763688" y="3795886"/>
            <a:ext cx="5362575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66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常用命令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950" y="915566"/>
            <a:ext cx="6852600" cy="3450600"/>
          </a:xfrm>
        </p:spPr>
        <p:txBody>
          <a:bodyPr>
            <a:normAutofit fontScale="92500"/>
          </a:bodyPr>
          <a:lstStyle/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rs.add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添加复制集节点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rs.addArb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添加副本集仲裁节点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rs.conf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显示当前复制集配置文件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rs.freeze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暂时冻结当前节点不参与竞选主节点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rs.initiate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初始化复制集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rs.printReplicationInfo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打印复制集信息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rs.printSlaveReplication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，打印复制集从节点信息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63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常用命令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843558"/>
            <a:ext cx="6852600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rs.status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打印复制集状态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rs.remove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删除某个节点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rs.stepDown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将当前复制集节点下线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rs.slaveOk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默认从节点不允许读取数据，此命令允许当前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session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通过从节点读取数据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05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分析复制集</a:t>
            </a:r>
            <a:r>
              <a:rPr lang="zh-CN" altLang="en-US" sz="3200" dirty="0"/>
              <a:t>状态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7155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  admin</a:t>
            </a:r>
          </a:p>
          <a:p>
            <a:pPr marL="71550" indent="0">
              <a:buNone/>
            </a:pPr>
            <a:r>
              <a:rPr lang="en-US" altLang="zh-CN" sz="28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db.runCommand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({replSetGetStatus:1})</a:t>
            </a:r>
          </a:p>
          <a:p>
            <a:pPr marL="71550" indent="0">
              <a:buNone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等同于</a:t>
            </a:r>
            <a:endParaRPr lang="en-US" altLang="zh-CN" sz="28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sz="28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rs.status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67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数据的冗余性和可用性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987574"/>
            <a:ext cx="8892480" cy="3888432"/>
          </a:xfrm>
        </p:spPr>
        <p:txBody>
          <a:bodyPr>
            <a:normAutofit/>
          </a:bodyPr>
          <a:lstStyle/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复制集提供了冗余，并提高了数据的可用性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读能力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备份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灾难恢复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报告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4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定义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15566"/>
            <a:ext cx="4185072" cy="353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85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原理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987574"/>
            <a:ext cx="8100392" cy="3744416"/>
          </a:xfrm>
        </p:spPr>
        <p:txBody>
          <a:bodyPr>
            <a:normAutofit fontScale="92500"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复制原理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复制至少需要两个节点。其中一个是主节点，负责处理客户端请求，其余的都是从节点，负责复制主节点上的数据。 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各个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节点常见的搭配方式为：一主一从、一主多从。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主节点记录在其上的所有操作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oplog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，从节点定期轮询主节点获取这些操作，然后对自己的数据副本执行这些操作，从而保证从节点的数据与主节点一致。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0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架构</a:t>
            </a:r>
            <a:endParaRPr lang="zh-CN" altLang="en-US" sz="3200" dirty="0"/>
          </a:p>
        </p:txBody>
      </p:sp>
      <p:sp>
        <p:nvSpPr>
          <p:cNvPr id="4" name="AutoShape 4" descr="Diagram of a 3 member replica set that consists of a primary and two secondarie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27956"/>
            <a:ext cx="7058197" cy="260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8192738" cy="28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87450" y="160650"/>
            <a:ext cx="8626500" cy="34965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架构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19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87450" y="160650"/>
            <a:ext cx="8626500" cy="34965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复制</a:t>
            </a:r>
            <a:r>
              <a:rPr lang="zh-CN" altLang="en-US" sz="3200" dirty="0" smtClean="0"/>
              <a:t>集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特性</a:t>
            </a:r>
            <a:endParaRPr lang="zh-CN" altLang="en-US" sz="3200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755576" y="987574"/>
            <a:ext cx="8892480" cy="3888432"/>
          </a:xfrm>
        </p:spPr>
        <p:txBody>
          <a:bodyPr>
            <a:normAutofit/>
          </a:bodyPr>
          <a:lstStyle/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异步复制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自动故障切换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附加功能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11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4432</TotalTime>
  <Words>2017</Words>
  <Application>Microsoft Office PowerPoint</Application>
  <PresentationFormat>全屏显示(16:9)</PresentationFormat>
  <Paragraphs>271</Paragraphs>
  <Slides>37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Black</vt:lpstr>
      <vt:lpstr>  MongoDB 复制集（副本集）</vt:lpstr>
      <vt:lpstr>本章大纲</vt:lpstr>
      <vt:lpstr>复制集</vt:lpstr>
      <vt:lpstr>数据的冗余性和可用性</vt:lpstr>
      <vt:lpstr>复制集-定义</vt:lpstr>
      <vt:lpstr>复制集-原理</vt:lpstr>
      <vt:lpstr>复制集-架构</vt:lpstr>
      <vt:lpstr>复制集-架构</vt:lpstr>
      <vt:lpstr>复制集-特性</vt:lpstr>
      <vt:lpstr>自动故障切换</vt:lpstr>
      <vt:lpstr>本章大纲</vt:lpstr>
      <vt:lpstr>复制集的搭建</vt:lpstr>
      <vt:lpstr>复制集的搭建</vt:lpstr>
      <vt:lpstr>复制集的搭建</vt:lpstr>
      <vt:lpstr>复制集的搭建</vt:lpstr>
      <vt:lpstr>添加仲裁节点</vt:lpstr>
      <vt:lpstr>添加意向候选节点</vt:lpstr>
      <vt:lpstr>设置某个从节点不能成为主节点</vt:lpstr>
      <vt:lpstr>配置隐藏从节点</vt:lpstr>
      <vt:lpstr>配置延迟节点</vt:lpstr>
      <vt:lpstr>配置延迟节点</vt:lpstr>
      <vt:lpstr>配置无选举权节点</vt:lpstr>
      <vt:lpstr>将从节点变为仲裁者</vt:lpstr>
      <vt:lpstr>将从节点变为仲裁者</vt:lpstr>
      <vt:lpstr>本章大纲</vt:lpstr>
      <vt:lpstr>什么是Oplog</vt:lpstr>
      <vt:lpstr>什么是Oplog</vt:lpstr>
      <vt:lpstr>Oplog的大小</vt:lpstr>
      <vt:lpstr>Oplog的大小</vt:lpstr>
      <vt:lpstr>改变Oplog的大小</vt:lpstr>
      <vt:lpstr>复制集的管理</vt:lpstr>
      <vt:lpstr>灾备切换</vt:lpstr>
      <vt:lpstr>灾备切换</vt:lpstr>
      <vt:lpstr>数据回滚</vt:lpstr>
      <vt:lpstr>常用命令</vt:lpstr>
      <vt:lpstr>常用命令</vt:lpstr>
      <vt:lpstr>分析复制集状态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896</cp:revision>
  <dcterms:created xsi:type="dcterms:W3CDTF">2015-03-23T11:35:35Z</dcterms:created>
  <dcterms:modified xsi:type="dcterms:W3CDTF">2019-03-19T07:17:24Z</dcterms:modified>
</cp:coreProperties>
</file>