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17" r:id="rId2"/>
    <p:sldId id="327" r:id="rId3"/>
    <p:sldId id="362" r:id="rId4"/>
    <p:sldId id="387" r:id="rId5"/>
    <p:sldId id="389" r:id="rId6"/>
    <p:sldId id="360" r:id="rId7"/>
    <p:sldId id="364" r:id="rId8"/>
    <p:sldId id="363" r:id="rId9"/>
    <p:sldId id="365" r:id="rId10"/>
    <p:sldId id="366" r:id="rId11"/>
    <p:sldId id="367" r:id="rId12"/>
    <p:sldId id="368" r:id="rId13"/>
    <p:sldId id="369" r:id="rId14"/>
    <p:sldId id="378" r:id="rId15"/>
    <p:sldId id="371" r:id="rId16"/>
    <p:sldId id="379" r:id="rId17"/>
    <p:sldId id="372" r:id="rId18"/>
    <p:sldId id="373" r:id="rId19"/>
    <p:sldId id="388" r:id="rId20"/>
    <p:sldId id="374" r:id="rId21"/>
    <p:sldId id="375" r:id="rId22"/>
    <p:sldId id="385" r:id="rId23"/>
    <p:sldId id="376" r:id="rId24"/>
    <p:sldId id="380" r:id="rId25"/>
    <p:sldId id="386" r:id="rId26"/>
    <p:sldId id="381" r:id="rId27"/>
    <p:sldId id="382" r:id="rId28"/>
    <p:sldId id="384" r:id="rId29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FF9300"/>
    <a:srgbClr val="535353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0" autoAdjust="0"/>
    <p:restoredTop sz="92435" autoAdjust="0"/>
  </p:normalViewPr>
  <p:slideViewPr>
    <p:cSldViewPr snapToObjects="1">
      <p:cViewPr>
        <p:scale>
          <a:sx n="75" d="100"/>
          <a:sy n="75" d="100"/>
        </p:scale>
        <p:origin x="-1182" y="-288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26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041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560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233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26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Mongos</a:t>
            </a:r>
            <a:r>
              <a:rPr lang="zh-CN" altLang="en-US" dirty="0" smtClean="0"/>
              <a:t>更新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节点变更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、客户端变化了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686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26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26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algn="l"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9650" y="1837350"/>
            <a:ext cx="8984250" cy="592650"/>
          </a:xfrm>
        </p:spPr>
        <p:txBody>
          <a:bodyPr anchor="ctr">
            <a:noAutofit/>
          </a:bodyPr>
          <a:lstStyle>
            <a:lvl1pPr marL="7155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3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1714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43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0" r:id="rId2"/>
    <p:sldLayoutId id="2147483687" r:id="rId3"/>
    <p:sldLayoutId id="2147483689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glossary/" TargetMode="External"/><Relationship Id="rId2" Type="http://schemas.openxmlformats.org/officeDocument/2006/relationships/hyperlink" Target="https://docs.mongodb.com/manual/core/sharded-cluster-shards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mongodb.com/manual/core/sharded-cluster-config-servers/" TargetMode="External"/><Relationship Id="rId4" Type="http://schemas.openxmlformats.org/officeDocument/2006/relationships/hyperlink" Target="https://docs.mongodb.com/manual/core/sharded-cluster-query-router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743200" y="2811067"/>
            <a:ext cx="457200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</a:rPr>
              <a:t/>
            </a:r>
            <a:br>
              <a:rPr lang="en-US" altLang="zh-CN" sz="2800" b="1" dirty="0" smtClean="0">
                <a:solidFill>
                  <a:schemeClr val="tx1"/>
                </a:solidFill>
              </a:rPr>
            </a:br>
            <a:r>
              <a:rPr lang="zh-CN" altLang="en-US" b="1" dirty="0" smtClean="0"/>
              <a:t> </a:t>
            </a:r>
            <a:r>
              <a:rPr lang="en-US" altLang="zh-CN" b="1" dirty="0"/>
              <a:t>MongoDB </a:t>
            </a:r>
            <a:r>
              <a:rPr lang="zh-CN" altLang="en-US" b="1" dirty="0" smtClean="0"/>
              <a:t>分片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2900" dirty="0"/>
              <a:t>分片和未分片集合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51520" y="915566"/>
            <a:ext cx="8100392" cy="3450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一个数据库可以有一个分片的集合，也可以有未分片的集合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分片集合被划分和分布在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集群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Clr>
                <a:schemeClr val="bg1"/>
              </a:buClr>
              <a:buSzPct val="60000"/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不同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节点中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未分片集合存储在主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节点中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每个数据库都有自己的主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515" y="1638300"/>
            <a:ext cx="2684169" cy="2941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3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2900" dirty="0"/>
              <a:t>连接分片集群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814388"/>
            <a:ext cx="6580187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59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2900" dirty="0"/>
              <a:t>分片策略</a:t>
            </a:r>
            <a:r>
              <a:rPr lang="en-US" altLang="zh-CN" sz="2900" dirty="0"/>
              <a:t>-</a:t>
            </a:r>
            <a:r>
              <a:rPr lang="zh-CN" altLang="en-US" sz="2900" dirty="0"/>
              <a:t>哈希分片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52563"/>
            <a:ext cx="6399213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222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2900" dirty="0"/>
              <a:t>分片策略</a:t>
            </a:r>
            <a:r>
              <a:rPr lang="en-US" altLang="zh-CN" sz="2900" dirty="0"/>
              <a:t>-</a:t>
            </a:r>
            <a:r>
              <a:rPr lang="zh-CN" altLang="en-US" sz="2900" dirty="0"/>
              <a:t>范围分片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504950"/>
            <a:ext cx="6580187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28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5465" y="-51955"/>
            <a:ext cx="8626500" cy="89893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987574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分片的介绍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分片成员的介绍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分片策略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分片管理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850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2900" dirty="0"/>
              <a:t>分片成员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094125"/>
            <a:ext cx="7488832" cy="3450600"/>
          </a:xfrm>
        </p:spPr>
        <p:txBody>
          <a:bodyPr>
            <a:normAutofit fontScale="92500"/>
          </a:bodyPr>
          <a:lstStyle/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hlinkClick r:id="rId2"/>
              </a:rPr>
              <a:t>shard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: Each shard contains a subset of the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sharded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data. Each shard can be deployed as a 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hlinkClick r:id="rId3"/>
              </a:rPr>
              <a:t>replica set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hlinkClick r:id="rId4"/>
              </a:rPr>
              <a:t>mongos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: The mongos acts as a query router, providing an interface between client applications and the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sharded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cluster.</a:t>
            </a: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hlinkClick r:id="rId5"/>
              </a:rPr>
              <a:t>config servers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: Config servers store metadata and configuration settings for the cluster. As of MongoDB 3.4, config servers must be deployed as a replica set (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CSRS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).</a:t>
            </a: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33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2900" dirty="0" smtClean="0"/>
              <a:t>分片成员</a:t>
            </a:r>
            <a:endParaRPr lang="zh-CN" altLang="en-US" sz="29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2990" y="751384"/>
            <a:ext cx="8640960" cy="3450600"/>
          </a:xfrm>
        </p:spPr>
        <p:txBody>
          <a:bodyPr>
            <a:noAutofit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通过配置分片集群来支持分片，一个分片集群包括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以下三个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组件：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路由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(mongos)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服务器（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 servers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分片：用来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存储数据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，为了提供系统可用性和数据一致性，一个生产环境的分片集群，通常每个分片是一个副本集。</a:t>
            </a:r>
          </a:p>
          <a:p>
            <a:pPr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查询路由：指客户端应用访问每个分片的路径。</a:t>
            </a:r>
          </a:p>
          <a:p>
            <a:pPr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配置服务器：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存储集群的元数据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，这些数据包含了集群数据集到各分片的映射关系。查询路由就是通过这些元数据到特定的分片上执行指定的数据操作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14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生产环境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915566"/>
            <a:ext cx="572452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36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开发环境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4" t="10741"/>
          <a:stretch/>
        </p:blipFill>
        <p:spPr bwMode="auto">
          <a:xfrm>
            <a:off x="1619672" y="699542"/>
            <a:ext cx="6036518" cy="401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52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Shard</a:t>
            </a:r>
            <a:endParaRPr lang="zh-CN" altLang="en-US" sz="3200" dirty="0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467544" y="1059582"/>
            <a:ext cx="8352928" cy="3450600"/>
          </a:xfrm>
        </p:spPr>
        <p:txBody>
          <a:bodyPr>
            <a:noAutofit/>
          </a:bodyPr>
          <a:lstStyle/>
          <a:p>
            <a:pPr marL="7155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节点包含有分片集群中数据的一个子集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所有子集加在一起，就是集群的全部数据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节点存放所有的数据库中未分片的集合的数据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108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5465" y="-51955"/>
            <a:ext cx="8626500" cy="89893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987574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分片的介绍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分片成员的介绍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分片策略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分片管理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111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config servers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1131590"/>
            <a:ext cx="8352928" cy="3450600"/>
          </a:xfrm>
        </p:spPr>
        <p:txBody>
          <a:bodyPr>
            <a:noAutofit/>
          </a:bodyPr>
          <a:lstStyle/>
          <a:p>
            <a:pPr marL="7155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配置服务器存储了分片集群的元数据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元数据体现为分片集群内的所有数据和部件的状态和组织结构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元数据包括每一个节点和块范围的列表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副本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集：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不能有仲裁节点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有延迟节点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必须要创建索引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47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mongos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39552" y="771550"/>
            <a:ext cx="77768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550" indent="0" algn="l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缓存了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 server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的数据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 algn="l">
              <a:buNone/>
            </a:pP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 algn="l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数据库发生迁移或者添加新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节点时，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mongos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会更新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 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server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的缓存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163389"/>
            <a:ext cx="2188259" cy="289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03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5465" y="-51955"/>
            <a:ext cx="8626500" cy="89893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987574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分片的介绍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分片成员的介绍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分片策略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分片管理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71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哈希分片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99742"/>
            <a:ext cx="6427787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39552" y="771550"/>
            <a:ext cx="7776864" cy="166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550" indent="0" algn="l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哈希分片就是对目前所有节点的哈希值分布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71550" indent="0" algn="l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初始化一个空集合的时候，会默认对所有节点上分配两个空数据块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28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范围分片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74" y="1363254"/>
            <a:ext cx="6523037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219822"/>
            <a:ext cx="3610165" cy="1821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539552" y="771550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550" indent="0" algn="l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依据业务，实际的</a:t>
            </a:r>
            <a:r>
              <a:rPr lang="en-US" altLang="zh-CN" sz="2400" dirty="0" smtClean="0">
                <a:solidFill>
                  <a:schemeClr val="bg1"/>
                </a:solidFill>
              </a:rPr>
              <a:t>shard</a:t>
            </a:r>
            <a:r>
              <a:rPr lang="zh-CN" altLang="en-US" sz="2400" dirty="0" smtClean="0">
                <a:solidFill>
                  <a:schemeClr val="bg1"/>
                </a:solidFill>
              </a:rPr>
              <a:t>节点数，进行指定键的范围划分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5465" y="-51955"/>
            <a:ext cx="8626500" cy="89893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987574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分片的介绍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分片成员的介绍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分片策略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endParaRPr lang="en-US" altLang="zh-CN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89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数据块的管理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915566"/>
            <a:ext cx="6852600" cy="345060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chunk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大小是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64M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，可以手动修改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 config</a:t>
            </a: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db.settings.save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 { _id: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"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chunksize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"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, value: &lt;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sizeInMB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&gt; } )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93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config server</a:t>
            </a:r>
            <a:r>
              <a:rPr lang="zh-CN" altLang="en-US" sz="3200" dirty="0"/>
              <a:t>的迁移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771550"/>
            <a:ext cx="6852600" cy="3450600"/>
          </a:xfrm>
        </p:spPr>
        <p:txBody>
          <a:bodyPr>
            <a:noAutofit/>
          </a:bodyPr>
          <a:lstStyle/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、启动一个新实例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configsvr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--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replSet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rsb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dbpath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=config\ --port 4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</a:t>
            </a: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添加新实例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rs.add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、关闭故障实例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、移出故障实例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rs.remove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830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常用语句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843558"/>
            <a:ext cx="8568952" cy="3450600"/>
          </a:xfrm>
        </p:spPr>
        <p:txBody>
          <a:bodyPr>
            <a:normAutofit fontScale="92500" lnSpcReduction="20000"/>
          </a:bodyPr>
          <a:lstStyle/>
          <a:p>
            <a:pPr marL="71550" indent="0">
              <a:buNone/>
            </a:pPr>
            <a:r>
              <a:rPr lang="en-US" altLang="zh-CN" sz="28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sh.enableSharding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()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开启数据库的分片 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8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sh.shardColletion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8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test.user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”，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28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age:”hashed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”})</a:t>
            </a:r>
          </a:p>
          <a:p>
            <a:pPr marL="71550" indent="0">
              <a:buNone/>
            </a:pP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8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sh.addShard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() </a:t>
            </a:r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添加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Shard</a:t>
            </a:r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节点</a:t>
            </a:r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8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sh.status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()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查看分片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https://docs.mongodb.com/manual/reference/method/sh.shardCollection/index.html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860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什么是分片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9024" y="699542"/>
            <a:ext cx="8784976" cy="345060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分片是一种数据分布在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多台机器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上的方法，</a:t>
            </a: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使用分片来支持具有非常大的数据集和高吞吐量的操作的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部署。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AutoShape 4" descr="Diagram of a sample sharded cluster for production purposes.  Contains exactly 3 config servers, 2 or more ``mongos`` query routers, and at least 2 shards. The shards are replica set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524" y="2067694"/>
            <a:ext cx="3744416" cy="2701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4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搭建分片集群环境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545250"/>
            <a:ext cx="6852600" cy="4114732"/>
          </a:xfrm>
        </p:spPr>
        <p:txBody>
          <a:bodyPr>
            <a:noAutofit/>
          </a:bodyPr>
          <a:lstStyle/>
          <a:p>
            <a:pPr marL="71550" indent="0">
              <a:buNone/>
            </a:pP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、三台分片服务器搭建复制集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</a:t>
            </a:r>
            <a:endParaRPr lang="en-US" altLang="zh-CN" sz="1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--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shardsvr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--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replSet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rs2  --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dbpath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=shard1\  --port 21001</a:t>
            </a:r>
          </a:p>
          <a:p>
            <a:pPr marL="71550" indent="0">
              <a:buNone/>
            </a:pP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--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shardsvr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--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replSet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rs2  --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dbpath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=shard2\  --port 21002</a:t>
            </a:r>
          </a:p>
          <a:p>
            <a:pPr marL="71550" indent="0">
              <a:buNone/>
            </a:pP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--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shardsvr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--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replSet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rs2  --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dbpath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=shard3\  --port 21003</a:t>
            </a:r>
          </a:p>
          <a:p>
            <a:pPr marL="71550" indent="0"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选择一台创建复制集</a:t>
            </a:r>
          </a:p>
          <a:p>
            <a:pPr marL="71550" indent="0">
              <a:buNone/>
            </a:pP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rs.initiate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marL="71550" indent="0">
              <a:buNone/>
            </a:pPr>
            <a:r>
              <a:rPr lang="en-US" altLang="zh-CN" sz="1600" b="1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rs.add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en-US" altLang="zh-CN" sz="1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、开启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lang="zh-CN" altLang="en-US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 ，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mongos</a:t>
            </a:r>
            <a:r>
              <a:rPr lang="zh-CN" altLang="en-US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要把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</a:t>
            </a:r>
            <a:r>
              <a:rPr lang="zh-CN" altLang="en-US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之间的配置放到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lang="zh-CN" altLang="en-US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服务器里面。</a:t>
            </a:r>
          </a:p>
          <a:p>
            <a:pPr marL="71550" indent="0"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命令为：　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--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configsvr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--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replSet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--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dbpath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=config\ --port 20000</a:t>
            </a:r>
          </a:p>
          <a:p>
            <a:pPr marL="71550" indent="0"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rs.initiate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en-US" altLang="zh-CN" sz="1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5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搭建分片集群环境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771550"/>
            <a:ext cx="6852600" cy="3450600"/>
          </a:xfrm>
        </p:spPr>
        <p:txBody>
          <a:bodyPr>
            <a:noAutofit/>
          </a:bodyPr>
          <a:lstStyle/>
          <a:p>
            <a:pPr marL="71550" indent="0"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、开启</a:t>
            </a: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mongos</a:t>
            </a: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 。同时指定</a:t>
            </a: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服务器。</a:t>
            </a:r>
          </a:p>
          <a:p>
            <a:pPr marL="71550" indent="0"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命令为：</a:t>
            </a: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mongos --</a:t>
            </a:r>
            <a:r>
              <a:rPr lang="en-US" altLang="zh-CN" sz="18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configdb</a:t>
            </a: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/127.0.0.1:20000   --port 20001 </a:t>
            </a:r>
          </a:p>
          <a:p>
            <a:pPr marL="71550" indent="0">
              <a:buNone/>
            </a:pPr>
            <a:r>
              <a:rPr lang="en-US" altLang="zh-CN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、登录</a:t>
            </a: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mongos</a:t>
            </a: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服务器并把副本集加到分块中：</a:t>
            </a:r>
          </a:p>
          <a:p>
            <a:pPr marL="71550" indent="0"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8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sh.addShard</a:t>
            </a: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("rs2/127.0.0.1:21001")  </a:t>
            </a:r>
          </a:p>
          <a:p>
            <a:pPr marL="71550" indent="0"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、对整个数据库进行分片</a:t>
            </a:r>
            <a:endParaRPr lang="en-US" altLang="zh-CN" sz="1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18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sh.enableSharding</a:t>
            </a: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(“</a:t>
            </a:r>
            <a:r>
              <a:rPr lang="en-US" altLang="zh-CN" sz="18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databaseName</a:t>
            </a: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”)</a:t>
            </a:r>
          </a:p>
          <a:p>
            <a:pPr marL="71550" indent="0"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、对集合进行哈希分片</a:t>
            </a:r>
            <a:endParaRPr lang="en-US" altLang="zh-CN" sz="1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18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sh.shardColletion</a:t>
            </a: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18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test.user</a:t>
            </a: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</a:t>
            </a: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8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age:”hashed</a:t>
            </a: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”})</a:t>
            </a:r>
          </a:p>
          <a:p>
            <a:pPr marL="71550" indent="0"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</a:t>
            </a: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分片信息</a:t>
            </a:r>
          </a:p>
          <a:p>
            <a:pPr marL="71550" indent="0">
              <a:buNone/>
            </a:pPr>
            <a:r>
              <a:rPr lang="en-US" altLang="zh-CN" sz="18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sh.status</a:t>
            </a: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zh-CN" altLang="en-US" sz="1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025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Shard Key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059582"/>
            <a:ext cx="7992888" cy="345060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为了将一个集合的所有文档进行分片，</a:t>
            </a:r>
            <a:r>
              <a:rPr lang="en-US" altLang="zh-CN" sz="2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 key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进行数据集的分割。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 key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必须是集合的索引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一个集合只能有一个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 key</a:t>
            </a:r>
          </a:p>
          <a:p>
            <a:pPr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 key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可以由一个或多个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组成</a:t>
            </a:r>
          </a:p>
        </p:txBody>
      </p:sp>
    </p:spTree>
    <p:extLst>
      <p:ext uri="{BB962C8B-B14F-4D97-AF65-F5344CB8AC3E}">
        <p14:creationId xmlns:p14="http://schemas.microsoft.com/office/powerpoint/2010/main" val="376167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Chunk</a:t>
            </a:r>
            <a:endParaRPr lang="zh-CN" altLang="en-US" sz="3200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827584" y="846450"/>
            <a:ext cx="7611393" cy="345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7155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将分片后的数据存在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chunk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中。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Font typeface="Arial" panose="020B0604020202020204" pitchFamily="34" charset="0"/>
              <a:buNone/>
            </a:pP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 cluster balance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（分片集群平衡器）将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chunk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移到不同的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节点上。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25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Shard Key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分片的优势：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读写、存储容量、高可用性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321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200" dirty="0"/>
              <a:t>在分片前需要考虑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60000" indent="190350"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业务的复杂性规划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0000" indent="190350"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执行和维护服务的可用性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0000" indent="190350"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避免广播查询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65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4498</TotalTime>
  <Words>857</Words>
  <Application>Microsoft Office PowerPoint</Application>
  <PresentationFormat>全屏显示(16:9)</PresentationFormat>
  <Paragraphs>127</Paragraphs>
  <Slides>28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Black</vt:lpstr>
      <vt:lpstr>  MongoDB 分片</vt:lpstr>
      <vt:lpstr>本章大纲</vt:lpstr>
      <vt:lpstr>什么是分片</vt:lpstr>
      <vt:lpstr>搭建分片集群环境</vt:lpstr>
      <vt:lpstr>搭建分片集群环境</vt:lpstr>
      <vt:lpstr>Shard Key</vt:lpstr>
      <vt:lpstr>Chunk</vt:lpstr>
      <vt:lpstr>Shard Key</vt:lpstr>
      <vt:lpstr>在分片前需要考虑</vt:lpstr>
      <vt:lpstr>分片和未分片集合</vt:lpstr>
      <vt:lpstr>连接分片集群</vt:lpstr>
      <vt:lpstr>分片策略-哈希分片</vt:lpstr>
      <vt:lpstr>分片策略-范围分片</vt:lpstr>
      <vt:lpstr>本章大纲</vt:lpstr>
      <vt:lpstr>分片成员</vt:lpstr>
      <vt:lpstr>分片成员</vt:lpstr>
      <vt:lpstr>生产环境</vt:lpstr>
      <vt:lpstr>开发环境</vt:lpstr>
      <vt:lpstr>Shard</vt:lpstr>
      <vt:lpstr>config servers</vt:lpstr>
      <vt:lpstr>mongos</vt:lpstr>
      <vt:lpstr>本章大纲</vt:lpstr>
      <vt:lpstr>哈希分片</vt:lpstr>
      <vt:lpstr>范围分片</vt:lpstr>
      <vt:lpstr>本章大纲</vt:lpstr>
      <vt:lpstr>数据块的管理</vt:lpstr>
      <vt:lpstr>config server的迁移</vt:lpstr>
      <vt:lpstr>常用语句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</cp:lastModifiedBy>
  <cp:revision>1050</cp:revision>
  <dcterms:created xsi:type="dcterms:W3CDTF">2015-03-23T11:35:35Z</dcterms:created>
  <dcterms:modified xsi:type="dcterms:W3CDTF">2019-03-20T05:31:39Z</dcterms:modified>
</cp:coreProperties>
</file>