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317" r:id="rId2"/>
    <p:sldId id="316" r:id="rId3"/>
    <p:sldId id="318" r:id="rId4"/>
    <p:sldId id="319" r:id="rId5"/>
    <p:sldId id="320" r:id="rId6"/>
    <p:sldId id="322" r:id="rId7"/>
    <p:sldId id="323" r:id="rId8"/>
    <p:sldId id="325" r:id="rId9"/>
    <p:sldId id="326" r:id="rId10"/>
    <p:sldId id="327" r:id="rId11"/>
    <p:sldId id="328" r:id="rId12"/>
    <p:sldId id="329" r:id="rId13"/>
    <p:sldId id="330" r:id="rId14"/>
    <p:sldId id="332" r:id="rId15"/>
    <p:sldId id="333" r:id="rId16"/>
    <p:sldId id="335" r:id="rId17"/>
    <p:sldId id="367" r:id="rId18"/>
    <p:sldId id="337" r:id="rId19"/>
    <p:sldId id="338" r:id="rId20"/>
    <p:sldId id="368" r:id="rId21"/>
    <p:sldId id="339" r:id="rId22"/>
    <p:sldId id="340" r:id="rId23"/>
    <p:sldId id="342" r:id="rId24"/>
    <p:sldId id="343" r:id="rId25"/>
    <p:sldId id="344" r:id="rId26"/>
    <p:sldId id="345" r:id="rId27"/>
    <p:sldId id="341" r:id="rId28"/>
    <p:sldId id="346" r:id="rId29"/>
    <p:sldId id="348" r:id="rId30"/>
    <p:sldId id="349" r:id="rId31"/>
    <p:sldId id="370" r:id="rId32"/>
    <p:sldId id="369" r:id="rId33"/>
    <p:sldId id="347" r:id="rId34"/>
    <p:sldId id="350" r:id="rId35"/>
    <p:sldId id="351" r:id="rId36"/>
    <p:sldId id="352" r:id="rId37"/>
    <p:sldId id="353" r:id="rId38"/>
    <p:sldId id="354" r:id="rId39"/>
    <p:sldId id="356" r:id="rId40"/>
    <p:sldId id="355" r:id="rId41"/>
    <p:sldId id="357" r:id="rId42"/>
    <p:sldId id="358" r:id="rId43"/>
    <p:sldId id="359" r:id="rId44"/>
    <p:sldId id="360" r:id="rId45"/>
    <p:sldId id="361" r:id="rId46"/>
    <p:sldId id="362" r:id="rId47"/>
  </p:sldIdLst>
  <p:sldSz cx="9144000" cy="5143500" type="screen16x9"/>
  <p:notesSz cx="6858000" cy="9144000"/>
  <p:defaultTextStyle>
    <a:lvl1pPr algn="ctr" defTabSz="309563">
      <a:defRPr sz="1900">
        <a:solidFill>
          <a:srgbClr val="FFFFFF"/>
        </a:solidFill>
        <a:latin typeface="+mn-lt"/>
        <a:ea typeface="+mn-ea"/>
        <a:cs typeface="+mn-cs"/>
        <a:sym typeface="Helvetica Light"/>
      </a:defRPr>
    </a:lvl1pPr>
    <a:lvl2pPr indent="85725" algn="ctr" defTabSz="309563">
      <a:defRPr sz="1900">
        <a:solidFill>
          <a:srgbClr val="FFFFFF"/>
        </a:solidFill>
        <a:latin typeface="+mn-lt"/>
        <a:ea typeface="+mn-ea"/>
        <a:cs typeface="+mn-cs"/>
        <a:sym typeface="Helvetica Light"/>
      </a:defRPr>
    </a:lvl2pPr>
    <a:lvl3pPr indent="171450" algn="ctr" defTabSz="309563">
      <a:defRPr sz="1900">
        <a:solidFill>
          <a:srgbClr val="FFFFFF"/>
        </a:solidFill>
        <a:latin typeface="+mn-lt"/>
        <a:ea typeface="+mn-ea"/>
        <a:cs typeface="+mn-cs"/>
        <a:sym typeface="Helvetica Light"/>
      </a:defRPr>
    </a:lvl3pPr>
    <a:lvl4pPr indent="257175" algn="ctr" defTabSz="309563">
      <a:defRPr sz="1900">
        <a:solidFill>
          <a:srgbClr val="FFFFFF"/>
        </a:solidFill>
        <a:latin typeface="+mn-lt"/>
        <a:ea typeface="+mn-ea"/>
        <a:cs typeface="+mn-cs"/>
        <a:sym typeface="Helvetica Light"/>
      </a:defRPr>
    </a:lvl4pPr>
    <a:lvl5pPr indent="342900" algn="ctr" defTabSz="309563">
      <a:defRPr sz="1900">
        <a:solidFill>
          <a:srgbClr val="FFFFFF"/>
        </a:solidFill>
        <a:latin typeface="+mn-lt"/>
        <a:ea typeface="+mn-ea"/>
        <a:cs typeface="+mn-cs"/>
        <a:sym typeface="Helvetica Light"/>
      </a:defRPr>
    </a:lvl5pPr>
    <a:lvl6pPr indent="428625" algn="ctr" defTabSz="309563">
      <a:defRPr sz="1900">
        <a:solidFill>
          <a:srgbClr val="FFFFFF"/>
        </a:solidFill>
        <a:latin typeface="+mn-lt"/>
        <a:ea typeface="+mn-ea"/>
        <a:cs typeface="+mn-cs"/>
        <a:sym typeface="Helvetica Light"/>
      </a:defRPr>
    </a:lvl6pPr>
    <a:lvl7pPr indent="514350" algn="ctr" defTabSz="309563">
      <a:defRPr sz="1900">
        <a:solidFill>
          <a:srgbClr val="FFFFFF"/>
        </a:solidFill>
        <a:latin typeface="+mn-lt"/>
        <a:ea typeface="+mn-ea"/>
        <a:cs typeface="+mn-cs"/>
        <a:sym typeface="Helvetica Light"/>
      </a:defRPr>
    </a:lvl7pPr>
    <a:lvl8pPr indent="600075" algn="ctr" defTabSz="309563">
      <a:defRPr sz="1900">
        <a:solidFill>
          <a:srgbClr val="FFFFFF"/>
        </a:solidFill>
        <a:latin typeface="+mn-lt"/>
        <a:ea typeface="+mn-ea"/>
        <a:cs typeface="+mn-cs"/>
        <a:sym typeface="Helvetica Light"/>
      </a:defRPr>
    </a:lvl8pPr>
    <a:lvl9pPr indent="685800" algn="ctr" defTabSz="309563">
      <a:defRPr sz="1900">
        <a:solidFill>
          <a:srgbClr val="FFFFFF"/>
        </a:solidFill>
        <a:latin typeface="+mn-lt"/>
        <a:ea typeface="+mn-ea"/>
        <a:cs typeface="+mn-cs"/>
        <a:sym typeface="Helvetica Light"/>
      </a:defRPr>
    </a:lvl9pPr>
  </p:defaultTextStyle>
  <p:extLst>
    <p:ext uri="{EFAFB233-063F-42B5-8137-9DF3F51BA10A}">
      <p15:sldGuideLst xmlns:p15="http://schemas.microsoft.com/office/powerpoint/2012/main" xmlns="">
        <p15:guide id="1" orient="horz" pos="4320" userDrawn="1">
          <p15:clr>
            <a:srgbClr val="A4A3A4"/>
          </p15:clr>
        </p15:guide>
        <p15:guide id="2" pos="7680" userDrawn="1">
          <p15:clr>
            <a:srgbClr val="A4A3A4"/>
          </p15:clr>
        </p15:guide>
        <p15:guide id="3" orient="horz" pos="1598">
          <p15:clr>
            <a:srgbClr val="A4A3A4"/>
          </p15:clr>
        </p15:guide>
        <p15:guide id="4" pos="643">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C00"/>
    <a:srgbClr val="2EAA46"/>
    <a:srgbClr val="FF9300"/>
    <a:srgbClr val="535353"/>
    <a:srgbClr val="35B558"/>
    <a:srgbClr val="666666"/>
    <a:srgbClr val="F9F9F9"/>
    <a:srgbClr val="F4F4F4"/>
    <a:srgbClr val="8881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B">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34" autoAdjust="0"/>
    <p:restoredTop sz="85609" autoAdjust="0"/>
  </p:normalViewPr>
  <p:slideViewPr>
    <p:cSldViewPr snapToObjects="1">
      <p:cViewPr varScale="1">
        <p:scale>
          <a:sx n="80" d="100"/>
          <a:sy n="80" d="100"/>
        </p:scale>
        <p:origin x="-1116" y="-96"/>
      </p:cViewPr>
      <p:guideLst>
        <p:guide orient="horz" pos="1620"/>
        <p:guide orient="horz" pos="599"/>
        <p:guide pos="2880"/>
        <p:guide pos="241"/>
      </p:guideLst>
    </p:cSldViewPr>
  </p:slideViewPr>
  <p:outlineViewPr>
    <p:cViewPr>
      <p:scale>
        <a:sx n="33" d="100"/>
        <a:sy n="33" d="100"/>
      </p:scale>
      <p:origin x="0" y="624"/>
    </p:cViewPr>
  </p:outlin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53" d="100"/>
          <a:sy n="53" d="100"/>
        </p:scale>
        <p:origin x="2648"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24B203-4CDB-4C76-B92E-144974F5477A}" type="datetimeFigureOut">
              <a:rPr lang="zh-CN" altLang="en-US" smtClean="0"/>
              <a:t>2019/3/5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E4A21C-9427-4822-82A8-5167E7208651}" type="slidenum">
              <a:rPr lang="zh-CN" altLang="en-US" smtClean="0"/>
              <a:t>‹#›</a:t>
            </a:fld>
            <a:endParaRPr lang="zh-CN" altLang="en-US"/>
          </a:p>
        </p:txBody>
      </p:sp>
    </p:spTree>
    <p:extLst>
      <p:ext uri="{BB962C8B-B14F-4D97-AF65-F5344CB8AC3E}">
        <p14:creationId xmlns:p14="http://schemas.microsoft.com/office/powerpoint/2010/main" val="1980529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143395810"/>
      </p:ext>
    </p:extLst>
  </p:cSld>
  <p:clrMap bg1="lt1" tx1="dk1" bg2="lt2" tx2="dk2" accent1="accent1" accent2="accent2" accent3="accent3" accent4="accent4" accent5="accent5" accent6="accent6" hlink="hlink" folHlink="folHlink"/>
  <p:notesStyle>
    <a:lvl1pPr defTabSz="171450">
      <a:lnSpc>
        <a:spcPct val="125000"/>
      </a:lnSpc>
      <a:defRPr sz="900">
        <a:latin typeface="Avenir Roman"/>
        <a:ea typeface="Avenir Roman"/>
        <a:cs typeface="Avenir Roman"/>
        <a:sym typeface="Avenir Roman"/>
      </a:defRPr>
    </a:lvl1pPr>
    <a:lvl2pPr indent="85725" defTabSz="171450">
      <a:lnSpc>
        <a:spcPct val="125000"/>
      </a:lnSpc>
      <a:defRPr sz="900">
        <a:latin typeface="Avenir Roman"/>
        <a:ea typeface="Avenir Roman"/>
        <a:cs typeface="Avenir Roman"/>
        <a:sym typeface="Avenir Roman"/>
      </a:defRPr>
    </a:lvl2pPr>
    <a:lvl3pPr indent="171450" defTabSz="171450">
      <a:lnSpc>
        <a:spcPct val="125000"/>
      </a:lnSpc>
      <a:defRPr sz="900">
        <a:latin typeface="Avenir Roman"/>
        <a:ea typeface="Avenir Roman"/>
        <a:cs typeface="Avenir Roman"/>
        <a:sym typeface="Avenir Roman"/>
      </a:defRPr>
    </a:lvl3pPr>
    <a:lvl4pPr indent="257175" defTabSz="171450">
      <a:lnSpc>
        <a:spcPct val="125000"/>
      </a:lnSpc>
      <a:defRPr sz="900">
        <a:latin typeface="Avenir Roman"/>
        <a:ea typeface="Avenir Roman"/>
        <a:cs typeface="Avenir Roman"/>
        <a:sym typeface="Avenir Roman"/>
      </a:defRPr>
    </a:lvl4pPr>
    <a:lvl5pPr indent="342900" defTabSz="171450">
      <a:lnSpc>
        <a:spcPct val="125000"/>
      </a:lnSpc>
      <a:defRPr sz="900">
        <a:latin typeface="Avenir Roman"/>
        <a:ea typeface="Avenir Roman"/>
        <a:cs typeface="Avenir Roman"/>
        <a:sym typeface="Avenir Roman"/>
      </a:defRPr>
    </a:lvl5pPr>
    <a:lvl6pPr indent="428625" defTabSz="171450">
      <a:lnSpc>
        <a:spcPct val="125000"/>
      </a:lnSpc>
      <a:defRPr sz="900">
        <a:latin typeface="Avenir Roman"/>
        <a:ea typeface="Avenir Roman"/>
        <a:cs typeface="Avenir Roman"/>
        <a:sym typeface="Avenir Roman"/>
      </a:defRPr>
    </a:lvl6pPr>
    <a:lvl7pPr indent="514350" defTabSz="171450">
      <a:lnSpc>
        <a:spcPct val="125000"/>
      </a:lnSpc>
      <a:defRPr sz="900">
        <a:latin typeface="Avenir Roman"/>
        <a:ea typeface="Avenir Roman"/>
        <a:cs typeface="Avenir Roman"/>
        <a:sym typeface="Avenir Roman"/>
      </a:defRPr>
    </a:lvl7pPr>
    <a:lvl8pPr indent="600075" defTabSz="171450">
      <a:lnSpc>
        <a:spcPct val="125000"/>
      </a:lnSpc>
      <a:defRPr sz="900">
        <a:latin typeface="Avenir Roman"/>
        <a:ea typeface="Avenir Roman"/>
        <a:cs typeface="Avenir Roman"/>
        <a:sym typeface="Avenir Roman"/>
      </a:defRPr>
    </a:lvl8pPr>
    <a:lvl9pPr indent="685800" defTabSz="171450">
      <a:lnSpc>
        <a:spcPct val="125000"/>
      </a:lnSpc>
      <a:defRPr sz="9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BCE8ECD-D9A6-4D94-8FE0-84E077231DC2}" type="slidenum">
              <a:rPr lang="en-US" altLang="zh-CN" smtClean="0"/>
              <a:pPr/>
              <a:t>1</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06150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094460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346251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93863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27126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01399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01399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93494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96093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583766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67940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583766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71450" eaLnBrk="1" fontAlgn="auto" latinLnBrk="0" hangingPunct="1">
              <a:lnSpc>
                <a:spcPct val="1250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583766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83766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71450" eaLnBrk="1" fontAlgn="auto" latinLnBrk="0" hangingPunct="1">
              <a:lnSpc>
                <a:spcPct val="1250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583766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83766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170000"/>
              </a:lnSpc>
              <a:buClr>
                <a:schemeClr val="bg1"/>
              </a:buClr>
              <a:buSzPct val="600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1111480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53531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29312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339077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17084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72648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011713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780303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42701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231527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606544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286627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46995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6943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1678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74803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658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74891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14051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40889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课时概要页">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marL="0" marR="0" lvl="0" indent="0" algn="l" defTabSz="309547"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sz="2000" dirty="0" smtClean="0">
                <a:solidFill>
                  <a:srgbClr val="666666"/>
                </a:solidFill>
              </a:rPr>
              <a:t>课时主标题 </a:t>
            </a:r>
            <a:r>
              <a:rPr lang="en-US" altLang="zh-CN" sz="2000" dirty="0" smtClean="0">
                <a:solidFill>
                  <a:srgbClr val="666666"/>
                </a:solidFill>
              </a:rPr>
              <a:t>— </a:t>
            </a:r>
            <a:r>
              <a:rPr lang="zh-CN" altLang="en-US" sz="2000" dirty="0" smtClean="0">
                <a:solidFill>
                  <a:srgbClr val="666666"/>
                </a:solidFill>
              </a:rPr>
              <a:t>课时知识点</a:t>
            </a:r>
            <a:endParaRPr lang="zh-CN" altLang="en-US" dirty="0"/>
          </a:p>
        </p:txBody>
      </p:sp>
      <p:sp>
        <p:nvSpPr>
          <p:cNvPr id="8" name="副标题 2"/>
          <p:cNvSpPr>
            <a:spLocks noGrp="1"/>
          </p:cNvSpPr>
          <p:nvPr>
            <p:ph type="subTitle" idx="1" hasCustomPrompt="1"/>
          </p:nvPr>
        </p:nvSpPr>
        <p:spPr>
          <a:xfrm>
            <a:off x="1318950" y="1324350"/>
            <a:ext cx="6852600" cy="3450600"/>
          </a:xfrm>
        </p:spPr>
        <p:txBody>
          <a:bodyPr anchor="t"/>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课时知识点</a:t>
            </a:r>
            <a:endParaRPr lang="en-US" altLang="zh-CN" dirty="0" smtClean="0"/>
          </a:p>
          <a:p>
            <a:r>
              <a:rPr lang="zh-CN" altLang="en-US" dirty="0" smtClean="0"/>
              <a:t>课时知识点</a:t>
            </a:r>
            <a:endParaRPr lang="en-US" altLang="zh-CN" dirty="0" smtClean="0"/>
          </a:p>
          <a:p>
            <a:r>
              <a:rPr lang="zh-CN" altLang="en-US" dirty="0" smtClean="0"/>
              <a:t>课时知识点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36556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时内容模板(三)">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lvl="0">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p:cNvSpPr>
          <p:nvPr>
            <p:ph type="subTitle" idx="1" hasCustomPrompt="1"/>
          </p:nvPr>
        </p:nvSpPr>
        <p:spPr>
          <a:xfrm>
            <a:off x="386535" y="953100"/>
            <a:ext cx="8325450" cy="3794850"/>
          </a:xfrm>
        </p:spPr>
        <p:txBody>
          <a:bodyPr anchor="t">
            <a:noAutofit/>
          </a:bodyPr>
          <a:lstStyle>
            <a:lvl1pPr marL="0" marR="0" indent="0" algn="l" defTabSz="309547" eaLnBrk="1" fontAlgn="auto" latinLnBrk="0" hangingPunct="1">
              <a:lnSpc>
                <a:spcPct val="140000"/>
              </a:lnSpc>
              <a:spcBef>
                <a:spcPts val="0"/>
              </a:spcBef>
              <a:spcAft>
                <a:spcPts val="0"/>
              </a:spcAft>
              <a:buClr>
                <a:srgbClr val="35B558"/>
              </a:buClr>
              <a:buSzPct val="75000"/>
              <a:buFont typeface="Arial" panose="020B0604020202020204" pitchFamily="34" charset="0"/>
              <a:buNone/>
              <a:tabLst/>
              <a:defRPr lang="en-US" altLang="zh-CN" sz="2000" dirty="0" smtClean="0">
                <a:solidFill>
                  <a:srgbClr val="666666"/>
                </a:solidFill>
                <a:latin typeface="宋体" panose="02010600030101010101" pitchFamily="2" charset="-122"/>
                <a:ea typeface="宋体" panose="02010600030101010101" pitchFamily="2" charset="-122"/>
                <a:cs typeface="+mn-cs"/>
                <a:sym typeface="Helvetica Light"/>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自由发挥区域</a:t>
            </a:r>
            <a:endParaRPr lang="en-US" altLang="zh-CN" dirty="0" smtClean="0"/>
          </a:p>
          <a:p>
            <a:endParaRPr lang="zh-CN" altLang="en-US" dirty="0"/>
          </a:p>
        </p:txBody>
      </p:sp>
    </p:spTree>
    <p:extLst>
      <p:ext uri="{BB962C8B-B14F-4D97-AF65-F5344CB8AC3E}">
        <p14:creationId xmlns:p14="http://schemas.microsoft.com/office/powerpoint/2010/main" val="327362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43558"/>
            <a:ext cx="8229600" cy="3394472"/>
          </a:xfrm>
        </p:spPr>
        <p:txBody>
          <a:bodyPr/>
          <a:lstStyle>
            <a:lvl1pPr>
              <a:defRPr sz="28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2019/3/5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9602" y="0"/>
            <a:ext cx="9153601" cy="614150"/>
          </a:xfrm>
        </p:spPr>
        <p:txBody>
          <a:bodyPr>
            <a:normAutofit/>
          </a:bodyPr>
          <a:lstStyle>
            <a:lvl1pPr>
              <a:defRPr sz="3600" b="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6563437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33413" y="133350"/>
            <a:ext cx="7877175" cy="8572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4200" dirty="0" err="1">
                <a:solidFill>
                  <a:srgbClr val="FFFFFF"/>
                </a:solidFill>
              </a:rPr>
              <a:t>标题文本</a:t>
            </a:r>
            <a:endParaRPr sz="4200" dirty="0">
              <a:solidFill>
                <a:srgbClr val="FFFFFF"/>
              </a:solidFill>
            </a:endParaRPr>
          </a:p>
        </p:txBody>
      </p:sp>
      <p:sp>
        <p:nvSpPr>
          <p:cNvPr id="3" name="Shape 3"/>
          <p:cNvSpPr>
            <a:spLocks noGrp="1"/>
          </p:cNvSpPr>
          <p:nvPr>
            <p:ph type="body" idx="1"/>
          </p:nvPr>
        </p:nvSpPr>
        <p:spPr>
          <a:xfrm>
            <a:off x="633413" y="1181100"/>
            <a:ext cx="7877175" cy="34861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2000" dirty="0" err="1">
                <a:solidFill>
                  <a:srgbClr val="FFFFFF"/>
                </a:solidFill>
              </a:rPr>
              <a:t>正文级别</a:t>
            </a:r>
            <a:r>
              <a:rPr sz="2000" dirty="0">
                <a:solidFill>
                  <a:srgbClr val="FFFFFF"/>
                </a:solidFill>
              </a:rPr>
              <a:t> 1</a:t>
            </a:r>
          </a:p>
          <a:p>
            <a:pPr lvl="1">
              <a:defRPr sz="1800">
                <a:solidFill>
                  <a:srgbClr val="000000"/>
                </a:solidFill>
              </a:defRPr>
            </a:pPr>
            <a:r>
              <a:rPr sz="2000" dirty="0" err="1">
                <a:solidFill>
                  <a:srgbClr val="FFFFFF"/>
                </a:solidFill>
              </a:rPr>
              <a:t>正文级别</a:t>
            </a:r>
            <a:r>
              <a:rPr sz="2000" dirty="0">
                <a:solidFill>
                  <a:srgbClr val="FFFFFF"/>
                </a:solidFill>
              </a:rPr>
              <a:t> 2</a:t>
            </a:r>
          </a:p>
          <a:p>
            <a:pPr lvl="2">
              <a:defRPr sz="1800">
                <a:solidFill>
                  <a:srgbClr val="000000"/>
                </a:solidFill>
              </a:defRPr>
            </a:pPr>
            <a:r>
              <a:rPr sz="2000" dirty="0" err="1">
                <a:solidFill>
                  <a:srgbClr val="FFFFFF"/>
                </a:solidFill>
              </a:rPr>
              <a:t>正文级别</a:t>
            </a:r>
            <a:r>
              <a:rPr sz="2000" dirty="0">
                <a:solidFill>
                  <a:srgbClr val="FFFFFF"/>
                </a:solidFill>
              </a:rPr>
              <a:t> 3</a:t>
            </a:r>
          </a:p>
          <a:p>
            <a:pPr lvl="3">
              <a:defRPr sz="1800">
                <a:solidFill>
                  <a:srgbClr val="000000"/>
                </a:solidFill>
              </a:defRPr>
            </a:pPr>
            <a:r>
              <a:rPr sz="2000" dirty="0" err="1">
                <a:solidFill>
                  <a:srgbClr val="FFFFFF"/>
                </a:solidFill>
              </a:rPr>
              <a:t>正文级别</a:t>
            </a:r>
            <a:r>
              <a:rPr sz="2000" dirty="0">
                <a:solidFill>
                  <a:srgbClr val="FFFFFF"/>
                </a:solidFill>
              </a:rPr>
              <a:t> 4</a:t>
            </a:r>
          </a:p>
          <a:p>
            <a:pPr lvl="4">
              <a:defRPr sz="1800">
                <a:solidFill>
                  <a:srgbClr val="000000"/>
                </a:solidFill>
              </a:defRPr>
            </a:pPr>
            <a:r>
              <a:rPr sz="2000" dirty="0" err="1">
                <a:solidFill>
                  <a:srgbClr val="FFFFFF"/>
                </a:solidFill>
              </a:rPr>
              <a:t>正文级别</a:t>
            </a:r>
            <a:r>
              <a:rPr sz="2000" dirty="0">
                <a:solidFill>
                  <a:srgbClr val="FFFFFF"/>
                </a:solidFill>
              </a:rPr>
              <a:t> 5</a:t>
            </a:r>
          </a:p>
        </p:txBody>
      </p:sp>
    </p:spTree>
  </p:cSld>
  <p:clrMap bg1="dk1" tx1="lt1" bg2="dk2" tx2="lt2" accent1="accent1" accent2="accent2" accent3="accent3" accent4="accent4" accent5="accent5" accent6="accent6" hlink="hlink" folHlink="folHlink"/>
  <p:sldLayoutIdLst>
    <p:sldLayoutId id="2147483687" r:id="rId1"/>
    <p:sldLayoutId id="2147483678" r:id="rId2"/>
    <p:sldLayoutId id="2147483689" r:id="rId3"/>
  </p:sldLayoutIdLst>
  <p:transition spd="med"/>
  <p:timing>
    <p:tnLst>
      <p:par>
        <p:cTn id="1" dur="indefinite" restart="never" nodeType="tmRoot"/>
      </p:par>
    </p:tnLst>
  </p:timing>
  <p:txStyles>
    <p:titleStyle>
      <a:lvl1pPr algn="ctr" defTabSz="309547" eaLnBrk="1" hangingPunct="1">
        <a:defRPr sz="4200">
          <a:solidFill>
            <a:srgbClr val="FFFFFF"/>
          </a:solidFill>
          <a:latin typeface="+mn-lt"/>
          <a:ea typeface="+mn-ea"/>
          <a:cs typeface="+mn-cs"/>
          <a:sym typeface="Helvetica Light"/>
        </a:defRPr>
      </a:lvl1pPr>
      <a:lvl2pPr indent="85721" algn="ctr" defTabSz="309547" eaLnBrk="1" hangingPunct="1">
        <a:defRPr sz="4200">
          <a:solidFill>
            <a:srgbClr val="FFFFFF"/>
          </a:solidFill>
          <a:latin typeface="+mn-lt"/>
          <a:ea typeface="+mn-ea"/>
          <a:cs typeface="+mn-cs"/>
          <a:sym typeface="Helvetica Light"/>
        </a:defRPr>
      </a:lvl2pPr>
      <a:lvl3pPr indent="171442" algn="ctr" defTabSz="309547" eaLnBrk="1" hangingPunct="1">
        <a:defRPr sz="4200">
          <a:solidFill>
            <a:srgbClr val="FFFFFF"/>
          </a:solidFill>
          <a:latin typeface="+mn-lt"/>
          <a:ea typeface="+mn-ea"/>
          <a:cs typeface="+mn-cs"/>
          <a:sym typeface="Helvetica Light"/>
        </a:defRPr>
      </a:lvl3pPr>
      <a:lvl4pPr indent="257162" algn="ctr" defTabSz="309547" eaLnBrk="1" hangingPunct="1">
        <a:defRPr sz="4200">
          <a:solidFill>
            <a:srgbClr val="FFFFFF"/>
          </a:solidFill>
          <a:latin typeface="+mn-lt"/>
          <a:ea typeface="+mn-ea"/>
          <a:cs typeface="+mn-cs"/>
          <a:sym typeface="Helvetica Light"/>
        </a:defRPr>
      </a:lvl4pPr>
      <a:lvl5pPr indent="342883" algn="ctr" defTabSz="309547" eaLnBrk="1" hangingPunct="1">
        <a:defRPr sz="4200">
          <a:solidFill>
            <a:srgbClr val="FFFFFF"/>
          </a:solidFill>
          <a:latin typeface="+mn-lt"/>
          <a:ea typeface="+mn-ea"/>
          <a:cs typeface="+mn-cs"/>
          <a:sym typeface="Helvetica Light"/>
        </a:defRPr>
      </a:lvl5pPr>
      <a:lvl6pPr indent="428603" algn="ctr" defTabSz="309547" eaLnBrk="1" hangingPunct="1">
        <a:defRPr sz="4200">
          <a:solidFill>
            <a:srgbClr val="FFFFFF"/>
          </a:solidFill>
          <a:latin typeface="+mn-lt"/>
          <a:ea typeface="+mn-ea"/>
          <a:cs typeface="+mn-cs"/>
          <a:sym typeface="Helvetica Light"/>
        </a:defRPr>
      </a:lvl6pPr>
      <a:lvl7pPr indent="514325" algn="ctr" defTabSz="309547" eaLnBrk="1" hangingPunct="1">
        <a:defRPr sz="4200">
          <a:solidFill>
            <a:srgbClr val="FFFFFF"/>
          </a:solidFill>
          <a:latin typeface="+mn-lt"/>
          <a:ea typeface="+mn-ea"/>
          <a:cs typeface="+mn-cs"/>
          <a:sym typeface="Helvetica Light"/>
        </a:defRPr>
      </a:lvl7pPr>
      <a:lvl8pPr indent="600045" algn="ctr" defTabSz="309547" eaLnBrk="1" hangingPunct="1">
        <a:defRPr sz="4200">
          <a:solidFill>
            <a:srgbClr val="FFFFFF"/>
          </a:solidFill>
          <a:latin typeface="+mn-lt"/>
          <a:ea typeface="+mn-ea"/>
          <a:cs typeface="+mn-cs"/>
          <a:sym typeface="Helvetica Light"/>
        </a:defRPr>
      </a:lvl8pPr>
      <a:lvl9pPr indent="685766" algn="ctr" defTabSz="309547" eaLnBrk="1" hangingPunct="1">
        <a:defRPr sz="4200">
          <a:solidFill>
            <a:srgbClr val="FFFFFF"/>
          </a:solidFill>
          <a:latin typeface="+mn-lt"/>
          <a:ea typeface="+mn-ea"/>
          <a:cs typeface="+mn-cs"/>
          <a:sym typeface="Helvetica Light"/>
        </a:defRPr>
      </a:lvl9pPr>
    </p:titleStyle>
    <p:bodyStyle>
      <a:lvl1pPr marL="238113" indent="-238113" defTabSz="309547" eaLnBrk="1" hangingPunct="1">
        <a:spcBef>
          <a:spcPts val="2213"/>
        </a:spcBef>
        <a:buSzPct val="75000"/>
        <a:buChar char="•"/>
        <a:defRPr sz="2000">
          <a:solidFill>
            <a:srgbClr val="FFFFFF"/>
          </a:solidFill>
          <a:latin typeface="+mn-lt"/>
          <a:ea typeface="+mn-ea"/>
          <a:cs typeface="+mn-cs"/>
          <a:sym typeface="Helvetica Light"/>
        </a:defRPr>
      </a:lvl1pPr>
      <a:lvl2pPr marL="476226" indent="-238113" defTabSz="309547" eaLnBrk="1" hangingPunct="1">
        <a:spcBef>
          <a:spcPts val="2213"/>
        </a:spcBef>
        <a:buSzPct val="75000"/>
        <a:buChar char="•"/>
        <a:defRPr sz="2000">
          <a:solidFill>
            <a:srgbClr val="FFFFFF"/>
          </a:solidFill>
          <a:latin typeface="+mn-lt"/>
          <a:ea typeface="+mn-ea"/>
          <a:cs typeface="+mn-cs"/>
          <a:sym typeface="Helvetica Light"/>
        </a:defRPr>
      </a:lvl2pPr>
      <a:lvl3pPr marL="714339" indent="-238113" defTabSz="309547" eaLnBrk="1" hangingPunct="1">
        <a:spcBef>
          <a:spcPts val="2213"/>
        </a:spcBef>
        <a:buSzPct val="75000"/>
        <a:buChar char="•"/>
        <a:defRPr sz="2000">
          <a:solidFill>
            <a:srgbClr val="FFFFFF"/>
          </a:solidFill>
          <a:latin typeface="+mn-lt"/>
          <a:ea typeface="+mn-ea"/>
          <a:cs typeface="+mn-cs"/>
          <a:sym typeface="Helvetica Light"/>
        </a:defRPr>
      </a:lvl3pPr>
      <a:lvl4pPr marL="952453" indent="-238113" defTabSz="309547" eaLnBrk="1" hangingPunct="1">
        <a:spcBef>
          <a:spcPts val="2213"/>
        </a:spcBef>
        <a:buSzPct val="75000"/>
        <a:buChar char="•"/>
        <a:defRPr sz="2000">
          <a:solidFill>
            <a:srgbClr val="FFFFFF"/>
          </a:solidFill>
          <a:latin typeface="+mn-lt"/>
          <a:ea typeface="+mn-ea"/>
          <a:cs typeface="+mn-cs"/>
          <a:sym typeface="Helvetica Light"/>
        </a:defRPr>
      </a:lvl4pPr>
      <a:lvl5pPr marL="1190566" indent="-238113" defTabSz="309547" eaLnBrk="1" hangingPunct="1">
        <a:spcBef>
          <a:spcPts val="2213"/>
        </a:spcBef>
        <a:buSzPct val="75000"/>
        <a:buChar char="•"/>
        <a:defRPr sz="2000">
          <a:solidFill>
            <a:srgbClr val="FFFFFF"/>
          </a:solidFill>
          <a:latin typeface="+mn-lt"/>
          <a:ea typeface="+mn-ea"/>
          <a:cs typeface="+mn-cs"/>
          <a:sym typeface="Helvetica Light"/>
        </a:defRPr>
      </a:lvl5pPr>
      <a:lvl6pPr marL="1428679" indent="-238113" defTabSz="309547" eaLnBrk="1" hangingPunct="1">
        <a:spcBef>
          <a:spcPts val="2213"/>
        </a:spcBef>
        <a:buSzPct val="75000"/>
        <a:buChar char="•"/>
        <a:defRPr sz="2000">
          <a:solidFill>
            <a:srgbClr val="FFFFFF"/>
          </a:solidFill>
          <a:latin typeface="+mn-lt"/>
          <a:ea typeface="+mn-ea"/>
          <a:cs typeface="+mn-cs"/>
          <a:sym typeface="Helvetica Light"/>
        </a:defRPr>
      </a:lvl6pPr>
      <a:lvl7pPr marL="1666792" indent="-238113" defTabSz="309547" eaLnBrk="1" hangingPunct="1">
        <a:spcBef>
          <a:spcPts val="2213"/>
        </a:spcBef>
        <a:buSzPct val="75000"/>
        <a:buChar char="•"/>
        <a:defRPr sz="2000">
          <a:solidFill>
            <a:srgbClr val="FFFFFF"/>
          </a:solidFill>
          <a:latin typeface="+mn-lt"/>
          <a:ea typeface="+mn-ea"/>
          <a:cs typeface="+mn-cs"/>
          <a:sym typeface="Helvetica Light"/>
        </a:defRPr>
      </a:lvl7pPr>
      <a:lvl8pPr marL="1904905" indent="-238113" defTabSz="309547" eaLnBrk="1" hangingPunct="1">
        <a:spcBef>
          <a:spcPts val="2213"/>
        </a:spcBef>
        <a:buSzPct val="75000"/>
        <a:buChar char="•"/>
        <a:defRPr sz="2000">
          <a:solidFill>
            <a:srgbClr val="FFFFFF"/>
          </a:solidFill>
          <a:latin typeface="+mn-lt"/>
          <a:ea typeface="+mn-ea"/>
          <a:cs typeface="+mn-cs"/>
          <a:sym typeface="Helvetica Light"/>
        </a:defRPr>
      </a:lvl8pPr>
      <a:lvl9pPr marL="2143018" indent="-238113" defTabSz="309547" eaLnBrk="1" hangingPunct="1">
        <a:spcBef>
          <a:spcPts val="2213"/>
        </a:spcBef>
        <a:buSzPct val="75000"/>
        <a:buChar char="•"/>
        <a:defRPr sz="2000">
          <a:solidFill>
            <a:srgbClr val="FFFFFF"/>
          </a:solidFill>
          <a:latin typeface="+mn-lt"/>
          <a:ea typeface="+mn-ea"/>
          <a:cs typeface="+mn-cs"/>
          <a:sym typeface="Helvetica Light"/>
        </a:defRPr>
      </a:lvl9pPr>
    </p:bodyStyle>
    <p:otherStyle>
      <a:lvl1pPr algn="ctr" defTabSz="309547" eaLnBrk="1" hangingPunct="1">
        <a:defRPr sz="900">
          <a:solidFill>
            <a:schemeClr val="tx1"/>
          </a:solidFill>
          <a:latin typeface="+mn-lt"/>
          <a:ea typeface="+mn-ea"/>
          <a:cs typeface="+mn-cs"/>
          <a:sym typeface="Helvetica Light"/>
        </a:defRPr>
      </a:lvl1pPr>
      <a:lvl2pPr indent="85721" algn="ctr" defTabSz="309547" eaLnBrk="1" hangingPunct="1">
        <a:defRPr sz="900">
          <a:solidFill>
            <a:schemeClr val="tx1"/>
          </a:solidFill>
          <a:latin typeface="+mn-lt"/>
          <a:ea typeface="+mn-ea"/>
          <a:cs typeface="+mn-cs"/>
          <a:sym typeface="Helvetica Light"/>
        </a:defRPr>
      </a:lvl2pPr>
      <a:lvl3pPr indent="171442" algn="ctr" defTabSz="309547" eaLnBrk="1" hangingPunct="1">
        <a:defRPr sz="900">
          <a:solidFill>
            <a:schemeClr val="tx1"/>
          </a:solidFill>
          <a:latin typeface="+mn-lt"/>
          <a:ea typeface="+mn-ea"/>
          <a:cs typeface="+mn-cs"/>
          <a:sym typeface="Helvetica Light"/>
        </a:defRPr>
      </a:lvl3pPr>
      <a:lvl4pPr indent="257162" algn="ctr" defTabSz="309547" eaLnBrk="1" hangingPunct="1">
        <a:defRPr sz="900">
          <a:solidFill>
            <a:schemeClr val="tx1"/>
          </a:solidFill>
          <a:latin typeface="+mn-lt"/>
          <a:ea typeface="+mn-ea"/>
          <a:cs typeface="+mn-cs"/>
          <a:sym typeface="Helvetica Light"/>
        </a:defRPr>
      </a:lvl4pPr>
      <a:lvl5pPr indent="342883" algn="ctr" defTabSz="309547" eaLnBrk="1" hangingPunct="1">
        <a:defRPr sz="900">
          <a:solidFill>
            <a:schemeClr val="tx1"/>
          </a:solidFill>
          <a:latin typeface="+mn-lt"/>
          <a:ea typeface="+mn-ea"/>
          <a:cs typeface="+mn-cs"/>
          <a:sym typeface="Helvetica Light"/>
        </a:defRPr>
      </a:lvl5pPr>
      <a:lvl6pPr indent="428603" algn="ctr" defTabSz="309547" eaLnBrk="1" hangingPunct="1">
        <a:defRPr sz="900">
          <a:solidFill>
            <a:schemeClr val="tx1"/>
          </a:solidFill>
          <a:latin typeface="+mn-lt"/>
          <a:ea typeface="+mn-ea"/>
          <a:cs typeface="+mn-cs"/>
          <a:sym typeface="Helvetica Light"/>
        </a:defRPr>
      </a:lvl6pPr>
      <a:lvl7pPr indent="514325" algn="ctr" defTabSz="309547" eaLnBrk="1" hangingPunct="1">
        <a:defRPr sz="900">
          <a:solidFill>
            <a:schemeClr val="tx1"/>
          </a:solidFill>
          <a:latin typeface="+mn-lt"/>
          <a:ea typeface="+mn-ea"/>
          <a:cs typeface="+mn-cs"/>
          <a:sym typeface="Helvetica Light"/>
        </a:defRPr>
      </a:lvl7pPr>
      <a:lvl8pPr indent="600045" algn="ctr" defTabSz="309547" eaLnBrk="1" hangingPunct="1">
        <a:defRPr sz="900">
          <a:solidFill>
            <a:schemeClr val="tx1"/>
          </a:solidFill>
          <a:latin typeface="+mn-lt"/>
          <a:ea typeface="+mn-ea"/>
          <a:cs typeface="+mn-cs"/>
          <a:sym typeface="Helvetica Light"/>
        </a:defRPr>
      </a:lvl8pPr>
      <a:lvl9pPr indent="685766" algn="ctr" defTabSz="309547" eaLnBrk="1" hangingPunct="1">
        <a:defRPr sz="9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21024" y="-4554"/>
            <a:ext cx="9144000" cy="1352168"/>
          </a:xfrm>
          <a:prstGeom prst="rect">
            <a:avLst/>
          </a:prstGeom>
          <a:solidFill>
            <a:srgbClr val="00B050"/>
          </a:solidFill>
          <a:ln w="9525">
            <a:solidFill>
              <a:schemeClr val="tx1"/>
            </a:solidFill>
            <a:miter lim="800000"/>
            <a:headEnd/>
            <a:tailEnd/>
          </a:ln>
        </p:spPr>
        <p:txBody>
          <a:bodyPr wrap="none" anchor="ctr"/>
          <a:lstStyle/>
          <a:p>
            <a:pPr eaLnBrk="1" hangingPunct="1"/>
            <a:endParaRPr lang="zh-CN" altLang="en-US"/>
          </a:p>
        </p:txBody>
      </p:sp>
      <p:sp>
        <p:nvSpPr>
          <p:cNvPr id="3077" name="Text Box 5"/>
          <p:cNvSpPr txBox="1">
            <a:spLocks noChangeArrowheads="1"/>
          </p:cNvSpPr>
          <p:nvPr/>
        </p:nvSpPr>
        <p:spPr bwMode="auto">
          <a:xfrm>
            <a:off x="2743200" y="2811067"/>
            <a:ext cx="4572000" cy="823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spcBef>
                <a:spcPct val="50000"/>
              </a:spcBef>
            </a:pPr>
            <a:r>
              <a:rPr lang="zh-CN" altLang="en-US" b="1" dirty="0" smtClean="0">
                <a:solidFill>
                  <a:schemeClr val="bg1"/>
                </a:solidFill>
              </a:rPr>
              <a:t>李焕贞</a:t>
            </a:r>
            <a:endParaRPr lang="en-US" altLang="zh-CN" b="1" dirty="0" smtClean="0">
              <a:solidFill>
                <a:schemeClr val="bg1"/>
              </a:solidFill>
            </a:endParaRPr>
          </a:p>
          <a:p>
            <a:pPr algn="r" eaLnBrk="1" hangingPunct="1">
              <a:spcBef>
                <a:spcPct val="50000"/>
              </a:spcBef>
            </a:pPr>
            <a:r>
              <a:rPr lang="zh-CN" altLang="en-US" b="1" smtClean="0">
                <a:solidFill>
                  <a:schemeClr val="bg1"/>
                </a:solidFill>
              </a:rPr>
              <a:t>河北师范大学软件学院</a:t>
            </a:r>
            <a:endParaRPr lang="en-US" altLang="zh-CN" b="1" dirty="0" smtClean="0">
              <a:solidFill>
                <a:schemeClr val="bg1"/>
              </a:solidFill>
            </a:endParaRPr>
          </a:p>
        </p:txBody>
      </p:sp>
      <p:sp>
        <p:nvSpPr>
          <p:cNvPr id="3078" name="Rectangle 6"/>
          <p:cNvSpPr>
            <a:spLocks noGrp="1" noChangeArrowheads="1"/>
          </p:cNvSpPr>
          <p:nvPr>
            <p:ph type="title"/>
          </p:nvPr>
        </p:nvSpPr>
        <p:spPr>
          <a:xfrm>
            <a:off x="539552" y="1563638"/>
            <a:ext cx="8229600" cy="1085850"/>
          </a:xfrm>
          <a:noFill/>
        </p:spPr>
        <p:txBody>
          <a:bodyPr>
            <a:normAutofit/>
          </a:bodyPr>
          <a:lstStyle/>
          <a:p>
            <a:r>
              <a:rPr lang="en-US" altLang="zh-CN" b="1" dirty="0" err="1" smtClean="0"/>
              <a:t>MongoDB</a:t>
            </a:r>
            <a:r>
              <a:rPr lang="en-US" altLang="zh-CN" b="1" dirty="0" smtClean="0"/>
              <a:t> </a:t>
            </a:r>
            <a:r>
              <a:rPr lang="zh-CN" altLang="en-US" b="1" dirty="0" smtClean="0"/>
              <a:t>数据</a:t>
            </a:r>
            <a:r>
              <a:rPr lang="zh-CN" altLang="en-US" b="1" dirty="0"/>
              <a:t>查询</a:t>
            </a:r>
          </a:p>
        </p:txBody>
      </p:sp>
      <p:sp>
        <p:nvSpPr>
          <p:cNvPr id="3079" name="Oval 7"/>
          <p:cNvSpPr>
            <a:spLocks noChangeArrowheads="1"/>
          </p:cNvSpPr>
          <p:nvPr/>
        </p:nvSpPr>
        <p:spPr bwMode="auto">
          <a:xfrm>
            <a:off x="3203848" y="-164554"/>
            <a:ext cx="990600" cy="12001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lang="zh-CN" altLang="en-US"/>
          </a:p>
        </p:txBody>
      </p:sp>
    </p:spTree>
    <p:extLst>
      <p:ext uri="{BB962C8B-B14F-4D97-AF65-F5344CB8AC3E}">
        <p14:creationId xmlns:p14="http://schemas.microsoft.com/office/powerpoint/2010/main" val="2085423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查询操作符介绍及使用</a:t>
            </a:r>
          </a:p>
        </p:txBody>
      </p:sp>
      <p:sp>
        <p:nvSpPr>
          <p:cNvPr id="3" name="副标题 2"/>
          <p:cNvSpPr>
            <a:spLocks noGrp="1"/>
          </p:cNvSpPr>
          <p:nvPr>
            <p:ph type="subTitle" idx="1"/>
          </p:nvPr>
        </p:nvSpPr>
        <p:spPr>
          <a:xfrm>
            <a:off x="827584" y="915566"/>
            <a:ext cx="7560840" cy="3450600"/>
          </a:xfrm>
        </p:spPr>
        <p:txBody>
          <a:bodyPr/>
          <a:lstStyle/>
          <a:p>
            <a:pPr marL="71550" indent="0">
              <a:buNone/>
            </a:pP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a:solidFill>
                  <a:schemeClr val="bg1"/>
                </a:solidFill>
                <a:latin typeface="宋体" panose="02010600030101010101" pitchFamily="2" charset="-122"/>
                <a:ea typeface="宋体" panose="02010600030101010101" pitchFamily="2" charset="-122"/>
              </a:rPr>
              <a:t>比较查询</a:t>
            </a:r>
            <a:r>
              <a:rPr lang="zh-CN" altLang="en-US" dirty="0" smtClean="0">
                <a:solidFill>
                  <a:schemeClr val="bg1"/>
                </a:solidFill>
                <a:latin typeface="宋体" panose="02010600030101010101" pitchFamily="2" charset="-122"/>
                <a:ea typeface="宋体" panose="02010600030101010101" pitchFamily="2" charset="-122"/>
              </a:rPr>
              <a:t>操作符（</a:t>
            </a:r>
            <a:r>
              <a:rPr lang="en-US" altLang="zh-CN" dirty="0" smtClean="0">
                <a:solidFill>
                  <a:schemeClr val="bg1"/>
                </a:solidFill>
                <a:latin typeface="Calibri" panose="020F0502020204030204" pitchFamily="34" charset="0"/>
                <a:ea typeface="宋体" panose="02010600030101010101" pitchFamily="2" charset="-122"/>
              </a:rPr>
              <a:t>Comparison Query Operators</a:t>
            </a:r>
            <a:r>
              <a:rPr lang="zh-CN" altLang="en-US" dirty="0" smtClean="0">
                <a:solidFill>
                  <a:schemeClr val="bg1"/>
                </a:solidFill>
                <a:latin typeface="宋体" panose="02010600030101010101" pitchFamily="2" charset="-122"/>
                <a:ea typeface="宋体" panose="02010600030101010101" pitchFamily="2" charset="-122"/>
              </a:rPr>
              <a:t>），用于大小值比较以及包含与不包含关系的判断。</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buNone/>
            </a:pP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049387"/>
            <a:ext cx="6912768" cy="269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86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查询操作符介绍及使用</a:t>
            </a:r>
          </a:p>
        </p:txBody>
      </p:sp>
      <p:sp>
        <p:nvSpPr>
          <p:cNvPr id="3" name="副标题 2"/>
          <p:cNvSpPr>
            <a:spLocks noGrp="1"/>
          </p:cNvSpPr>
          <p:nvPr>
            <p:ph type="subTitle" idx="1"/>
          </p:nvPr>
        </p:nvSpPr>
        <p:spPr>
          <a:xfrm>
            <a:off x="827584" y="915566"/>
            <a:ext cx="7056784" cy="3450600"/>
          </a:xfrm>
        </p:spPr>
        <p:txBody>
          <a:bodyPr/>
          <a:lstStyle/>
          <a:p>
            <a:pPr marL="71550" indent="0">
              <a:buNone/>
            </a:pP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逻辑查询操作符（</a:t>
            </a:r>
            <a:r>
              <a:rPr lang="en-US" altLang="zh-CN" dirty="0" smtClean="0">
                <a:solidFill>
                  <a:schemeClr val="bg1"/>
                </a:solidFill>
                <a:latin typeface="Calibri" panose="020F0502020204030204" pitchFamily="34" charset="0"/>
                <a:ea typeface="宋体" panose="02010600030101010101" pitchFamily="2" charset="-122"/>
              </a:rPr>
              <a:t>Logical Query Operators</a:t>
            </a:r>
            <a:r>
              <a:rPr lang="zh-CN" altLang="en-US" dirty="0" smtClean="0">
                <a:solidFill>
                  <a:schemeClr val="bg1"/>
                </a:solidFill>
                <a:latin typeface="宋体" panose="02010600030101010101" pitchFamily="2" charset="-122"/>
                <a:ea typeface="宋体" panose="02010600030101010101" pitchFamily="2" charset="-122"/>
              </a:rPr>
              <a:t>），可连接多个查询条件，用于逻辑与、或、非以及取反操作。</a:t>
            </a: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984035"/>
            <a:ext cx="6408712" cy="289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122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查询操作符介绍及使用</a:t>
            </a:r>
          </a:p>
        </p:txBody>
      </p:sp>
      <p:sp>
        <p:nvSpPr>
          <p:cNvPr id="3" name="副标题 2"/>
          <p:cNvSpPr>
            <a:spLocks noGrp="1"/>
          </p:cNvSpPr>
          <p:nvPr>
            <p:ph type="subTitle" idx="1"/>
          </p:nvPr>
        </p:nvSpPr>
        <p:spPr>
          <a:xfrm>
            <a:off x="827584" y="915566"/>
            <a:ext cx="7056784" cy="3450600"/>
          </a:xfrm>
        </p:spPr>
        <p:txBody>
          <a:bodyPr/>
          <a:lstStyle/>
          <a:p>
            <a:pPr marL="71550" indent="0">
              <a:buNone/>
            </a:pP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元素查询操作符（</a:t>
            </a:r>
            <a:r>
              <a:rPr lang="en-US" altLang="zh-CN" dirty="0" smtClean="0">
                <a:solidFill>
                  <a:schemeClr val="bg1"/>
                </a:solidFill>
                <a:latin typeface="Calibri" panose="020F0502020204030204" pitchFamily="34" charset="0"/>
                <a:ea typeface="宋体" panose="02010600030101010101" pitchFamily="2" charset="-122"/>
              </a:rPr>
              <a:t>Element</a:t>
            </a: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smtClean="0">
                <a:solidFill>
                  <a:schemeClr val="bg1"/>
                </a:solidFill>
                <a:latin typeface="Calibri" panose="020F0502020204030204" pitchFamily="34" charset="0"/>
                <a:ea typeface="宋体" panose="02010600030101010101" pitchFamily="2" charset="-122"/>
              </a:rPr>
              <a:t>Query Operators</a:t>
            </a:r>
            <a:r>
              <a:rPr lang="zh-CN" altLang="en-US" dirty="0" smtClean="0">
                <a:solidFill>
                  <a:schemeClr val="bg1"/>
                </a:solidFill>
                <a:latin typeface="宋体" panose="02010600030101010101" pitchFamily="2" charset="-122"/>
                <a:ea typeface="宋体" panose="02010600030101010101" pitchFamily="2" charset="-122"/>
              </a:rPr>
              <a:t>），查询文档中字段的属性，包括字段是否存在以及字段的数据类型。</a:t>
            </a: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470978"/>
            <a:ext cx="6961447" cy="218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200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查询操作符介绍及使用</a:t>
            </a:r>
          </a:p>
        </p:txBody>
      </p:sp>
      <p:sp>
        <p:nvSpPr>
          <p:cNvPr id="3" name="副标题 2"/>
          <p:cNvSpPr>
            <a:spLocks noGrp="1"/>
          </p:cNvSpPr>
          <p:nvPr>
            <p:ph type="subTitle" idx="1"/>
          </p:nvPr>
        </p:nvSpPr>
        <p:spPr>
          <a:xfrm>
            <a:off x="827584" y="915566"/>
            <a:ext cx="8186366" cy="3816424"/>
          </a:xfrm>
        </p:spPr>
        <p:txBody>
          <a:bodyPr>
            <a:normAutofit/>
          </a:bodyPr>
          <a:lstStyle/>
          <a:p>
            <a:pPr marL="0" indent="0">
              <a:lnSpc>
                <a:spcPct val="150000"/>
              </a:lnSpc>
              <a:buNone/>
            </a:pPr>
            <a:r>
              <a:rPr lang="en-US" altLang="zh-CN" dirty="0">
                <a:solidFill>
                  <a:schemeClr val="bg1"/>
                </a:solidFill>
                <a:latin typeface="宋体" panose="02010600030101010101" pitchFamily="2" charset="-122"/>
                <a:ea typeface="宋体" panose="02010600030101010101" pitchFamily="2" charset="-122"/>
              </a:rPr>
              <a:t>   $where</a:t>
            </a:r>
            <a:r>
              <a:rPr lang="zh-CN" altLang="en-US" dirty="0">
                <a:solidFill>
                  <a:schemeClr val="bg1"/>
                </a:solidFill>
                <a:latin typeface="宋体" panose="02010600030101010101" pitchFamily="2" charset="-122"/>
                <a:ea typeface="宋体" panose="02010600030101010101" pitchFamily="2" charset="-122"/>
              </a:rPr>
              <a:t>操作符功能强大且灵活，它可以将</a:t>
            </a:r>
            <a:r>
              <a:rPr lang="en-US" altLang="zh-CN" dirty="0">
                <a:solidFill>
                  <a:schemeClr val="bg1"/>
                </a:solidFill>
                <a:latin typeface="宋体" panose="02010600030101010101" pitchFamily="2" charset="-122"/>
                <a:ea typeface="宋体" panose="02010600030101010101" pitchFamily="2" charset="-122"/>
              </a:rPr>
              <a:t>JavaScript</a:t>
            </a:r>
            <a:r>
              <a:rPr lang="zh-CN" altLang="en-US" dirty="0">
                <a:solidFill>
                  <a:schemeClr val="bg1"/>
                </a:solidFill>
                <a:latin typeface="宋体" panose="02010600030101010101" pitchFamily="2" charset="-122"/>
                <a:ea typeface="宋体" panose="02010600030101010101" pitchFamily="2" charset="-122"/>
              </a:rPr>
              <a:t>表达式的字符串或</a:t>
            </a:r>
            <a:r>
              <a:rPr lang="en-US" altLang="zh-CN" dirty="0">
                <a:solidFill>
                  <a:schemeClr val="bg1"/>
                </a:solidFill>
                <a:latin typeface="宋体" panose="02010600030101010101" pitchFamily="2" charset="-122"/>
                <a:ea typeface="宋体" panose="02010600030101010101" pitchFamily="2" charset="-122"/>
              </a:rPr>
              <a:t>JavaScript</a:t>
            </a:r>
            <a:r>
              <a:rPr lang="zh-CN" altLang="en-US" dirty="0">
                <a:solidFill>
                  <a:schemeClr val="bg1"/>
                </a:solidFill>
                <a:latin typeface="宋体" panose="02010600030101010101" pitchFamily="2" charset="-122"/>
                <a:ea typeface="宋体" panose="02010600030101010101" pitchFamily="2" charset="-122"/>
              </a:rPr>
              <a:t>函数作为查询语句的一部分。在</a:t>
            </a:r>
            <a:r>
              <a:rPr lang="en-US" altLang="zh-CN" dirty="0" smtClean="0">
                <a:solidFill>
                  <a:schemeClr val="bg1"/>
                </a:solidFill>
                <a:latin typeface="宋体" panose="02010600030101010101" pitchFamily="2" charset="-122"/>
                <a:ea typeface="宋体" panose="02010600030101010101" pitchFamily="2" charset="-122"/>
              </a:rPr>
              <a:t>JavaScript</a:t>
            </a:r>
            <a:r>
              <a:rPr lang="zh-CN" altLang="en-US" dirty="0">
                <a:solidFill>
                  <a:schemeClr val="bg1"/>
                </a:solidFill>
                <a:latin typeface="宋体" panose="02010600030101010101" pitchFamily="2" charset="-122"/>
                <a:ea typeface="宋体" panose="02010600030101010101" pitchFamily="2" charset="-122"/>
              </a:rPr>
              <a:t>表达式和函数中，可以使用</a:t>
            </a:r>
            <a:r>
              <a:rPr lang="en-US" altLang="zh-CN" dirty="0">
                <a:solidFill>
                  <a:schemeClr val="bg1"/>
                </a:solidFill>
                <a:latin typeface="宋体" panose="02010600030101010101" pitchFamily="2" charset="-122"/>
                <a:ea typeface="宋体" panose="02010600030101010101" pitchFamily="2" charset="-122"/>
              </a:rPr>
              <a:t>this</a:t>
            </a:r>
            <a:r>
              <a:rPr lang="zh-CN" altLang="en-US" dirty="0">
                <a:solidFill>
                  <a:schemeClr val="bg1"/>
                </a:solidFill>
                <a:latin typeface="宋体" panose="02010600030101010101" pitchFamily="2" charset="-122"/>
                <a:ea typeface="宋体" panose="02010600030101010101" pitchFamily="2" charset="-122"/>
              </a:rPr>
              <a:t>或</a:t>
            </a:r>
            <a:r>
              <a:rPr lang="en-US" altLang="zh-CN" dirty="0" err="1">
                <a:solidFill>
                  <a:schemeClr val="bg1"/>
                </a:solidFill>
                <a:latin typeface="宋体" panose="02010600030101010101" pitchFamily="2" charset="-122"/>
                <a:ea typeface="宋体" panose="02010600030101010101" pitchFamily="2" charset="-122"/>
              </a:rPr>
              <a:t>obj</a:t>
            </a:r>
            <a:r>
              <a:rPr lang="zh-CN" altLang="en-US" dirty="0">
                <a:solidFill>
                  <a:schemeClr val="bg1"/>
                </a:solidFill>
                <a:latin typeface="宋体" panose="02010600030101010101" pitchFamily="2" charset="-122"/>
                <a:ea typeface="宋体" panose="02010600030101010101" pitchFamily="2" charset="-122"/>
              </a:rPr>
              <a:t>来引用当前操作的文档</a:t>
            </a:r>
            <a:r>
              <a:rPr lang="zh-CN" altLang="en-US" dirty="0" smtClean="0">
                <a:solidFill>
                  <a:schemeClr val="bg1"/>
                </a:solidFill>
                <a:latin typeface="宋体" panose="02010600030101010101" pitchFamily="2" charset="-122"/>
                <a:ea typeface="宋体" panose="02010600030101010101" pitchFamily="2" charset="-122"/>
              </a:rPr>
              <a:t>。</a:t>
            </a:r>
            <a:endParaRPr lang="en-US" altLang="zh-CN" dirty="0" smtClean="0">
              <a:solidFill>
                <a:schemeClr val="bg1"/>
              </a:solidFill>
              <a:latin typeface="宋体" panose="02010600030101010101" pitchFamily="2" charset="-122"/>
              <a:ea typeface="宋体" panose="02010600030101010101" pitchFamily="2" charset="-122"/>
            </a:endParaRPr>
          </a:p>
          <a:p>
            <a:pPr marL="0" indent="0">
              <a:lnSpc>
                <a:spcPct val="150000"/>
              </a:lnSpc>
              <a:buNone/>
            </a:pPr>
            <a:r>
              <a:rPr lang="zh-CN" altLang="en-US" sz="1800" dirty="0" smtClean="0">
                <a:solidFill>
                  <a:schemeClr val="bg1"/>
                </a:solidFill>
                <a:latin typeface="宋体" panose="02010600030101010101" pitchFamily="2" charset="-122"/>
                <a:ea typeface="宋体" panose="02010600030101010101" pitchFamily="2" charset="-122"/>
              </a:rPr>
              <a:t>    例如：</a:t>
            </a:r>
            <a:r>
              <a:rPr lang="en-US" altLang="zh-CN" sz="1800" dirty="0" err="1" smtClean="0">
                <a:solidFill>
                  <a:schemeClr val="bg1"/>
                </a:solidFill>
                <a:latin typeface="Calibri" panose="020F0502020204030204" pitchFamily="34" charset="0"/>
              </a:rPr>
              <a:t>db.collection.find</a:t>
            </a:r>
            <a:r>
              <a:rPr lang="en-US" altLang="zh-CN" sz="1800" dirty="0">
                <a:solidFill>
                  <a:schemeClr val="bg1"/>
                </a:solidFill>
                <a:latin typeface="Calibri" panose="020F0502020204030204" pitchFamily="34" charset="0"/>
              </a:rPr>
              <a:t>( { $where: "</a:t>
            </a:r>
            <a:r>
              <a:rPr lang="en-US" altLang="zh-CN" sz="1800" dirty="0" err="1" smtClean="0">
                <a:solidFill>
                  <a:schemeClr val="bg1"/>
                </a:solidFill>
                <a:latin typeface="Calibri" panose="020F0502020204030204" pitchFamily="34" charset="0"/>
              </a:rPr>
              <a:t>this.credits</a:t>
            </a:r>
            <a:r>
              <a:rPr lang="en-US" altLang="zh-CN" sz="1800" dirty="0" smtClean="0">
                <a:solidFill>
                  <a:schemeClr val="bg1"/>
                </a:solidFill>
                <a:latin typeface="Calibri" panose="020F0502020204030204" pitchFamily="34" charset="0"/>
              </a:rPr>
              <a:t>== </a:t>
            </a:r>
            <a:r>
              <a:rPr lang="en-US" altLang="zh-CN" sz="1800" dirty="0" err="1" smtClean="0">
                <a:solidFill>
                  <a:schemeClr val="bg1"/>
                </a:solidFill>
                <a:latin typeface="Calibri" panose="020F0502020204030204" pitchFamily="34" charset="0"/>
              </a:rPr>
              <a:t>this.debits</a:t>
            </a:r>
            <a:r>
              <a:rPr lang="en-US" altLang="zh-CN" sz="1800" dirty="0" smtClean="0">
                <a:solidFill>
                  <a:schemeClr val="bg1"/>
                </a:solidFill>
                <a:latin typeface="Calibri" panose="020F0502020204030204" pitchFamily="34" charset="0"/>
              </a:rPr>
              <a:t>" </a:t>
            </a:r>
            <a:r>
              <a:rPr lang="en-US" altLang="zh-CN" sz="1800" dirty="0">
                <a:solidFill>
                  <a:schemeClr val="bg1"/>
                </a:solidFill>
                <a:latin typeface="Calibri" panose="020F0502020204030204" pitchFamily="34" charset="0"/>
              </a:rPr>
              <a:t>} )</a:t>
            </a:r>
            <a:endParaRPr lang="en-US" altLang="zh-CN" sz="1800" dirty="0">
              <a:solidFill>
                <a:schemeClr val="bg1"/>
              </a:solidFill>
              <a:latin typeface="Calibri" panose="020F0502020204030204" pitchFamily="34" charset="0"/>
              <a:ea typeface="宋体" panose="02010600030101010101" pitchFamily="2" charset="-122"/>
            </a:endParaRPr>
          </a:p>
          <a:p>
            <a:pPr marL="0" indent="0">
              <a:lnSpc>
                <a:spcPct val="150000"/>
              </a:lnSpc>
              <a:buNone/>
            </a:pPr>
            <a:r>
              <a:rPr lang="en-US" altLang="zh-CN" sz="1900" dirty="0" smtClean="0">
                <a:solidFill>
                  <a:schemeClr val="bg1"/>
                </a:solidFill>
                <a:latin typeface="宋体" panose="02010600030101010101" pitchFamily="2" charset="-122"/>
                <a:ea typeface="宋体" panose="02010600030101010101" pitchFamily="2" charset="-122"/>
              </a:rPr>
              <a:t>    JavaScript</a:t>
            </a:r>
            <a:r>
              <a:rPr lang="zh-CN" altLang="en-US" sz="1900" dirty="0">
                <a:solidFill>
                  <a:schemeClr val="bg1"/>
                </a:solidFill>
                <a:latin typeface="宋体" panose="02010600030101010101" pitchFamily="2" charset="-122"/>
                <a:ea typeface="宋体" panose="02010600030101010101" pitchFamily="2" charset="-122"/>
              </a:rPr>
              <a:t>表达式或函数返回值为</a:t>
            </a:r>
            <a:r>
              <a:rPr lang="en-US" altLang="zh-CN" sz="1900" dirty="0">
                <a:solidFill>
                  <a:schemeClr val="bg1"/>
                </a:solidFill>
                <a:latin typeface="宋体" panose="02010600030101010101" pitchFamily="2" charset="-122"/>
                <a:ea typeface="宋体" panose="02010600030101010101" pitchFamily="2" charset="-122"/>
              </a:rPr>
              <a:t>true</a:t>
            </a:r>
            <a:r>
              <a:rPr lang="zh-CN" altLang="en-US" sz="1900" dirty="0">
                <a:solidFill>
                  <a:schemeClr val="bg1"/>
                </a:solidFill>
                <a:latin typeface="宋体" panose="02010600030101010101" pitchFamily="2" charset="-122"/>
                <a:ea typeface="宋体" panose="02010600030101010101" pitchFamily="2" charset="-122"/>
              </a:rPr>
              <a:t>时，才会返回当前的文档</a:t>
            </a:r>
            <a:r>
              <a:rPr lang="zh-CN" altLang="en-US" sz="1900" dirty="0" smtClean="0">
                <a:solidFill>
                  <a:schemeClr val="bg1"/>
                </a:solidFill>
                <a:latin typeface="宋体" panose="02010600030101010101" pitchFamily="2" charset="-122"/>
                <a:ea typeface="宋体" panose="02010600030101010101" pitchFamily="2" charset="-122"/>
              </a:rPr>
              <a:t>。</a:t>
            </a:r>
            <a:endParaRPr lang="en-US" altLang="zh-CN" sz="1900" dirty="0" smtClean="0">
              <a:solidFill>
                <a:schemeClr val="bg1"/>
              </a:solidFill>
              <a:latin typeface="宋体" panose="02010600030101010101" pitchFamily="2" charset="-122"/>
              <a:ea typeface="宋体" panose="02010600030101010101" pitchFamily="2" charset="-122"/>
            </a:endParaRPr>
          </a:p>
          <a:p>
            <a:pPr marL="0" indent="0">
              <a:lnSpc>
                <a:spcPct val="150000"/>
              </a:lnSpc>
              <a:buNone/>
            </a:pPr>
            <a:r>
              <a:rPr lang="en-US" altLang="zh-CN" sz="1900" dirty="0">
                <a:solidFill>
                  <a:schemeClr val="bg1"/>
                </a:solidFill>
                <a:latin typeface="宋体" panose="02010600030101010101" pitchFamily="2" charset="-122"/>
                <a:ea typeface="宋体" panose="02010600030101010101" pitchFamily="2" charset="-122"/>
              </a:rPr>
              <a:t> </a:t>
            </a:r>
            <a:r>
              <a:rPr lang="en-US" altLang="zh-CN" sz="1900" dirty="0" smtClean="0">
                <a:solidFill>
                  <a:schemeClr val="bg1"/>
                </a:solidFill>
                <a:latin typeface="宋体" panose="02010600030101010101" pitchFamily="2" charset="-122"/>
                <a:ea typeface="宋体" panose="02010600030101010101" pitchFamily="2" charset="-122"/>
              </a:rPr>
              <a:t>   </a:t>
            </a:r>
            <a:r>
              <a:rPr lang="zh-CN" altLang="en-US" sz="1900" dirty="0" smtClean="0">
                <a:solidFill>
                  <a:schemeClr val="bg1"/>
                </a:solidFill>
                <a:latin typeface="宋体" panose="02010600030101010101" pitchFamily="2" charset="-122"/>
                <a:ea typeface="宋体" panose="02010600030101010101" pitchFamily="2" charset="-122"/>
              </a:rPr>
              <a:t>查询</a:t>
            </a:r>
            <a:r>
              <a:rPr lang="zh-CN" altLang="en-US" sz="1900" dirty="0">
                <a:solidFill>
                  <a:schemeClr val="bg1"/>
                </a:solidFill>
                <a:latin typeface="宋体" panose="02010600030101010101" pitchFamily="2" charset="-122"/>
                <a:ea typeface="宋体" panose="02010600030101010101" pitchFamily="2" charset="-122"/>
              </a:rPr>
              <a:t>时，</a:t>
            </a:r>
            <a:r>
              <a:rPr lang="en-US" altLang="zh-CN" sz="1900" dirty="0">
                <a:solidFill>
                  <a:schemeClr val="bg1"/>
                </a:solidFill>
                <a:latin typeface="宋体" panose="02010600030101010101" pitchFamily="2" charset="-122"/>
                <a:ea typeface="宋体" panose="02010600030101010101" pitchFamily="2" charset="-122"/>
              </a:rPr>
              <a:t>$where</a:t>
            </a:r>
            <a:r>
              <a:rPr lang="zh-CN" altLang="en-US" sz="1900" dirty="0">
                <a:solidFill>
                  <a:schemeClr val="bg1"/>
                </a:solidFill>
                <a:latin typeface="宋体" panose="02010600030101010101" pitchFamily="2" charset="-122"/>
                <a:ea typeface="宋体" panose="02010600030101010101" pitchFamily="2" charset="-122"/>
              </a:rPr>
              <a:t>操作符</a:t>
            </a:r>
            <a:r>
              <a:rPr lang="zh-CN" altLang="en-US" sz="1900" b="1" dirty="0">
                <a:solidFill>
                  <a:srgbClr val="FF5C00"/>
                </a:solidFill>
                <a:latin typeface="宋体" panose="02010600030101010101" pitchFamily="2" charset="-122"/>
                <a:ea typeface="宋体" panose="02010600030101010101" pitchFamily="2" charset="-122"/>
              </a:rPr>
              <a:t>不能使用索引</a:t>
            </a:r>
            <a:r>
              <a:rPr lang="zh-CN" altLang="en-US" sz="1900" dirty="0">
                <a:solidFill>
                  <a:schemeClr val="bg1"/>
                </a:solidFill>
                <a:latin typeface="宋体" panose="02010600030101010101" pitchFamily="2" charset="-122"/>
                <a:ea typeface="宋体" panose="02010600030101010101" pitchFamily="2" charset="-122"/>
              </a:rPr>
              <a:t>，每个文档需要从</a:t>
            </a:r>
            <a:r>
              <a:rPr lang="en-US" altLang="zh-CN" sz="1900" dirty="0" err="1">
                <a:solidFill>
                  <a:schemeClr val="bg1"/>
                </a:solidFill>
                <a:latin typeface="宋体" panose="02010600030101010101" pitchFamily="2" charset="-122"/>
                <a:ea typeface="宋体" panose="02010600030101010101" pitchFamily="2" charset="-122"/>
              </a:rPr>
              <a:t>BSON</a:t>
            </a:r>
            <a:r>
              <a:rPr lang="zh-CN" altLang="en-US" sz="1900" dirty="0">
                <a:solidFill>
                  <a:schemeClr val="bg1"/>
                </a:solidFill>
                <a:latin typeface="宋体" panose="02010600030101010101" pitchFamily="2" charset="-122"/>
                <a:ea typeface="宋体" panose="02010600030101010101" pitchFamily="2" charset="-122"/>
              </a:rPr>
              <a:t>对象转换</a:t>
            </a:r>
            <a:r>
              <a:rPr lang="zh-CN" altLang="en-US" sz="1900" dirty="0" smtClean="0">
                <a:solidFill>
                  <a:schemeClr val="bg1"/>
                </a:solidFill>
                <a:latin typeface="宋体" panose="02010600030101010101" pitchFamily="2" charset="-122"/>
                <a:ea typeface="宋体" panose="02010600030101010101" pitchFamily="2" charset="-122"/>
              </a:rPr>
              <a:t>成</a:t>
            </a:r>
            <a:r>
              <a:rPr lang="en-US" altLang="zh-CN" sz="1800" dirty="0">
                <a:solidFill>
                  <a:schemeClr val="bg1"/>
                </a:solidFill>
                <a:latin typeface="宋体" panose="02010600030101010101" pitchFamily="2" charset="-122"/>
                <a:ea typeface="宋体" panose="02010600030101010101" pitchFamily="2" charset="-122"/>
              </a:rPr>
              <a:t>JavaScript</a:t>
            </a:r>
            <a:r>
              <a:rPr lang="zh-CN" altLang="en-US" sz="1900" dirty="0" smtClean="0">
                <a:solidFill>
                  <a:schemeClr val="bg1"/>
                </a:solidFill>
                <a:latin typeface="宋体" panose="02010600030101010101" pitchFamily="2" charset="-122"/>
                <a:ea typeface="宋体" panose="02010600030101010101" pitchFamily="2" charset="-122"/>
              </a:rPr>
              <a:t>对象</a:t>
            </a:r>
            <a:r>
              <a:rPr lang="zh-CN" altLang="en-US" sz="1900" dirty="0">
                <a:solidFill>
                  <a:schemeClr val="bg1"/>
                </a:solidFill>
                <a:latin typeface="宋体" panose="02010600030101010101" pitchFamily="2" charset="-122"/>
                <a:ea typeface="宋体" panose="02010600030101010101" pitchFamily="2" charset="-122"/>
              </a:rPr>
              <a:t>后，才可以通过</a:t>
            </a:r>
            <a:r>
              <a:rPr lang="en-US" altLang="zh-CN" sz="1900" dirty="0">
                <a:solidFill>
                  <a:schemeClr val="bg1"/>
                </a:solidFill>
                <a:latin typeface="宋体" panose="02010600030101010101" pitchFamily="2" charset="-122"/>
                <a:ea typeface="宋体" panose="02010600030101010101" pitchFamily="2" charset="-122"/>
              </a:rPr>
              <a:t>$where</a:t>
            </a:r>
            <a:r>
              <a:rPr lang="zh-CN" altLang="en-US" sz="1900" dirty="0">
                <a:solidFill>
                  <a:schemeClr val="bg1"/>
                </a:solidFill>
                <a:latin typeface="宋体" panose="02010600030101010101" pitchFamily="2" charset="-122"/>
                <a:ea typeface="宋体" panose="02010600030101010101" pitchFamily="2" charset="-122"/>
              </a:rPr>
              <a:t>表达式来运行。因此，它比常规查询要慢很多，一般情况下，要避免使用</a:t>
            </a:r>
            <a:r>
              <a:rPr lang="en-US" altLang="zh-CN" sz="1900" dirty="0">
                <a:solidFill>
                  <a:schemeClr val="bg1"/>
                </a:solidFill>
                <a:latin typeface="宋体" panose="02010600030101010101" pitchFamily="2" charset="-122"/>
                <a:ea typeface="宋体" panose="02010600030101010101" pitchFamily="2" charset="-122"/>
              </a:rPr>
              <a:t>$where</a:t>
            </a:r>
            <a:r>
              <a:rPr lang="zh-CN" altLang="en-US" sz="1900" dirty="0">
                <a:solidFill>
                  <a:schemeClr val="bg1"/>
                </a:solidFill>
                <a:latin typeface="宋体" panose="02010600030101010101" pitchFamily="2" charset="-122"/>
                <a:ea typeface="宋体" panose="02010600030101010101" pitchFamily="2" charset="-122"/>
              </a:rPr>
              <a:t>查询</a:t>
            </a:r>
            <a:r>
              <a:rPr lang="zh-CN" altLang="en-US" sz="1900" dirty="0" smtClean="0">
                <a:solidFill>
                  <a:schemeClr val="bg1"/>
                </a:solidFill>
                <a:latin typeface="宋体" panose="02010600030101010101" pitchFamily="2" charset="-122"/>
                <a:ea typeface="宋体" panose="02010600030101010101" pitchFamily="2" charset="-122"/>
              </a:rPr>
              <a:t>。</a:t>
            </a:r>
            <a:endParaRPr lang="zh-CN" altLang="en-US" sz="19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1645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本章大纲</a:t>
            </a:r>
            <a:endParaRPr kumimoji="1" lang="zh-CN" altLang="en-US" dirty="0"/>
          </a:p>
        </p:txBody>
      </p:sp>
      <p:sp>
        <p:nvSpPr>
          <p:cNvPr id="3" name="文本占位符 2"/>
          <p:cNvSpPr>
            <a:spLocks noGrp="1"/>
          </p:cNvSpPr>
          <p:nvPr>
            <p:ph type="subTitle" idx="1"/>
          </p:nvPr>
        </p:nvSpPr>
        <p:spPr>
          <a:xfrm>
            <a:off x="1115616" y="1140591"/>
            <a:ext cx="6852600" cy="3450600"/>
          </a:xfrm>
        </p:spPr>
        <p:txBody>
          <a:bodyPr>
            <a:normAutofit/>
          </a:bodyPr>
          <a:lstStyle/>
          <a:p>
            <a:pPr marL="0" indent="0" defTabSz="116080">
              <a:lnSpc>
                <a:spcPct val="150000"/>
              </a:lnSpc>
              <a:buClr>
                <a:schemeClr val="bg1"/>
              </a:buClr>
              <a:buSzPct val="75000"/>
              <a:buFont typeface="Wingdings" panose="05000000000000000000" pitchFamily="2" charset="2"/>
              <a:buChar char="Ø"/>
            </a:pPr>
            <a:r>
              <a:rPr lang="en-US" altLang="zh-CN" dirty="0" smtClean="0">
                <a:solidFill>
                  <a:schemeClr val="bg1"/>
                </a:solidFill>
                <a:latin typeface="宋体" panose="02010600030101010101" pitchFamily="2" charset="-122"/>
                <a:ea typeface="宋体" panose="02010600030101010101" pitchFamily="2" charset="-122"/>
              </a:rPr>
              <a:t>find</a:t>
            </a:r>
            <a:r>
              <a:rPr lang="zh-CN" altLang="en-US" dirty="0" smtClean="0">
                <a:solidFill>
                  <a:schemeClr val="bg1"/>
                </a:solidFill>
                <a:latin typeface="宋体" panose="02010600030101010101" pitchFamily="2" charset="-122"/>
                <a:ea typeface="宋体" panose="02010600030101010101" pitchFamily="2" charset="-122"/>
              </a:rPr>
              <a:t>函数介绍及使用</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smtClean="0">
                <a:solidFill>
                  <a:schemeClr val="bg1"/>
                </a:solidFill>
                <a:latin typeface="宋体" panose="02010600030101010101" pitchFamily="2" charset="-122"/>
                <a:ea typeface="宋体" panose="02010600030101010101" pitchFamily="2" charset="-122"/>
              </a:rPr>
              <a:t>查询操作符介绍及使用</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rgbClr val="FF0000"/>
                </a:solidFill>
                <a:latin typeface="宋体" panose="02010600030101010101" pitchFamily="2" charset="-122"/>
                <a:ea typeface="宋体" panose="02010600030101010101" pitchFamily="2" charset="-122"/>
              </a:rPr>
              <a:t>内</a:t>
            </a:r>
            <a:r>
              <a:rPr lang="zh-CN" altLang="en-US" dirty="0" smtClean="0">
                <a:solidFill>
                  <a:srgbClr val="FF0000"/>
                </a:solidFill>
                <a:latin typeface="宋体" panose="02010600030101010101" pitchFamily="2" charset="-122"/>
                <a:ea typeface="宋体" panose="02010600030101010101" pitchFamily="2" charset="-122"/>
              </a:rPr>
              <a:t>嵌文档与数组查询</a:t>
            </a:r>
            <a:endParaRPr lang="en-US" altLang="zh-CN" dirty="0" smtClean="0">
              <a:solidFill>
                <a:srgbClr val="FF0000"/>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smtClean="0">
                <a:solidFill>
                  <a:schemeClr val="bg1"/>
                </a:solidFill>
                <a:latin typeface="宋体" panose="02010600030101010101" pitchFamily="2" charset="-122"/>
                <a:ea typeface="宋体" panose="02010600030101010101" pitchFamily="2" charset="-122"/>
              </a:rPr>
              <a:t>的游标</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smtClean="0">
                <a:solidFill>
                  <a:schemeClr val="bg1"/>
                </a:solidFill>
                <a:latin typeface="宋体" panose="02010600030101010101" pitchFamily="2" charset="-122"/>
                <a:ea typeface="宋体" panose="02010600030101010101" pitchFamily="2" charset="-122"/>
              </a:rPr>
              <a:t>模糊查询</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smtClean="0">
                <a:solidFill>
                  <a:schemeClr val="bg1"/>
                </a:solidFill>
                <a:latin typeface="宋体" panose="02010600030101010101" pitchFamily="2" charset="-122"/>
                <a:ea typeface="宋体" panose="02010600030101010101" pitchFamily="2" charset="-122"/>
              </a:rPr>
              <a:t>函数的使用</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endParaRPr lang="en-US" altLang="zh-CN" dirty="0" smtClean="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1982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内</a:t>
            </a:r>
            <a:r>
              <a:rPr lang="zh-CN" altLang="en-US" dirty="0" smtClean="0"/>
              <a:t>嵌文档与数组查询</a:t>
            </a:r>
            <a:endParaRPr lang="zh-CN" altLang="en-US" dirty="0"/>
          </a:p>
        </p:txBody>
      </p:sp>
      <p:sp>
        <p:nvSpPr>
          <p:cNvPr id="3" name="副标题 2"/>
          <p:cNvSpPr>
            <a:spLocks noGrp="1"/>
          </p:cNvSpPr>
          <p:nvPr>
            <p:ph type="subTitle" idx="1"/>
          </p:nvPr>
        </p:nvSpPr>
        <p:spPr>
          <a:xfrm>
            <a:off x="875086" y="987574"/>
            <a:ext cx="8172400" cy="3450600"/>
          </a:xfrm>
        </p:spPr>
        <p:txBody>
          <a:bodyPr/>
          <a:lstStyle/>
          <a:p>
            <a:pPr marL="71550" indent="0">
              <a:lnSpc>
                <a:spcPct val="150000"/>
              </a:lnSpc>
              <a:buClr>
                <a:schemeClr val="bg1"/>
              </a:buClr>
              <a:buNone/>
            </a:pPr>
            <a:r>
              <a:rPr lang="zh-CN" altLang="en-US" dirty="0">
                <a:solidFill>
                  <a:schemeClr val="bg1"/>
                </a:solidFill>
                <a:latin typeface="宋体" panose="02010600030101010101" pitchFamily="2" charset="-122"/>
                <a:ea typeface="宋体" panose="02010600030101010101" pitchFamily="2" charset="-122"/>
              </a:rPr>
              <a:t>内嵌文档查询包括两种情况</a:t>
            </a:r>
          </a:p>
          <a:p>
            <a:pPr>
              <a:lnSpc>
                <a:spcPct val="150000"/>
              </a:lnSpc>
              <a:buClr>
                <a:schemeClr val="bg1"/>
              </a:buClr>
            </a:pPr>
            <a:r>
              <a:rPr lang="zh-CN" altLang="en-US" dirty="0">
                <a:solidFill>
                  <a:schemeClr val="bg1"/>
                </a:solidFill>
                <a:latin typeface="宋体" panose="02010600030101010101" pitchFamily="2" charset="-122"/>
                <a:ea typeface="宋体" panose="02010600030101010101" pitchFamily="2" charset="-122"/>
              </a:rPr>
              <a:t>查询整个内嵌</a:t>
            </a:r>
            <a:r>
              <a:rPr lang="zh-CN" altLang="en-US" dirty="0" smtClean="0">
                <a:solidFill>
                  <a:schemeClr val="bg1"/>
                </a:solidFill>
                <a:latin typeface="宋体" panose="02010600030101010101" pitchFamily="2" charset="-122"/>
                <a:ea typeface="宋体" panose="02010600030101010101" pitchFamily="2" charset="-122"/>
              </a:rPr>
              <a:t>文档</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50000"/>
              </a:lnSpc>
              <a:buClr>
                <a:schemeClr val="bg1"/>
              </a:buClr>
              <a:buNone/>
            </a:pPr>
            <a:r>
              <a:rPr lang="zh-CN" altLang="en-US" dirty="0" smtClean="0">
                <a:solidFill>
                  <a:schemeClr val="bg1"/>
                </a:solidFill>
                <a:latin typeface="宋体" panose="02010600030101010101" pitchFamily="2" charset="-122"/>
                <a:ea typeface="宋体" panose="02010600030101010101" pitchFamily="2" charset="-122"/>
              </a:rPr>
              <a:t>    当</a:t>
            </a:r>
            <a:r>
              <a:rPr lang="zh-CN" altLang="en-US" dirty="0">
                <a:solidFill>
                  <a:schemeClr val="bg1"/>
                </a:solidFill>
                <a:latin typeface="宋体" panose="02010600030101010101" pitchFamily="2" charset="-122"/>
                <a:ea typeface="宋体" panose="02010600030101010101" pitchFamily="2" charset="-122"/>
              </a:rPr>
              <a:t>内嵌文档键值对的数量以及键值对的顺序都相同时，才会匹配</a:t>
            </a:r>
          </a:p>
          <a:p>
            <a:pPr>
              <a:lnSpc>
                <a:spcPct val="150000"/>
              </a:lnSpc>
              <a:buClr>
                <a:schemeClr val="bg1"/>
              </a:buClr>
            </a:pPr>
            <a:r>
              <a:rPr lang="zh-CN" altLang="en-US" dirty="0">
                <a:solidFill>
                  <a:schemeClr val="bg1"/>
                </a:solidFill>
                <a:latin typeface="宋体" panose="02010600030101010101" pitchFamily="2" charset="-122"/>
                <a:ea typeface="宋体" panose="02010600030101010101" pitchFamily="2" charset="-122"/>
              </a:rPr>
              <a:t>查询文档的某个</a:t>
            </a:r>
            <a:r>
              <a:rPr lang="zh-CN" altLang="en-US" dirty="0" smtClean="0">
                <a:solidFill>
                  <a:schemeClr val="bg1"/>
                </a:solidFill>
                <a:latin typeface="宋体" panose="02010600030101010101" pitchFamily="2" charset="-122"/>
                <a:ea typeface="宋体" panose="02010600030101010101" pitchFamily="2" charset="-122"/>
              </a:rPr>
              <a:t>字段</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50000"/>
              </a:lnSpc>
              <a:buClr>
                <a:schemeClr val="bg1"/>
              </a:buClr>
              <a:buNone/>
            </a:pP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需要</a:t>
            </a:r>
            <a:r>
              <a:rPr lang="zh-CN" altLang="en-US" dirty="0">
                <a:solidFill>
                  <a:schemeClr val="bg1"/>
                </a:solidFill>
                <a:latin typeface="宋体" panose="02010600030101010101" pitchFamily="2" charset="-122"/>
                <a:ea typeface="宋体" panose="02010600030101010101" pitchFamily="2" charset="-122"/>
              </a:rPr>
              <a:t>使用</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号</a:t>
            </a:r>
            <a:r>
              <a:rPr lang="zh-CN" altLang="en-US" dirty="0" smtClean="0">
                <a:solidFill>
                  <a:schemeClr val="bg1"/>
                </a:solidFill>
                <a:latin typeface="宋体" panose="02010600030101010101" pitchFamily="2" charset="-122"/>
                <a:ea typeface="宋体" panose="02010600030101010101" pitchFamily="2" charset="-122"/>
              </a:rPr>
              <a:t>操作符</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50000"/>
              </a:lnSpc>
              <a:buClr>
                <a:schemeClr val="bg1"/>
              </a:buClr>
              <a:buNone/>
            </a:pPr>
            <a:r>
              <a:rPr lang="zh-CN" altLang="en-US" dirty="0" smtClean="0">
                <a:solidFill>
                  <a:schemeClr val="bg1"/>
                </a:solidFill>
                <a:latin typeface="宋体" panose="02010600030101010101" pitchFamily="2" charset="-122"/>
                <a:ea typeface="宋体" panose="02010600030101010101" pitchFamily="2" charset="-122"/>
              </a:rPr>
              <a:t>例如：</a:t>
            </a:r>
            <a:r>
              <a:rPr lang="en-US" altLang="zh-CN" dirty="0" err="1" smtClean="0">
                <a:solidFill>
                  <a:schemeClr val="bg1"/>
                </a:solidFill>
                <a:latin typeface="Calibri" panose="020F0502020204030204" pitchFamily="34" charset="0"/>
                <a:ea typeface="宋体" panose="02010600030101010101" pitchFamily="2" charset="-122"/>
              </a:rPr>
              <a:t>db.student.find</a:t>
            </a:r>
            <a:r>
              <a:rPr lang="en-US" altLang="zh-CN" dirty="0" smtClean="0">
                <a:solidFill>
                  <a:schemeClr val="bg1"/>
                </a:solidFill>
                <a:latin typeface="Calibri" panose="020F0502020204030204" pitchFamily="34" charset="0"/>
                <a:ea typeface="宋体" panose="02010600030101010101" pitchFamily="2" charset="-122"/>
              </a:rPr>
              <a:t>({“</a:t>
            </a:r>
            <a:r>
              <a:rPr lang="en-US" altLang="zh-CN" dirty="0" err="1" smtClean="0">
                <a:solidFill>
                  <a:schemeClr val="bg1"/>
                </a:solidFill>
                <a:latin typeface="Calibri" panose="020F0502020204030204" pitchFamily="34" charset="0"/>
                <a:ea typeface="宋体" panose="02010600030101010101" pitchFamily="2" charset="-122"/>
              </a:rPr>
              <a:t>address.city”:”Beijing</a:t>
            </a:r>
            <a:r>
              <a:rPr lang="en-US" altLang="zh-CN" dirty="0" smtClean="0">
                <a:solidFill>
                  <a:schemeClr val="bg1"/>
                </a:solidFill>
                <a:latin typeface="Calibri" panose="020F0502020204030204" pitchFamily="34" charset="0"/>
                <a:ea typeface="宋体" panose="02010600030101010101" pitchFamily="2" charset="-122"/>
              </a:rPr>
              <a:t>”})</a:t>
            </a:r>
            <a:endParaRPr lang="zh-CN" altLang="en-US" dirty="0">
              <a:solidFill>
                <a:schemeClr val="bg1"/>
              </a:solidFill>
              <a:latin typeface="Calibri" panose="020F0502020204030204" pitchFamily="34"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84275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内</a:t>
            </a:r>
            <a:r>
              <a:rPr lang="zh-CN" altLang="en-US" dirty="0" smtClean="0"/>
              <a:t>嵌文档与数组查询</a:t>
            </a:r>
            <a:endParaRPr lang="zh-CN" altLang="en-US" dirty="0"/>
          </a:p>
        </p:txBody>
      </p:sp>
      <p:sp>
        <p:nvSpPr>
          <p:cNvPr id="3" name="副标题 2"/>
          <p:cNvSpPr>
            <a:spLocks noGrp="1"/>
          </p:cNvSpPr>
          <p:nvPr>
            <p:ph type="subTitle" idx="1"/>
          </p:nvPr>
        </p:nvSpPr>
        <p:spPr>
          <a:xfrm>
            <a:off x="379562" y="843558"/>
            <a:ext cx="8928992" cy="3450600"/>
          </a:xfrm>
        </p:spPr>
        <p:txBody>
          <a:bodyPr>
            <a:noAutofit/>
          </a:bodyPr>
          <a:lstStyle/>
          <a:p>
            <a:pPr marL="71550" indent="0">
              <a:lnSpc>
                <a:spcPct val="170000"/>
              </a:lnSpc>
              <a:buClr>
                <a:schemeClr val="bg1"/>
              </a:buClr>
              <a:buNone/>
            </a:pPr>
            <a:r>
              <a:rPr lang="en-US" altLang="zh-CN" dirty="0" err="1" smtClean="0">
                <a:solidFill>
                  <a:schemeClr val="bg1"/>
                </a:solidFill>
                <a:latin typeface="宋体" panose="02010600030101010101" pitchFamily="2" charset="-122"/>
                <a:ea typeface="宋体" panose="02010600030101010101" pitchFamily="2" charset="-122"/>
              </a:rPr>
              <a:t>MonogDB</a:t>
            </a:r>
            <a:r>
              <a:rPr lang="zh-CN" altLang="en-US" dirty="0">
                <a:solidFill>
                  <a:schemeClr val="bg1"/>
                </a:solidFill>
                <a:latin typeface="宋体" panose="02010600030101010101" pitchFamily="2" charset="-122"/>
                <a:ea typeface="宋体" panose="02010600030101010101" pitchFamily="2" charset="-122"/>
              </a:rPr>
              <a:t>中对数组类型的查询主要包括以下几种情况</a:t>
            </a:r>
            <a:r>
              <a:rPr lang="en-US" altLang="zh-CN" dirty="0">
                <a:solidFill>
                  <a:schemeClr val="bg1"/>
                </a:solidFill>
                <a:latin typeface="宋体" panose="02010600030101010101" pitchFamily="2" charset="-122"/>
                <a:ea typeface="宋体" panose="02010600030101010101" pitchFamily="2" charset="-122"/>
              </a:rPr>
              <a:t>: </a:t>
            </a:r>
            <a:endParaRPr lang="en-US" altLang="zh-CN" dirty="0" smtClean="0">
              <a:solidFill>
                <a:schemeClr val="bg1"/>
              </a:solidFill>
              <a:latin typeface="宋体" panose="02010600030101010101" pitchFamily="2" charset="-122"/>
              <a:ea typeface="宋体" panose="02010600030101010101" pitchFamily="2" charset="-122"/>
            </a:endParaRPr>
          </a:p>
          <a:p>
            <a:pPr>
              <a:lnSpc>
                <a:spcPct val="170000"/>
              </a:lnSpc>
              <a:buClr>
                <a:schemeClr val="bg1"/>
              </a:buClr>
            </a:pPr>
            <a:r>
              <a:rPr lang="zh-CN" altLang="en-US" dirty="0" smtClean="0">
                <a:solidFill>
                  <a:schemeClr val="bg1"/>
                </a:solidFill>
                <a:latin typeface="宋体" panose="02010600030101010101" pitchFamily="2" charset="-122"/>
                <a:ea typeface="宋体" panose="02010600030101010101" pitchFamily="2" charset="-122"/>
              </a:rPr>
              <a:t>查询</a:t>
            </a:r>
            <a:r>
              <a:rPr lang="zh-CN" altLang="en-US" dirty="0">
                <a:solidFill>
                  <a:schemeClr val="bg1"/>
                </a:solidFill>
                <a:latin typeface="宋体" panose="02010600030101010101" pitchFamily="2" charset="-122"/>
                <a:ea typeface="宋体" panose="02010600030101010101" pitchFamily="2" charset="-122"/>
              </a:rPr>
              <a:t>整个</a:t>
            </a:r>
            <a:r>
              <a:rPr lang="zh-CN" altLang="en-US" dirty="0" smtClean="0">
                <a:solidFill>
                  <a:schemeClr val="bg1"/>
                </a:solidFill>
                <a:latin typeface="宋体" panose="02010600030101010101" pitchFamily="2" charset="-122"/>
                <a:ea typeface="宋体" panose="02010600030101010101" pitchFamily="2" charset="-122"/>
              </a:rPr>
              <a:t>数组  要求</a:t>
            </a:r>
            <a:r>
              <a:rPr lang="zh-CN" altLang="en-US" dirty="0">
                <a:solidFill>
                  <a:schemeClr val="bg1"/>
                </a:solidFill>
                <a:latin typeface="宋体" panose="02010600030101010101" pitchFamily="2" charset="-122"/>
                <a:ea typeface="宋体" panose="02010600030101010101" pitchFamily="2" charset="-122"/>
              </a:rPr>
              <a:t>元素内容和元素顺序必须完全</a:t>
            </a:r>
            <a:r>
              <a:rPr lang="zh-CN" altLang="en-US" dirty="0" smtClean="0">
                <a:solidFill>
                  <a:schemeClr val="bg1"/>
                </a:solidFill>
                <a:latin typeface="宋体" panose="02010600030101010101" pitchFamily="2" charset="-122"/>
                <a:ea typeface="宋体" panose="02010600030101010101" pitchFamily="2" charset="-122"/>
              </a:rPr>
              <a:t>相同</a:t>
            </a:r>
            <a:endParaRPr lang="en-US" altLang="zh-CN" dirty="0" smtClean="0">
              <a:solidFill>
                <a:schemeClr val="bg1"/>
              </a:solidFill>
              <a:latin typeface="宋体" panose="02010600030101010101" pitchFamily="2" charset="-122"/>
              <a:ea typeface="宋体" panose="02010600030101010101" pitchFamily="2" charset="-122"/>
            </a:endParaRPr>
          </a:p>
          <a:p>
            <a:pPr>
              <a:lnSpc>
                <a:spcPct val="170000"/>
              </a:lnSpc>
              <a:buClr>
                <a:schemeClr val="bg1"/>
              </a:buClr>
            </a:pPr>
            <a:r>
              <a:rPr lang="zh-CN" altLang="en-US" dirty="0" smtClean="0">
                <a:solidFill>
                  <a:schemeClr val="bg1"/>
                </a:solidFill>
                <a:latin typeface="宋体" panose="02010600030101010101" pitchFamily="2" charset="-122"/>
                <a:ea typeface="宋体" panose="02010600030101010101" pitchFamily="2" charset="-122"/>
              </a:rPr>
              <a:t>查询</a:t>
            </a:r>
            <a:r>
              <a:rPr lang="zh-CN" altLang="en-US" dirty="0">
                <a:solidFill>
                  <a:schemeClr val="bg1"/>
                </a:solidFill>
                <a:latin typeface="宋体" panose="02010600030101010101" pitchFamily="2" charset="-122"/>
                <a:ea typeface="宋体" panose="02010600030101010101" pitchFamily="2" charset="-122"/>
              </a:rPr>
              <a:t>数组中的元素</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普通元素</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，包含两种情况</a:t>
            </a:r>
            <a:r>
              <a:rPr lang="en-US" altLang="zh-CN" dirty="0">
                <a:solidFill>
                  <a:schemeClr val="bg1"/>
                </a:solidFill>
                <a:latin typeface="宋体" panose="02010600030101010101" pitchFamily="2" charset="-122"/>
                <a:ea typeface="宋体" panose="02010600030101010101" pitchFamily="2" charset="-122"/>
              </a:rPr>
              <a:t>: </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70000"/>
              </a:lnSpc>
              <a:buClr>
                <a:schemeClr val="bg1"/>
              </a:buClr>
              <a:buNone/>
            </a:pPr>
            <a:r>
              <a:rPr lang="en-US" altLang="zh-CN" dirty="0" smtClean="0">
                <a:solidFill>
                  <a:schemeClr val="bg1"/>
                </a:solidFill>
                <a:latin typeface="宋体" panose="02010600030101010101" pitchFamily="2" charset="-122"/>
                <a:ea typeface="宋体" panose="02010600030101010101" pitchFamily="2" charset="-122"/>
              </a:rPr>
              <a:t>    1</a:t>
            </a:r>
            <a:r>
              <a:rPr lang="zh-CN" altLang="en-US" dirty="0" smtClean="0">
                <a:solidFill>
                  <a:schemeClr val="bg1"/>
                </a:solidFill>
                <a:latin typeface="宋体" panose="02010600030101010101" pitchFamily="2" charset="-122"/>
                <a:ea typeface="宋体" panose="02010600030101010101" pitchFamily="2" charset="-122"/>
              </a:rPr>
              <a:t>、与</a:t>
            </a:r>
            <a:r>
              <a:rPr lang="zh-CN" altLang="en-US" dirty="0">
                <a:solidFill>
                  <a:schemeClr val="bg1"/>
                </a:solidFill>
                <a:latin typeface="宋体" panose="02010600030101010101" pitchFamily="2" charset="-122"/>
                <a:ea typeface="宋体" panose="02010600030101010101" pitchFamily="2" charset="-122"/>
              </a:rPr>
              <a:t>位置无关，查询数组中含有某个值的元素</a:t>
            </a:r>
            <a:r>
              <a:rPr lang="zh-CN" altLang="en-US" dirty="0" smtClean="0">
                <a:solidFill>
                  <a:schemeClr val="bg1"/>
                </a:solidFill>
                <a:latin typeface="宋体" panose="02010600030101010101" pitchFamily="2" charset="-122"/>
                <a:ea typeface="宋体" panose="02010600030101010101" pitchFamily="2" charset="-122"/>
              </a:rPr>
              <a:t>，</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70000"/>
              </a:lnSpc>
              <a:buClr>
                <a:schemeClr val="bg1"/>
              </a:buClr>
              <a:buNone/>
            </a:pPr>
            <a:r>
              <a:rPr lang="en-US" altLang="zh-CN" dirty="0">
                <a:solidFill>
                  <a:schemeClr val="bg1"/>
                </a:solidFill>
                <a:latin typeface="宋体" panose="02010600030101010101" pitchFamily="2" charset="-122"/>
                <a:ea typeface="宋体" panose="02010600030101010101" pitchFamily="2" charset="-122"/>
              </a:rPr>
              <a:t> </a:t>
            </a: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例如</a:t>
            </a:r>
            <a:r>
              <a:rPr lang="en-US" altLang="zh-CN" dirty="0">
                <a:solidFill>
                  <a:schemeClr val="bg1"/>
                </a:solidFill>
                <a:latin typeface="宋体" panose="02010600030101010101" pitchFamily="2" charset="-122"/>
                <a:ea typeface="宋体" panose="02010600030101010101" pitchFamily="2" charset="-122"/>
              </a:rPr>
              <a:t>:</a:t>
            </a:r>
            <a:r>
              <a:rPr lang="en-US" altLang="zh-CN" dirty="0" err="1">
                <a:solidFill>
                  <a:schemeClr val="bg1"/>
                </a:solidFill>
                <a:latin typeface="宋体" panose="02010600030101010101" pitchFamily="2" charset="-122"/>
                <a:ea typeface="宋体" panose="02010600030101010101" pitchFamily="2" charset="-122"/>
              </a:rPr>
              <a:t>db.student.find</a:t>
            </a:r>
            <a:r>
              <a:rPr lang="en-US" altLang="zh-CN" dirty="0">
                <a:solidFill>
                  <a:schemeClr val="bg1"/>
                </a:solidFill>
                <a:latin typeface="宋体" panose="02010600030101010101" pitchFamily="2" charset="-122"/>
                <a:ea typeface="宋体" panose="02010600030101010101" pitchFamily="2" charset="-122"/>
              </a:rPr>
              <a:t>({score: 80}) </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70000"/>
              </a:lnSpc>
              <a:buClr>
                <a:schemeClr val="bg1"/>
              </a:buClr>
              <a:buNone/>
            </a:pPr>
            <a:r>
              <a:rPr lang="en-US" altLang="zh-CN" dirty="0" smtClean="0">
                <a:solidFill>
                  <a:schemeClr val="bg1"/>
                </a:solidFill>
                <a:latin typeface="宋体" panose="02010600030101010101" pitchFamily="2" charset="-122"/>
                <a:ea typeface="宋体" panose="02010600030101010101" pitchFamily="2" charset="-122"/>
              </a:rPr>
              <a:t>   2</a:t>
            </a:r>
            <a:r>
              <a:rPr lang="zh-CN" altLang="en-US" dirty="0" smtClean="0">
                <a:solidFill>
                  <a:schemeClr val="bg1"/>
                </a:solidFill>
                <a:latin typeface="宋体" panose="02010600030101010101" pitchFamily="2" charset="-122"/>
                <a:ea typeface="宋体" panose="02010600030101010101" pitchFamily="2" charset="-122"/>
              </a:rPr>
              <a:t>、与</a:t>
            </a:r>
            <a:r>
              <a:rPr lang="zh-CN" altLang="en-US" dirty="0">
                <a:solidFill>
                  <a:schemeClr val="bg1"/>
                </a:solidFill>
                <a:latin typeface="宋体" panose="02010600030101010101" pitchFamily="2" charset="-122"/>
                <a:ea typeface="宋体" panose="02010600030101010101" pitchFamily="2" charset="-122"/>
              </a:rPr>
              <a:t>位置有关</a:t>
            </a:r>
            <a:r>
              <a:rPr lang="zh-CN" altLang="en-US" dirty="0" smtClean="0">
                <a:solidFill>
                  <a:schemeClr val="bg1"/>
                </a:solidFill>
                <a:latin typeface="宋体" panose="02010600030101010101" pitchFamily="2" charset="-122"/>
                <a:ea typeface="宋体" panose="02010600030101010101" pitchFamily="2" charset="-122"/>
              </a:rPr>
              <a:t>，按照指定的数组索引查询数组元素的值</a:t>
            </a:r>
            <a:r>
              <a:rPr lang="en-US" altLang="zh-CN" dirty="0" smtClean="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使用点号操作符</a:t>
            </a:r>
            <a:r>
              <a:rPr lang="en-US" altLang="zh-CN" dirty="0" smtClean="0">
                <a:solidFill>
                  <a:schemeClr val="bg1"/>
                </a:solidFill>
                <a:latin typeface="宋体" panose="02010600030101010101" pitchFamily="2" charset="-122"/>
                <a:ea typeface="宋体" panose="02010600030101010101" pitchFamily="2" charset="-122"/>
              </a:rPr>
              <a:t>)</a:t>
            </a:r>
            <a:endParaRPr lang="en-US" altLang="zh-CN" dirty="0">
              <a:solidFill>
                <a:schemeClr val="bg1"/>
              </a:solidFill>
              <a:latin typeface="宋体" panose="02010600030101010101" pitchFamily="2" charset="-122"/>
              <a:ea typeface="宋体" panose="02010600030101010101" pitchFamily="2" charset="-122"/>
            </a:endParaRPr>
          </a:p>
          <a:p>
            <a:pPr marL="71550" indent="0">
              <a:lnSpc>
                <a:spcPct val="170000"/>
              </a:lnSpc>
              <a:buClr>
                <a:schemeClr val="bg1"/>
              </a:buClr>
              <a:buNone/>
            </a:pPr>
            <a:r>
              <a:rPr lang="zh-CN" altLang="en-US" dirty="0" smtClean="0">
                <a:solidFill>
                  <a:schemeClr val="bg1"/>
                </a:solidFill>
                <a:latin typeface="宋体" panose="02010600030101010101" pitchFamily="2" charset="-122"/>
                <a:ea typeface="宋体" panose="02010600030101010101" pitchFamily="2" charset="-122"/>
              </a:rPr>
              <a:t>      例如</a:t>
            </a:r>
            <a:r>
              <a:rPr lang="en-US" altLang="zh-CN" dirty="0">
                <a:solidFill>
                  <a:schemeClr val="bg1"/>
                </a:solidFill>
                <a:latin typeface="宋体" panose="02010600030101010101" pitchFamily="2" charset="-122"/>
                <a:ea typeface="宋体" panose="02010600030101010101" pitchFamily="2" charset="-122"/>
              </a:rPr>
              <a:t>:</a:t>
            </a:r>
            <a:r>
              <a:rPr lang="en-US" altLang="zh-CN" dirty="0" err="1">
                <a:solidFill>
                  <a:schemeClr val="bg1"/>
                </a:solidFill>
                <a:latin typeface="宋体" panose="02010600030101010101" pitchFamily="2" charset="-122"/>
                <a:ea typeface="宋体" panose="02010600030101010101" pitchFamily="2" charset="-122"/>
              </a:rPr>
              <a:t>db.student.find</a:t>
            </a:r>
            <a:r>
              <a:rPr lang="en-US" altLang="zh-CN" dirty="0">
                <a:solidFill>
                  <a:schemeClr val="bg1"/>
                </a:solidFill>
                <a:latin typeface="宋体" panose="02010600030101010101" pitchFamily="2" charset="-122"/>
                <a:ea typeface="宋体" panose="02010600030101010101" pitchFamily="2" charset="-122"/>
              </a:rPr>
              <a:t>({'scores.2': 95}) </a:t>
            </a:r>
            <a:endParaRPr lang="zh-CN" altLang="en-US"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344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内</a:t>
            </a:r>
            <a:r>
              <a:rPr lang="zh-CN" altLang="en-US" dirty="0" smtClean="0"/>
              <a:t>嵌文档与数组查询</a:t>
            </a:r>
            <a:endParaRPr lang="zh-CN" altLang="en-US" dirty="0"/>
          </a:p>
        </p:txBody>
      </p:sp>
      <p:sp>
        <p:nvSpPr>
          <p:cNvPr id="3" name="副标题 2"/>
          <p:cNvSpPr>
            <a:spLocks noGrp="1"/>
          </p:cNvSpPr>
          <p:nvPr>
            <p:ph type="subTitle" idx="1"/>
          </p:nvPr>
        </p:nvSpPr>
        <p:spPr>
          <a:xfrm>
            <a:off x="379562" y="843558"/>
            <a:ext cx="8928992" cy="3450600"/>
          </a:xfrm>
        </p:spPr>
        <p:txBody>
          <a:bodyPr>
            <a:noAutofit/>
          </a:bodyPr>
          <a:lstStyle/>
          <a:p>
            <a:pPr marL="71550" indent="0">
              <a:lnSpc>
                <a:spcPct val="170000"/>
              </a:lnSpc>
              <a:buClr>
                <a:schemeClr val="bg1"/>
              </a:buClr>
              <a:buNone/>
            </a:pPr>
            <a:r>
              <a:rPr lang="zh-CN" altLang="en-US" dirty="0" smtClean="0">
                <a:solidFill>
                  <a:schemeClr val="bg1"/>
                </a:solidFill>
                <a:latin typeface="宋体" panose="02010600030101010101" pitchFamily="2" charset="-122"/>
                <a:ea typeface="宋体" panose="02010600030101010101" pitchFamily="2" charset="-122"/>
              </a:rPr>
              <a:t>数组元素是</a:t>
            </a:r>
            <a:r>
              <a:rPr lang="zh-CN" altLang="en-US" dirty="0" smtClean="0">
                <a:solidFill>
                  <a:srgbClr val="FF0000"/>
                </a:solidFill>
                <a:latin typeface="宋体" panose="02010600030101010101" pitchFamily="2" charset="-122"/>
                <a:ea typeface="宋体" panose="02010600030101010101" pitchFamily="2" charset="-122"/>
              </a:rPr>
              <a:t>文档</a:t>
            </a:r>
            <a:r>
              <a:rPr lang="zh-CN" altLang="en-US" dirty="0" smtClean="0">
                <a:solidFill>
                  <a:schemeClr val="bg1"/>
                </a:solidFill>
                <a:latin typeface="宋体" panose="02010600030101010101" pitchFamily="2" charset="-122"/>
                <a:ea typeface="宋体" panose="02010600030101010101" pitchFamily="2" charset="-122"/>
              </a:rPr>
              <a:t>时，包含两种情况</a:t>
            </a:r>
            <a:r>
              <a:rPr lang="en-US" altLang="zh-CN" dirty="0" smtClean="0">
                <a:solidFill>
                  <a:schemeClr val="bg1"/>
                </a:solidFill>
                <a:latin typeface="宋体" panose="02010600030101010101" pitchFamily="2" charset="-122"/>
                <a:ea typeface="宋体" panose="02010600030101010101" pitchFamily="2" charset="-122"/>
              </a:rPr>
              <a:t>: </a:t>
            </a:r>
          </a:p>
          <a:p>
            <a:pPr marL="71550" indent="0">
              <a:lnSpc>
                <a:spcPct val="170000"/>
              </a:lnSpc>
              <a:buClr>
                <a:schemeClr val="bg1"/>
              </a:buClr>
              <a:buNone/>
            </a:pPr>
            <a:r>
              <a:rPr lang="en-US" altLang="zh-CN" dirty="0" smtClean="0">
                <a:solidFill>
                  <a:schemeClr val="bg1"/>
                </a:solidFill>
                <a:latin typeface="宋体" panose="02010600030101010101" pitchFamily="2" charset="-122"/>
                <a:ea typeface="宋体" panose="02010600030101010101" pitchFamily="2" charset="-122"/>
              </a:rPr>
              <a:t>    1</a:t>
            </a:r>
            <a:r>
              <a:rPr lang="zh-CN" altLang="en-US" dirty="0" smtClean="0">
                <a:solidFill>
                  <a:schemeClr val="bg1"/>
                </a:solidFill>
                <a:latin typeface="宋体" panose="02010600030101010101" pitchFamily="2" charset="-122"/>
                <a:ea typeface="宋体" panose="02010600030101010101" pitchFamily="2" charset="-122"/>
              </a:rPr>
              <a:t>、与</a:t>
            </a:r>
            <a:r>
              <a:rPr lang="zh-CN" altLang="en-US" dirty="0">
                <a:solidFill>
                  <a:schemeClr val="bg1"/>
                </a:solidFill>
                <a:latin typeface="宋体" panose="02010600030101010101" pitchFamily="2" charset="-122"/>
                <a:ea typeface="宋体" panose="02010600030101010101" pitchFamily="2" charset="-122"/>
              </a:rPr>
              <a:t>位置无关，查询数组</a:t>
            </a:r>
            <a:r>
              <a:rPr lang="zh-CN" altLang="en-US" dirty="0" smtClean="0">
                <a:solidFill>
                  <a:schemeClr val="bg1"/>
                </a:solidFill>
                <a:latin typeface="宋体" panose="02010600030101010101" pitchFamily="2" charset="-122"/>
                <a:ea typeface="宋体" panose="02010600030101010101" pitchFamily="2" charset="-122"/>
              </a:rPr>
              <a:t>中满足条件的子文档元素</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70000"/>
              </a:lnSpc>
              <a:buClr>
                <a:schemeClr val="bg1"/>
              </a:buClr>
              <a:buNone/>
            </a:pPr>
            <a:r>
              <a:rPr lang="en-US" altLang="zh-CN" dirty="0">
                <a:solidFill>
                  <a:schemeClr val="bg1"/>
                </a:solidFill>
                <a:latin typeface="宋体" panose="02010600030101010101" pitchFamily="2" charset="-122"/>
                <a:ea typeface="宋体" panose="02010600030101010101" pitchFamily="2" charset="-122"/>
              </a:rPr>
              <a:t> </a:t>
            </a: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例如</a:t>
            </a:r>
            <a:r>
              <a:rPr lang="en-US" altLang="zh-CN" dirty="0">
                <a:solidFill>
                  <a:schemeClr val="bg1"/>
                </a:solidFill>
                <a:latin typeface="宋体" panose="02010600030101010101" pitchFamily="2" charset="-122"/>
                <a:ea typeface="宋体" panose="02010600030101010101" pitchFamily="2" charset="-122"/>
              </a:rPr>
              <a:t>:</a:t>
            </a:r>
            <a:r>
              <a:rPr lang="en-US" altLang="zh-CN" dirty="0" err="1">
                <a:solidFill>
                  <a:schemeClr val="bg1"/>
                </a:solidFill>
                <a:latin typeface="Calibri" panose="020F0502020204030204" pitchFamily="34" charset="0"/>
                <a:ea typeface="宋体" panose="02010600030101010101" pitchFamily="2" charset="-122"/>
              </a:rPr>
              <a:t>db.student.find</a:t>
            </a:r>
            <a:r>
              <a:rPr lang="en-US" altLang="zh-CN" dirty="0" smtClean="0">
                <a:solidFill>
                  <a:schemeClr val="bg1"/>
                </a:solidFill>
                <a:latin typeface="Calibri" panose="020F0502020204030204" pitchFamily="34" charset="0"/>
                <a:ea typeface="宋体" panose="02010600030101010101" pitchFamily="2" charset="-122"/>
              </a:rPr>
              <a:t>({“score.</a:t>
            </a:r>
            <a:r>
              <a:rPr lang="zh-CN" altLang="en-US" dirty="0" smtClean="0">
                <a:solidFill>
                  <a:schemeClr val="bg1"/>
                </a:solidFill>
                <a:latin typeface="Calibri" panose="020F0502020204030204" pitchFamily="34" charset="0"/>
                <a:ea typeface="宋体" panose="02010600030101010101" pitchFamily="2" charset="-122"/>
              </a:rPr>
              <a:t>成绩</a:t>
            </a:r>
            <a:r>
              <a:rPr lang="en-US" altLang="zh-CN" dirty="0" smtClean="0">
                <a:solidFill>
                  <a:schemeClr val="bg1"/>
                </a:solidFill>
                <a:latin typeface="Calibri" panose="020F0502020204030204" pitchFamily="34" charset="0"/>
                <a:ea typeface="宋体" panose="02010600030101010101" pitchFamily="2" charset="-122"/>
              </a:rPr>
              <a:t>”: </a:t>
            </a:r>
            <a:r>
              <a:rPr lang="en-US" altLang="zh-CN" dirty="0">
                <a:solidFill>
                  <a:schemeClr val="bg1"/>
                </a:solidFill>
                <a:latin typeface="Calibri" panose="020F0502020204030204" pitchFamily="34" charset="0"/>
                <a:ea typeface="宋体" panose="02010600030101010101" pitchFamily="2" charset="-122"/>
              </a:rPr>
              <a:t>80}) </a:t>
            </a:r>
            <a:endParaRPr lang="en-US" altLang="zh-CN" dirty="0" smtClean="0">
              <a:solidFill>
                <a:schemeClr val="bg1"/>
              </a:solidFill>
              <a:latin typeface="Calibri" panose="020F0502020204030204" pitchFamily="34" charset="0"/>
              <a:ea typeface="宋体" panose="02010600030101010101" pitchFamily="2" charset="-122"/>
            </a:endParaRPr>
          </a:p>
          <a:p>
            <a:pPr marL="71550" indent="0">
              <a:lnSpc>
                <a:spcPct val="170000"/>
              </a:lnSpc>
              <a:buClr>
                <a:schemeClr val="bg1"/>
              </a:buClr>
              <a:buNone/>
            </a:pPr>
            <a:r>
              <a:rPr lang="en-US" altLang="zh-CN" dirty="0" smtClean="0">
                <a:solidFill>
                  <a:schemeClr val="bg1"/>
                </a:solidFill>
                <a:latin typeface="宋体" panose="02010600030101010101" pitchFamily="2" charset="-122"/>
                <a:ea typeface="宋体" panose="02010600030101010101" pitchFamily="2" charset="-122"/>
              </a:rPr>
              <a:t>   2</a:t>
            </a:r>
            <a:r>
              <a:rPr lang="zh-CN" altLang="en-US" dirty="0" smtClean="0">
                <a:solidFill>
                  <a:schemeClr val="bg1"/>
                </a:solidFill>
                <a:latin typeface="宋体" panose="02010600030101010101" pitchFamily="2" charset="-122"/>
                <a:ea typeface="宋体" panose="02010600030101010101" pitchFamily="2" charset="-122"/>
              </a:rPr>
              <a:t>、与</a:t>
            </a:r>
            <a:r>
              <a:rPr lang="zh-CN" altLang="en-US" dirty="0">
                <a:solidFill>
                  <a:schemeClr val="bg1"/>
                </a:solidFill>
                <a:latin typeface="宋体" panose="02010600030101010101" pitchFamily="2" charset="-122"/>
                <a:ea typeface="宋体" panose="02010600030101010101" pitchFamily="2" charset="-122"/>
              </a:rPr>
              <a:t>位置有关，按照指定的数组索引查询</a:t>
            </a:r>
            <a:r>
              <a:rPr lang="zh-CN" altLang="en-US" dirty="0" smtClean="0">
                <a:solidFill>
                  <a:schemeClr val="bg1"/>
                </a:solidFill>
                <a:latin typeface="宋体" panose="02010600030101010101" pitchFamily="2" charset="-122"/>
                <a:ea typeface="宋体" panose="02010600030101010101" pitchFamily="2" charset="-122"/>
              </a:rPr>
              <a:t>数组子文档</a:t>
            </a:r>
            <a:endParaRPr lang="en-US" altLang="zh-CN" dirty="0">
              <a:solidFill>
                <a:schemeClr val="bg1"/>
              </a:solidFill>
              <a:latin typeface="宋体" panose="02010600030101010101" pitchFamily="2" charset="-122"/>
              <a:ea typeface="宋体" panose="02010600030101010101" pitchFamily="2" charset="-122"/>
            </a:endParaRPr>
          </a:p>
          <a:p>
            <a:pPr marL="71550" indent="0">
              <a:lnSpc>
                <a:spcPct val="170000"/>
              </a:lnSpc>
              <a:buClr>
                <a:schemeClr val="bg1"/>
              </a:buClr>
              <a:buNone/>
            </a:pPr>
            <a:r>
              <a:rPr lang="zh-CN" altLang="en-US" dirty="0" smtClean="0">
                <a:solidFill>
                  <a:schemeClr val="bg1"/>
                </a:solidFill>
                <a:latin typeface="宋体" panose="02010600030101010101" pitchFamily="2" charset="-122"/>
                <a:ea typeface="宋体" panose="02010600030101010101" pitchFamily="2" charset="-122"/>
              </a:rPr>
              <a:t>      例如</a:t>
            </a:r>
            <a:r>
              <a:rPr lang="en-US" altLang="zh-CN" dirty="0">
                <a:solidFill>
                  <a:schemeClr val="bg1"/>
                </a:solidFill>
                <a:latin typeface="宋体" panose="02010600030101010101" pitchFamily="2" charset="-122"/>
                <a:ea typeface="宋体" panose="02010600030101010101" pitchFamily="2" charset="-122"/>
              </a:rPr>
              <a:t>:</a:t>
            </a:r>
            <a:r>
              <a:rPr lang="en-US" altLang="zh-CN" dirty="0" err="1">
                <a:solidFill>
                  <a:schemeClr val="bg1"/>
                </a:solidFill>
                <a:latin typeface="Calibri" panose="020F0502020204030204" pitchFamily="34" charset="0"/>
                <a:ea typeface="宋体" panose="02010600030101010101" pitchFamily="2" charset="-122"/>
              </a:rPr>
              <a:t>db.student.find</a:t>
            </a:r>
            <a:r>
              <a:rPr lang="en-US" altLang="zh-CN" dirty="0">
                <a:solidFill>
                  <a:schemeClr val="bg1"/>
                </a:solidFill>
                <a:latin typeface="Calibri" panose="020F0502020204030204" pitchFamily="34" charset="0"/>
                <a:ea typeface="宋体" panose="02010600030101010101" pitchFamily="2" charset="-122"/>
              </a:rPr>
              <a:t>({“scores.2.</a:t>
            </a:r>
            <a:r>
              <a:rPr lang="zh-CN" altLang="en-US" dirty="0">
                <a:solidFill>
                  <a:schemeClr val="bg1"/>
                </a:solidFill>
                <a:latin typeface="Calibri" panose="020F0502020204030204" pitchFamily="34" charset="0"/>
                <a:ea typeface="宋体" panose="02010600030101010101" pitchFamily="2" charset="-122"/>
              </a:rPr>
              <a:t>成绩</a:t>
            </a:r>
            <a:r>
              <a:rPr lang="en-US" altLang="zh-CN" dirty="0">
                <a:solidFill>
                  <a:schemeClr val="bg1"/>
                </a:solidFill>
                <a:latin typeface="Calibri" panose="020F0502020204030204" pitchFamily="34" charset="0"/>
                <a:ea typeface="宋体" panose="02010600030101010101" pitchFamily="2" charset="-122"/>
              </a:rPr>
              <a:t>”: 95}) </a:t>
            </a:r>
            <a:endParaRPr lang="zh-CN" altLang="en-US" dirty="0">
              <a:solidFill>
                <a:schemeClr val="bg1"/>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4370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内</a:t>
            </a:r>
            <a:r>
              <a:rPr lang="zh-CN" altLang="en-US" dirty="0" smtClean="0"/>
              <a:t>嵌文档与数组查询</a:t>
            </a:r>
            <a:endParaRPr lang="zh-CN" altLang="en-US" dirty="0"/>
          </a:p>
        </p:txBody>
      </p:sp>
      <p:sp>
        <p:nvSpPr>
          <p:cNvPr id="3" name="副标题 2"/>
          <p:cNvSpPr>
            <a:spLocks noGrp="1"/>
          </p:cNvSpPr>
          <p:nvPr>
            <p:ph type="subTitle" idx="1"/>
          </p:nvPr>
        </p:nvSpPr>
        <p:spPr>
          <a:xfrm>
            <a:off x="379562" y="843558"/>
            <a:ext cx="8634388" cy="3450600"/>
          </a:xfrm>
        </p:spPr>
        <p:txBody>
          <a:bodyPr>
            <a:noAutofit/>
          </a:bodyPr>
          <a:lstStyle/>
          <a:p>
            <a:pPr marL="0" indent="0">
              <a:lnSpc>
                <a:spcPct val="150000"/>
              </a:lnSpc>
              <a:buClr>
                <a:schemeClr val="bg1"/>
              </a:buClr>
              <a:buNone/>
            </a:pPr>
            <a:r>
              <a:rPr lang="zh-CN" altLang="en-US" dirty="0" smtClean="0">
                <a:solidFill>
                  <a:schemeClr val="bg1"/>
                </a:solidFill>
                <a:latin typeface="宋体" panose="02010600030101010101" pitchFamily="2" charset="-122"/>
                <a:ea typeface="宋体" panose="02010600030101010101" pitchFamily="2" charset="-122"/>
              </a:rPr>
              <a:t>   针对数组</a:t>
            </a: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smtClean="0">
                <a:solidFill>
                  <a:schemeClr val="bg1"/>
                </a:solidFill>
                <a:latin typeface="宋体" panose="02010600030101010101" pitchFamily="2" charset="-122"/>
                <a:ea typeface="宋体" panose="02010600030101010101" pitchFamily="2" charset="-122"/>
              </a:rPr>
              <a:t>提供了数组操作符，可以实现非常复杂的数组操作，用于条件查询和数组元素的映射。</a:t>
            </a:r>
            <a:endParaRPr lang="en-US" altLang="zh-CN" dirty="0" smtClean="0">
              <a:solidFill>
                <a:schemeClr val="bg1"/>
              </a:solidFill>
              <a:latin typeface="宋体" panose="02010600030101010101" pitchFamily="2" charset="-122"/>
              <a:ea typeface="宋体" panose="02010600030101010101" pitchFamily="2" charset="-122"/>
            </a:endParaRPr>
          </a:p>
          <a:p>
            <a:pPr marL="0" indent="0">
              <a:lnSpc>
                <a:spcPct val="150000"/>
              </a:lnSpc>
              <a:buClr>
                <a:schemeClr val="bg1"/>
              </a:buClr>
              <a:buNone/>
            </a:pPr>
            <a:endParaRPr lang="en-US" altLang="zh-CN" dirty="0">
              <a:solidFill>
                <a:schemeClr val="bg1"/>
              </a:solidFill>
              <a:latin typeface="宋体" panose="02010600030101010101" pitchFamily="2" charset="-122"/>
              <a:ea typeface="宋体" panose="02010600030101010101" pitchFamily="2" charset="-122"/>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067694"/>
            <a:ext cx="6494463"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729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本章大纲</a:t>
            </a:r>
            <a:endParaRPr kumimoji="1" lang="zh-CN" altLang="en-US" dirty="0"/>
          </a:p>
        </p:txBody>
      </p:sp>
      <p:sp>
        <p:nvSpPr>
          <p:cNvPr id="3" name="文本占位符 2"/>
          <p:cNvSpPr>
            <a:spLocks noGrp="1"/>
          </p:cNvSpPr>
          <p:nvPr>
            <p:ph type="subTitle" idx="1"/>
          </p:nvPr>
        </p:nvSpPr>
        <p:spPr>
          <a:xfrm>
            <a:off x="1115616" y="1140591"/>
            <a:ext cx="6852600" cy="3450600"/>
          </a:xfrm>
        </p:spPr>
        <p:txBody>
          <a:bodyPr>
            <a:normAutofit/>
          </a:bodyPr>
          <a:lstStyle/>
          <a:p>
            <a:pPr marL="0" indent="0" defTabSz="116080">
              <a:lnSpc>
                <a:spcPct val="150000"/>
              </a:lnSpc>
              <a:buClr>
                <a:schemeClr val="bg1"/>
              </a:buClr>
              <a:buSzPct val="75000"/>
              <a:buFont typeface="Wingdings" panose="05000000000000000000" pitchFamily="2" charset="2"/>
              <a:buChar char="Ø"/>
            </a:pPr>
            <a:r>
              <a:rPr lang="en-US" altLang="zh-CN" dirty="0" smtClean="0">
                <a:solidFill>
                  <a:schemeClr val="bg1"/>
                </a:solidFill>
                <a:latin typeface="宋体" panose="02010600030101010101" pitchFamily="2" charset="-122"/>
                <a:ea typeface="宋体" panose="02010600030101010101" pitchFamily="2" charset="-122"/>
              </a:rPr>
              <a:t>find</a:t>
            </a:r>
            <a:r>
              <a:rPr lang="zh-CN" altLang="en-US" dirty="0" smtClean="0">
                <a:solidFill>
                  <a:schemeClr val="bg1"/>
                </a:solidFill>
                <a:latin typeface="宋体" panose="02010600030101010101" pitchFamily="2" charset="-122"/>
                <a:ea typeface="宋体" panose="02010600030101010101" pitchFamily="2" charset="-122"/>
              </a:rPr>
              <a:t>函数介绍及使用</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chemeClr val="bg1"/>
                </a:solidFill>
                <a:latin typeface="宋体" panose="02010600030101010101" pitchFamily="2" charset="-122"/>
                <a:ea typeface="宋体" panose="02010600030101010101" pitchFamily="2" charset="-122"/>
              </a:rPr>
              <a:t>查询操作符介绍及使用</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chemeClr val="bg1"/>
                </a:solidFill>
                <a:latin typeface="宋体" panose="02010600030101010101" pitchFamily="2" charset="-122"/>
                <a:ea typeface="宋体" panose="02010600030101010101" pitchFamily="2" charset="-122"/>
              </a:rPr>
              <a:t>内嵌文档与数组查询</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rgbClr val="FF0000"/>
                </a:solidFill>
                <a:latin typeface="宋体" panose="02010600030101010101" pitchFamily="2" charset="-122"/>
                <a:ea typeface="宋体" panose="02010600030101010101" pitchFamily="2" charset="-122"/>
              </a:rPr>
              <a:t>MongoDB</a:t>
            </a:r>
            <a:r>
              <a:rPr lang="zh-CN" altLang="en-US" dirty="0" smtClean="0">
                <a:solidFill>
                  <a:srgbClr val="FF0000"/>
                </a:solidFill>
                <a:latin typeface="宋体" panose="02010600030101010101" pitchFamily="2" charset="-122"/>
                <a:ea typeface="宋体" panose="02010600030101010101" pitchFamily="2" charset="-122"/>
              </a:rPr>
              <a:t>的游标</a:t>
            </a:r>
            <a:endParaRPr lang="en-US" altLang="zh-CN" dirty="0" smtClean="0">
              <a:solidFill>
                <a:srgbClr val="FF0000"/>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smtClean="0">
                <a:solidFill>
                  <a:schemeClr val="bg1"/>
                </a:solidFill>
                <a:latin typeface="宋体" panose="02010600030101010101" pitchFamily="2" charset="-122"/>
                <a:ea typeface="宋体" panose="02010600030101010101" pitchFamily="2" charset="-122"/>
              </a:rPr>
              <a:t>模糊查询</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smtClean="0">
                <a:solidFill>
                  <a:schemeClr val="bg1"/>
                </a:solidFill>
                <a:latin typeface="宋体" panose="02010600030101010101" pitchFamily="2" charset="-122"/>
                <a:ea typeface="宋体" panose="02010600030101010101" pitchFamily="2" charset="-122"/>
              </a:rPr>
              <a:t>函数的使用</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endParaRPr lang="en-US" altLang="zh-CN" dirty="0" smtClean="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8245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本章大纲</a:t>
            </a:r>
            <a:endParaRPr kumimoji="1" lang="zh-CN" altLang="en-US" dirty="0"/>
          </a:p>
        </p:txBody>
      </p:sp>
      <p:sp>
        <p:nvSpPr>
          <p:cNvPr id="3" name="文本占位符 2"/>
          <p:cNvSpPr>
            <a:spLocks noGrp="1"/>
          </p:cNvSpPr>
          <p:nvPr>
            <p:ph type="subTitle" idx="1"/>
          </p:nvPr>
        </p:nvSpPr>
        <p:spPr>
          <a:xfrm>
            <a:off x="1115616" y="1140591"/>
            <a:ext cx="6852600" cy="3450600"/>
          </a:xfrm>
        </p:spPr>
        <p:txBody>
          <a:bodyPr>
            <a:normAutofit/>
          </a:bodyPr>
          <a:lstStyle/>
          <a:p>
            <a:pPr marL="0" indent="0" defTabSz="116080">
              <a:lnSpc>
                <a:spcPct val="150000"/>
              </a:lnSpc>
              <a:buClr>
                <a:schemeClr val="bg1"/>
              </a:buClr>
              <a:buSzPct val="75000"/>
              <a:buFont typeface="Wingdings" panose="05000000000000000000" pitchFamily="2" charset="2"/>
              <a:buChar char="Ø"/>
            </a:pPr>
            <a:r>
              <a:rPr lang="en-US" altLang="zh-CN" dirty="0" smtClean="0">
                <a:solidFill>
                  <a:srgbClr val="FF0000"/>
                </a:solidFill>
                <a:latin typeface="宋体" panose="02010600030101010101" pitchFamily="2" charset="-122"/>
                <a:ea typeface="宋体" panose="02010600030101010101" pitchFamily="2" charset="-122"/>
              </a:rPr>
              <a:t>find</a:t>
            </a:r>
            <a:r>
              <a:rPr lang="zh-CN" altLang="en-US" dirty="0" smtClean="0">
                <a:solidFill>
                  <a:srgbClr val="FF0000"/>
                </a:solidFill>
                <a:latin typeface="宋体" panose="02010600030101010101" pitchFamily="2" charset="-122"/>
                <a:ea typeface="宋体" panose="02010600030101010101" pitchFamily="2" charset="-122"/>
              </a:rPr>
              <a:t>函数介绍及使用</a:t>
            </a:r>
            <a:endParaRPr lang="en-US" altLang="zh-CN" dirty="0" smtClean="0">
              <a:solidFill>
                <a:srgbClr val="FF0000"/>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smtClean="0">
                <a:solidFill>
                  <a:schemeClr val="bg1"/>
                </a:solidFill>
                <a:latin typeface="宋体" panose="02010600030101010101" pitchFamily="2" charset="-122"/>
                <a:ea typeface="宋体" panose="02010600030101010101" pitchFamily="2" charset="-122"/>
              </a:rPr>
              <a:t>查询操作符介绍及使用</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chemeClr val="bg1"/>
                </a:solidFill>
                <a:latin typeface="宋体" panose="02010600030101010101" pitchFamily="2" charset="-122"/>
                <a:ea typeface="宋体" panose="02010600030101010101" pitchFamily="2" charset="-122"/>
              </a:rPr>
              <a:t>内</a:t>
            </a:r>
            <a:r>
              <a:rPr lang="zh-CN" altLang="en-US" dirty="0" smtClean="0">
                <a:solidFill>
                  <a:schemeClr val="bg1"/>
                </a:solidFill>
                <a:latin typeface="宋体" panose="02010600030101010101" pitchFamily="2" charset="-122"/>
                <a:ea typeface="宋体" panose="02010600030101010101" pitchFamily="2" charset="-122"/>
              </a:rPr>
              <a:t>嵌文档与数组查询</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smtClean="0">
                <a:solidFill>
                  <a:schemeClr val="bg1"/>
                </a:solidFill>
                <a:latin typeface="宋体" panose="02010600030101010101" pitchFamily="2" charset="-122"/>
                <a:ea typeface="宋体" panose="02010600030101010101" pitchFamily="2" charset="-122"/>
              </a:rPr>
              <a:t>的游标</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smtClean="0">
                <a:solidFill>
                  <a:schemeClr val="bg1"/>
                </a:solidFill>
                <a:latin typeface="宋体" panose="02010600030101010101" pitchFamily="2" charset="-122"/>
                <a:ea typeface="宋体" panose="02010600030101010101" pitchFamily="2" charset="-122"/>
              </a:rPr>
              <a:t>模糊查询</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smtClean="0">
                <a:solidFill>
                  <a:schemeClr val="bg1"/>
                </a:solidFill>
                <a:latin typeface="宋体" panose="02010600030101010101" pitchFamily="2" charset="-122"/>
                <a:ea typeface="宋体" panose="02010600030101010101" pitchFamily="2" charset="-122"/>
              </a:rPr>
              <a:t>函数的使用</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endParaRPr lang="en-US" altLang="zh-CN" dirty="0" smtClean="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2158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MongoDB</a:t>
            </a:r>
            <a:r>
              <a:rPr lang="zh-CN" altLang="en-US" dirty="0"/>
              <a:t>的游标</a:t>
            </a:r>
          </a:p>
        </p:txBody>
      </p:sp>
      <p:sp>
        <p:nvSpPr>
          <p:cNvPr id="3" name="副标题 2"/>
          <p:cNvSpPr>
            <a:spLocks noGrp="1"/>
          </p:cNvSpPr>
          <p:nvPr>
            <p:ph type="subTitle" idx="1"/>
          </p:nvPr>
        </p:nvSpPr>
        <p:spPr/>
        <p:txBody>
          <a:bodyPr/>
          <a:lstStyle/>
          <a:p>
            <a:pPr marL="342900" indent="-342900">
              <a:buClr>
                <a:schemeClr val="bg1"/>
              </a:buClr>
              <a:buSzPct val="60000"/>
              <a:buFont typeface="Wingdings" panose="05000000000000000000" pitchFamily="2" charset="2"/>
              <a:buChar char="l"/>
            </a:pPr>
            <a:r>
              <a:rPr lang="zh-CN" altLang="en-US" sz="2400" dirty="0" smtClean="0">
                <a:solidFill>
                  <a:schemeClr val="bg1"/>
                </a:solidFill>
              </a:rPr>
              <a:t>查询结果返回过程简介</a:t>
            </a:r>
            <a:endParaRPr lang="en-US" altLang="zh-CN" sz="2400" dirty="0">
              <a:solidFill>
                <a:schemeClr val="bg1"/>
              </a:solidFill>
            </a:endParaRPr>
          </a:p>
          <a:p>
            <a:pPr marL="342900" indent="-342900">
              <a:buClr>
                <a:schemeClr val="bg1"/>
              </a:buClr>
              <a:buSzPct val="60000"/>
              <a:buFont typeface="Wingdings" panose="05000000000000000000" pitchFamily="2" charset="2"/>
              <a:buChar char="l"/>
            </a:pPr>
            <a:r>
              <a:rPr lang="en-US" altLang="zh-CN" sz="2400" dirty="0" err="1" smtClean="0">
                <a:solidFill>
                  <a:schemeClr val="bg1"/>
                </a:solidFill>
              </a:rPr>
              <a:t>MongoDB</a:t>
            </a:r>
            <a:r>
              <a:rPr lang="zh-CN" altLang="en-US" sz="2400" dirty="0" smtClean="0">
                <a:solidFill>
                  <a:schemeClr val="bg1"/>
                </a:solidFill>
              </a:rPr>
              <a:t>游标介绍及使用</a:t>
            </a:r>
            <a:endParaRPr lang="en-US" altLang="zh-CN" sz="2400" dirty="0" smtClean="0">
              <a:solidFill>
                <a:schemeClr val="bg1"/>
              </a:solidFill>
            </a:endParaRPr>
          </a:p>
          <a:p>
            <a:pPr marL="342900" indent="-342900">
              <a:buClr>
                <a:schemeClr val="bg1"/>
              </a:buClr>
              <a:buSzPct val="60000"/>
              <a:buFont typeface="Wingdings" panose="05000000000000000000" pitchFamily="2" charset="2"/>
              <a:buChar char="l"/>
            </a:pPr>
            <a:r>
              <a:rPr lang="zh-CN" altLang="en-US" sz="2400" dirty="0" smtClean="0">
                <a:solidFill>
                  <a:schemeClr val="bg1"/>
                </a:solidFill>
              </a:rPr>
              <a:t>游标的生命周期</a:t>
            </a:r>
            <a:endParaRPr lang="en-US" altLang="zh-CN" sz="2400" dirty="0" smtClean="0">
              <a:solidFill>
                <a:schemeClr val="bg1"/>
              </a:solidFill>
            </a:endParaRPr>
          </a:p>
          <a:p>
            <a:pPr marL="342900" indent="-342900">
              <a:buClr>
                <a:schemeClr val="bg1"/>
              </a:buClr>
              <a:buSzPct val="60000"/>
              <a:buFont typeface="Wingdings" panose="05000000000000000000" pitchFamily="2" charset="2"/>
              <a:buChar char="l"/>
            </a:pPr>
            <a:r>
              <a:rPr lang="zh-CN" altLang="en-US" sz="2400" dirty="0" smtClean="0">
                <a:solidFill>
                  <a:schemeClr val="bg1"/>
                </a:solidFill>
              </a:rPr>
              <a:t>游标快照介绍及使用</a:t>
            </a:r>
            <a:endParaRPr lang="zh-CN" altLang="en-US" sz="2400" dirty="0">
              <a:solidFill>
                <a:schemeClr val="bg1"/>
              </a:solidFill>
            </a:endParaRPr>
          </a:p>
        </p:txBody>
      </p:sp>
    </p:spTree>
    <p:extLst>
      <p:ext uri="{BB962C8B-B14F-4D97-AF65-F5344CB8AC3E}">
        <p14:creationId xmlns:p14="http://schemas.microsoft.com/office/powerpoint/2010/main" val="365797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MongoDB</a:t>
            </a:r>
            <a:r>
              <a:rPr lang="zh-CN" altLang="en-US" dirty="0"/>
              <a:t>的游标</a:t>
            </a:r>
          </a:p>
        </p:txBody>
      </p:sp>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82721" b="18656"/>
          <a:stretch/>
        </p:blipFill>
        <p:spPr bwMode="auto">
          <a:xfrm>
            <a:off x="1187624" y="2174109"/>
            <a:ext cx="908315" cy="219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79512" y="880043"/>
            <a:ext cx="8592698" cy="1015663"/>
          </a:xfrm>
          <a:prstGeom prst="rect">
            <a:avLst/>
          </a:prstGeom>
        </p:spPr>
        <p:txBody>
          <a:bodyPr wrap="square">
            <a:spAutoFit/>
          </a:bodyPr>
          <a:lstStyle/>
          <a:p>
            <a:pPr algn="l">
              <a:lnSpc>
                <a:spcPct val="150000"/>
              </a:lnSpc>
            </a:pPr>
            <a:r>
              <a:rPr lang="zh-CN" altLang="en-US" sz="2000" dirty="0" smtClean="0">
                <a:solidFill>
                  <a:schemeClr val="bg1"/>
                </a:solidFill>
                <a:latin typeface="宋体" panose="02010600030101010101" pitchFamily="2" charset="-122"/>
                <a:ea typeface="宋体" panose="02010600030101010101" pitchFamily="2" charset="-122"/>
              </a:rPr>
              <a:t>     用</a:t>
            </a:r>
            <a:r>
              <a:rPr lang="en-US" altLang="zh-CN" sz="2000" dirty="0">
                <a:solidFill>
                  <a:schemeClr val="bg1"/>
                </a:solidFill>
                <a:latin typeface="宋体" panose="02010600030101010101" pitchFamily="2" charset="-122"/>
                <a:ea typeface="宋体" panose="02010600030101010101" pitchFamily="2" charset="-122"/>
              </a:rPr>
              <a:t>find</a:t>
            </a:r>
            <a:r>
              <a:rPr lang="zh-CN" altLang="en-US" sz="2000" dirty="0">
                <a:solidFill>
                  <a:schemeClr val="bg1"/>
                </a:solidFill>
                <a:latin typeface="宋体" panose="02010600030101010101" pitchFamily="2" charset="-122"/>
                <a:ea typeface="宋体" panose="02010600030101010101" pitchFamily="2" charset="-122"/>
              </a:rPr>
              <a:t>函数进行查询时，</a:t>
            </a:r>
            <a:r>
              <a:rPr lang="en-US" altLang="zh-CN" sz="2000" dirty="0" err="1">
                <a:solidFill>
                  <a:schemeClr val="bg1"/>
                </a:solidFill>
                <a:latin typeface="宋体" panose="02010600030101010101" pitchFamily="2" charset="-122"/>
                <a:ea typeface="宋体" panose="02010600030101010101" pitchFamily="2" charset="-122"/>
              </a:rPr>
              <a:t>MongoDB</a:t>
            </a:r>
            <a:r>
              <a:rPr lang="zh-CN" altLang="en-US" sz="2000" dirty="0">
                <a:solidFill>
                  <a:srgbClr val="FF0000"/>
                </a:solidFill>
                <a:latin typeface="宋体" panose="02010600030101010101" pitchFamily="2" charset="-122"/>
                <a:ea typeface="宋体" panose="02010600030101010101" pitchFamily="2" charset="-122"/>
              </a:rPr>
              <a:t>并不是</a:t>
            </a:r>
            <a:r>
              <a:rPr lang="zh-CN" altLang="en-US" sz="2000" dirty="0">
                <a:solidFill>
                  <a:schemeClr val="bg1"/>
                </a:solidFill>
                <a:latin typeface="宋体" panose="02010600030101010101" pitchFamily="2" charset="-122"/>
                <a:ea typeface="宋体" panose="02010600030101010101" pitchFamily="2" charset="-122"/>
              </a:rPr>
              <a:t>一次返回结果集中的所有</a:t>
            </a:r>
            <a:r>
              <a:rPr lang="zh-CN" altLang="en-US" sz="2000" dirty="0" smtClean="0">
                <a:solidFill>
                  <a:schemeClr val="bg1"/>
                </a:solidFill>
                <a:latin typeface="宋体" panose="02010600030101010101" pitchFamily="2" charset="-122"/>
                <a:ea typeface="宋体" panose="02010600030101010101" pitchFamily="2" charset="-122"/>
              </a:rPr>
              <a:t>文档，而是以多条文档的形式</a:t>
            </a:r>
            <a:r>
              <a:rPr lang="zh-CN" altLang="en-US" sz="2000" dirty="0" smtClean="0">
                <a:solidFill>
                  <a:srgbClr val="FF0000"/>
                </a:solidFill>
                <a:latin typeface="宋体" panose="02010600030101010101" pitchFamily="2" charset="-122"/>
                <a:ea typeface="宋体" panose="02010600030101010101" pitchFamily="2" charset="-122"/>
              </a:rPr>
              <a:t>分批</a:t>
            </a:r>
            <a:r>
              <a:rPr lang="zh-CN" altLang="en-US" sz="2000" dirty="0" smtClean="0">
                <a:solidFill>
                  <a:schemeClr val="bg1"/>
                </a:solidFill>
                <a:latin typeface="宋体" panose="02010600030101010101" pitchFamily="2" charset="-122"/>
                <a:ea typeface="宋体" panose="02010600030101010101" pitchFamily="2" charset="-122"/>
              </a:rPr>
              <a:t>来返回查询结果，返回的文档会缓存到内存中。</a:t>
            </a:r>
            <a:endParaRPr lang="zh-CN" altLang="en-US" sz="2000" dirty="0">
              <a:solidFill>
                <a:schemeClr val="bg1"/>
              </a:solidFill>
              <a:latin typeface="宋体" panose="02010600030101010101" pitchFamily="2" charset="-122"/>
              <a:ea typeface="宋体" panose="02010600030101010101" pitchFamily="2" charset="-122"/>
            </a:endParaRPr>
          </a:p>
        </p:txBody>
      </p:sp>
      <p:grpSp>
        <p:nvGrpSpPr>
          <p:cNvPr id="36" name="组合 35"/>
          <p:cNvGrpSpPr/>
          <p:nvPr/>
        </p:nvGrpSpPr>
        <p:grpSpPr>
          <a:xfrm>
            <a:off x="3995936" y="2246197"/>
            <a:ext cx="1656184" cy="2125753"/>
            <a:chOff x="3995936" y="2246197"/>
            <a:chExt cx="1656184" cy="2125753"/>
          </a:xfrm>
        </p:grpSpPr>
        <p:sp>
          <p:nvSpPr>
            <p:cNvPr id="5" name="矩形 4"/>
            <p:cNvSpPr/>
            <p:nvPr/>
          </p:nvSpPr>
          <p:spPr>
            <a:xfrm>
              <a:off x="3995936" y="2246197"/>
              <a:ext cx="1656184" cy="410369"/>
            </a:xfrm>
            <a:prstGeom prst="rect">
              <a:avLst/>
            </a:prstGeom>
            <a:solidFill>
              <a:srgbClr val="2EAA46"/>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文档</a:t>
              </a:r>
              <a:r>
                <a:rPr kumimoji="0" lang="en-US" altLang="zh-CN"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1</a:t>
              </a:r>
              <a:endParaRPr kumimoji="0" lang="zh-CN" altLang="en-US" sz="2000" b="1" i="0" u="none" strike="noStrike" cap="none" spc="0" normalizeH="0" baseline="0" dirty="0">
                <a:ln>
                  <a:noFill/>
                </a:ln>
                <a:solidFill>
                  <a:srgbClr val="FFFFFF"/>
                </a:solidFill>
                <a:effectLst/>
                <a:uFillTx/>
                <a:latin typeface="宋体" panose="02010600030101010101" pitchFamily="2" charset="-122"/>
                <a:ea typeface="宋体" panose="02010600030101010101" pitchFamily="2" charset="-122"/>
                <a:sym typeface="Helvetica Light"/>
              </a:endParaRPr>
            </a:p>
          </p:txBody>
        </p:sp>
        <p:sp>
          <p:nvSpPr>
            <p:cNvPr id="8" name="矩形 7"/>
            <p:cNvSpPr/>
            <p:nvPr/>
          </p:nvSpPr>
          <p:spPr>
            <a:xfrm>
              <a:off x="3995936" y="2665437"/>
              <a:ext cx="1656184" cy="410369"/>
            </a:xfrm>
            <a:prstGeom prst="rect">
              <a:avLst/>
            </a:prstGeom>
            <a:solidFill>
              <a:srgbClr val="2EAA46"/>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文档</a:t>
              </a:r>
              <a:r>
                <a:rPr kumimoji="0" lang="en-US" altLang="zh-CN"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2</a:t>
              </a:r>
              <a:endParaRPr kumimoji="0" lang="zh-CN" altLang="en-US" sz="2000" b="1" i="0" u="none" strike="noStrike" cap="none" spc="0" normalizeH="0" baseline="0" dirty="0">
                <a:ln>
                  <a:noFill/>
                </a:ln>
                <a:solidFill>
                  <a:srgbClr val="FFFFFF"/>
                </a:solidFill>
                <a:effectLst/>
                <a:uFillTx/>
                <a:latin typeface="宋体" panose="02010600030101010101" pitchFamily="2" charset="-122"/>
                <a:ea typeface="宋体" panose="02010600030101010101" pitchFamily="2" charset="-122"/>
                <a:sym typeface="Helvetica Light"/>
              </a:endParaRPr>
            </a:p>
          </p:txBody>
        </p:sp>
        <p:sp>
          <p:nvSpPr>
            <p:cNvPr id="9" name="矩形 8"/>
            <p:cNvSpPr/>
            <p:nvPr/>
          </p:nvSpPr>
          <p:spPr>
            <a:xfrm>
              <a:off x="3995936" y="3097485"/>
              <a:ext cx="1656184" cy="410369"/>
            </a:xfrm>
            <a:prstGeom prst="rect">
              <a:avLst/>
            </a:prstGeom>
            <a:solidFill>
              <a:srgbClr val="2EAA46"/>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文档</a:t>
              </a:r>
              <a:r>
                <a:rPr kumimoji="0" lang="en-US" altLang="zh-CN"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3</a:t>
              </a:r>
              <a:endParaRPr kumimoji="0" lang="zh-CN" altLang="en-US" sz="2000" b="1" i="0" u="none" strike="noStrike" cap="none" spc="0" normalizeH="0" baseline="0" dirty="0">
                <a:ln>
                  <a:noFill/>
                </a:ln>
                <a:solidFill>
                  <a:srgbClr val="FFFFFF"/>
                </a:solidFill>
                <a:effectLst/>
                <a:uFillTx/>
                <a:latin typeface="宋体" panose="02010600030101010101" pitchFamily="2" charset="-122"/>
                <a:ea typeface="宋体" panose="02010600030101010101" pitchFamily="2" charset="-122"/>
                <a:sym typeface="Helvetica Light"/>
              </a:endParaRPr>
            </a:p>
          </p:txBody>
        </p:sp>
        <p:sp>
          <p:nvSpPr>
            <p:cNvPr id="10" name="矩形 9"/>
            <p:cNvSpPr/>
            <p:nvPr/>
          </p:nvSpPr>
          <p:spPr>
            <a:xfrm>
              <a:off x="3995936" y="3529533"/>
              <a:ext cx="1656184" cy="410369"/>
            </a:xfrm>
            <a:prstGeom prst="rect">
              <a:avLst/>
            </a:prstGeom>
            <a:solidFill>
              <a:srgbClr val="2EAA46"/>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文档</a:t>
              </a:r>
              <a:r>
                <a:rPr kumimoji="0" lang="en-US" altLang="zh-CN"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4</a:t>
              </a:r>
              <a:endParaRPr kumimoji="0" lang="zh-CN" altLang="en-US" sz="2000" b="1" i="0" u="none" strike="noStrike" cap="none" spc="0" normalizeH="0" baseline="0" dirty="0">
                <a:ln>
                  <a:noFill/>
                </a:ln>
                <a:solidFill>
                  <a:srgbClr val="FFFFFF"/>
                </a:solidFill>
                <a:effectLst/>
                <a:uFillTx/>
                <a:latin typeface="宋体" panose="02010600030101010101" pitchFamily="2" charset="-122"/>
                <a:ea typeface="宋体" panose="02010600030101010101" pitchFamily="2" charset="-122"/>
                <a:sym typeface="Helvetica Light"/>
              </a:endParaRPr>
            </a:p>
          </p:txBody>
        </p:sp>
        <p:sp>
          <p:nvSpPr>
            <p:cNvPr id="11" name="矩形 10"/>
            <p:cNvSpPr/>
            <p:nvPr/>
          </p:nvSpPr>
          <p:spPr>
            <a:xfrm>
              <a:off x="3995936" y="3961581"/>
              <a:ext cx="1656184" cy="410369"/>
            </a:xfrm>
            <a:prstGeom prst="rect">
              <a:avLst/>
            </a:prstGeom>
            <a:solidFill>
              <a:srgbClr val="2EAA46"/>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文档</a:t>
              </a:r>
              <a:r>
                <a:rPr kumimoji="0" lang="en-US" altLang="zh-CN"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5</a:t>
              </a:r>
              <a:endParaRPr kumimoji="0" lang="zh-CN" altLang="en-US" sz="2000" b="1" i="0" u="none" strike="noStrike" cap="none" spc="0" normalizeH="0" baseline="0" dirty="0">
                <a:ln>
                  <a:noFill/>
                </a:ln>
                <a:solidFill>
                  <a:srgbClr val="FFFFFF"/>
                </a:solidFill>
                <a:effectLst/>
                <a:uFillTx/>
                <a:latin typeface="宋体" panose="02010600030101010101" pitchFamily="2" charset="-122"/>
                <a:ea typeface="宋体" panose="02010600030101010101" pitchFamily="2" charset="-122"/>
                <a:sym typeface="Helvetica Light"/>
              </a:endParaRPr>
            </a:p>
          </p:txBody>
        </p:sp>
      </p:grpSp>
      <p:grpSp>
        <p:nvGrpSpPr>
          <p:cNvPr id="20" name="组合 19"/>
          <p:cNvGrpSpPr/>
          <p:nvPr/>
        </p:nvGrpSpPr>
        <p:grpSpPr>
          <a:xfrm>
            <a:off x="1979712" y="2276429"/>
            <a:ext cx="3088839" cy="727369"/>
            <a:chOff x="1979712" y="2276429"/>
            <a:chExt cx="3088839" cy="727369"/>
          </a:xfrm>
        </p:grpSpPr>
        <p:sp>
          <p:nvSpPr>
            <p:cNvPr id="6" name="右箭头 5"/>
            <p:cNvSpPr/>
            <p:nvPr/>
          </p:nvSpPr>
          <p:spPr>
            <a:xfrm>
              <a:off x="2131233" y="2665437"/>
              <a:ext cx="1720687" cy="338361"/>
            </a:xfrm>
            <a:prstGeom prst="rightArrow">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TextBox 11"/>
            <p:cNvSpPr txBox="1"/>
            <p:nvPr/>
          </p:nvSpPr>
          <p:spPr>
            <a:xfrm>
              <a:off x="1979712" y="2276429"/>
              <a:ext cx="3088839" cy="369332"/>
            </a:xfrm>
            <a:prstGeom prst="rect">
              <a:avLst/>
            </a:prstGeom>
            <a:ln w="50800">
              <a:noFill/>
              <a:miter lim="800000"/>
            </a:ln>
          </p:spPr>
          <p:txBody>
            <a:bodyPr wrap="square" rtlCol="0">
              <a:spAutoFit/>
            </a:bodyPr>
            <a:lstStyle/>
            <a:p>
              <a:pPr marL="0" indent="0" algn="l">
                <a:buNone/>
              </a:pPr>
              <a:r>
                <a:rPr lang="en-US" altLang="zh-CN" sz="1800" b="1" dirty="0" smtClean="0">
                  <a:solidFill>
                    <a:schemeClr val="bg1"/>
                  </a:solidFill>
                  <a:latin typeface="宋体" panose="02010600030101010101" pitchFamily="2" charset="-122"/>
                  <a:ea typeface="宋体" panose="02010600030101010101" pitchFamily="2" charset="-122"/>
                </a:rPr>
                <a:t>1</a:t>
              </a:r>
              <a:r>
                <a:rPr lang="zh-CN" altLang="en-US" sz="1800" b="1" dirty="0" smtClean="0">
                  <a:solidFill>
                    <a:schemeClr val="bg1"/>
                  </a:solidFill>
                  <a:latin typeface="宋体" panose="02010600030101010101" pitchFamily="2" charset="-122"/>
                  <a:ea typeface="宋体" panose="02010600030101010101" pitchFamily="2" charset="-122"/>
                </a:rPr>
                <a:t>、</a:t>
              </a:r>
              <a:r>
                <a:rPr lang="en-US" altLang="zh-CN" sz="1800" b="1" dirty="0" smtClean="0">
                  <a:solidFill>
                    <a:schemeClr val="bg1"/>
                  </a:solidFill>
                  <a:latin typeface="宋体" panose="02010600030101010101" pitchFamily="2" charset="-122"/>
                  <a:ea typeface="宋体" panose="02010600030101010101" pitchFamily="2" charset="-122"/>
                </a:rPr>
                <a:t>First  Batch</a:t>
              </a:r>
              <a:r>
                <a:rPr lang="en-US" altLang="zh-CN" sz="1800" b="1" dirty="0" smtClean="0">
                  <a:solidFill>
                    <a:srgbClr val="666666"/>
                  </a:solidFill>
                  <a:latin typeface="宋体" panose="02010600030101010101" pitchFamily="2" charset="-122"/>
                  <a:ea typeface="宋体" panose="02010600030101010101" pitchFamily="2" charset="-122"/>
                </a:rPr>
                <a:t> </a:t>
              </a:r>
              <a:endParaRPr lang="zh-CN" altLang="en-US" sz="1800" b="1" dirty="0" smtClean="0">
                <a:solidFill>
                  <a:srgbClr val="666666"/>
                </a:solidFill>
                <a:latin typeface="宋体" panose="02010600030101010101" pitchFamily="2" charset="-122"/>
                <a:ea typeface="宋体" panose="02010600030101010101" pitchFamily="2" charset="-122"/>
              </a:endParaRPr>
            </a:p>
          </p:txBody>
        </p:sp>
      </p:grpSp>
      <p:sp>
        <p:nvSpPr>
          <p:cNvPr id="14" name="右箭头 13"/>
          <p:cNvSpPr/>
          <p:nvPr/>
        </p:nvSpPr>
        <p:spPr>
          <a:xfrm rot="10800000">
            <a:off x="2131232" y="3241500"/>
            <a:ext cx="1648679" cy="338361"/>
          </a:xfrm>
          <a:prstGeom prst="rightArrow">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右箭头 14"/>
          <p:cNvSpPr/>
          <p:nvPr/>
        </p:nvSpPr>
        <p:spPr>
          <a:xfrm>
            <a:off x="2131233" y="3889573"/>
            <a:ext cx="1720687" cy="338361"/>
          </a:xfrm>
          <a:prstGeom prst="rightArrow">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矩形 12"/>
          <p:cNvSpPr/>
          <p:nvPr/>
        </p:nvSpPr>
        <p:spPr>
          <a:xfrm>
            <a:off x="3851921" y="1987920"/>
            <a:ext cx="2088232" cy="2600054"/>
          </a:xfrm>
          <a:prstGeom prst="rect">
            <a:avLst/>
          </a:prstGeom>
          <a:noFill/>
          <a:ln w="12700" cap="flat">
            <a:solidFill>
              <a:schemeClr val="bg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TextBox 16"/>
          <p:cNvSpPr txBox="1"/>
          <p:nvPr/>
        </p:nvSpPr>
        <p:spPr>
          <a:xfrm>
            <a:off x="3995936" y="4691339"/>
            <a:ext cx="1864703" cy="369332"/>
          </a:xfrm>
          <a:prstGeom prst="rect">
            <a:avLst/>
          </a:prstGeom>
          <a:ln w="50800">
            <a:noFill/>
            <a:miter lim="800000"/>
          </a:ln>
        </p:spPr>
        <p:txBody>
          <a:bodyPr wrap="square" rtlCol="0">
            <a:spAutoFit/>
          </a:bodyPr>
          <a:lstStyle/>
          <a:p>
            <a:pPr marL="0" indent="0" algn="l">
              <a:buNone/>
            </a:pPr>
            <a:r>
              <a:rPr lang="zh-CN" altLang="en-US" sz="1800" b="1" dirty="0" smtClean="0">
                <a:solidFill>
                  <a:schemeClr val="bg1"/>
                </a:solidFill>
                <a:latin typeface="宋体" panose="02010600030101010101" pitchFamily="2" charset="-122"/>
                <a:ea typeface="宋体" panose="02010600030101010101" pitchFamily="2" charset="-122"/>
              </a:rPr>
              <a:t>数据缓存</a:t>
            </a:r>
          </a:p>
        </p:txBody>
      </p:sp>
      <p:sp>
        <p:nvSpPr>
          <p:cNvPr id="18" name="右箭头 17"/>
          <p:cNvSpPr/>
          <p:nvPr/>
        </p:nvSpPr>
        <p:spPr>
          <a:xfrm rot="10800000">
            <a:off x="5940152" y="2236487"/>
            <a:ext cx="1648679" cy="338361"/>
          </a:xfrm>
          <a:prstGeom prst="rightArrow">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19" name="TextBox 18"/>
          <p:cNvSpPr txBox="1"/>
          <p:nvPr/>
        </p:nvSpPr>
        <p:spPr>
          <a:xfrm>
            <a:off x="6012160" y="1914386"/>
            <a:ext cx="1864703" cy="369332"/>
          </a:xfrm>
          <a:prstGeom prst="rect">
            <a:avLst/>
          </a:prstGeom>
          <a:ln w="50800">
            <a:noFill/>
            <a:miter lim="800000"/>
          </a:ln>
        </p:spPr>
        <p:txBody>
          <a:bodyPr wrap="square" rtlCol="0">
            <a:spAutoFit/>
          </a:bodyPr>
          <a:lstStyle/>
          <a:p>
            <a:pPr marL="0" indent="0" algn="l">
              <a:buNone/>
            </a:pPr>
            <a:r>
              <a:rPr lang="en-US" altLang="zh-CN" sz="1800" b="1" dirty="0" smtClean="0">
                <a:solidFill>
                  <a:schemeClr val="bg1"/>
                </a:solidFill>
                <a:latin typeface="宋体" panose="02010600030101010101" pitchFamily="2" charset="-122"/>
                <a:ea typeface="宋体" panose="02010600030101010101" pitchFamily="2" charset="-122"/>
              </a:rPr>
              <a:t>cursor</a:t>
            </a:r>
            <a:endParaRPr lang="zh-CN" altLang="en-US" sz="1800" b="1" dirty="0" smtClean="0">
              <a:solidFill>
                <a:schemeClr val="bg1"/>
              </a:solidFill>
              <a:latin typeface="宋体" panose="02010600030101010101" pitchFamily="2" charset="-122"/>
              <a:ea typeface="宋体" panose="02010600030101010101" pitchFamily="2" charset="-122"/>
            </a:endParaRPr>
          </a:p>
        </p:txBody>
      </p:sp>
      <p:sp>
        <p:nvSpPr>
          <p:cNvPr id="21" name="TextBox 20"/>
          <p:cNvSpPr txBox="1"/>
          <p:nvPr/>
        </p:nvSpPr>
        <p:spPr>
          <a:xfrm>
            <a:off x="6444208" y="4598456"/>
            <a:ext cx="1864703" cy="369332"/>
          </a:xfrm>
          <a:prstGeom prst="rect">
            <a:avLst/>
          </a:prstGeom>
          <a:ln w="50800">
            <a:noFill/>
            <a:miter lim="800000"/>
          </a:ln>
        </p:spPr>
        <p:txBody>
          <a:bodyPr wrap="square" rtlCol="0">
            <a:spAutoFit/>
          </a:bodyPr>
          <a:lstStyle/>
          <a:p>
            <a:pPr marL="0" indent="0" algn="l">
              <a:buNone/>
            </a:pPr>
            <a:r>
              <a:rPr lang="zh-CN" altLang="en-US" sz="1800" b="1" dirty="0" smtClean="0">
                <a:solidFill>
                  <a:schemeClr val="bg1"/>
                </a:solidFill>
                <a:latin typeface="宋体" panose="02010600030101010101" pitchFamily="2" charset="-122"/>
                <a:ea typeface="宋体" panose="02010600030101010101" pitchFamily="2" charset="-122"/>
              </a:rPr>
              <a:t>游标</a:t>
            </a:r>
          </a:p>
        </p:txBody>
      </p:sp>
      <p:sp>
        <p:nvSpPr>
          <p:cNvPr id="23" name="右箭头 22"/>
          <p:cNvSpPr/>
          <p:nvPr/>
        </p:nvSpPr>
        <p:spPr>
          <a:xfrm rot="10800000">
            <a:off x="5940153" y="2759124"/>
            <a:ext cx="1648679" cy="338361"/>
          </a:xfrm>
          <a:prstGeom prst="rightArrow">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24" name="TextBox 23"/>
          <p:cNvSpPr txBox="1"/>
          <p:nvPr/>
        </p:nvSpPr>
        <p:spPr>
          <a:xfrm>
            <a:off x="6012161" y="2418442"/>
            <a:ext cx="1864703" cy="369332"/>
          </a:xfrm>
          <a:prstGeom prst="rect">
            <a:avLst/>
          </a:prstGeom>
          <a:ln w="50800">
            <a:noFill/>
            <a:miter lim="800000"/>
          </a:ln>
        </p:spPr>
        <p:txBody>
          <a:bodyPr wrap="square" rtlCol="0">
            <a:spAutoFit/>
          </a:bodyPr>
          <a:lstStyle/>
          <a:p>
            <a:pPr marL="0" indent="0" algn="l">
              <a:buNone/>
            </a:pPr>
            <a:r>
              <a:rPr lang="en-US" altLang="zh-CN" sz="1800" b="1" dirty="0" smtClean="0">
                <a:solidFill>
                  <a:schemeClr val="bg1"/>
                </a:solidFill>
                <a:latin typeface="宋体" panose="02010600030101010101" pitchFamily="2" charset="-122"/>
                <a:ea typeface="宋体" panose="02010600030101010101" pitchFamily="2" charset="-122"/>
              </a:rPr>
              <a:t>cursor</a:t>
            </a:r>
            <a:endParaRPr lang="zh-CN" altLang="en-US" sz="1800" b="1" dirty="0" smtClean="0">
              <a:solidFill>
                <a:schemeClr val="bg1"/>
              </a:solidFill>
              <a:latin typeface="宋体" panose="02010600030101010101" pitchFamily="2" charset="-122"/>
              <a:ea typeface="宋体" panose="02010600030101010101" pitchFamily="2" charset="-122"/>
            </a:endParaRPr>
          </a:p>
        </p:txBody>
      </p:sp>
      <p:sp>
        <p:nvSpPr>
          <p:cNvPr id="26" name="右箭头 25"/>
          <p:cNvSpPr/>
          <p:nvPr/>
        </p:nvSpPr>
        <p:spPr>
          <a:xfrm rot="10800000">
            <a:off x="5978929" y="3191624"/>
            <a:ext cx="1648679" cy="338361"/>
          </a:xfrm>
          <a:prstGeom prst="rightArrow">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27" name="TextBox 26"/>
          <p:cNvSpPr txBox="1"/>
          <p:nvPr/>
        </p:nvSpPr>
        <p:spPr>
          <a:xfrm>
            <a:off x="6050937" y="2922498"/>
            <a:ext cx="1864703" cy="369332"/>
          </a:xfrm>
          <a:prstGeom prst="rect">
            <a:avLst/>
          </a:prstGeom>
          <a:ln w="50800">
            <a:noFill/>
            <a:miter lim="800000"/>
          </a:ln>
        </p:spPr>
        <p:txBody>
          <a:bodyPr wrap="square" rtlCol="0">
            <a:spAutoFit/>
          </a:bodyPr>
          <a:lstStyle/>
          <a:p>
            <a:pPr marL="0" indent="0" algn="l">
              <a:buNone/>
            </a:pPr>
            <a:r>
              <a:rPr lang="en-US" altLang="zh-CN" sz="1800" b="1" dirty="0" smtClean="0">
                <a:solidFill>
                  <a:schemeClr val="bg1"/>
                </a:solidFill>
                <a:latin typeface="宋体" panose="02010600030101010101" pitchFamily="2" charset="-122"/>
                <a:ea typeface="宋体" panose="02010600030101010101" pitchFamily="2" charset="-122"/>
              </a:rPr>
              <a:t>cursor</a:t>
            </a:r>
            <a:endParaRPr lang="zh-CN" altLang="en-US" sz="1800" b="1" dirty="0" smtClean="0">
              <a:solidFill>
                <a:schemeClr val="bg1"/>
              </a:solidFill>
              <a:latin typeface="宋体" panose="02010600030101010101" pitchFamily="2" charset="-122"/>
              <a:ea typeface="宋体" panose="02010600030101010101" pitchFamily="2" charset="-122"/>
            </a:endParaRPr>
          </a:p>
        </p:txBody>
      </p:sp>
      <p:sp>
        <p:nvSpPr>
          <p:cNvPr id="29" name="右箭头 28"/>
          <p:cNvSpPr/>
          <p:nvPr/>
        </p:nvSpPr>
        <p:spPr>
          <a:xfrm rot="10800000">
            <a:off x="5978929" y="3687486"/>
            <a:ext cx="1648679" cy="338361"/>
          </a:xfrm>
          <a:prstGeom prst="rightArrow">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30" name="TextBox 29"/>
          <p:cNvSpPr txBox="1"/>
          <p:nvPr/>
        </p:nvSpPr>
        <p:spPr>
          <a:xfrm>
            <a:off x="6050937" y="3363838"/>
            <a:ext cx="1864703" cy="369332"/>
          </a:xfrm>
          <a:prstGeom prst="rect">
            <a:avLst/>
          </a:prstGeom>
          <a:ln w="50800">
            <a:noFill/>
            <a:miter lim="800000"/>
          </a:ln>
        </p:spPr>
        <p:txBody>
          <a:bodyPr wrap="square" rtlCol="0">
            <a:spAutoFit/>
          </a:bodyPr>
          <a:lstStyle/>
          <a:p>
            <a:pPr marL="0" indent="0" algn="l">
              <a:buNone/>
            </a:pPr>
            <a:r>
              <a:rPr lang="en-US" altLang="zh-CN" sz="1800" b="1" dirty="0" smtClean="0">
                <a:solidFill>
                  <a:schemeClr val="bg1"/>
                </a:solidFill>
                <a:latin typeface="宋体" panose="02010600030101010101" pitchFamily="2" charset="-122"/>
                <a:ea typeface="宋体" panose="02010600030101010101" pitchFamily="2" charset="-122"/>
              </a:rPr>
              <a:t>cursor</a:t>
            </a:r>
            <a:endParaRPr lang="zh-CN" altLang="en-US" sz="1800" b="1" dirty="0" smtClean="0">
              <a:solidFill>
                <a:schemeClr val="bg1"/>
              </a:solidFill>
              <a:latin typeface="宋体" panose="02010600030101010101" pitchFamily="2" charset="-122"/>
              <a:ea typeface="宋体" panose="02010600030101010101" pitchFamily="2" charset="-122"/>
            </a:endParaRPr>
          </a:p>
        </p:txBody>
      </p:sp>
      <p:sp>
        <p:nvSpPr>
          <p:cNvPr id="31" name="右箭头 30"/>
          <p:cNvSpPr/>
          <p:nvPr/>
        </p:nvSpPr>
        <p:spPr>
          <a:xfrm rot="10800000">
            <a:off x="6012160" y="4202769"/>
            <a:ext cx="1648679" cy="338361"/>
          </a:xfrm>
          <a:prstGeom prst="rightArrow">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32" name="TextBox 31"/>
          <p:cNvSpPr txBox="1"/>
          <p:nvPr/>
        </p:nvSpPr>
        <p:spPr>
          <a:xfrm>
            <a:off x="6084168" y="3879121"/>
            <a:ext cx="1864703" cy="369332"/>
          </a:xfrm>
          <a:prstGeom prst="rect">
            <a:avLst/>
          </a:prstGeom>
          <a:ln w="50800">
            <a:noFill/>
            <a:miter lim="800000"/>
          </a:ln>
        </p:spPr>
        <p:txBody>
          <a:bodyPr wrap="square" rtlCol="0">
            <a:spAutoFit/>
          </a:bodyPr>
          <a:lstStyle/>
          <a:p>
            <a:pPr marL="0" indent="0" algn="l">
              <a:buNone/>
            </a:pPr>
            <a:r>
              <a:rPr lang="en-US" altLang="zh-CN" sz="1800" b="1" dirty="0" smtClean="0">
                <a:solidFill>
                  <a:schemeClr val="bg1"/>
                </a:solidFill>
                <a:latin typeface="宋体" panose="02010600030101010101" pitchFamily="2" charset="-122"/>
                <a:ea typeface="宋体" panose="02010600030101010101" pitchFamily="2" charset="-122"/>
              </a:rPr>
              <a:t>cursor</a:t>
            </a:r>
            <a:endParaRPr lang="zh-CN" altLang="en-US" sz="1800" b="1" dirty="0" smtClean="0">
              <a:solidFill>
                <a:schemeClr val="bg1"/>
              </a:solidFill>
              <a:latin typeface="宋体" panose="02010600030101010101" pitchFamily="2" charset="-122"/>
              <a:ea typeface="宋体" panose="02010600030101010101" pitchFamily="2" charset="-122"/>
            </a:endParaRPr>
          </a:p>
        </p:txBody>
      </p:sp>
      <p:sp>
        <p:nvSpPr>
          <p:cNvPr id="33" name="TextBox 32"/>
          <p:cNvSpPr txBox="1"/>
          <p:nvPr/>
        </p:nvSpPr>
        <p:spPr>
          <a:xfrm>
            <a:off x="2159833" y="2941469"/>
            <a:ext cx="1864703" cy="369332"/>
          </a:xfrm>
          <a:prstGeom prst="rect">
            <a:avLst/>
          </a:prstGeom>
          <a:ln w="50800">
            <a:noFill/>
            <a:miter lim="800000"/>
          </a:ln>
        </p:spPr>
        <p:txBody>
          <a:bodyPr wrap="square" rtlCol="0">
            <a:spAutoFit/>
          </a:bodyPr>
          <a:lstStyle/>
          <a:p>
            <a:pPr marL="0" indent="0" algn="l">
              <a:buNone/>
            </a:pPr>
            <a:r>
              <a:rPr lang="en-US" altLang="zh-CN" sz="1800" b="1" dirty="0" smtClean="0">
                <a:solidFill>
                  <a:schemeClr val="bg1"/>
                </a:solidFill>
                <a:latin typeface="宋体" panose="02010600030101010101" pitchFamily="2" charset="-122"/>
                <a:ea typeface="宋体" panose="02010600030101010101" pitchFamily="2" charset="-122"/>
              </a:rPr>
              <a:t>2</a:t>
            </a:r>
            <a:r>
              <a:rPr lang="zh-CN" altLang="en-US" sz="1800" b="1" dirty="0" smtClean="0">
                <a:solidFill>
                  <a:schemeClr val="bg1"/>
                </a:solidFill>
                <a:latin typeface="宋体" panose="02010600030101010101" pitchFamily="2" charset="-122"/>
                <a:ea typeface="宋体" panose="02010600030101010101" pitchFamily="2" charset="-122"/>
              </a:rPr>
              <a:t>、</a:t>
            </a:r>
            <a:r>
              <a:rPr lang="en-US" altLang="zh-CN" sz="1800" b="1" dirty="0" err="1" smtClean="0">
                <a:solidFill>
                  <a:schemeClr val="bg1"/>
                </a:solidFill>
                <a:latin typeface="宋体" panose="02010600030101010101" pitchFamily="2" charset="-122"/>
                <a:ea typeface="宋体" panose="02010600030101010101" pitchFamily="2" charset="-122"/>
              </a:rPr>
              <a:t>getMore</a:t>
            </a:r>
            <a:endParaRPr lang="zh-CN" altLang="en-US" sz="1800" b="1" dirty="0" smtClean="0">
              <a:solidFill>
                <a:schemeClr val="bg1"/>
              </a:solidFill>
              <a:latin typeface="宋体" panose="02010600030101010101" pitchFamily="2" charset="-122"/>
              <a:ea typeface="宋体" panose="02010600030101010101" pitchFamily="2" charset="-122"/>
            </a:endParaRPr>
          </a:p>
        </p:txBody>
      </p:sp>
      <p:sp>
        <p:nvSpPr>
          <p:cNvPr id="34" name="TextBox 33"/>
          <p:cNvSpPr txBox="1"/>
          <p:nvPr/>
        </p:nvSpPr>
        <p:spPr>
          <a:xfrm>
            <a:off x="2100637" y="3621672"/>
            <a:ext cx="1864703" cy="369332"/>
          </a:xfrm>
          <a:prstGeom prst="rect">
            <a:avLst/>
          </a:prstGeom>
          <a:ln w="50800">
            <a:noFill/>
            <a:miter lim="800000"/>
          </a:ln>
        </p:spPr>
        <p:txBody>
          <a:bodyPr wrap="square" rtlCol="0">
            <a:spAutoFit/>
          </a:bodyPr>
          <a:lstStyle/>
          <a:p>
            <a:pPr marL="0" indent="0" algn="l">
              <a:buNone/>
            </a:pPr>
            <a:r>
              <a:rPr lang="en-US" altLang="zh-CN" sz="1800" b="1" dirty="0" smtClean="0">
                <a:solidFill>
                  <a:schemeClr val="bg1"/>
                </a:solidFill>
                <a:latin typeface="宋体" panose="02010600030101010101" pitchFamily="2" charset="-122"/>
                <a:ea typeface="宋体" panose="02010600030101010101" pitchFamily="2" charset="-122"/>
              </a:rPr>
              <a:t>3</a:t>
            </a:r>
            <a:r>
              <a:rPr lang="zh-CN" altLang="en-US" sz="1800" b="1" dirty="0" smtClean="0">
                <a:solidFill>
                  <a:schemeClr val="bg1"/>
                </a:solidFill>
                <a:latin typeface="宋体" panose="02010600030101010101" pitchFamily="2" charset="-122"/>
                <a:ea typeface="宋体" panose="02010600030101010101" pitchFamily="2" charset="-122"/>
              </a:rPr>
              <a:t>、</a:t>
            </a:r>
            <a:r>
              <a:rPr lang="en-US" altLang="zh-CN" sz="1800" b="1" dirty="0" smtClean="0">
                <a:solidFill>
                  <a:schemeClr val="bg1"/>
                </a:solidFill>
                <a:latin typeface="宋体" panose="02010600030101010101" pitchFamily="2" charset="-122"/>
                <a:ea typeface="宋体" panose="02010600030101010101" pitchFamily="2" charset="-122"/>
              </a:rPr>
              <a:t>Next  Batch</a:t>
            </a:r>
            <a:r>
              <a:rPr lang="en-US" altLang="zh-CN" sz="1800" b="1" dirty="0" smtClean="0">
                <a:solidFill>
                  <a:srgbClr val="666666"/>
                </a:solidFill>
                <a:latin typeface="宋体" panose="02010600030101010101" pitchFamily="2" charset="-122"/>
                <a:ea typeface="宋体" panose="02010600030101010101" pitchFamily="2" charset="-122"/>
              </a:rPr>
              <a:t> </a:t>
            </a:r>
            <a:endParaRPr lang="zh-CN" altLang="en-US" sz="1800" b="1" dirty="0" smtClean="0">
              <a:solidFill>
                <a:srgbClr val="666666"/>
              </a:solidFill>
              <a:latin typeface="宋体" panose="02010600030101010101" pitchFamily="2" charset="-122"/>
              <a:ea typeface="宋体" panose="02010600030101010101" pitchFamily="2" charset="-122"/>
            </a:endParaRPr>
          </a:p>
        </p:txBody>
      </p:sp>
      <p:sp>
        <p:nvSpPr>
          <p:cNvPr id="35" name="TextBox 34"/>
          <p:cNvSpPr txBox="1"/>
          <p:nvPr/>
        </p:nvSpPr>
        <p:spPr>
          <a:xfrm>
            <a:off x="1075993" y="4474003"/>
            <a:ext cx="1864703" cy="369332"/>
          </a:xfrm>
          <a:prstGeom prst="rect">
            <a:avLst/>
          </a:prstGeom>
          <a:ln w="50800">
            <a:noFill/>
            <a:miter lim="800000"/>
          </a:ln>
        </p:spPr>
        <p:txBody>
          <a:bodyPr wrap="square" rtlCol="0">
            <a:spAutoFit/>
          </a:bodyPr>
          <a:lstStyle/>
          <a:p>
            <a:pPr marL="0" indent="0" algn="l">
              <a:buNone/>
            </a:pPr>
            <a:r>
              <a:rPr lang="zh-CN" altLang="en-US" sz="1800" b="1" dirty="0" smtClean="0">
                <a:solidFill>
                  <a:schemeClr val="bg1"/>
                </a:solidFill>
                <a:latin typeface="宋体" panose="02010600030101010101" pitchFamily="2" charset="-122"/>
                <a:ea typeface="宋体" panose="02010600030101010101" pitchFamily="2" charset="-122"/>
              </a:rPr>
              <a:t>数据库</a:t>
            </a:r>
          </a:p>
        </p:txBody>
      </p:sp>
    </p:spTree>
    <p:extLst>
      <p:ext uri="{BB962C8B-B14F-4D97-AF65-F5344CB8AC3E}">
        <p14:creationId xmlns:p14="http://schemas.microsoft.com/office/powerpoint/2010/main" val="190676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500"/>
                                        <p:tgtEl>
                                          <p:spTgt spid="1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500"/>
                                        <p:tgtEl>
                                          <p:spTgt spid="3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3" grpId="0" animBg="1"/>
      <p:bldP spid="18" grpId="0" animBg="1"/>
      <p:bldP spid="19" grpId="0"/>
      <p:bldP spid="23" grpId="0" animBg="1"/>
      <p:bldP spid="24" grpId="0"/>
      <p:bldP spid="26" grpId="0" animBg="1"/>
      <p:bldP spid="27" grpId="0"/>
      <p:bldP spid="29" grpId="0" animBg="1"/>
      <p:bldP spid="30" grpId="0"/>
      <p:bldP spid="31" grpId="0" animBg="1"/>
      <p:bldP spid="32" grpId="0"/>
      <p:bldP spid="33"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MongoDB</a:t>
            </a:r>
            <a:r>
              <a:rPr lang="zh-CN" altLang="en-US" dirty="0"/>
              <a:t>的游标</a:t>
            </a:r>
          </a:p>
        </p:txBody>
      </p:sp>
      <p:sp>
        <p:nvSpPr>
          <p:cNvPr id="4" name="矩形 3"/>
          <p:cNvSpPr/>
          <p:nvPr/>
        </p:nvSpPr>
        <p:spPr>
          <a:xfrm>
            <a:off x="179512" y="972257"/>
            <a:ext cx="8592698" cy="1477328"/>
          </a:xfrm>
          <a:prstGeom prst="rect">
            <a:avLst/>
          </a:prstGeom>
        </p:spPr>
        <p:txBody>
          <a:bodyPr wrap="square">
            <a:spAutoFit/>
          </a:bodyPr>
          <a:lstStyle/>
          <a:p>
            <a:pPr algn="l">
              <a:lnSpc>
                <a:spcPct val="150000"/>
              </a:lnSpc>
            </a:pPr>
            <a:r>
              <a:rPr lang="zh-CN" altLang="en-US" sz="2000" dirty="0" smtClean="0">
                <a:solidFill>
                  <a:schemeClr val="bg1"/>
                </a:solidFill>
                <a:latin typeface="宋体" panose="02010600030101010101" pitchFamily="2" charset="-122"/>
                <a:ea typeface="宋体" panose="02010600030101010101" pitchFamily="2" charset="-122"/>
              </a:rPr>
              <a:t>     这种</a:t>
            </a:r>
            <a:r>
              <a:rPr lang="zh-CN" altLang="en-US" sz="2000" dirty="0">
                <a:solidFill>
                  <a:schemeClr val="bg1"/>
                </a:solidFill>
                <a:latin typeface="宋体" panose="02010600030101010101" pitchFamily="2" charset="-122"/>
                <a:ea typeface="宋体" panose="02010600030101010101" pitchFamily="2" charset="-122"/>
              </a:rPr>
              <a:t>批量返回结果的好处是，一方面，它可以减少客户端对服务器</a:t>
            </a:r>
            <a:r>
              <a:rPr lang="zh-CN" altLang="en-US" sz="2000" dirty="0" smtClean="0">
                <a:solidFill>
                  <a:schemeClr val="bg1"/>
                </a:solidFill>
                <a:latin typeface="宋体" panose="02010600030101010101" pitchFamily="2" charset="-122"/>
                <a:ea typeface="宋体" panose="02010600030101010101" pitchFamily="2" charset="-122"/>
              </a:rPr>
              <a:t>连接次数</a:t>
            </a:r>
            <a:r>
              <a:rPr lang="zh-CN" altLang="en-US" sz="2000" dirty="0">
                <a:solidFill>
                  <a:schemeClr val="bg1"/>
                </a:solidFill>
                <a:latin typeface="宋体" panose="02010600030101010101" pitchFamily="2" charset="-122"/>
                <a:ea typeface="宋体" panose="02010600030101010101" pitchFamily="2" charset="-122"/>
              </a:rPr>
              <a:t>，从而减轻服务器的查询</a:t>
            </a:r>
            <a:r>
              <a:rPr lang="zh-CN" altLang="en-US" sz="2000" dirty="0" smtClean="0">
                <a:solidFill>
                  <a:schemeClr val="bg1"/>
                </a:solidFill>
                <a:latin typeface="宋体" panose="02010600030101010101" pitchFamily="2" charset="-122"/>
                <a:ea typeface="宋体" panose="02010600030101010101" pitchFamily="2" charset="-122"/>
              </a:rPr>
              <a:t>负担</a:t>
            </a:r>
            <a:r>
              <a:rPr lang="zh-CN" altLang="en-US" sz="2000" dirty="0">
                <a:solidFill>
                  <a:schemeClr val="bg1"/>
                </a:solidFill>
                <a:latin typeface="宋体" panose="02010600030101010101" pitchFamily="2" charset="-122"/>
                <a:ea typeface="宋体" panose="02010600030101010101" pitchFamily="2" charset="-122"/>
              </a:rPr>
              <a:t>；</a:t>
            </a:r>
            <a:r>
              <a:rPr lang="zh-CN" altLang="en-US" sz="2000" dirty="0" smtClean="0">
                <a:solidFill>
                  <a:schemeClr val="bg1"/>
                </a:solidFill>
                <a:latin typeface="宋体" panose="02010600030101010101" pitchFamily="2" charset="-122"/>
                <a:ea typeface="宋体" panose="02010600030101010101" pitchFamily="2" charset="-122"/>
              </a:rPr>
              <a:t>另一方面</a:t>
            </a:r>
            <a:r>
              <a:rPr lang="zh-CN" altLang="en-US" sz="2000" dirty="0">
                <a:solidFill>
                  <a:schemeClr val="bg1"/>
                </a:solidFill>
                <a:latin typeface="宋体" panose="02010600030101010101" pitchFamily="2" charset="-122"/>
                <a:ea typeface="宋体" panose="02010600030101010101" pitchFamily="2" charset="-122"/>
              </a:rPr>
              <a:t>，当查询结果集很大时，批量</a:t>
            </a:r>
            <a:r>
              <a:rPr lang="zh-CN" altLang="en-US" sz="2000" dirty="0" smtClean="0">
                <a:solidFill>
                  <a:schemeClr val="bg1"/>
                </a:solidFill>
                <a:latin typeface="宋体" panose="02010600030101010101" pitchFamily="2" charset="-122"/>
                <a:ea typeface="宋体" panose="02010600030101010101" pitchFamily="2" charset="-122"/>
              </a:rPr>
              <a:t>返回</a:t>
            </a:r>
            <a:r>
              <a:rPr lang="zh-CN" altLang="en-US" sz="2000" dirty="0">
                <a:solidFill>
                  <a:schemeClr val="bg1"/>
                </a:solidFill>
                <a:latin typeface="宋体" panose="02010600030101010101" pitchFamily="2" charset="-122"/>
                <a:ea typeface="宋体" panose="02010600030101010101" pitchFamily="2" charset="-122"/>
              </a:rPr>
              <a:t>结果的方式可以减少客户端的等待时间，提高数据的处理</a:t>
            </a:r>
            <a:r>
              <a:rPr lang="zh-CN" altLang="en-US" sz="2000" dirty="0" smtClean="0">
                <a:solidFill>
                  <a:schemeClr val="bg1"/>
                </a:solidFill>
                <a:latin typeface="宋体" panose="02010600030101010101" pitchFamily="2" charset="-122"/>
                <a:ea typeface="宋体" panose="02010600030101010101" pitchFamily="2" charset="-122"/>
              </a:rPr>
              <a:t>效率。</a:t>
            </a:r>
            <a:endParaRPr lang="zh-CN" altLang="en-US" sz="20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9413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MongoDB</a:t>
            </a:r>
            <a:r>
              <a:rPr lang="zh-CN" altLang="en-US" dirty="0"/>
              <a:t>的游标</a:t>
            </a:r>
          </a:p>
        </p:txBody>
      </p:sp>
      <p:sp>
        <p:nvSpPr>
          <p:cNvPr id="4" name="矩形 3"/>
          <p:cNvSpPr/>
          <p:nvPr/>
        </p:nvSpPr>
        <p:spPr>
          <a:xfrm>
            <a:off x="179512" y="972257"/>
            <a:ext cx="8834438" cy="2862322"/>
          </a:xfrm>
          <a:prstGeom prst="rect">
            <a:avLst/>
          </a:prstGeom>
        </p:spPr>
        <p:txBody>
          <a:bodyPr wrap="square">
            <a:spAutoFit/>
          </a:bodyPr>
          <a:lstStyle/>
          <a:p>
            <a:pPr algn="l">
              <a:lnSpc>
                <a:spcPct val="150000"/>
              </a:lnSpc>
            </a:pPr>
            <a:r>
              <a:rPr lang="zh-CN" altLang="en-US" sz="2000" dirty="0" smtClean="0">
                <a:solidFill>
                  <a:schemeClr val="bg1"/>
                </a:solidFill>
                <a:latin typeface="宋体" panose="02010600030101010101" pitchFamily="2" charset="-122"/>
                <a:ea typeface="宋体" panose="02010600030101010101" pitchFamily="2" charset="-122"/>
              </a:rPr>
              <a:t>    在</a:t>
            </a:r>
            <a:r>
              <a:rPr lang="en-US" altLang="zh-CN" sz="2000" dirty="0" err="1">
                <a:solidFill>
                  <a:schemeClr val="bg1"/>
                </a:solidFill>
                <a:latin typeface="宋体" panose="02010600030101010101" pitchFamily="2" charset="-122"/>
                <a:ea typeface="宋体" panose="02010600030101010101" pitchFamily="2" charset="-122"/>
              </a:rPr>
              <a:t>MongoDB</a:t>
            </a:r>
            <a:r>
              <a:rPr lang="zh-CN" altLang="en-US" sz="2000" dirty="0">
                <a:solidFill>
                  <a:schemeClr val="bg1"/>
                </a:solidFill>
                <a:latin typeface="宋体" panose="02010600030101010101" pitchFamily="2" charset="-122"/>
                <a:ea typeface="宋体" panose="02010600030101010101" pitchFamily="2" charset="-122"/>
              </a:rPr>
              <a:t>中，提供了类似关系型数据的游标</a:t>
            </a:r>
            <a:r>
              <a:rPr lang="en-US" altLang="zh-CN" sz="2000" b="1" dirty="0">
                <a:solidFill>
                  <a:srgbClr val="FF5C00"/>
                </a:solidFill>
                <a:latin typeface="宋体" panose="02010600030101010101" pitchFamily="2" charset="-122"/>
                <a:ea typeface="宋体" panose="02010600030101010101" pitchFamily="2" charset="-122"/>
              </a:rPr>
              <a:t>cursor</a:t>
            </a:r>
            <a:r>
              <a:rPr lang="zh-CN" altLang="en-US" sz="2000" dirty="0">
                <a:solidFill>
                  <a:schemeClr val="bg1"/>
                </a:solidFill>
                <a:latin typeface="宋体" panose="02010600030101010101" pitchFamily="2" charset="-122"/>
                <a:ea typeface="宋体" panose="02010600030101010101" pitchFamily="2" charset="-122"/>
              </a:rPr>
              <a:t>对象，使用</a:t>
            </a:r>
            <a:r>
              <a:rPr lang="zh-CN" altLang="en-US" sz="2000" dirty="0" smtClean="0">
                <a:solidFill>
                  <a:schemeClr val="bg1"/>
                </a:solidFill>
                <a:latin typeface="宋体" panose="02010600030101010101" pitchFamily="2" charset="-122"/>
                <a:ea typeface="宋体" panose="02010600030101010101" pitchFamily="2" charset="-122"/>
              </a:rPr>
              <a:t>它来</a:t>
            </a:r>
            <a:r>
              <a:rPr lang="zh-CN" altLang="en-US" sz="2000" dirty="0">
                <a:solidFill>
                  <a:schemeClr val="bg1"/>
                </a:solidFill>
                <a:latin typeface="宋体" panose="02010600030101010101" pitchFamily="2" charset="-122"/>
                <a:ea typeface="宋体" panose="02010600030101010101" pitchFamily="2" charset="-122"/>
              </a:rPr>
              <a:t>遍历结果集中的数据</a:t>
            </a:r>
            <a:r>
              <a:rPr lang="zh-CN" altLang="en-US" sz="2000" dirty="0" smtClean="0">
                <a:solidFill>
                  <a:schemeClr val="bg1"/>
                </a:solidFill>
                <a:latin typeface="宋体" panose="02010600030101010101" pitchFamily="2" charset="-122"/>
                <a:ea typeface="宋体" panose="02010600030101010101" pitchFamily="2" charset="-122"/>
              </a:rPr>
              <a:t>。</a:t>
            </a:r>
            <a:endParaRPr lang="en-US" altLang="zh-CN" sz="2000" dirty="0" smtClean="0">
              <a:solidFill>
                <a:schemeClr val="bg1"/>
              </a:solidFill>
              <a:latin typeface="宋体" panose="02010600030101010101" pitchFamily="2" charset="-122"/>
              <a:ea typeface="宋体" panose="02010600030101010101" pitchFamily="2" charset="-122"/>
            </a:endParaRPr>
          </a:p>
          <a:p>
            <a:pPr algn="l">
              <a:lnSpc>
                <a:spcPct val="150000"/>
              </a:lnSpc>
            </a:pPr>
            <a:r>
              <a:rPr lang="en-US" altLang="zh-CN" sz="2000" dirty="0">
                <a:solidFill>
                  <a:schemeClr val="bg1"/>
                </a:solidFill>
                <a:latin typeface="宋体" panose="02010600030101010101" pitchFamily="2" charset="-122"/>
                <a:ea typeface="宋体" panose="02010600030101010101" pitchFamily="2" charset="-122"/>
              </a:rPr>
              <a:t> </a:t>
            </a:r>
            <a:r>
              <a:rPr lang="en-US" altLang="zh-CN" sz="2000" dirty="0" smtClean="0">
                <a:solidFill>
                  <a:schemeClr val="bg1"/>
                </a:solidFill>
                <a:latin typeface="宋体" panose="02010600030101010101" pitchFamily="2" charset="-122"/>
                <a:ea typeface="宋体" panose="02010600030101010101" pitchFamily="2" charset="-122"/>
              </a:rPr>
              <a:t>   </a:t>
            </a:r>
            <a:r>
              <a:rPr lang="en-US" altLang="zh-CN" sz="2000" dirty="0" err="1" smtClean="0">
                <a:solidFill>
                  <a:schemeClr val="bg1"/>
                </a:solidFill>
                <a:latin typeface="宋体" panose="02010600030101010101" pitchFamily="2" charset="-122"/>
                <a:ea typeface="宋体" panose="02010600030101010101" pitchFamily="2" charset="-122"/>
              </a:rPr>
              <a:t>MongoDB</a:t>
            </a:r>
            <a:r>
              <a:rPr lang="zh-CN" altLang="en-US" sz="2000" dirty="0" smtClean="0">
                <a:solidFill>
                  <a:schemeClr val="bg1"/>
                </a:solidFill>
                <a:latin typeface="宋体" panose="02010600030101010101" pitchFamily="2" charset="-122"/>
                <a:ea typeface="宋体" panose="02010600030101010101" pitchFamily="2" charset="-122"/>
              </a:rPr>
              <a:t>手册对游标的定义为：</a:t>
            </a:r>
            <a:r>
              <a:rPr lang="en-US" altLang="zh-CN" sz="2000" b="1" dirty="0" smtClean="0">
                <a:solidFill>
                  <a:srgbClr val="FF5C00"/>
                </a:solidFill>
                <a:latin typeface="Calibri" panose="020F0502020204030204" pitchFamily="34" charset="0"/>
                <a:ea typeface="宋体" panose="02010600030101010101" pitchFamily="2" charset="-122"/>
              </a:rPr>
              <a:t>” A pointer to the  result set  of a query .Client can iterate through a cursor to retrieve results.”</a:t>
            </a:r>
          </a:p>
          <a:p>
            <a:pPr algn="l">
              <a:lnSpc>
                <a:spcPct val="150000"/>
              </a:lnSpc>
            </a:pPr>
            <a:endParaRPr lang="en-US" altLang="zh-CN" sz="2000" b="1" dirty="0" smtClean="0">
              <a:solidFill>
                <a:srgbClr val="FF5C00"/>
              </a:solidFill>
              <a:latin typeface="Calibri" panose="020F0502020204030204" pitchFamily="34" charset="0"/>
              <a:ea typeface="宋体" panose="02010600030101010101" pitchFamily="2" charset="-122"/>
            </a:endParaRPr>
          </a:p>
          <a:p>
            <a:pPr algn="l">
              <a:lnSpc>
                <a:spcPct val="150000"/>
              </a:lnSpc>
            </a:pPr>
            <a:r>
              <a:rPr lang="en-US" altLang="zh-CN" sz="2000" dirty="0">
                <a:solidFill>
                  <a:schemeClr val="bg1"/>
                </a:solidFill>
                <a:latin typeface="宋体" panose="02010600030101010101" pitchFamily="2" charset="-122"/>
                <a:ea typeface="宋体" panose="02010600030101010101" pitchFamily="2" charset="-122"/>
              </a:rPr>
              <a:t> </a:t>
            </a:r>
            <a:r>
              <a:rPr lang="en-US" altLang="zh-CN" sz="2000" dirty="0" smtClean="0">
                <a:solidFill>
                  <a:schemeClr val="bg1"/>
                </a:solidFill>
                <a:latin typeface="宋体" panose="02010600030101010101" pitchFamily="2" charset="-122"/>
                <a:ea typeface="宋体" panose="02010600030101010101" pitchFamily="2" charset="-122"/>
              </a:rPr>
              <a:t>   </a:t>
            </a:r>
            <a:r>
              <a:rPr lang="zh-CN" altLang="en-US" sz="2000" dirty="0" smtClean="0">
                <a:solidFill>
                  <a:schemeClr val="bg1"/>
                </a:solidFill>
                <a:latin typeface="宋体" panose="02010600030101010101" pitchFamily="2" charset="-122"/>
                <a:ea typeface="宋体" panose="02010600030101010101" pitchFamily="2" charset="-122"/>
              </a:rPr>
              <a:t>可以从两方面看待游标：客户端的游标以及客户端游标表示的数据库游标。</a:t>
            </a:r>
            <a:endParaRPr lang="zh-CN" altLang="en-US" sz="20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7686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MongoDB</a:t>
            </a:r>
            <a:r>
              <a:rPr lang="zh-CN" altLang="en-US" dirty="0"/>
              <a:t>的游标</a:t>
            </a:r>
          </a:p>
        </p:txBody>
      </p:sp>
      <p:sp>
        <p:nvSpPr>
          <p:cNvPr id="4" name="矩形 3"/>
          <p:cNvSpPr/>
          <p:nvPr/>
        </p:nvSpPr>
        <p:spPr>
          <a:xfrm>
            <a:off x="179512" y="972257"/>
            <a:ext cx="8834438" cy="481863"/>
          </a:xfrm>
          <a:prstGeom prst="rect">
            <a:avLst/>
          </a:prstGeom>
        </p:spPr>
        <p:txBody>
          <a:bodyPr wrap="square">
            <a:spAutoFit/>
          </a:bodyPr>
          <a:lstStyle/>
          <a:p>
            <a:pPr algn="l">
              <a:lnSpc>
                <a:spcPct val="150000"/>
              </a:lnSpc>
            </a:pPr>
            <a:r>
              <a:rPr lang="zh-CN" altLang="en-US" sz="2000" dirty="0" smtClean="0">
                <a:solidFill>
                  <a:schemeClr val="bg1"/>
                </a:solidFill>
                <a:latin typeface="宋体" panose="02010600030101010101" pitchFamily="2" charset="-122"/>
                <a:ea typeface="宋体" panose="02010600030101010101" pitchFamily="2" charset="-122"/>
              </a:rPr>
              <a:t>   针对游标，</a:t>
            </a:r>
            <a:r>
              <a:rPr lang="en-US" altLang="zh-CN" sz="2000" dirty="0" err="1" smtClean="0">
                <a:solidFill>
                  <a:schemeClr val="bg1"/>
                </a:solidFill>
                <a:latin typeface="宋体" panose="02010600030101010101" pitchFamily="2" charset="-122"/>
                <a:ea typeface="宋体" panose="02010600030101010101" pitchFamily="2" charset="-122"/>
              </a:rPr>
              <a:t>MongoDB</a:t>
            </a:r>
            <a:r>
              <a:rPr lang="zh-CN" altLang="en-US" sz="2000" dirty="0" smtClean="0">
                <a:solidFill>
                  <a:schemeClr val="bg1"/>
                </a:solidFill>
                <a:latin typeface="宋体" panose="02010600030101010101" pitchFamily="2" charset="-122"/>
                <a:ea typeface="宋体" panose="02010600030101010101" pitchFamily="2" charset="-122"/>
              </a:rPr>
              <a:t>提供了许多函数，主要包括：</a:t>
            </a:r>
            <a:endParaRPr lang="zh-CN" altLang="en-US" sz="2000" dirty="0">
              <a:solidFill>
                <a:schemeClr val="bg1"/>
              </a:solidFill>
              <a:latin typeface="宋体" panose="02010600030101010101" pitchFamily="2" charset="-122"/>
              <a:ea typeface="宋体" panose="02010600030101010101" pitchFamily="2" charset="-122"/>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707654"/>
            <a:ext cx="6989763"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32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MongoDB</a:t>
            </a:r>
            <a:r>
              <a:rPr lang="zh-CN" altLang="en-US" dirty="0"/>
              <a:t>的游标</a:t>
            </a:r>
          </a:p>
        </p:txBody>
      </p:sp>
      <p:sp>
        <p:nvSpPr>
          <p:cNvPr id="4" name="矩形 3"/>
          <p:cNvSpPr/>
          <p:nvPr/>
        </p:nvSpPr>
        <p:spPr>
          <a:xfrm>
            <a:off x="179512" y="972257"/>
            <a:ext cx="8834438" cy="4247317"/>
          </a:xfrm>
          <a:prstGeom prst="rect">
            <a:avLst/>
          </a:prstGeom>
        </p:spPr>
        <p:txBody>
          <a:bodyPr wrap="square">
            <a:spAutoFit/>
          </a:bodyPr>
          <a:lstStyle/>
          <a:p>
            <a:pPr algn="l">
              <a:lnSpc>
                <a:spcPct val="150000"/>
              </a:lnSpc>
            </a:pPr>
            <a:r>
              <a:rPr lang="zh-CN" altLang="en-US" sz="2000" dirty="0" smtClean="0">
                <a:solidFill>
                  <a:schemeClr val="bg1"/>
                </a:solidFill>
                <a:latin typeface="宋体" panose="02010600030101010101" pitchFamily="2" charset="-122"/>
                <a:ea typeface="宋体" panose="02010600030101010101" pitchFamily="2" charset="-122"/>
              </a:rPr>
              <a:t>使用游标时，需要注意下面几个问题：</a:t>
            </a:r>
            <a:endParaRPr lang="en-US" altLang="zh-CN" sz="2000" dirty="0" smtClean="0">
              <a:solidFill>
                <a:schemeClr val="bg1"/>
              </a:solidFill>
              <a:latin typeface="宋体" panose="02010600030101010101" pitchFamily="2" charset="-122"/>
              <a:ea typeface="宋体" panose="02010600030101010101" pitchFamily="2" charset="-122"/>
            </a:endParaRPr>
          </a:p>
          <a:p>
            <a:pPr algn="l">
              <a:lnSpc>
                <a:spcPct val="150000"/>
              </a:lnSpc>
            </a:pPr>
            <a:r>
              <a:rPr lang="zh-CN" altLang="en-US" sz="2000" dirty="0">
                <a:solidFill>
                  <a:schemeClr val="bg1"/>
                </a:solidFill>
                <a:latin typeface="宋体" panose="02010600030101010101" pitchFamily="2" charset="-122"/>
                <a:ea typeface="宋体" panose="02010600030101010101" pitchFamily="2" charset="-122"/>
              </a:rPr>
              <a:t>  </a:t>
            </a:r>
            <a:r>
              <a:rPr lang="en-US" altLang="zh-CN" sz="2000" dirty="0" smtClean="0">
                <a:solidFill>
                  <a:schemeClr val="bg1"/>
                </a:solidFill>
                <a:latin typeface="宋体" panose="02010600030101010101" pitchFamily="2" charset="-122"/>
                <a:ea typeface="宋体" panose="02010600030101010101" pitchFamily="2" charset="-122"/>
              </a:rPr>
              <a:t>1</a:t>
            </a:r>
            <a:r>
              <a:rPr lang="zh-CN" altLang="en-US" sz="2000" dirty="0" smtClean="0">
                <a:solidFill>
                  <a:schemeClr val="bg1"/>
                </a:solidFill>
                <a:latin typeface="宋体" panose="02010600030101010101" pitchFamily="2" charset="-122"/>
                <a:ea typeface="宋体" panose="02010600030101010101" pitchFamily="2" charset="-122"/>
              </a:rPr>
              <a:t>、当</a:t>
            </a:r>
            <a:r>
              <a:rPr lang="zh-CN" altLang="en-US" sz="2000" dirty="0">
                <a:solidFill>
                  <a:schemeClr val="bg1"/>
                </a:solidFill>
                <a:latin typeface="宋体" panose="02010600030101010101" pitchFamily="2" charset="-122"/>
                <a:ea typeface="宋体" panose="02010600030101010101" pitchFamily="2" charset="-122"/>
              </a:rPr>
              <a:t>调用</a:t>
            </a:r>
            <a:r>
              <a:rPr lang="en-US" altLang="zh-CN" sz="2000" dirty="0">
                <a:solidFill>
                  <a:schemeClr val="bg1"/>
                </a:solidFill>
                <a:latin typeface="宋体" panose="02010600030101010101" pitchFamily="2" charset="-122"/>
                <a:ea typeface="宋体" panose="02010600030101010101" pitchFamily="2" charset="-122"/>
              </a:rPr>
              <a:t>find</a:t>
            </a:r>
            <a:r>
              <a:rPr lang="zh-CN" altLang="en-US" sz="2000" dirty="0">
                <a:solidFill>
                  <a:schemeClr val="bg1"/>
                </a:solidFill>
                <a:latin typeface="宋体" panose="02010600030101010101" pitchFamily="2" charset="-122"/>
                <a:ea typeface="宋体" panose="02010600030101010101" pitchFamily="2" charset="-122"/>
              </a:rPr>
              <a:t>函数时，</a:t>
            </a:r>
            <a:r>
              <a:rPr lang="en-US" altLang="zh-CN" sz="2000" dirty="0">
                <a:solidFill>
                  <a:schemeClr val="bg1"/>
                </a:solidFill>
                <a:latin typeface="宋体" panose="02010600030101010101" pitchFamily="2" charset="-122"/>
                <a:ea typeface="宋体" panose="02010600030101010101" pitchFamily="2" charset="-122"/>
              </a:rPr>
              <a:t>shell</a:t>
            </a:r>
            <a:r>
              <a:rPr lang="zh-CN" altLang="en-US" sz="2000" dirty="0">
                <a:solidFill>
                  <a:schemeClr val="bg1"/>
                </a:solidFill>
                <a:latin typeface="宋体" panose="02010600030101010101" pitchFamily="2" charset="-122"/>
                <a:ea typeface="宋体" panose="02010600030101010101" pitchFamily="2" charset="-122"/>
              </a:rPr>
              <a:t>并不立即查询数据库，而是</a:t>
            </a:r>
            <a:r>
              <a:rPr lang="zh-CN" altLang="en-US" sz="2000" b="1" dirty="0">
                <a:solidFill>
                  <a:srgbClr val="FF0000"/>
                </a:solidFill>
                <a:latin typeface="宋体" panose="02010600030101010101" pitchFamily="2" charset="-122"/>
                <a:ea typeface="宋体" panose="02010600030101010101" pitchFamily="2" charset="-122"/>
              </a:rPr>
              <a:t>等真正</a:t>
            </a:r>
            <a:r>
              <a:rPr lang="zh-CN" altLang="en-US" sz="2000" b="1" dirty="0" smtClean="0">
                <a:solidFill>
                  <a:srgbClr val="FF0000"/>
                </a:solidFill>
                <a:latin typeface="宋体" panose="02010600030101010101" pitchFamily="2" charset="-122"/>
                <a:ea typeface="宋体" panose="02010600030101010101" pitchFamily="2" charset="-122"/>
              </a:rPr>
              <a:t>开始获取结果</a:t>
            </a:r>
            <a:r>
              <a:rPr lang="zh-CN" altLang="en-US" sz="2000" dirty="0" smtClean="0">
                <a:solidFill>
                  <a:schemeClr val="bg1"/>
                </a:solidFill>
                <a:latin typeface="宋体" panose="02010600030101010101" pitchFamily="2" charset="-122"/>
                <a:ea typeface="宋体" panose="02010600030101010101" pitchFamily="2" charset="-122"/>
              </a:rPr>
              <a:t>时才</a:t>
            </a:r>
            <a:r>
              <a:rPr lang="zh-CN" altLang="en-US" sz="2000" dirty="0">
                <a:solidFill>
                  <a:schemeClr val="bg1"/>
                </a:solidFill>
                <a:latin typeface="宋体" panose="02010600030101010101" pitchFamily="2" charset="-122"/>
                <a:ea typeface="宋体" panose="02010600030101010101" pitchFamily="2" charset="-122"/>
              </a:rPr>
              <a:t>发送查询</a:t>
            </a:r>
            <a:r>
              <a:rPr lang="zh-CN" altLang="en-US" sz="2000" dirty="0" smtClean="0">
                <a:solidFill>
                  <a:schemeClr val="bg1"/>
                </a:solidFill>
                <a:latin typeface="宋体" panose="02010600030101010101" pitchFamily="2" charset="-122"/>
                <a:ea typeface="宋体" panose="02010600030101010101" pitchFamily="2" charset="-122"/>
              </a:rPr>
              <a:t>请求</a:t>
            </a:r>
            <a:endParaRPr lang="en-US" altLang="zh-CN" sz="2000" dirty="0" smtClean="0">
              <a:solidFill>
                <a:schemeClr val="bg1"/>
              </a:solidFill>
              <a:latin typeface="宋体" panose="02010600030101010101" pitchFamily="2" charset="-122"/>
              <a:ea typeface="宋体" panose="02010600030101010101" pitchFamily="2" charset="-122"/>
            </a:endParaRPr>
          </a:p>
          <a:p>
            <a:pPr algn="l">
              <a:lnSpc>
                <a:spcPct val="150000"/>
              </a:lnSpc>
            </a:pPr>
            <a:r>
              <a:rPr lang="en-US" altLang="zh-CN" sz="2000" dirty="0" err="1">
                <a:solidFill>
                  <a:schemeClr val="bg1"/>
                </a:solidFill>
                <a:latin typeface="Calibri" panose="020F0502020204030204" pitchFamily="34" charset="0"/>
              </a:rPr>
              <a:t>var</a:t>
            </a:r>
            <a:r>
              <a:rPr lang="en-US" altLang="zh-CN" sz="2000" dirty="0">
                <a:solidFill>
                  <a:schemeClr val="bg1"/>
                </a:solidFill>
                <a:latin typeface="Calibri" panose="020F0502020204030204" pitchFamily="34" charset="0"/>
              </a:rPr>
              <a:t> cursor = </a:t>
            </a:r>
            <a:r>
              <a:rPr lang="en-US" altLang="zh-CN" sz="2000" dirty="0" err="1">
                <a:solidFill>
                  <a:schemeClr val="bg1"/>
                </a:solidFill>
                <a:latin typeface="Calibri" panose="020F0502020204030204" pitchFamily="34" charset="0"/>
              </a:rPr>
              <a:t>db.student.find</a:t>
            </a:r>
            <a:r>
              <a:rPr lang="en-US" altLang="zh-CN" sz="2000" dirty="0" smtClean="0">
                <a:solidFill>
                  <a:schemeClr val="bg1"/>
                </a:solidFill>
                <a:latin typeface="Calibri" panose="020F0502020204030204" pitchFamily="34" charset="0"/>
              </a:rPr>
              <a:t>().sort</a:t>
            </a:r>
            <a:r>
              <a:rPr lang="en-US" altLang="zh-CN" sz="2000" dirty="0">
                <a:solidFill>
                  <a:schemeClr val="bg1"/>
                </a:solidFill>
                <a:latin typeface="Calibri" panose="020F0502020204030204" pitchFamily="34" charset="0"/>
              </a:rPr>
              <a:t>({age:1</a:t>
            </a:r>
            <a:r>
              <a:rPr lang="en-US" altLang="zh-CN" sz="2000" dirty="0" smtClean="0">
                <a:solidFill>
                  <a:schemeClr val="bg1"/>
                </a:solidFill>
                <a:latin typeface="Calibri" panose="020F0502020204030204" pitchFamily="34" charset="0"/>
              </a:rPr>
              <a:t>})</a:t>
            </a:r>
            <a:r>
              <a:rPr lang="en-US" altLang="zh-CN" sz="2000" dirty="0">
                <a:solidFill>
                  <a:schemeClr val="bg1"/>
                </a:solidFill>
                <a:latin typeface="Calibri" panose="020F0502020204030204" pitchFamily="34" charset="0"/>
              </a:rPr>
              <a:t>.limit(2</a:t>
            </a:r>
            <a:r>
              <a:rPr lang="en-US" altLang="zh-CN" sz="2000" dirty="0" smtClean="0">
                <a:solidFill>
                  <a:schemeClr val="bg1"/>
                </a:solidFill>
                <a:latin typeface="Calibri" panose="020F0502020204030204" pitchFamily="34" charset="0"/>
              </a:rPr>
              <a:t>).</a:t>
            </a:r>
            <a:r>
              <a:rPr lang="en-US" altLang="zh-CN" sz="2000" dirty="0">
                <a:solidFill>
                  <a:schemeClr val="bg1"/>
                </a:solidFill>
                <a:latin typeface="Calibri" panose="020F0502020204030204" pitchFamily="34" charset="0"/>
              </a:rPr>
              <a:t>skip(10</a:t>
            </a:r>
            <a:r>
              <a:rPr lang="en-US" altLang="zh-CN" sz="2000" dirty="0" smtClean="0">
                <a:solidFill>
                  <a:schemeClr val="bg1"/>
                </a:solidFill>
                <a:latin typeface="Calibri" panose="020F0502020204030204" pitchFamily="34" charset="0"/>
              </a:rPr>
              <a:t>);</a:t>
            </a:r>
          </a:p>
          <a:p>
            <a:pPr algn="l">
              <a:lnSpc>
                <a:spcPct val="150000"/>
              </a:lnSpc>
            </a:pPr>
            <a:r>
              <a:rPr lang="en-US" altLang="zh-CN" sz="2000" dirty="0" err="1">
                <a:solidFill>
                  <a:schemeClr val="bg1"/>
                </a:solidFill>
                <a:latin typeface="Calibri" panose="020F0502020204030204" pitchFamily="34" charset="0"/>
              </a:rPr>
              <a:t>var</a:t>
            </a:r>
            <a:r>
              <a:rPr lang="en-US" altLang="zh-CN" sz="2000" dirty="0">
                <a:solidFill>
                  <a:schemeClr val="bg1"/>
                </a:solidFill>
                <a:latin typeface="Calibri" panose="020F0502020204030204" pitchFamily="34" charset="0"/>
              </a:rPr>
              <a:t> cursor = </a:t>
            </a:r>
            <a:r>
              <a:rPr lang="en-US" altLang="zh-CN" sz="2000" dirty="0" err="1">
                <a:solidFill>
                  <a:schemeClr val="bg1"/>
                </a:solidFill>
                <a:latin typeface="Calibri" panose="020F0502020204030204" pitchFamily="34" charset="0"/>
              </a:rPr>
              <a:t>db.student.find</a:t>
            </a:r>
            <a:r>
              <a:rPr lang="en-US" altLang="zh-CN" sz="2000" dirty="0" smtClean="0">
                <a:solidFill>
                  <a:schemeClr val="bg1"/>
                </a:solidFill>
                <a:latin typeface="Calibri" panose="020F0502020204030204" pitchFamily="34" charset="0"/>
              </a:rPr>
              <a:t>().limit(2).</a:t>
            </a:r>
            <a:r>
              <a:rPr lang="en-US" altLang="zh-CN" sz="2000" dirty="0">
                <a:solidFill>
                  <a:schemeClr val="bg1"/>
                </a:solidFill>
                <a:latin typeface="Calibri" panose="020F0502020204030204" pitchFamily="34" charset="0"/>
              </a:rPr>
              <a:t>sort({age:1}).</a:t>
            </a:r>
            <a:r>
              <a:rPr lang="en-US" altLang="zh-CN" sz="2000" dirty="0" smtClean="0">
                <a:solidFill>
                  <a:schemeClr val="bg1"/>
                </a:solidFill>
                <a:latin typeface="Calibri" panose="020F0502020204030204" pitchFamily="34" charset="0"/>
              </a:rPr>
              <a:t>skip(10</a:t>
            </a:r>
            <a:r>
              <a:rPr lang="en-US" altLang="zh-CN" sz="2000" dirty="0">
                <a:solidFill>
                  <a:schemeClr val="bg1"/>
                </a:solidFill>
                <a:latin typeface="Calibri" panose="020F0502020204030204" pitchFamily="34" charset="0"/>
              </a:rPr>
              <a:t>);</a:t>
            </a:r>
            <a:endParaRPr lang="en-US" altLang="zh-CN" sz="2000" dirty="0">
              <a:solidFill>
                <a:schemeClr val="bg1"/>
              </a:solidFill>
              <a:latin typeface="宋体" panose="02010600030101010101" pitchFamily="2" charset="-122"/>
              <a:ea typeface="宋体" panose="02010600030101010101" pitchFamily="2" charset="-122"/>
            </a:endParaRPr>
          </a:p>
          <a:p>
            <a:pPr algn="l">
              <a:lnSpc>
                <a:spcPct val="150000"/>
              </a:lnSpc>
            </a:pPr>
            <a:r>
              <a:rPr lang="en-US" altLang="zh-CN" sz="2000" dirty="0" err="1" smtClean="0">
                <a:solidFill>
                  <a:schemeClr val="bg1"/>
                </a:solidFill>
                <a:latin typeface="Calibri" panose="020F0502020204030204" pitchFamily="34" charset="0"/>
              </a:rPr>
              <a:t>var</a:t>
            </a:r>
            <a:r>
              <a:rPr lang="en-US" altLang="zh-CN" sz="2000" dirty="0" smtClean="0">
                <a:solidFill>
                  <a:schemeClr val="bg1"/>
                </a:solidFill>
                <a:latin typeface="Calibri" panose="020F0502020204030204" pitchFamily="34" charset="0"/>
              </a:rPr>
              <a:t> cursor </a:t>
            </a:r>
            <a:r>
              <a:rPr lang="en-US" altLang="zh-CN" sz="2000" dirty="0">
                <a:solidFill>
                  <a:schemeClr val="bg1"/>
                </a:solidFill>
                <a:latin typeface="Calibri" panose="020F0502020204030204" pitchFamily="34" charset="0"/>
              </a:rPr>
              <a:t>= </a:t>
            </a:r>
            <a:r>
              <a:rPr lang="en-US" altLang="zh-CN" sz="2000" dirty="0" err="1" smtClean="0">
                <a:solidFill>
                  <a:schemeClr val="bg1"/>
                </a:solidFill>
                <a:latin typeface="Calibri" panose="020F0502020204030204" pitchFamily="34" charset="0"/>
              </a:rPr>
              <a:t>db.student.find</a:t>
            </a:r>
            <a:r>
              <a:rPr lang="en-US" altLang="zh-CN" sz="2000" dirty="0">
                <a:solidFill>
                  <a:schemeClr val="bg1"/>
                </a:solidFill>
                <a:latin typeface="Calibri" panose="020F0502020204030204" pitchFamily="34" charset="0"/>
              </a:rPr>
              <a:t>().</a:t>
            </a:r>
            <a:r>
              <a:rPr lang="en-US" altLang="zh-CN" sz="2000" dirty="0" smtClean="0">
                <a:solidFill>
                  <a:schemeClr val="bg1"/>
                </a:solidFill>
                <a:latin typeface="Calibri" panose="020F0502020204030204" pitchFamily="34" charset="0"/>
              </a:rPr>
              <a:t>skip(10</a:t>
            </a:r>
            <a:r>
              <a:rPr lang="en-US" altLang="zh-CN" sz="2000" dirty="0">
                <a:solidFill>
                  <a:schemeClr val="bg1"/>
                </a:solidFill>
                <a:latin typeface="Calibri" panose="020F0502020204030204" pitchFamily="34" charset="0"/>
              </a:rPr>
              <a:t>).</a:t>
            </a:r>
            <a:r>
              <a:rPr lang="en-US" altLang="zh-CN" sz="2000" dirty="0" smtClean="0">
                <a:solidFill>
                  <a:schemeClr val="bg1"/>
                </a:solidFill>
                <a:latin typeface="Calibri" panose="020F0502020204030204" pitchFamily="34" charset="0"/>
              </a:rPr>
              <a:t>limit(2).sort({age:1});</a:t>
            </a:r>
            <a:r>
              <a:rPr lang="zh-CN" altLang="en-US" sz="2000" dirty="0">
                <a:solidFill>
                  <a:schemeClr val="bg1"/>
                </a:solidFill>
                <a:latin typeface="Calibri" panose="020F0502020204030204" pitchFamily="34" charset="0"/>
                <a:ea typeface="宋体" panose="02010600030101010101" pitchFamily="2" charset="-122"/>
              </a:rPr>
              <a:t/>
            </a:r>
            <a:br>
              <a:rPr lang="zh-CN" altLang="en-US" sz="2000" dirty="0">
                <a:solidFill>
                  <a:schemeClr val="bg1"/>
                </a:solidFill>
                <a:latin typeface="Calibri" panose="020F0502020204030204" pitchFamily="34" charset="0"/>
                <a:ea typeface="宋体" panose="02010600030101010101" pitchFamily="2" charset="-122"/>
              </a:rPr>
            </a:br>
            <a:r>
              <a:rPr lang="zh-CN" altLang="en-US" sz="2000" dirty="0">
                <a:solidFill>
                  <a:schemeClr val="bg1"/>
                </a:solidFill>
                <a:latin typeface="宋体" panose="02010600030101010101" pitchFamily="2" charset="-122"/>
                <a:ea typeface="宋体" panose="02010600030101010101" pitchFamily="2" charset="-122"/>
              </a:rPr>
              <a:t>  </a:t>
            </a:r>
            <a:r>
              <a:rPr lang="en-US" altLang="zh-CN" sz="2000" dirty="0" smtClean="0">
                <a:solidFill>
                  <a:schemeClr val="bg1"/>
                </a:solidFill>
                <a:latin typeface="宋体" panose="02010600030101010101" pitchFamily="2" charset="-122"/>
                <a:ea typeface="宋体" panose="02010600030101010101" pitchFamily="2" charset="-122"/>
              </a:rPr>
              <a:t>2</a:t>
            </a:r>
            <a:r>
              <a:rPr lang="zh-CN" altLang="en-US" sz="2000" dirty="0" smtClean="0">
                <a:solidFill>
                  <a:schemeClr val="bg1"/>
                </a:solidFill>
                <a:latin typeface="宋体" panose="02010600030101010101" pitchFamily="2" charset="-122"/>
                <a:ea typeface="宋体" panose="02010600030101010101" pitchFamily="2" charset="-122"/>
              </a:rPr>
              <a:t>、游标</a:t>
            </a:r>
            <a:r>
              <a:rPr lang="zh-CN" altLang="en-US" sz="2000" dirty="0">
                <a:solidFill>
                  <a:schemeClr val="bg1"/>
                </a:solidFill>
                <a:latin typeface="宋体" panose="02010600030101010101" pitchFamily="2" charset="-122"/>
                <a:ea typeface="宋体" panose="02010600030101010101" pitchFamily="2" charset="-122"/>
              </a:rPr>
              <a:t>对象的每个方法几乎都返回游标对象本身，这样就可以方便的进行链式函数</a:t>
            </a:r>
            <a:r>
              <a:rPr lang="zh-CN" altLang="en-US" sz="2000" dirty="0" smtClean="0">
                <a:solidFill>
                  <a:schemeClr val="bg1"/>
                </a:solidFill>
                <a:latin typeface="宋体" panose="02010600030101010101" pitchFamily="2" charset="-122"/>
                <a:ea typeface="宋体" panose="02010600030101010101" pitchFamily="2" charset="-122"/>
              </a:rPr>
              <a:t>调用</a:t>
            </a:r>
            <a:r>
              <a:rPr lang="zh-CN" altLang="en-US" sz="2000" dirty="0">
                <a:solidFill>
                  <a:schemeClr val="bg1"/>
                </a:solidFill>
                <a:latin typeface="宋体" panose="02010600030101010101" pitchFamily="2" charset="-122"/>
                <a:ea typeface="宋体" panose="02010600030101010101" pitchFamily="2" charset="-122"/>
              </a:rPr>
              <a:t/>
            </a:r>
            <a:br>
              <a:rPr lang="zh-CN" altLang="en-US" sz="2000" dirty="0">
                <a:solidFill>
                  <a:schemeClr val="bg1"/>
                </a:solidFill>
                <a:latin typeface="宋体" panose="02010600030101010101" pitchFamily="2" charset="-122"/>
                <a:ea typeface="宋体" panose="02010600030101010101" pitchFamily="2" charset="-122"/>
              </a:rPr>
            </a:br>
            <a:r>
              <a:rPr lang="zh-CN" altLang="en-US" sz="2000" dirty="0">
                <a:solidFill>
                  <a:schemeClr val="bg1"/>
                </a:solidFill>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699776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MongoDB</a:t>
            </a:r>
            <a:r>
              <a:rPr lang="zh-CN" altLang="en-US" dirty="0"/>
              <a:t>的游标</a:t>
            </a:r>
          </a:p>
        </p:txBody>
      </p:sp>
      <p:sp>
        <p:nvSpPr>
          <p:cNvPr id="4" name="矩形 3"/>
          <p:cNvSpPr/>
          <p:nvPr/>
        </p:nvSpPr>
        <p:spPr>
          <a:xfrm>
            <a:off x="179512" y="972257"/>
            <a:ext cx="8834438" cy="3323987"/>
          </a:xfrm>
          <a:prstGeom prst="rect">
            <a:avLst/>
          </a:prstGeom>
        </p:spPr>
        <p:txBody>
          <a:bodyPr wrap="square">
            <a:spAutoFit/>
          </a:bodyPr>
          <a:lstStyle/>
          <a:p>
            <a:pPr algn="l">
              <a:lnSpc>
                <a:spcPct val="150000"/>
              </a:lnSpc>
            </a:pPr>
            <a:r>
              <a:rPr lang="zh-CN" altLang="en-US" sz="2000" dirty="0" smtClean="0">
                <a:solidFill>
                  <a:schemeClr val="bg1"/>
                </a:solidFill>
                <a:latin typeface="宋体" panose="02010600030101010101" pitchFamily="2" charset="-122"/>
                <a:ea typeface="宋体" panose="02010600030101010101" pitchFamily="2" charset="-122"/>
              </a:rPr>
              <a:t>使用游标时，需要注意下面几个问题：</a:t>
            </a:r>
            <a:endParaRPr lang="en-US" altLang="zh-CN" sz="2000" dirty="0" smtClean="0">
              <a:solidFill>
                <a:schemeClr val="bg1"/>
              </a:solidFill>
              <a:latin typeface="宋体" panose="02010600030101010101" pitchFamily="2" charset="-122"/>
              <a:ea typeface="宋体" panose="02010600030101010101" pitchFamily="2" charset="-122"/>
            </a:endParaRPr>
          </a:p>
          <a:p>
            <a:pPr algn="l">
              <a:lnSpc>
                <a:spcPct val="150000"/>
              </a:lnSpc>
            </a:pPr>
            <a:r>
              <a:rPr lang="zh-CN" altLang="en-US" sz="2000" dirty="0">
                <a:solidFill>
                  <a:schemeClr val="bg1"/>
                </a:solidFill>
                <a:latin typeface="宋体" panose="02010600030101010101" pitchFamily="2" charset="-122"/>
                <a:ea typeface="宋体" panose="02010600030101010101" pitchFamily="2" charset="-122"/>
              </a:rPr>
              <a:t>  </a:t>
            </a:r>
            <a:r>
              <a:rPr lang="en-US" altLang="zh-CN" sz="2000" dirty="0" smtClean="0">
                <a:solidFill>
                  <a:schemeClr val="bg1"/>
                </a:solidFill>
                <a:latin typeface="宋体" panose="02010600030101010101" pitchFamily="2" charset="-122"/>
                <a:ea typeface="宋体" panose="02010600030101010101" pitchFamily="2" charset="-122"/>
              </a:rPr>
              <a:t>3</a:t>
            </a:r>
            <a:r>
              <a:rPr lang="zh-CN" altLang="en-US" sz="2000" dirty="0" smtClean="0">
                <a:solidFill>
                  <a:schemeClr val="bg1"/>
                </a:solidFill>
                <a:latin typeface="宋体" panose="02010600030101010101" pitchFamily="2" charset="-122"/>
                <a:ea typeface="宋体" panose="02010600030101010101" pitchFamily="2" charset="-122"/>
              </a:rPr>
              <a:t>、</a:t>
            </a:r>
            <a:r>
              <a:rPr lang="en-US" altLang="zh-CN" sz="2000" dirty="0" err="1">
                <a:solidFill>
                  <a:schemeClr val="bg1"/>
                </a:solidFill>
                <a:latin typeface="宋体" panose="02010600030101010101" pitchFamily="2" charset="-122"/>
                <a:ea typeface="宋体" panose="02010600030101010101" pitchFamily="2" charset="-122"/>
              </a:rPr>
              <a:t>MongoDB</a:t>
            </a:r>
            <a:r>
              <a:rPr lang="en-US" altLang="zh-CN" sz="2000" dirty="0">
                <a:solidFill>
                  <a:schemeClr val="bg1"/>
                </a:solidFill>
                <a:latin typeface="宋体" panose="02010600030101010101" pitchFamily="2" charset="-122"/>
                <a:ea typeface="宋体" panose="02010600030101010101" pitchFamily="2" charset="-122"/>
              </a:rPr>
              <a:t> Shell</a:t>
            </a:r>
            <a:r>
              <a:rPr lang="zh-CN" altLang="en-US" sz="2000" dirty="0">
                <a:solidFill>
                  <a:schemeClr val="bg1"/>
                </a:solidFill>
                <a:latin typeface="宋体" panose="02010600030101010101" pitchFamily="2" charset="-122"/>
                <a:ea typeface="宋体" panose="02010600030101010101" pitchFamily="2" charset="-122"/>
              </a:rPr>
              <a:t>中使用游标输出文档包含两种情况</a:t>
            </a:r>
            <a:r>
              <a:rPr lang="zh-CN" altLang="en-US" sz="2000" dirty="0" smtClean="0">
                <a:solidFill>
                  <a:schemeClr val="bg1"/>
                </a:solidFill>
                <a:latin typeface="宋体" panose="02010600030101010101" pitchFamily="2" charset="-122"/>
                <a:ea typeface="宋体" panose="02010600030101010101" pitchFamily="2" charset="-122"/>
              </a:rPr>
              <a:t>：</a:t>
            </a:r>
            <a:endParaRPr lang="en-US" altLang="zh-CN" sz="2000" dirty="0" smtClean="0">
              <a:solidFill>
                <a:schemeClr val="bg1"/>
              </a:solidFill>
              <a:latin typeface="宋体" panose="02010600030101010101" pitchFamily="2" charset="-122"/>
              <a:ea typeface="宋体" panose="02010600030101010101" pitchFamily="2" charset="-122"/>
            </a:endParaRPr>
          </a:p>
          <a:p>
            <a:pPr algn="l">
              <a:lnSpc>
                <a:spcPct val="150000"/>
              </a:lnSpc>
            </a:pPr>
            <a:endParaRPr lang="en-US" altLang="zh-CN" sz="2000" dirty="0">
              <a:solidFill>
                <a:schemeClr val="bg1"/>
              </a:solidFill>
              <a:latin typeface="宋体" panose="02010600030101010101" pitchFamily="2" charset="-122"/>
              <a:ea typeface="宋体" panose="02010600030101010101" pitchFamily="2" charset="-122"/>
            </a:endParaRPr>
          </a:p>
          <a:p>
            <a:pPr algn="l">
              <a:lnSpc>
                <a:spcPct val="150000"/>
              </a:lnSpc>
            </a:pPr>
            <a:endParaRPr lang="en-US" altLang="zh-CN" sz="2000" dirty="0" smtClean="0">
              <a:solidFill>
                <a:schemeClr val="bg1"/>
              </a:solidFill>
              <a:latin typeface="宋体" panose="02010600030101010101" pitchFamily="2" charset="-122"/>
              <a:ea typeface="宋体" panose="02010600030101010101" pitchFamily="2" charset="-122"/>
            </a:endParaRPr>
          </a:p>
          <a:p>
            <a:pPr algn="l">
              <a:lnSpc>
                <a:spcPct val="150000"/>
              </a:lnSpc>
            </a:pPr>
            <a:endParaRPr lang="zh-CN" altLang="en-US" sz="2000" dirty="0">
              <a:solidFill>
                <a:schemeClr val="bg1"/>
              </a:solidFill>
              <a:latin typeface="宋体" panose="02010600030101010101" pitchFamily="2" charset="-122"/>
              <a:ea typeface="宋体" panose="02010600030101010101" pitchFamily="2" charset="-122"/>
            </a:endParaRPr>
          </a:p>
          <a:p>
            <a:pPr algn="l">
              <a:lnSpc>
                <a:spcPct val="150000"/>
              </a:lnSpc>
            </a:pPr>
            <a:r>
              <a:rPr lang="en-US" altLang="zh-CN" sz="2000" dirty="0" smtClean="0">
                <a:solidFill>
                  <a:schemeClr val="bg1"/>
                </a:solidFill>
                <a:latin typeface="宋体" panose="02010600030101010101" pitchFamily="2" charset="-122"/>
                <a:ea typeface="宋体" panose="02010600030101010101" pitchFamily="2" charset="-122"/>
              </a:rPr>
              <a:t>  </a:t>
            </a:r>
          </a:p>
          <a:p>
            <a:pPr algn="l">
              <a:lnSpc>
                <a:spcPct val="150000"/>
              </a:lnSpc>
            </a:pPr>
            <a:r>
              <a:rPr lang="en-US" altLang="zh-CN" sz="2000" dirty="0" smtClean="0">
                <a:solidFill>
                  <a:schemeClr val="bg1"/>
                </a:solidFill>
                <a:latin typeface="宋体" panose="02010600030101010101" pitchFamily="2" charset="-122"/>
                <a:ea typeface="宋体" panose="02010600030101010101" pitchFamily="2" charset="-122"/>
              </a:rPr>
              <a:t>  4</a:t>
            </a:r>
            <a:r>
              <a:rPr lang="zh-CN" altLang="en-US" sz="2000" dirty="0" smtClean="0">
                <a:solidFill>
                  <a:schemeClr val="bg1"/>
                </a:solidFill>
                <a:latin typeface="宋体" panose="02010600030101010101" pitchFamily="2" charset="-122"/>
                <a:ea typeface="宋体" panose="02010600030101010101" pitchFamily="2" charset="-122"/>
              </a:rPr>
              <a:t>、使用</a:t>
            </a:r>
            <a:r>
              <a:rPr lang="zh-CN" altLang="en-US" sz="2000" dirty="0">
                <a:solidFill>
                  <a:schemeClr val="bg1"/>
                </a:solidFill>
                <a:latin typeface="宋体" panose="02010600030101010101" pitchFamily="2" charset="-122"/>
                <a:ea typeface="宋体" panose="02010600030101010101" pitchFamily="2" charset="-122"/>
              </a:rPr>
              <a:t>清空后的游标，进行迭代输出时，显示内容为</a:t>
            </a:r>
            <a:r>
              <a:rPr lang="zh-CN" altLang="en-US" sz="2000" dirty="0" smtClean="0">
                <a:solidFill>
                  <a:schemeClr val="bg1"/>
                </a:solidFill>
                <a:latin typeface="宋体" panose="02010600030101010101" pitchFamily="2" charset="-122"/>
                <a:ea typeface="宋体" panose="02010600030101010101" pitchFamily="2" charset="-122"/>
              </a:rPr>
              <a:t>空</a:t>
            </a:r>
            <a:endParaRPr lang="zh-CN" altLang="en-US" sz="2000" dirty="0">
              <a:solidFill>
                <a:schemeClr val="bg1"/>
              </a:solidFill>
              <a:latin typeface="宋体" panose="02010600030101010101" pitchFamily="2" charset="-122"/>
              <a:ea typeface="宋体" panose="02010600030101010101" pitchFamily="2" charset="-122"/>
            </a:endParaRPr>
          </a:p>
        </p:txBody>
      </p:sp>
      <p:sp>
        <p:nvSpPr>
          <p:cNvPr id="3" name="矩形 2"/>
          <p:cNvSpPr/>
          <p:nvPr/>
        </p:nvSpPr>
        <p:spPr>
          <a:xfrm>
            <a:off x="1212354" y="1923678"/>
            <a:ext cx="7931645" cy="1866858"/>
          </a:xfrm>
          <a:prstGeom prst="rect">
            <a:avLst/>
          </a:prstGeom>
        </p:spPr>
        <p:txBody>
          <a:bodyPr wrap="square">
            <a:spAutoFit/>
          </a:bodyPr>
          <a:lstStyle/>
          <a:p>
            <a:pPr algn="l">
              <a:lnSpc>
                <a:spcPct val="150000"/>
              </a:lnSpc>
              <a:buSzPct val="60000"/>
              <a:buFont typeface="Wingdings" panose="05000000000000000000" pitchFamily="2" charset="2"/>
              <a:buChar char="l"/>
            </a:pPr>
            <a:r>
              <a:rPr lang="zh-CN" altLang="en-US" sz="2000" dirty="0">
                <a:solidFill>
                  <a:schemeClr val="bg1"/>
                </a:solidFill>
                <a:latin typeface="宋体" panose="02010600030101010101" pitchFamily="2" charset="-122"/>
                <a:ea typeface="宋体" panose="02010600030101010101" pitchFamily="2" charset="-122"/>
              </a:rPr>
              <a:t>自动迭代 如果不将</a:t>
            </a:r>
            <a:r>
              <a:rPr lang="en-US" altLang="zh-CN" sz="2000" dirty="0">
                <a:solidFill>
                  <a:schemeClr val="bg1"/>
                </a:solidFill>
                <a:latin typeface="宋体" panose="02010600030101010101" pitchFamily="2" charset="-122"/>
                <a:ea typeface="宋体" panose="02010600030101010101" pitchFamily="2" charset="-122"/>
              </a:rPr>
              <a:t>find</a:t>
            </a:r>
            <a:r>
              <a:rPr lang="zh-CN" altLang="en-US" sz="2000" dirty="0">
                <a:solidFill>
                  <a:schemeClr val="bg1"/>
                </a:solidFill>
                <a:latin typeface="宋体" panose="02010600030101010101" pitchFamily="2" charset="-122"/>
                <a:ea typeface="宋体" panose="02010600030101010101" pitchFamily="2" charset="-122"/>
              </a:rPr>
              <a:t>函数返回的游标赋值给一个局部变量进行保存的话，默认情况下游标会自动迭代</a:t>
            </a:r>
            <a:r>
              <a:rPr lang="en-US" altLang="zh-CN" sz="2000" dirty="0">
                <a:solidFill>
                  <a:schemeClr val="bg1"/>
                </a:solidFill>
                <a:latin typeface="宋体" panose="02010600030101010101" pitchFamily="2" charset="-122"/>
                <a:ea typeface="宋体" panose="02010600030101010101" pitchFamily="2" charset="-122"/>
              </a:rPr>
              <a:t>20</a:t>
            </a:r>
            <a:r>
              <a:rPr lang="zh-CN" altLang="en-US" sz="2000" dirty="0">
                <a:solidFill>
                  <a:schemeClr val="bg1"/>
                </a:solidFill>
                <a:latin typeface="宋体" panose="02010600030101010101" pitchFamily="2" charset="-122"/>
                <a:ea typeface="宋体" panose="02010600030101010101" pitchFamily="2" charset="-122"/>
              </a:rPr>
              <a:t>次</a:t>
            </a:r>
          </a:p>
          <a:p>
            <a:pPr algn="l">
              <a:lnSpc>
                <a:spcPct val="150000"/>
              </a:lnSpc>
              <a:buSzPct val="60000"/>
              <a:buFont typeface="Wingdings" panose="05000000000000000000" pitchFamily="2" charset="2"/>
              <a:buChar char="l"/>
            </a:pPr>
            <a:r>
              <a:rPr lang="zh-CN" altLang="en-US" sz="2000" dirty="0" smtClean="0">
                <a:solidFill>
                  <a:schemeClr val="bg1"/>
                </a:solidFill>
                <a:latin typeface="宋体" panose="02010600030101010101" pitchFamily="2" charset="-122"/>
                <a:ea typeface="宋体" panose="02010600030101010101" pitchFamily="2" charset="-122"/>
              </a:rPr>
              <a:t>手动</a:t>
            </a:r>
            <a:r>
              <a:rPr lang="zh-CN" altLang="en-US" sz="2000" dirty="0">
                <a:solidFill>
                  <a:schemeClr val="bg1"/>
                </a:solidFill>
                <a:latin typeface="宋体" panose="02010600030101010101" pitchFamily="2" charset="-122"/>
                <a:ea typeface="宋体" panose="02010600030101010101" pitchFamily="2" charset="-122"/>
              </a:rPr>
              <a:t>迭代 将</a:t>
            </a:r>
            <a:r>
              <a:rPr lang="en-US" altLang="zh-CN" sz="2000" dirty="0">
                <a:solidFill>
                  <a:schemeClr val="bg1"/>
                </a:solidFill>
                <a:latin typeface="宋体" panose="02010600030101010101" pitchFamily="2" charset="-122"/>
                <a:ea typeface="宋体" panose="02010600030101010101" pitchFamily="2" charset="-122"/>
              </a:rPr>
              <a:t>find</a:t>
            </a:r>
            <a:r>
              <a:rPr lang="zh-CN" altLang="en-US" sz="2000" dirty="0">
                <a:solidFill>
                  <a:schemeClr val="bg1"/>
                </a:solidFill>
                <a:latin typeface="宋体" panose="02010600030101010101" pitchFamily="2" charset="-122"/>
                <a:ea typeface="宋体" panose="02010600030101010101" pitchFamily="2" charset="-122"/>
              </a:rPr>
              <a:t>函数返回的游标赋值给一个局部变量，然后使用游标对象提供的函数进行手动迭代</a:t>
            </a:r>
          </a:p>
        </p:txBody>
      </p:sp>
    </p:spTree>
    <p:extLst>
      <p:ext uri="{BB962C8B-B14F-4D97-AF65-F5344CB8AC3E}">
        <p14:creationId xmlns:p14="http://schemas.microsoft.com/office/powerpoint/2010/main" val="211797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MongoDB</a:t>
            </a:r>
            <a:r>
              <a:rPr lang="zh-CN" altLang="en-US" dirty="0"/>
              <a:t>的游标</a:t>
            </a:r>
          </a:p>
        </p:txBody>
      </p:sp>
      <p:sp>
        <p:nvSpPr>
          <p:cNvPr id="3" name="副标题 2"/>
          <p:cNvSpPr>
            <a:spLocks noGrp="1"/>
          </p:cNvSpPr>
          <p:nvPr>
            <p:ph type="subTitle" idx="1"/>
          </p:nvPr>
        </p:nvSpPr>
        <p:spPr>
          <a:xfrm>
            <a:off x="130050" y="634582"/>
            <a:ext cx="9013950" cy="3450600"/>
          </a:xfrm>
        </p:spPr>
        <p:txBody>
          <a:bodyPr>
            <a:normAutofit/>
          </a:bodyPr>
          <a:lstStyle/>
          <a:p>
            <a:pPr marL="71550" indent="0">
              <a:lnSpc>
                <a:spcPct val="160000"/>
              </a:lnSpc>
              <a:buClr>
                <a:schemeClr val="bg1"/>
              </a:buClr>
              <a:buSzPct val="60000"/>
              <a:buNone/>
            </a:pPr>
            <a:r>
              <a:rPr lang="zh-CN" altLang="en-US" dirty="0" smtClean="0">
                <a:solidFill>
                  <a:schemeClr val="bg1"/>
                </a:solidFill>
                <a:latin typeface="宋体" panose="02010600030101010101" pitchFamily="2" charset="-122"/>
                <a:ea typeface="宋体" panose="02010600030101010101" pitchFamily="2" charset="-122"/>
              </a:rPr>
              <a:t>    一</a:t>
            </a:r>
            <a:r>
              <a:rPr lang="zh-CN" altLang="en-US" dirty="0">
                <a:solidFill>
                  <a:schemeClr val="bg1"/>
                </a:solidFill>
                <a:latin typeface="宋体" panose="02010600030101010101" pitchFamily="2" charset="-122"/>
                <a:ea typeface="宋体" panose="02010600030101010101" pitchFamily="2" charset="-122"/>
              </a:rPr>
              <a:t>个游标从创建到被销毁的整个过程存在的时间，称为</a:t>
            </a:r>
            <a:r>
              <a:rPr lang="zh-CN" altLang="en-US" dirty="0">
                <a:solidFill>
                  <a:srgbClr val="FF0000"/>
                </a:solidFill>
                <a:latin typeface="宋体" panose="02010600030101010101" pitchFamily="2" charset="-122"/>
                <a:ea typeface="宋体" panose="02010600030101010101" pitchFamily="2" charset="-122"/>
              </a:rPr>
              <a:t>游标的生命周期</a:t>
            </a:r>
            <a:r>
              <a:rPr lang="zh-CN" altLang="en-US" dirty="0">
                <a:solidFill>
                  <a:schemeClr val="bg1"/>
                </a:solidFill>
                <a:latin typeface="宋体" panose="02010600030101010101" pitchFamily="2" charset="-122"/>
                <a:ea typeface="宋体" panose="02010600030101010101" pitchFamily="2" charset="-122"/>
              </a:rPr>
              <a:t>，它包括游标的创建、使用以及销毁三个阶段</a:t>
            </a:r>
            <a:r>
              <a:rPr lang="zh-CN" altLang="en-US" dirty="0" smtClean="0">
                <a:solidFill>
                  <a:schemeClr val="bg1"/>
                </a:solidFill>
                <a:latin typeface="宋体" panose="02010600030101010101" pitchFamily="2" charset="-122"/>
                <a:ea typeface="宋体" panose="02010600030101010101" pitchFamily="2" charset="-122"/>
              </a:rPr>
              <a:t>。</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60000"/>
              </a:lnSpc>
              <a:buClr>
                <a:schemeClr val="bg1"/>
              </a:buClr>
              <a:buSzPct val="60000"/>
              <a:buNone/>
            </a:pPr>
            <a:r>
              <a:rPr lang="en-US" altLang="zh-CN" dirty="0">
                <a:solidFill>
                  <a:schemeClr val="bg1"/>
                </a:solidFill>
                <a:latin typeface="宋体" panose="02010600030101010101" pitchFamily="2" charset="-122"/>
                <a:ea typeface="宋体" panose="02010600030101010101" pitchFamily="2" charset="-122"/>
              </a:rPr>
              <a:t> </a:t>
            </a: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当</a:t>
            </a:r>
            <a:r>
              <a:rPr lang="zh-CN" altLang="en-US" dirty="0">
                <a:solidFill>
                  <a:schemeClr val="bg1"/>
                </a:solidFill>
                <a:latin typeface="宋体" panose="02010600030101010101" pitchFamily="2" charset="-122"/>
                <a:ea typeface="宋体" panose="02010600030101010101" pitchFamily="2" charset="-122"/>
              </a:rPr>
              <a:t>客户端使用</a:t>
            </a:r>
            <a:r>
              <a:rPr lang="en-US" altLang="zh-CN" dirty="0">
                <a:solidFill>
                  <a:schemeClr val="bg1"/>
                </a:solidFill>
                <a:latin typeface="宋体" panose="02010600030101010101" pitchFamily="2" charset="-122"/>
                <a:ea typeface="宋体" panose="02010600030101010101" pitchFamily="2" charset="-122"/>
              </a:rPr>
              <a:t>find</a:t>
            </a:r>
            <a:r>
              <a:rPr lang="zh-CN" altLang="en-US" dirty="0">
                <a:solidFill>
                  <a:schemeClr val="bg1"/>
                </a:solidFill>
                <a:latin typeface="宋体" panose="02010600030101010101" pitchFamily="2" charset="-122"/>
                <a:ea typeface="宋体" panose="02010600030101010101" pitchFamily="2" charset="-122"/>
              </a:rPr>
              <a:t>函数向服务器端发起一次查询请求时，会在服务器端创建一个游标，然后就可以使用游标函数来操作查询结果。</a:t>
            </a:r>
          </a:p>
          <a:p>
            <a:pPr marL="71550" indent="0">
              <a:lnSpc>
                <a:spcPct val="160000"/>
              </a:lnSpc>
              <a:buClr>
                <a:schemeClr val="bg1"/>
              </a:buClr>
              <a:buSzPct val="60000"/>
              <a:buNone/>
            </a:pPr>
            <a:r>
              <a:rPr lang="zh-CN" altLang="en-US" dirty="0" smtClean="0">
                <a:solidFill>
                  <a:schemeClr val="bg1"/>
                </a:solidFill>
                <a:latin typeface="宋体" panose="02010600030101010101" pitchFamily="2" charset="-122"/>
                <a:ea typeface="宋体" panose="02010600030101010101" pitchFamily="2" charset="-122"/>
              </a:rPr>
              <a:t>   下面</a:t>
            </a:r>
            <a:r>
              <a:rPr lang="zh-CN" altLang="en-US" dirty="0">
                <a:solidFill>
                  <a:schemeClr val="bg1"/>
                </a:solidFill>
                <a:latin typeface="宋体" panose="02010600030101010101" pitchFamily="2" charset="-122"/>
                <a:ea typeface="宋体" panose="02010600030101010101" pitchFamily="2" charset="-122"/>
              </a:rPr>
              <a:t>三种情况会让游标销毁</a:t>
            </a:r>
            <a:r>
              <a:rPr lang="en-US" altLang="zh-CN" dirty="0">
                <a:solidFill>
                  <a:schemeClr val="bg1"/>
                </a:solidFill>
                <a:latin typeface="宋体" panose="02010600030101010101" pitchFamily="2" charset="-122"/>
                <a:ea typeface="宋体" panose="02010600030101010101" pitchFamily="2" charset="-122"/>
              </a:rPr>
              <a:t>:</a:t>
            </a:r>
          </a:p>
          <a:p>
            <a:pPr marL="71550" indent="0">
              <a:buNone/>
            </a:pPr>
            <a:endParaRPr lang="zh-CN" altLang="en-US" dirty="0"/>
          </a:p>
        </p:txBody>
      </p:sp>
      <p:sp>
        <p:nvSpPr>
          <p:cNvPr id="4" name="矩形 3"/>
          <p:cNvSpPr/>
          <p:nvPr/>
        </p:nvSpPr>
        <p:spPr>
          <a:xfrm>
            <a:off x="1547664" y="3003798"/>
            <a:ext cx="6386166" cy="1661993"/>
          </a:xfrm>
          <a:prstGeom prst="rect">
            <a:avLst/>
          </a:prstGeom>
        </p:spPr>
        <p:txBody>
          <a:bodyPr wrap="square">
            <a:spAutoFit/>
          </a:bodyPr>
          <a:lstStyle/>
          <a:p>
            <a:pPr algn="l">
              <a:lnSpc>
                <a:spcPct val="170000"/>
              </a:lnSpc>
              <a:buClr>
                <a:schemeClr val="bg1"/>
              </a:buClr>
              <a:buSzPct val="60000"/>
              <a:buFont typeface="Wingdings" panose="05000000000000000000" pitchFamily="2" charset="2"/>
              <a:buChar char="l"/>
            </a:pPr>
            <a:r>
              <a:rPr lang="zh-CN" altLang="en-US" sz="2000" dirty="0">
                <a:solidFill>
                  <a:schemeClr val="bg1"/>
                </a:solidFill>
                <a:latin typeface="宋体" panose="02010600030101010101" pitchFamily="2" charset="-122"/>
                <a:ea typeface="宋体" panose="02010600030101010101" pitchFamily="2" charset="-122"/>
              </a:rPr>
              <a:t>游标遍历完成后，或者客户端主动发送终止消息</a:t>
            </a:r>
          </a:p>
          <a:p>
            <a:pPr algn="l">
              <a:lnSpc>
                <a:spcPct val="170000"/>
              </a:lnSpc>
              <a:buClr>
                <a:schemeClr val="bg1"/>
              </a:buClr>
              <a:buSzPct val="60000"/>
              <a:buFont typeface="Wingdings" panose="05000000000000000000" pitchFamily="2" charset="2"/>
              <a:buChar char="l"/>
            </a:pPr>
            <a:r>
              <a:rPr lang="zh-CN" altLang="en-US" sz="2000" dirty="0">
                <a:solidFill>
                  <a:schemeClr val="bg1"/>
                </a:solidFill>
                <a:latin typeface="宋体" panose="02010600030101010101" pitchFamily="2" charset="-122"/>
                <a:ea typeface="宋体" panose="02010600030101010101" pitchFamily="2" charset="-122"/>
              </a:rPr>
              <a:t>客户端保存的游标变量不在作用域内</a:t>
            </a:r>
          </a:p>
          <a:p>
            <a:pPr algn="l">
              <a:lnSpc>
                <a:spcPct val="170000"/>
              </a:lnSpc>
              <a:buClr>
                <a:schemeClr val="bg1"/>
              </a:buClr>
              <a:buSzPct val="60000"/>
              <a:buFont typeface="Wingdings" panose="05000000000000000000" pitchFamily="2" charset="2"/>
              <a:buChar char="l"/>
            </a:pPr>
            <a:r>
              <a:rPr lang="zh-CN" altLang="en-US" sz="2000" dirty="0">
                <a:solidFill>
                  <a:schemeClr val="bg1"/>
                </a:solidFill>
                <a:latin typeface="宋体" panose="02010600030101010101" pitchFamily="2" charset="-122"/>
                <a:ea typeface="宋体" panose="02010600030101010101" pitchFamily="2" charset="-122"/>
              </a:rPr>
              <a:t>在服务器端</a:t>
            </a:r>
            <a:r>
              <a:rPr lang="en-US" altLang="zh-CN" sz="2000" dirty="0">
                <a:solidFill>
                  <a:schemeClr val="bg1"/>
                </a:solidFill>
                <a:latin typeface="宋体" panose="02010600030101010101" pitchFamily="2" charset="-122"/>
                <a:ea typeface="宋体" panose="02010600030101010101" pitchFamily="2" charset="-122"/>
              </a:rPr>
              <a:t>10</a:t>
            </a:r>
            <a:r>
              <a:rPr lang="zh-CN" altLang="en-US" sz="2000" dirty="0">
                <a:solidFill>
                  <a:schemeClr val="bg1"/>
                </a:solidFill>
                <a:latin typeface="宋体" panose="02010600030101010101" pitchFamily="2" charset="-122"/>
                <a:ea typeface="宋体" panose="02010600030101010101" pitchFamily="2" charset="-122"/>
              </a:rPr>
              <a:t>分钟内未对游标进行操作</a:t>
            </a:r>
          </a:p>
        </p:txBody>
      </p:sp>
    </p:spTree>
    <p:extLst>
      <p:ext uri="{BB962C8B-B14F-4D97-AF65-F5344CB8AC3E}">
        <p14:creationId xmlns:p14="http://schemas.microsoft.com/office/powerpoint/2010/main" val="396917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MongoDB</a:t>
            </a:r>
            <a:r>
              <a:rPr lang="zh-CN" altLang="en-US" dirty="0"/>
              <a:t>的游标</a:t>
            </a:r>
          </a:p>
        </p:txBody>
      </p:sp>
      <p:sp>
        <p:nvSpPr>
          <p:cNvPr id="3" name="副标题 2"/>
          <p:cNvSpPr>
            <a:spLocks noGrp="1"/>
          </p:cNvSpPr>
          <p:nvPr>
            <p:ph type="subTitle" idx="1"/>
          </p:nvPr>
        </p:nvSpPr>
        <p:spPr>
          <a:xfrm>
            <a:off x="611560" y="771550"/>
            <a:ext cx="8712968" cy="3450600"/>
          </a:xfrm>
        </p:spPr>
        <p:txBody>
          <a:bodyPr/>
          <a:lstStyle/>
          <a:p>
            <a:pPr marL="71550" indent="0">
              <a:lnSpc>
                <a:spcPct val="150000"/>
              </a:lnSpc>
              <a:buNone/>
            </a:pPr>
            <a:r>
              <a:rPr lang="zh-CN" altLang="en-US" dirty="0" smtClean="0">
                <a:solidFill>
                  <a:schemeClr val="bg1"/>
                </a:solidFill>
                <a:latin typeface="宋体" panose="02010600030101010101" pitchFamily="2" charset="-122"/>
                <a:ea typeface="宋体" panose="02010600030101010101" pitchFamily="2" charset="-122"/>
              </a:rPr>
              <a:t>关于</a:t>
            </a:r>
            <a:r>
              <a:rPr lang="zh-CN" altLang="en-US" dirty="0">
                <a:solidFill>
                  <a:schemeClr val="bg1"/>
                </a:solidFill>
                <a:latin typeface="宋体" panose="02010600030101010101" pitchFamily="2" charset="-122"/>
                <a:ea typeface="宋体" panose="02010600030101010101" pitchFamily="2" charset="-122"/>
              </a:rPr>
              <a:t>游标的生命周期，需要说明：</a:t>
            </a:r>
          </a:p>
          <a:p>
            <a:pPr>
              <a:lnSpc>
                <a:spcPct val="150000"/>
              </a:lnSpc>
              <a:buClr>
                <a:schemeClr val="bg1"/>
              </a:buClr>
              <a:buSzPct val="60000"/>
              <a:buFont typeface="Wingdings" panose="05000000000000000000" pitchFamily="2" charset="2"/>
              <a:buChar char="l"/>
            </a:pPr>
            <a:r>
              <a:rPr lang="zh-CN" altLang="en-US" dirty="0">
                <a:solidFill>
                  <a:schemeClr val="bg1"/>
                </a:solidFill>
                <a:latin typeface="宋体" panose="02010600030101010101" pitchFamily="2" charset="-122"/>
                <a:ea typeface="宋体" panose="02010600030101010101" pitchFamily="2" charset="-122"/>
              </a:rPr>
              <a:t>有时希望游标存在时间长一些，避免这种“超时销毁”的行为，可以使用</a:t>
            </a:r>
            <a:r>
              <a:rPr lang="en-US" altLang="zh-CN" dirty="0" err="1">
                <a:solidFill>
                  <a:schemeClr val="bg1"/>
                </a:solidFill>
                <a:latin typeface="宋体" panose="02010600030101010101" pitchFamily="2" charset="-122"/>
                <a:ea typeface="宋体" panose="02010600030101010101" pitchFamily="2" charset="-122"/>
              </a:rPr>
              <a:t>addOption</a:t>
            </a:r>
            <a:r>
              <a:rPr lang="zh-CN" altLang="en-US" dirty="0">
                <a:solidFill>
                  <a:schemeClr val="bg1"/>
                </a:solidFill>
                <a:latin typeface="宋体" panose="02010600030101010101" pitchFamily="2" charset="-122"/>
                <a:ea typeface="宋体" panose="02010600030101010101" pitchFamily="2" charset="-122"/>
              </a:rPr>
              <a:t>函数为游标添加</a:t>
            </a:r>
            <a:r>
              <a:rPr lang="en-US" altLang="zh-CN" dirty="0" err="1">
                <a:solidFill>
                  <a:schemeClr val="bg1"/>
                </a:solidFill>
                <a:latin typeface="宋体" panose="02010600030101010101" pitchFamily="2" charset="-122"/>
                <a:ea typeface="宋体" panose="02010600030101010101" pitchFamily="2" charset="-122"/>
              </a:rPr>
              <a:t>noTimeout</a:t>
            </a:r>
            <a:r>
              <a:rPr lang="zh-CN" altLang="en-US" dirty="0">
                <a:solidFill>
                  <a:schemeClr val="bg1"/>
                </a:solidFill>
                <a:latin typeface="宋体" panose="02010600030101010101" pitchFamily="2" charset="-122"/>
                <a:ea typeface="宋体" panose="02010600030101010101" pitchFamily="2" charset="-122"/>
              </a:rPr>
              <a:t>的选项</a:t>
            </a:r>
            <a:r>
              <a:rPr lang="en-US" altLang="zh-CN" dirty="0">
                <a:solidFill>
                  <a:schemeClr val="bg1"/>
                </a:solidFill>
                <a:latin typeface="宋体" panose="02010600030101010101" pitchFamily="2" charset="-122"/>
                <a:ea typeface="宋体" panose="02010600030101010101" pitchFamily="2" charset="-122"/>
              </a:rPr>
              <a:t>:</a:t>
            </a:r>
            <a:endParaRPr lang="zh-CN" altLang="en-US" dirty="0">
              <a:solidFill>
                <a:schemeClr val="bg1"/>
              </a:solidFill>
              <a:latin typeface="宋体" panose="02010600030101010101" pitchFamily="2" charset="-122"/>
              <a:ea typeface="宋体" panose="02010600030101010101" pitchFamily="2" charset="-122"/>
            </a:endParaRPr>
          </a:p>
          <a:p>
            <a:pPr marL="71550" indent="0">
              <a:lnSpc>
                <a:spcPct val="150000"/>
              </a:lnSpc>
              <a:buNone/>
            </a:pPr>
            <a:r>
              <a:rPr lang="en-US" altLang="zh-CN" dirty="0" err="1">
                <a:solidFill>
                  <a:schemeClr val="bg1"/>
                </a:solidFill>
                <a:latin typeface="Calibri" panose="020F0502020204030204" pitchFamily="34" charset="0"/>
                <a:ea typeface="+mn-ea"/>
              </a:rPr>
              <a:t>var</a:t>
            </a:r>
            <a:r>
              <a:rPr lang="en-US" altLang="zh-CN" dirty="0">
                <a:solidFill>
                  <a:schemeClr val="bg1"/>
                </a:solidFill>
                <a:latin typeface="Calibri" panose="020F0502020204030204" pitchFamily="34" charset="0"/>
                <a:ea typeface="+mn-ea"/>
              </a:rPr>
              <a:t> </a:t>
            </a:r>
            <a:r>
              <a:rPr lang="en-US" altLang="zh-CN" dirty="0" err="1">
                <a:solidFill>
                  <a:schemeClr val="bg1"/>
                </a:solidFill>
                <a:latin typeface="Calibri" panose="020F0502020204030204" pitchFamily="34" charset="0"/>
                <a:ea typeface="+mn-ea"/>
              </a:rPr>
              <a:t>mycurosr</a:t>
            </a:r>
            <a:r>
              <a:rPr lang="en-US" altLang="zh-CN" dirty="0">
                <a:solidFill>
                  <a:schemeClr val="bg1"/>
                </a:solidFill>
                <a:latin typeface="Calibri" panose="020F0502020204030204" pitchFamily="34" charset="0"/>
                <a:ea typeface="+mn-ea"/>
              </a:rPr>
              <a:t> =</a:t>
            </a:r>
          </a:p>
          <a:p>
            <a:pPr marL="71550" indent="0">
              <a:lnSpc>
                <a:spcPct val="150000"/>
              </a:lnSpc>
              <a:buNone/>
            </a:pPr>
            <a:r>
              <a:rPr lang="en-US" altLang="zh-CN" dirty="0">
                <a:solidFill>
                  <a:schemeClr val="bg1"/>
                </a:solidFill>
                <a:latin typeface="Calibri" panose="020F0502020204030204" pitchFamily="34" charset="0"/>
                <a:ea typeface="+mn-ea"/>
              </a:rPr>
              <a:t> </a:t>
            </a:r>
            <a:r>
              <a:rPr lang="en-US" altLang="zh-CN" dirty="0" err="1">
                <a:solidFill>
                  <a:schemeClr val="bg1"/>
                </a:solidFill>
                <a:latin typeface="Calibri" panose="020F0502020204030204" pitchFamily="34" charset="0"/>
                <a:ea typeface="+mn-ea"/>
              </a:rPr>
              <a:t>db.collection.find</a:t>
            </a:r>
            <a:r>
              <a:rPr lang="en-US" altLang="zh-CN" dirty="0">
                <a:solidFill>
                  <a:schemeClr val="bg1"/>
                </a:solidFill>
                <a:latin typeface="Calibri" panose="020F0502020204030204" pitchFamily="34" charset="0"/>
                <a:ea typeface="+mn-ea"/>
              </a:rPr>
              <a:t>().</a:t>
            </a:r>
            <a:r>
              <a:rPr lang="en-US" altLang="zh-CN" dirty="0" err="1">
                <a:solidFill>
                  <a:schemeClr val="bg1"/>
                </a:solidFill>
                <a:latin typeface="Calibri" panose="020F0502020204030204" pitchFamily="34" charset="0"/>
                <a:ea typeface="+mn-ea"/>
              </a:rPr>
              <a:t>addOption</a:t>
            </a:r>
            <a:r>
              <a:rPr lang="en-US" altLang="zh-CN" dirty="0">
                <a:solidFill>
                  <a:schemeClr val="bg1"/>
                </a:solidFill>
                <a:latin typeface="Calibri" panose="020F0502020204030204" pitchFamily="34" charset="0"/>
                <a:ea typeface="+mn-ea"/>
              </a:rPr>
              <a:t>(</a:t>
            </a:r>
            <a:r>
              <a:rPr lang="en-US" altLang="zh-CN" b="1" dirty="0" err="1">
                <a:solidFill>
                  <a:srgbClr val="FF0000"/>
                </a:solidFill>
                <a:latin typeface="Calibri" panose="020F0502020204030204" pitchFamily="34" charset="0"/>
                <a:ea typeface="+mn-ea"/>
              </a:rPr>
              <a:t>DBQuery.Option.noTimeout</a:t>
            </a:r>
            <a:r>
              <a:rPr lang="en-US" altLang="zh-CN" dirty="0">
                <a:solidFill>
                  <a:schemeClr val="bg1"/>
                </a:solidFill>
                <a:latin typeface="Calibri" panose="020F0502020204030204" pitchFamily="34" charset="0"/>
                <a:ea typeface="+mn-ea"/>
              </a:rPr>
              <a:t>);</a:t>
            </a:r>
          </a:p>
          <a:p>
            <a:endParaRPr lang="zh-CN" altLang="en-US" dirty="0"/>
          </a:p>
        </p:txBody>
      </p:sp>
    </p:spTree>
    <p:extLst>
      <p:ext uri="{BB962C8B-B14F-4D97-AF65-F5344CB8AC3E}">
        <p14:creationId xmlns:p14="http://schemas.microsoft.com/office/powerpoint/2010/main" val="2959204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MongoDB</a:t>
            </a:r>
            <a:r>
              <a:rPr lang="zh-CN" altLang="en-US" dirty="0"/>
              <a:t>的游标</a:t>
            </a:r>
          </a:p>
        </p:txBody>
      </p:sp>
      <p:sp>
        <p:nvSpPr>
          <p:cNvPr id="3" name="副标题 2"/>
          <p:cNvSpPr>
            <a:spLocks noGrp="1"/>
          </p:cNvSpPr>
          <p:nvPr>
            <p:ph type="subTitle" idx="1"/>
          </p:nvPr>
        </p:nvSpPr>
        <p:spPr>
          <a:xfrm>
            <a:off x="611560" y="771550"/>
            <a:ext cx="8712968" cy="3450600"/>
          </a:xfrm>
        </p:spPr>
        <p:txBody>
          <a:bodyPr>
            <a:noAutofit/>
          </a:bodyPr>
          <a:lstStyle/>
          <a:p>
            <a:pPr marL="71550" indent="0">
              <a:lnSpc>
                <a:spcPct val="150000"/>
              </a:lnSpc>
              <a:buNone/>
            </a:pPr>
            <a:r>
              <a:rPr lang="zh-CN" altLang="en-US" sz="1800" dirty="0" smtClean="0">
                <a:solidFill>
                  <a:schemeClr val="bg1"/>
                </a:solidFill>
                <a:latin typeface="宋体" panose="02010600030101010101" pitchFamily="2" charset="-122"/>
                <a:ea typeface="宋体" panose="02010600030101010101" pitchFamily="2" charset="-122"/>
              </a:rPr>
              <a:t>使用</a:t>
            </a:r>
            <a:r>
              <a:rPr lang="en-US" altLang="zh-CN" sz="1800" dirty="0" err="1">
                <a:solidFill>
                  <a:schemeClr val="bg1"/>
                </a:solidFill>
                <a:latin typeface="宋体" panose="02010600030101010101" pitchFamily="2" charset="-122"/>
                <a:ea typeface="宋体" panose="02010600030101010101" pitchFamily="2" charset="-122"/>
              </a:rPr>
              <a:t>serverStatus</a:t>
            </a:r>
            <a:r>
              <a:rPr lang="en-US" altLang="zh-CN" sz="1800" dirty="0">
                <a:solidFill>
                  <a:schemeClr val="bg1"/>
                </a:solidFill>
                <a:latin typeface="宋体" panose="02010600030101010101" pitchFamily="2" charset="-122"/>
                <a:ea typeface="宋体" panose="02010600030101010101" pitchFamily="2" charset="-122"/>
              </a:rPr>
              <a:t>()</a:t>
            </a:r>
            <a:r>
              <a:rPr lang="zh-CN" altLang="en-US" sz="1800" dirty="0">
                <a:solidFill>
                  <a:schemeClr val="bg1"/>
                </a:solidFill>
                <a:latin typeface="宋体" panose="02010600030101010101" pitchFamily="2" charset="-122"/>
                <a:ea typeface="宋体" panose="02010600030101010101" pitchFamily="2" charset="-122"/>
              </a:rPr>
              <a:t>函数可以查看当前系统的游标状态</a:t>
            </a:r>
          </a:p>
          <a:p>
            <a:pPr marL="71550" indent="0">
              <a:lnSpc>
                <a:spcPct val="150000"/>
              </a:lnSpc>
              <a:buNone/>
            </a:pPr>
            <a:endParaRPr lang="zh-CN" altLang="en-US" sz="1600" dirty="0">
              <a:solidFill>
                <a:schemeClr val="bg1"/>
              </a:solidFill>
              <a:latin typeface="宋体" panose="02010600030101010101" pitchFamily="2" charset="-122"/>
              <a:ea typeface="宋体" panose="02010600030101010101" pitchFamily="2" charset="-122"/>
            </a:endParaRPr>
          </a:p>
          <a:p>
            <a:pPr marL="71550" indent="0">
              <a:lnSpc>
                <a:spcPct val="170000"/>
              </a:lnSpc>
              <a:buNone/>
            </a:pPr>
            <a:r>
              <a:rPr lang="en-US" altLang="zh-CN" b="1" dirty="0">
                <a:solidFill>
                  <a:srgbClr val="FF5C00"/>
                </a:solidFill>
                <a:latin typeface="Calibri" panose="020F0502020204030204" pitchFamily="34" charset="0"/>
                <a:ea typeface="宋体" panose="02010600030101010101" pitchFamily="2" charset="-122"/>
              </a:rPr>
              <a:t>db.serverStatus().metrics.cursor</a:t>
            </a:r>
            <a:r>
              <a:rPr lang="en-US" altLang="zh-CN" dirty="0">
                <a:solidFill>
                  <a:schemeClr val="bg1"/>
                </a:solidFill>
                <a:latin typeface="Calibri" panose="020F0502020204030204" pitchFamily="34" charset="0"/>
                <a:ea typeface="宋体" panose="02010600030101010101" pitchFamily="2" charset="-122"/>
              </a:rPr>
              <a:t>{</a:t>
            </a:r>
          </a:p>
          <a:p>
            <a:pPr marL="71550" indent="0">
              <a:lnSpc>
                <a:spcPct val="170000"/>
              </a:lnSpc>
              <a:buNone/>
            </a:pPr>
            <a:r>
              <a:rPr lang="en-US" altLang="zh-CN" dirty="0" smtClean="0">
                <a:solidFill>
                  <a:schemeClr val="bg1"/>
                </a:solidFill>
                <a:latin typeface="Calibri" panose="020F0502020204030204" pitchFamily="34" charset="0"/>
                <a:ea typeface="宋体" panose="02010600030101010101" pitchFamily="2" charset="-122"/>
              </a:rPr>
              <a:t>	"</a:t>
            </a:r>
            <a:r>
              <a:rPr lang="en-US" altLang="zh-CN" dirty="0">
                <a:solidFill>
                  <a:schemeClr val="bg1"/>
                </a:solidFill>
                <a:latin typeface="Calibri" panose="020F0502020204030204" pitchFamily="34" charset="0"/>
                <a:ea typeface="宋体" panose="02010600030101010101" pitchFamily="2" charset="-122"/>
              </a:rPr>
              <a:t>timed0ut":&lt;number&gt;,</a:t>
            </a:r>
          </a:p>
          <a:p>
            <a:pPr marL="71550" indent="0">
              <a:lnSpc>
                <a:spcPct val="170000"/>
              </a:lnSpc>
              <a:buNone/>
            </a:pPr>
            <a:r>
              <a:rPr lang="en-US" altLang="zh-CN" dirty="0" smtClean="0">
                <a:solidFill>
                  <a:schemeClr val="bg1"/>
                </a:solidFill>
                <a:latin typeface="Calibri" panose="020F0502020204030204" pitchFamily="34" charset="0"/>
                <a:ea typeface="宋体" panose="02010600030101010101" pitchFamily="2" charset="-122"/>
              </a:rPr>
              <a:t>	"</a:t>
            </a:r>
            <a:r>
              <a:rPr lang="en-US" altLang="zh-CN" dirty="0">
                <a:solidFill>
                  <a:schemeClr val="bg1"/>
                </a:solidFill>
                <a:latin typeface="Calibri" panose="020F0502020204030204" pitchFamily="34" charset="0"/>
                <a:ea typeface="宋体" panose="02010600030101010101" pitchFamily="2" charset="-122"/>
              </a:rPr>
              <a:t>open":{</a:t>
            </a:r>
          </a:p>
          <a:p>
            <a:pPr marL="71550" indent="0">
              <a:lnSpc>
                <a:spcPct val="170000"/>
              </a:lnSpc>
              <a:buNone/>
            </a:pPr>
            <a:r>
              <a:rPr lang="en-US" altLang="zh-CN" dirty="0" smtClean="0">
                <a:solidFill>
                  <a:schemeClr val="bg1"/>
                </a:solidFill>
                <a:latin typeface="Calibri" panose="020F0502020204030204" pitchFamily="34" charset="0"/>
                <a:ea typeface="宋体" panose="02010600030101010101" pitchFamily="2" charset="-122"/>
              </a:rPr>
              <a:t>	"</a:t>
            </a:r>
            <a:r>
              <a:rPr lang="en-US" altLang="zh-CN" dirty="0" err="1">
                <a:solidFill>
                  <a:schemeClr val="bg1"/>
                </a:solidFill>
                <a:latin typeface="Calibri" panose="020F0502020204030204" pitchFamily="34" charset="0"/>
                <a:ea typeface="宋体" panose="02010600030101010101" pitchFamily="2" charset="-122"/>
              </a:rPr>
              <a:t>noTimeout</a:t>
            </a:r>
            <a:r>
              <a:rPr lang="en-US" altLang="zh-CN" dirty="0">
                <a:solidFill>
                  <a:schemeClr val="bg1"/>
                </a:solidFill>
                <a:latin typeface="Calibri" panose="020F0502020204030204" pitchFamily="34" charset="0"/>
                <a:ea typeface="宋体" panose="02010600030101010101" pitchFamily="2" charset="-122"/>
              </a:rPr>
              <a:t>":&lt;number&gt;,</a:t>
            </a:r>
          </a:p>
          <a:p>
            <a:pPr marL="71550" indent="0">
              <a:lnSpc>
                <a:spcPct val="170000"/>
              </a:lnSpc>
              <a:buNone/>
            </a:pPr>
            <a:r>
              <a:rPr lang="en-US" altLang="zh-CN" dirty="0" smtClean="0">
                <a:solidFill>
                  <a:schemeClr val="bg1"/>
                </a:solidFill>
                <a:latin typeface="Calibri" panose="020F0502020204030204" pitchFamily="34" charset="0"/>
                <a:ea typeface="宋体" panose="02010600030101010101" pitchFamily="2" charset="-122"/>
              </a:rPr>
              <a:t>	"</a:t>
            </a:r>
            <a:r>
              <a:rPr lang="en-US" altLang="zh-CN" dirty="0">
                <a:solidFill>
                  <a:schemeClr val="bg1"/>
                </a:solidFill>
                <a:latin typeface="Calibri" panose="020F0502020204030204" pitchFamily="34" charset="0"/>
                <a:ea typeface="宋体" panose="02010600030101010101" pitchFamily="2" charset="-122"/>
              </a:rPr>
              <a:t>pinned":&lt;number&gt;,</a:t>
            </a:r>
          </a:p>
          <a:p>
            <a:pPr marL="71550" indent="0">
              <a:lnSpc>
                <a:spcPct val="170000"/>
              </a:lnSpc>
              <a:buNone/>
            </a:pPr>
            <a:r>
              <a:rPr lang="en-US" altLang="zh-CN" dirty="0" smtClean="0">
                <a:solidFill>
                  <a:schemeClr val="bg1"/>
                </a:solidFill>
                <a:latin typeface="Calibri" panose="020F0502020204030204" pitchFamily="34" charset="0"/>
                <a:ea typeface="宋体" panose="02010600030101010101" pitchFamily="2" charset="-122"/>
              </a:rPr>
              <a:t>	"</a:t>
            </a:r>
            <a:r>
              <a:rPr lang="en-US" altLang="zh-CN" dirty="0">
                <a:solidFill>
                  <a:schemeClr val="bg1"/>
                </a:solidFill>
                <a:latin typeface="Calibri" panose="020F0502020204030204" pitchFamily="34" charset="0"/>
                <a:ea typeface="宋体" panose="02010600030101010101" pitchFamily="2" charset="-122"/>
              </a:rPr>
              <a:t>total":&lt;number&gt;</a:t>
            </a:r>
          </a:p>
          <a:p>
            <a:pPr marL="71550" indent="0">
              <a:lnSpc>
                <a:spcPct val="170000"/>
              </a:lnSpc>
              <a:buNone/>
            </a:pPr>
            <a:r>
              <a:rPr lang="en-US" altLang="zh-CN" dirty="0" smtClean="0">
                <a:solidFill>
                  <a:schemeClr val="bg1"/>
                </a:solidFill>
                <a:latin typeface="Calibri" panose="020F0502020204030204" pitchFamily="34" charset="0"/>
                <a:ea typeface="宋体" panose="02010600030101010101" pitchFamily="2" charset="-122"/>
              </a:rPr>
              <a:t>}}</a:t>
            </a:r>
            <a:endParaRPr lang="en-US" altLang="zh-CN" dirty="0">
              <a:solidFill>
                <a:schemeClr val="bg1"/>
              </a:solidFill>
              <a:latin typeface="Calibri" panose="020F0502020204030204" pitchFamily="34" charset="0"/>
              <a:ea typeface="宋体" panose="02010600030101010101" pitchFamily="2" charset="-122"/>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888"/>
          <a:stretch/>
        </p:blipFill>
        <p:spPr bwMode="auto">
          <a:xfrm>
            <a:off x="4427984" y="2283718"/>
            <a:ext cx="4338637"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536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find</a:t>
            </a:r>
            <a:r>
              <a:rPr lang="zh-CN" altLang="en-US" dirty="0"/>
              <a:t>函数介绍及使用</a:t>
            </a:r>
          </a:p>
        </p:txBody>
      </p:sp>
      <p:sp>
        <p:nvSpPr>
          <p:cNvPr id="3" name="副标题 2"/>
          <p:cNvSpPr>
            <a:spLocks noGrp="1"/>
          </p:cNvSpPr>
          <p:nvPr>
            <p:ph type="subTitle" idx="1"/>
          </p:nvPr>
        </p:nvSpPr>
        <p:spPr>
          <a:xfrm>
            <a:off x="971600" y="915566"/>
            <a:ext cx="7488832" cy="3450600"/>
          </a:xfrm>
        </p:spPr>
        <p:txBody>
          <a:bodyPr/>
          <a:lstStyle/>
          <a:p>
            <a:pPr marL="71550" indent="0">
              <a:buNone/>
            </a:pP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a:solidFill>
                  <a:schemeClr val="bg1"/>
                </a:solidFill>
                <a:latin typeface="宋体" panose="02010600030101010101" pitchFamily="2" charset="-122"/>
                <a:ea typeface="宋体" panose="02010600030101010101" pitchFamily="2" charset="-122"/>
              </a:rPr>
              <a:t>数据查询使用</a:t>
            </a:r>
            <a:r>
              <a:rPr lang="en-US" altLang="zh-CN" dirty="0">
                <a:solidFill>
                  <a:schemeClr val="bg1"/>
                </a:solidFill>
                <a:latin typeface="宋体" panose="02010600030101010101" pitchFamily="2" charset="-122"/>
                <a:ea typeface="宋体" panose="02010600030101010101" pitchFamily="2" charset="-122"/>
              </a:rPr>
              <a:t>find</a:t>
            </a:r>
            <a:r>
              <a:rPr lang="zh-CN" altLang="en-US" dirty="0">
                <a:solidFill>
                  <a:schemeClr val="bg1"/>
                </a:solidFill>
                <a:latin typeface="宋体" panose="02010600030101010101" pitchFamily="2" charset="-122"/>
                <a:ea typeface="宋体" panose="02010600030101010101" pitchFamily="2" charset="-122"/>
              </a:rPr>
              <a:t>函数，其功能与</a:t>
            </a:r>
            <a:r>
              <a:rPr lang="en-US" altLang="zh-CN" dirty="0">
                <a:solidFill>
                  <a:schemeClr val="bg1"/>
                </a:solidFill>
                <a:latin typeface="宋体" panose="02010600030101010101" pitchFamily="2" charset="-122"/>
                <a:ea typeface="宋体" panose="02010600030101010101" pitchFamily="2" charset="-122"/>
              </a:rPr>
              <a:t>SQL</a:t>
            </a:r>
            <a:r>
              <a:rPr lang="zh-CN" altLang="en-US" dirty="0">
                <a:solidFill>
                  <a:schemeClr val="bg1"/>
                </a:solidFill>
                <a:latin typeface="宋体" panose="02010600030101010101" pitchFamily="2" charset="-122"/>
                <a:ea typeface="宋体" panose="02010600030101010101" pitchFamily="2" charset="-122"/>
              </a:rPr>
              <a:t>中的</a:t>
            </a:r>
            <a:r>
              <a:rPr lang="en-US" altLang="zh-CN" dirty="0">
                <a:solidFill>
                  <a:schemeClr val="bg1"/>
                </a:solidFill>
                <a:latin typeface="宋体" panose="02010600030101010101" pitchFamily="2" charset="-122"/>
                <a:ea typeface="宋体" panose="02010600030101010101" pitchFamily="2" charset="-122"/>
              </a:rPr>
              <a:t>select</a:t>
            </a:r>
            <a:r>
              <a:rPr lang="zh-CN" altLang="en-US" dirty="0">
                <a:solidFill>
                  <a:schemeClr val="bg1"/>
                </a:solidFill>
                <a:latin typeface="宋体" panose="02010600030101010101" pitchFamily="2" charset="-122"/>
                <a:ea typeface="宋体" panose="02010600030101010101" pitchFamily="2" charset="-122"/>
              </a:rPr>
              <a:t>函数相同，可提供与关系型数据库类似的许多功能，包含映射、排序等。</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73" t="3176" r="1133"/>
          <a:stretch/>
        </p:blipFill>
        <p:spPr bwMode="auto">
          <a:xfrm>
            <a:off x="1403647" y="1995686"/>
            <a:ext cx="6966635" cy="237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800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MongoDB</a:t>
            </a:r>
            <a:r>
              <a:rPr lang="zh-CN" altLang="en-US" dirty="0"/>
              <a:t>的游标</a:t>
            </a:r>
          </a:p>
        </p:txBody>
      </p:sp>
      <p:sp>
        <p:nvSpPr>
          <p:cNvPr id="3" name="副标题 2"/>
          <p:cNvSpPr>
            <a:spLocks noGrp="1"/>
          </p:cNvSpPr>
          <p:nvPr>
            <p:ph type="subTitle" idx="1"/>
          </p:nvPr>
        </p:nvSpPr>
        <p:spPr>
          <a:xfrm>
            <a:off x="611560" y="771550"/>
            <a:ext cx="8402390" cy="3450600"/>
          </a:xfrm>
        </p:spPr>
        <p:txBody>
          <a:bodyPr>
            <a:noAutofit/>
          </a:bodyPr>
          <a:lstStyle/>
          <a:p>
            <a:pPr marL="71550" indent="0">
              <a:lnSpc>
                <a:spcPct val="150000"/>
              </a:lnSpc>
              <a:buNone/>
            </a:pPr>
            <a:r>
              <a:rPr lang="en-US" altLang="zh-CN" sz="1600" dirty="0">
                <a:solidFill>
                  <a:schemeClr val="bg1"/>
                </a:solidFill>
                <a:latin typeface="宋体" panose="02010600030101010101" pitchFamily="2" charset="-122"/>
                <a:ea typeface="宋体" panose="02010600030101010101" pitchFamily="2" charset="-122"/>
              </a:rPr>
              <a:t> </a:t>
            </a:r>
            <a:r>
              <a:rPr lang="en-US" altLang="zh-CN" sz="1600" dirty="0" smtClean="0">
                <a:solidFill>
                  <a:schemeClr val="bg1"/>
                </a:solidFill>
                <a:latin typeface="宋体" panose="02010600030101010101" pitchFamily="2" charset="-122"/>
                <a:ea typeface="宋体" panose="02010600030101010101" pitchFamily="2" charset="-122"/>
              </a:rPr>
              <a:t>   </a:t>
            </a: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smtClean="0">
                <a:solidFill>
                  <a:schemeClr val="bg1"/>
                </a:solidFill>
                <a:latin typeface="宋体" panose="02010600030101010101" pitchFamily="2" charset="-122"/>
                <a:ea typeface="宋体" panose="02010600030101010101" pitchFamily="2" charset="-122"/>
              </a:rPr>
              <a:t>的游标在整个生命周期中不具有</a:t>
            </a:r>
            <a:r>
              <a:rPr lang="zh-CN" altLang="en-US" b="1" dirty="0" smtClean="0">
                <a:solidFill>
                  <a:srgbClr val="FF5C00"/>
                </a:solidFill>
                <a:latin typeface="宋体" panose="02010600030101010101" pitchFamily="2" charset="-122"/>
                <a:ea typeface="宋体" panose="02010600030101010101" pitchFamily="2" charset="-122"/>
              </a:rPr>
              <a:t>隔离性</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smtClean="0">
                <a:solidFill>
                  <a:schemeClr val="bg1"/>
                </a:solidFill>
                <a:latin typeface="宋体" panose="02010600030101010101" pitchFamily="2" charset="-122"/>
                <a:ea typeface="宋体" panose="02010600030101010101" pitchFamily="2" charset="-122"/>
              </a:rPr>
              <a:t>isolated</a:t>
            </a:r>
            <a:r>
              <a:rPr lang="zh-CN" altLang="en-US" dirty="0" smtClean="0">
                <a:solidFill>
                  <a:schemeClr val="bg1"/>
                </a:solidFill>
                <a:latin typeface="宋体" panose="02010600030101010101" pitchFamily="2" charset="-122"/>
                <a:ea typeface="宋体" panose="02010600030101010101" pitchFamily="2" charset="-122"/>
              </a:rPr>
              <a:t>），当查询结果集很大且在查询结果集上执行数据更新操作时，可能会多次返回同一个文档。</a:t>
            </a:r>
            <a:endParaRPr lang="zh-CN" altLang="en-US" dirty="0">
              <a:solidFill>
                <a:schemeClr val="bg1"/>
              </a:solidFill>
              <a:latin typeface="宋体" panose="02010600030101010101" pitchFamily="2" charset="-122"/>
              <a:ea typeface="宋体" panose="02010600030101010101" pitchFamily="2"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211710"/>
            <a:ext cx="7370763"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204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MongoDB</a:t>
            </a:r>
            <a:r>
              <a:rPr lang="zh-CN" altLang="en-US" dirty="0"/>
              <a:t>的游标</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1176338"/>
            <a:ext cx="493395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598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MongoDB</a:t>
            </a:r>
            <a:r>
              <a:rPr lang="zh-CN" altLang="en-US" dirty="0"/>
              <a:t>的游标</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3" y="1123950"/>
            <a:ext cx="52482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287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MongoDB</a:t>
            </a:r>
            <a:r>
              <a:rPr lang="zh-CN" altLang="en-US" dirty="0"/>
              <a:t>的游标</a:t>
            </a:r>
          </a:p>
        </p:txBody>
      </p:sp>
      <p:sp>
        <p:nvSpPr>
          <p:cNvPr id="3" name="副标题 2"/>
          <p:cNvSpPr>
            <a:spLocks noGrp="1"/>
          </p:cNvSpPr>
          <p:nvPr>
            <p:ph type="subTitle" idx="1"/>
          </p:nvPr>
        </p:nvSpPr>
        <p:spPr>
          <a:xfrm>
            <a:off x="1115616" y="699542"/>
            <a:ext cx="7560840" cy="3450600"/>
          </a:xfrm>
        </p:spPr>
        <p:txBody>
          <a:bodyPr>
            <a:normAutofit/>
          </a:bodyPr>
          <a:lstStyle/>
          <a:p>
            <a:pPr marL="71550" indent="0">
              <a:lnSpc>
                <a:spcPct val="150000"/>
              </a:lnSpc>
              <a:buNone/>
            </a:pPr>
            <a:r>
              <a:rPr lang="zh-CN" altLang="en-US" dirty="0" smtClean="0">
                <a:solidFill>
                  <a:schemeClr val="bg1"/>
                </a:solidFill>
                <a:latin typeface="宋体" panose="02010600030101010101" pitchFamily="2" charset="-122"/>
                <a:ea typeface="宋体" panose="02010600030101010101" pitchFamily="2" charset="-122"/>
              </a:rPr>
              <a:t>    游标</a:t>
            </a:r>
            <a:r>
              <a:rPr lang="zh-CN" altLang="en-US" dirty="0">
                <a:solidFill>
                  <a:schemeClr val="bg1"/>
                </a:solidFill>
                <a:latin typeface="宋体" panose="02010600030101010101" pitchFamily="2" charset="-122"/>
                <a:ea typeface="宋体" panose="02010600030101010101" pitchFamily="2" charset="-122"/>
              </a:rPr>
              <a:t>可能会返回那些由于体积变大而被移动到集合末尾的文档</a:t>
            </a:r>
            <a:r>
              <a:rPr lang="zh-CN" altLang="en-US" dirty="0" smtClean="0">
                <a:solidFill>
                  <a:schemeClr val="bg1"/>
                </a:solidFill>
                <a:latin typeface="宋体" panose="02010600030101010101" pitchFamily="2" charset="-122"/>
                <a:ea typeface="宋体" panose="02010600030101010101" pitchFamily="2" charset="-122"/>
              </a:rPr>
              <a:t>。解决</a:t>
            </a:r>
            <a:r>
              <a:rPr lang="zh-CN" altLang="en-US" dirty="0">
                <a:solidFill>
                  <a:schemeClr val="bg1"/>
                </a:solidFill>
                <a:latin typeface="宋体" panose="02010600030101010101" pitchFamily="2" charset="-122"/>
                <a:ea typeface="宋体" panose="02010600030101010101" pitchFamily="2" charset="-122"/>
              </a:rPr>
              <a:t>这一问题的方法是对查询进行快照。其语法如下：</a:t>
            </a:r>
            <a:br>
              <a:rPr lang="zh-CN" altLang="en-US" dirty="0">
                <a:solidFill>
                  <a:schemeClr val="bg1"/>
                </a:solidFill>
                <a:latin typeface="宋体" panose="02010600030101010101" pitchFamily="2" charset="-122"/>
                <a:ea typeface="宋体" panose="02010600030101010101" pitchFamily="2" charset="-122"/>
              </a:rPr>
            </a:br>
            <a:r>
              <a:rPr lang="zh-CN" altLang="en-US" dirty="0">
                <a:solidFill>
                  <a:schemeClr val="bg1"/>
                </a:solidFill>
                <a:latin typeface="宋体" panose="02010600030101010101" pitchFamily="2" charset="-122"/>
                <a:ea typeface="宋体" panose="02010600030101010101" pitchFamily="2" charset="-122"/>
              </a:rPr>
              <a:t>  </a:t>
            </a:r>
            <a:r>
              <a:rPr lang="en-US" altLang="zh-CN" dirty="0" err="1">
                <a:solidFill>
                  <a:schemeClr val="bg1"/>
                </a:solidFill>
                <a:latin typeface="Calibri" panose="020F0502020204030204" pitchFamily="34" charset="0"/>
                <a:ea typeface="宋体" panose="02010600030101010101" pitchFamily="2" charset="-122"/>
              </a:rPr>
              <a:t>db.collection.find</a:t>
            </a:r>
            <a:r>
              <a:rPr lang="en-US" altLang="zh-CN" dirty="0">
                <a:solidFill>
                  <a:schemeClr val="bg1"/>
                </a:solidFill>
                <a:latin typeface="Calibri" panose="020F0502020204030204" pitchFamily="34" charset="0"/>
                <a:ea typeface="宋体" panose="02010600030101010101" pitchFamily="2" charset="-122"/>
              </a:rPr>
              <a:t>().</a:t>
            </a:r>
            <a:r>
              <a:rPr lang="en-US" altLang="zh-CN" b="1" dirty="0">
                <a:solidFill>
                  <a:srgbClr val="FF5C00"/>
                </a:solidFill>
                <a:latin typeface="Calibri" panose="020F0502020204030204" pitchFamily="34" charset="0"/>
                <a:ea typeface="宋体" panose="02010600030101010101" pitchFamily="2" charset="-122"/>
              </a:rPr>
              <a:t>snapshot()</a:t>
            </a:r>
            <a:r>
              <a:rPr lang="en-US" altLang="zh-CN" dirty="0">
                <a:solidFill>
                  <a:schemeClr val="bg1"/>
                </a:solidFill>
                <a:latin typeface="宋体" panose="02010600030101010101" pitchFamily="2" charset="-122"/>
                <a:ea typeface="宋体" panose="02010600030101010101" pitchFamily="2" charset="-122"/>
              </a:rPr>
              <a:t/>
            </a:r>
            <a:br>
              <a:rPr lang="en-US" altLang="zh-CN" dirty="0">
                <a:solidFill>
                  <a:schemeClr val="bg1"/>
                </a:solidFill>
                <a:latin typeface="宋体" panose="02010600030101010101" pitchFamily="2" charset="-122"/>
                <a:ea typeface="宋体" panose="02010600030101010101" pitchFamily="2" charset="-122"/>
              </a:rPr>
            </a:br>
            <a:endParaRPr lang="en-US" altLang="zh-CN" dirty="0">
              <a:solidFill>
                <a:schemeClr val="bg1"/>
              </a:solidFill>
              <a:latin typeface="宋体" panose="02010600030101010101" pitchFamily="2" charset="-122"/>
              <a:ea typeface="宋体" panose="02010600030101010101" pitchFamily="2" charset="-122"/>
            </a:endParaRPr>
          </a:p>
          <a:p>
            <a:pPr marL="71550" indent="0">
              <a:lnSpc>
                <a:spcPct val="150000"/>
              </a:lnSpc>
              <a:buNone/>
            </a:pP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a:solidFill>
                  <a:schemeClr val="bg1"/>
                </a:solidFill>
                <a:latin typeface="宋体" panose="02010600030101010101" pitchFamily="2" charset="-122"/>
                <a:ea typeface="宋体" panose="02010600030101010101" pitchFamily="2" charset="-122"/>
              </a:rPr>
              <a:t> </a:t>
            </a:r>
            <a:r>
              <a:rPr lang="zh-CN" altLang="en-US" dirty="0">
                <a:solidFill>
                  <a:schemeClr val="bg1"/>
                </a:solidFill>
                <a:latin typeface="宋体" panose="02010600030101010101" pitchFamily="2" charset="-122"/>
                <a:ea typeface="宋体" panose="02010600030101010101" pitchFamily="2" charset="-122"/>
              </a:rPr>
              <a:t>使用快照后，查询就会在</a:t>
            </a:r>
            <a:r>
              <a:rPr lang="en-US" altLang="zh-CN" dirty="0">
                <a:solidFill>
                  <a:schemeClr val="bg1"/>
                </a:solidFill>
                <a:latin typeface="宋体" panose="02010600030101010101" pitchFamily="2" charset="-122"/>
                <a:ea typeface="宋体" panose="02010600030101010101" pitchFamily="2" charset="-122"/>
              </a:rPr>
              <a:t>_id</a:t>
            </a:r>
            <a:r>
              <a:rPr lang="zh-CN" altLang="en-US" dirty="0">
                <a:solidFill>
                  <a:schemeClr val="bg1"/>
                </a:solidFill>
                <a:latin typeface="宋体" panose="02010600030101010101" pitchFamily="2" charset="-122"/>
                <a:ea typeface="宋体" panose="02010600030101010101" pitchFamily="2" charset="-122"/>
              </a:rPr>
              <a:t>索引上来遍历执行，这样就可以保证每个文档只会被返回一次，从而保证获取结果的一致性。但快照会使得查询速度变慢，使用需谨慎。</a:t>
            </a:r>
          </a:p>
          <a:p>
            <a:endParaRPr lang="zh-CN" altLang="en-US"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4768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本章大纲</a:t>
            </a:r>
            <a:endParaRPr kumimoji="1" lang="zh-CN" altLang="en-US" dirty="0"/>
          </a:p>
        </p:txBody>
      </p:sp>
      <p:sp>
        <p:nvSpPr>
          <p:cNvPr id="3" name="文本占位符 2"/>
          <p:cNvSpPr>
            <a:spLocks noGrp="1"/>
          </p:cNvSpPr>
          <p:nvPr>
            <p:ph type="subTitle" idx="1"/>
          </p:nvPr>
        </p:nvSpPr>
        <p:spPr>
          <a:xfrm>
            <a:off x="1115616" y="1140591"/>
            <a:ext cx="6852600" cy="3450600"/>
          </a:xfrm>
        </p:spPr>
        <p:txBody>
          <a:bodyPr>
            <a:normAutofit/>
          </a:bodyPr>
          <a:lstStyle/>
          <a:p>
            <a:pPr marL="0" indent="0" defTabSz="116080">
              <a:lnSpc>
                <a:spcPct val="150000"/>
              </a:lnSpc>
              <a:buClr>
                <a:schemeClr val="bg1"/>
              </a:buClr>
              <a:buSzPct val="75000"/>
              <a:buFont typeface="Wingdings" panose="05000000000000000000" pitchFamily="2" charset="2"/>
              <a:buChar char="Ø"/>
            </a:pPr>
            <a:r>
              <a:rPr lang="en-US" altLang="zh-CN" dirty="0" smtClean="0">
                <a:solidFill>
                  <a:schemeClr val="bg1"/>
                </a:solidFill>
                <a:latin typeface="宋体" panose="02010600030101010101" pitchFamily="2" charset="-122"/>
                <a:ea typeface="宋体" panose="02010600030101010101" pitchFamily="2" charset="-122"/>
              </a:rPr>
              <a:t>find</a:t>
            </a:r>
            <a:r>
              <a:rPr lang="zh-CN" altLang="en-US" dirty="0" smtClean="0">
                <a:solidFill>
                  <a:schemeClr val="bg1"/>
                </a:solidFill>
                <a:latin typeface="宋体" panose="02010600030101010101" pitchFamily="2" charset="-122"/>
                <a:ea typeface="宋体" panose="02010600030101010101" pitchFamily="2" charset="-122"/>
              </a:rPr>
              <a:t>函数介绍及使用</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chemeClr val="bg1"/>
                </a:solidFill>
                <a:latin typeface="宋体" panose="02010600030101010101" pitchFamily="2" charset="-122"/>
                <a:ea typeface="宋体" panose="02010600030101010101" pitchFamily="2" charset="-122"/>
              </a:rPr>
              <a:t>查询操作符介绍及使用</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chemeClr val="bg1"/>
                </a:solidFill>
                <a:latin typeface="宋体" panose="02010600030101010101" pitchFamily="2" charset="-122"/>
                <a:ea typeface="宋体" panose="02010600030101010101" pitchFamily="2" charset="-122"/>
              </a:rPr>
              <a:t>内嵌文档与数组查询</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a:solidFill>
                  <a:schemeClr val="bg1"/>
                </a:solidFill>
                <a:latin typeface="宋体" panose="02010600030101010101" pitchFamily="2" charset="-122"/>
                <a:ea typeface="宋体" panose="02010600030101010101" pitchFamily="2" charset="-122"/>
              </a:rPr>
              <a:t>MongoDB</a:t>
            </a:r>
            <a:r>
              <a:rPr lang="zh-CN" altLang="en-US" dirty="0">
                <a:solidFill>
                  <a:schemeClr val="bg1"/>
                </a:solidFill>
                <a:latin typeface="宋体" panose="02010600030101010101" pitchFamily="2" charset="-122"/>
                <a:ea typeface="宋体" panose="02010600030101010101" pitchFamily="2" charset="-122"/>
              </a:rPr>
              <a:t>的游标</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smtClean="0">
                <a:solidFill>
                  <a:srgbClr val="FF5C00"/>
                </a:solidFill>
                <a:latin typeface="宋体" panose="02010600030101010101" pitchFamily="2" charset="-122"/>
                <a:ea typeface="宋体" panose="02010600030101010101" pitchFamily="2" charset="-122"/>
              </a:rPr>
              <a:t>模糊查询</a:t>
            </a:r>
            <a:endParaRPr lang="en-US" altLang="zh-CN" dirty="0" smtClean="0">
              <a:solidFill>
                <a:srgbClr val="FF5C00"/>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smtClean="0">
                <a:solidFill>
                  <a:schemeClr val="bg1"/>
                </a:solidFill>
                <a:latin typeface="宋体" panose="02010600030101010101" pitchFamily="2" charset="-122"/>
                <a:ea typeface="宋体" panose="02010600030101010101" pitchFamily="2" charset="-122"/>
              </a:rPr>
              <a:t>函数的使用</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endParaRPr lang="en-US" altLang="zh-CN" dirty="0" smtClean="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15021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模糊查询</a:t>
            </a:r>
            <a:endParaRPr lang="zh-CN" altLang="en-US" dirty="0"/>
          </a:p>
        </p:txBody>
      </p:sp>
      <p:sp>
        <p:nvSpPr>
          <p:cNvPr id="3" name="副标题 2"/>
          <p:cNvSpPr>
            <a:spLocks noGrp="1"/>
          </p:cNvSpPr>
          <p:nvPr>
            <p:ph type="subTitle" idx="1"/>
          </p:nvPr>
        </p:nvSpPr>
        <p:spPr>
          <a:xfrm>
            <a:off x="993696" y="595785"/>
            <a:ext cx="7754767" cy="823837"/>
          </a:xfrm>
        </p:spPr>
        <p:txBody>
          <a:bodyPr>
            <a:normAutofit lnSpcReduction="10000"/>
          </a:bodyPr>
          <a:lstStyle/>
          <a:p>
            <a:pPr marL="71550" indent="0">
              <a:buNone/>
            </a:pP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a:solidFill>
                  <a:schemeClr val="bg1"/>
                </a:solidFill>
                <a:latin typeface="宋体" panose="02010600030101010101" pitchFamily="2" charset="-122"/>
                <a:ea typeface="宋体" panose="02010600030101010101" pitchFamily="2" charset="-122"/>
              </a:rPr>
              <a:t>查询条件可以使用正则表达式，从而实现模糊查询的功能。模糊查询可以使用</a:t>
            </a:r>
            <a:r>
              <a:rPr lang="en-US" altLang="zh-CN" dirty="0">
                <a:solidFill>
                  <a:schemeClr val="bg1"/>
                </a:solidFill>
                <a:latin typeface="宋体" panose="02010600030101010101" pitchFamily="2" charset="-122"/>
                <a:ea typeface="宋体" panose="02010600030101010101" pitchFamily="2" charset="-122"/>
              </a:rPr>
              <a:t>$regex</a:t>
            </a:r>
            <a:r>
              <a:rPr lang="zh-CN" altLang="en-US" dirty="0">
                <a:solidFill>
                  <a:schemeClr val="bg1"/>
                </a:solidFill>
                <a:latin typeface="宋体" panose="02010600030101010101" pitchFamily="2" charset="-122"/>
                <a:ea typeface="宋体" panose="02010600030101010101" pitchFamily="2" charset="-122"/>
              </a:rPr>
              <a:t>操作符或直接使用正则表达式对象。</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5" y="1707654"/>
            <a:ext cx="6608763"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68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模糊查询</a:t>
            </a:r>
            <a:endParaRPr lang="zh-CN" altLang="en-US" dirty="0"/>
          </a:p>
        </p:txBody>
      </p:sp>
      <p:sp>
        <p:nvSpPr>
          <p:cNvPr id="3" name="副标题 2"/>
          <p:cNvSpPr>
            <a:spLocks noGrp="1"/>
          </p:cNvSpPr>
          <p:nvPr>
            <p:ph type="subTitle" idx="1"/>
          </p:nvPr>
        </p:nvSpPr>
        <p:spPr>
          <a:xfrm>
            <a:off x="993696" y="595785"/>
            <a:ext cx="7754767" cy="823837"/>
          </a:xfrm>
        </p:spPr>
        <p:txBody>
          <a:bodyPr>
            <a:normAutofit lnSpcReduction="10000"/>
          </a:bodyPr>
          <a:lstStyle/>
          <a:p>
            <a:pPr marL="71550" indent="0">
              <a:buNone/>
            </a:pP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a:solidFill>
                  <a:schemeClr val="bg1"/>
                </a:solidFill>
                <a:latin typeface="宋体" panose="02010600030101010101" pitchFamily="2" charset="-122"/>
                <a:ea typeface="宋体" panose="02010600030101010101" pitchFamily="2" charset="-122"/>
              </a:rPr>
              <a:t>使用</a:t>
            </a:r>
            <a:r>
              <a:rPr lang="en-US" altLang="zh-CN" dirty="0">
                <a:solidFill>
                  <a:schemeClr val="bg1"/>
                </a:solidFill>
                <a:latin typeface="宋体" panose="02010600030101010101" pitchFamily="2" charset="-122"/>
                <a:ea typeface="宋体" panose="02010600030101010101" pitchFamily="2" charset="-122"/>
              </a:rPr>
              <a:t>$regex</a:t>
            </a:r>
            <a:r>
              <a:rPr lang="zh-CN" altLang="en-US" dirty="0">
                <a:solidFill>
                  <a:schemeClr val="bg1"/>
                </a:solidFill>
                <a:latin typeface="宋体" panose="02010600030101010101" pitchFamily="2" charset="-122"/>
                <a:ea typeface="宋体" panose="02010600030101010101" pitchFamily="2" charset="-122"/>
              </a:rPr>
              <a:t>操作符来设置匹配字符串的正则表达式，使用</a:t>
            </a:r>
            <a:r>
              <a:rPr lang="en-US" altLang="zh-CN" dirty="0" err="1">
                <a:solidFill>
                  <a:schemeClr val="bg1"/>
                </a:solidFill>
                <a:latin typeface="宋体" panose="02010600030101010101" pitchFamily="2" charset="-122"/>
                <a:ea typeface="宋体" panose="02010600030101010101" pitchFamily="2" charset="-122"/>
              </a:rPr>
              <a:t>PCRE</a:t>
            </a:r>
            <a:r>
              <a:rPr lang="en-US" altLang="zh-CN" dirty="0">
                <a:solidFill>
                  <a:schemeClr val="bg1"/>
                </a:solidFill>
                <a:latin typeface="宋体" panose="02010600030101010101" pitchFamily="2" charset="-122"/>
                <a:ea typeface="宋体" panose="02010600030101010101" pitchFamily="2" charset="-122"/>
              </a:rPr>
              <a:t>(Pert Compatible Regular Expression)</a:t>
            </a:r>
            <a:r>
              <a:rPr lang="zh-CN" altLang="en-US" dirty="0">
                <a:solidFill>
                  <a:schemeClr val="bg1"/>
                </a:solidFill>
                <a:latin typeface="宋体" panose="02010600030101010101" pitchFamily="2" charset="-122"/>
                <a:ea typeface="宋体" panose="02010600030101010101" pitchFamily="2" charset="-122"/>
              </a:rPr>
              <a:t>作为正则表达式语言</a:t>
            </a:r>
            <a:r>
              <a:rPr lang="zh-CN" altLang="en-US" dirty="0">
                <a:latin typeface="宋体" panose="02010600030101010101" pitchFamily="2" charset="-122"/>
                <a:ea typeface="宋体" panose="02010600030101010101" pitchFamily="2" charset="-122"/>
              </a:rPr>
              <a:t>。</a:t>
            </a:r>
            <a:endParaRPr lang="zh-CN" altLang="en-US" dirty="0">
              <a:solidFill>
                <a:schemeClr val="bg1"/>
              </a:solidFill>
              <a:latin typeface="宋体" panose="02010600030101010101" pitchFamily="2" charset="-122"/>
              <a:ea typeface="宋体" panose="02010600030101010101" pitchFamily="2" charset="-122"/>
            </a:endParaRPr>
          </a:p>
        </p:txBody>
      </p:sp>
      <p:sp>
        <p:nvSpPr>
          <p:cNvPr id="4" name="矩形 3"/>
          <p:cNvSpPr/>
          <p:nvPr/>
        </p:nvSpPr>
        <p:spPr>
          <a:xfrm>
            <a:off x="1187624" y="1779662"/>
            <a:ext cx="8208912" cy="2354491"/>
          </a:xfrm>
          <a:prstGeom prst="rect">
            <a:avLst/>
          </a:prstGeom>
        </p:spPr>
        <p:txBody>
          <a:bodyPr wrap="square">
            <a:spAutoFit/>
          </a:bodyPr>
          <a:lstStyle/>
          <a:p>
            <a:pPr marL="342900" indent="-342900" algn="l">
              <a:lnSpc>
                <a:spcPct val="150000"/>
              </a:lnSpc>
              <a:buSzPct val="60000"/>
              <a:buFont typeface="Wingdings" panose="05000000000000000000" pitchFamily="2" charset="2"/>
              <a:buChar char="l"/>
            </a:pPr>
            <a:r>
              <a:rPr lang="en-US" altLang="zh-CN" sz="2000" dirty="0" smtClean="0">
                <a:solidFill>
                  <a:schemeClr val="bg1"/>
                </a:solidFill>
                <a:latin typeface="宋体" panose="02010600030101010101" pitchFamily="2" charset="-122"/>
                <a:ea typeface="宋体" panose="02010600030101010101" pitchFamily="2" charset="-122"/>
              </a:rPr>
              <a:t>regex</a:t>
            </a:r>
            <a:r>
              <a:rPr lang="zh-CN" altLang="en-US" sz="2000" dirty="0">
                <a:solidFill>
                  <a:schemeClr val="bg1"/>
                </a:solidFill>
                <a:latin typeface="宋体" panose="02010600030101010101" pitchFamily="2" charset="-122"/>
                <a:ea typeface="宋体" panose="02010600030101010101" pitchFamily="2" charset="-122"/>
              </a:rPr>
              <a:t>操作符</a:t>
            </a:r>
          </a:p>
          <a:p>
            <a:pPr algn="l">
              <a:lnSpc>
                <a:spcPct val="150000"/>
              </a:lnSpc>
            </a:pPr>
            <a:r>
              <a:rPr lang="zh-CN" altLang="en-US" dirty="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 </a:t>
            </a:r>
            <a:r>
              <a:rPr lang="en-US" altLang="zh-CN" dirty="0" smtClean="0">
                <a:solidFill>
                  <a:schemeClr val="bg1"/>
                </a:solidFill>
                <a:latin typeface="Calibri" panose="020F0502020204030204" pitchFamily="34" charset="0"/>
                <a:ea typeface="宋体" panose="02010600030101010101" pitchFamily="2" charset="-122"/>
              </a:rPr>
              <a:t>{&lt;</a:t>
            </a:r>
            <a:r>
              <a:rPr lang="en-US" altLang="zh-CN" dirty="0">
                <a:solidFill>
                  <a:schemeClr val="bg1"/>
                </a:solidFill>
                <a:latin typeface="Calibri" panose="020F0502020204030204" pitchFamily="34" charset="0"/>
                <a:ea typeface="宋体" panose="02010600030101010101" pitchFamily="2" charset="-122"/>
              </a:rPr>
              <a:t>field&gt;:{$regex:/pattern/</a:t>
            </a:r>
            <a:r>
              <a:rPr lang="zh-CN" altLang="en-US" dirty="0">
                <a:solidFill>
                  <a:schemeClr val="bg1"/>
                </a:solidFill>
                <a:latin typeface="Calibri" panose="020F0502020204030204" pitchFamily="34" charset="0"/>
                <a:ea typeface="宋体" panose="02010600030101010101" pitchFamily="2" charset="-122"/>
              </a:rPr>
              <a:t>，</a:t>
            </a:r>
            <a:r>
              <a:rPr lang="en-US" altLang="zh-CN" dirty="0">
                <a:solidFill>
                  <a:schemeClr val="bg1"/>
                </a:solidFill>
                <a:latin typeface="Calibri" panose="020F0502020204030204" pitchFamily="34" charset="0"/>
                <a:ea typeface="宋体" panose="02010600030101010101" pitchFamily="2" charset="-122"/>
              </a:rPr>
              <a:t>$options:’&lt;options&gt;’}}</a:t>
            </a:r>
          </a:p>
          <a:p>
            <a:pPr algn="l">
              <a:lnSpc>
                <a:spcPct val="150000"/>
              </a:lnSpc>
            </a:pPr>
            <a:r>
              <a:rPr lang="en-US" altLang="zh-CN" dirty="0">
                <a:solidFill>
                  <a:schemeClr val="bg1"/>
                </a:solidFill>
                <a:latin typeface="Calibri" panose="020F0502020204030204" pitchFamily="34" charset="0"/>
                <a:ea typeface="宋体" panose="02010600030101010101" pitchFamily="2" charset="-122"/>
              </a:rPr>
              <a:t>      </a:t>
            </a:r>
            <a:r>
              <a:rPr lang="en-US" altLang="zh-CN" dirty="0" smtClean="0">
                <a:solidFill>
                  <a:schemeClr val="bg1"/>
                </a:solidFill>
                <a:latin typeface="Calibri" panose="020F0502020204030204" pitchFamily="34" charset="0"/>
                <a:ea typeface="宋体" panose="02010600030101010101" pitchFamily="2" charset="-122"/>
              </a:rPr>
              <a:t>   </a:t>
            </a:r>
            <a:r>
              <a:rPr lang="en-US" altLang="zh-CN" dirty="0">
                <a:solidFill>
                  <a:schemeClr val="bg1"/>
                </a:solidFill>
                <a:latin typeface="Calibri" panose="020F0502020204030204" pitchFamily="34" charset="0"/>
                <a:ea typeface="宋体" panose="02010600030101010101" pitchFamily="2" charset="-122"/>
              </a:rPr>
              <a:t>{&lt;field&gt;:{$</a:t>
            </a:r>
            <a:r>
              <a:rPr lang="en-US" altLang="zh-CN" dirty="0" err="1">
                <a:solidFill>
                  <a:schemeClr val="bg1"/>
                </a:solidFill>
                <a:latin typeface="Calibri" panose="020F0502020204030204" pitchFamily="34" charset="0"/>
                <a:ea typeface="宋体" panose="02010600030101010101" pitchFamily="2" charset="-122"/>
              </a:rPr>
              <a:t>regex:’pattern</a:t>
            </a:r>
            <a:r>
              <a:rPr lang="en-US" altLang="zh-CN" dirty="0">
                <a:solidFill>
                  <a:schemeClr val="bg1"/>
                </a:solidFill>
                <a:latin typeface="Calibri" panose="020F0502020204030204" pitchFamily="34" charset="0"/>
                <a:ea typeface="宋体" panose="02010600030101010101" pitchFamily="2" charset="-122"/>
              </a:rPr>
              <a:t>’</a:t>
            </a:r>
            <a:r>
              <a:rPr lang="zh-CN" altLang="en-US" dirty="0">
                <a:solidFill>
                  <a:schemeClr val="bg1"/>
                </a:solidFill>
                <a:latin typeface="Calibri" panose="020F0502020204030204" pitchFamily="34" charset="0"/>
                <a:ea typeface="宋体" panose="02010600030101010101" pitchFamily="2" charset="-122"/>
              </a:rPr>
              <a:t>，</a:t>
            </a:r>
            <a:r>
              <a:rPr lang="en-US" altLang="zh-CN" dirty="0">
                <a:solidFill>
                  <a:schemeClr val="bg1"/>
                </a:solidFill>
                <a:latin typeface="Calibri" panose="020F0502020204030204" pitchFamily="34" charset="0"/>
                <a:ea typeface="宋体" panose="02010600030101010101" pitchFamily="2" charset="-122"/>
              </a:rPr>
              <a:t>$options:’&lt;options&gt;’}}</a:t>
            </a:r>
          </a:p>
          <a:p>
            <a:pPr algn="l">
              <a:lnSpc>
                <a:spcPct val="150000"/>
              </a:lnSpc>
            </a:pPr>
            <a:r>
              <a:rPr lang="en-US" altLang="zh-CN" sz="2000" dirty="0">
                <a:solidFill>
                  <a:schemeClr val="bg1"/>
                </a:solidFill>
                <a:latin typeface="Calibri" panose="020F0502020204030204" pitchFamily="34" charset="0"/>
                <a:ea typeface="宋体" panose="02010600030101010101" pitchFamily="2" charset="-122"/>
              </a:rPr>
              <a:t>       </a:t>
            </a:r>
            <a:r>
              <a:rPr lang="en-US" altLang="zh-CN" sz="2000" dirty="0" smtClean="0">
                <a:solidFill>
                  <a:schemeClr val="bg1"/>
                </a:solidFill>
                <a:latin typeface="Calibri" panose="020F0502020204030204" pitchFamily="34" charset="0"/>
                <a:ea typeface="宋体" panose="02010600030101010101" pitchFamily="2" charset="-122"/>
              </a:rPr>
              <a:t>  </a:t>
            </a:r>
            <a:r>
              <a:rPr lang="en-US" altLang="zh-CN" sz="2000" dirty="0">
                <a:solidFill>
                  <a:schemeClr val="bg1"/>
                </a:solidFill>
                <a:latin typeface="Calibri" panose="020F0502020204030204" pitchFamily="34" charset="0"/>
                <a:ea typeface="宋体" panose="02010600030101010101" pitchFamily="2" charset="-122"/>
              </a:rPr>
              <a:t>{&lt;field&gt;:{$regex:/pattern/&lt;options&gt;}}</a:t>
            </a:r>
          </a:p>
          <a:p>
            <a:pPr marL="342900" indent="-342900" algn="l">
              <a:lnSpc>
                <a:spcPct val="150000"/>
              </a:lnSpc>
              <a:buSzPct val="60000"/>
              <a:buFont typeface="Wingdings" panose="05000000000000000000" pitchFamily="2" charset="2"/>
              <a:buChar char="l"/>
            </a:pPr>
            <a:r>
              <a:rPr lang="zh-CN" altLang="en-US" sz="2000" dirty="0">
                <a:solidFill>
                  <a:schemeClr val="bg1"/>
                </a:solidFill>
                <a:latin typeface="宋体" panose="02010600030101010101" pitchFamily="2" charset="-122"/>
                <a:ea typeface="宋体" panose="02010600030101010101" pitchFamily="2" charset="-122"/>
              </a:rPr>
              <a:t>正则表达式</a:t>
            </a:r>
            <a:r>
              <a:rPr lang="zh-CN" altLang="en-US" sz="2000" dirty="0" smtClean="0">
                <a:solidFill>
                  <a:schemeClr val="bg1"/>
                </a:solidFill>
                <a:latin typeface="宋体" panose="02010600030101010101" pitchFamily="2" charset="-122"/>
                <a:ea typeface="宋体" panose="02010600030101010101" pitchFamily="2" charset="-122"/>
              </a:rPr>
              <a:t>对象   </a:t>
            </a:r>
            <a:r>
              <a:rPr lang="zh-CN" altLang="en-US" dirty="0" smtClean="0">
                <a:solidFill>
                  <a:schemeClr val="bg1"/>
                </a:solidFill>
                <a:latin typeface="宋体" panose="02010600030101010101" pitchFamily="2" charset="-122"/>
                <a:ea typeface="宋体" panose="02010600030101010101" pitchFamily="2" charset="-122"/>
              </a:rPr>
              <a:t>        </a:t>
            </a:r>
            <a:r>
              <a:rPr lang="en-US" altLang="zh-CN" dirty="0">
                <a:solidFill>
                  <a:schemeClr val="bg1"/>
                </a:solidFill>
                <a:latin typeface="Calibri" panose="020F0502020204030204" pitchFamily="34" charset="0"/>
                <a:ea typeface="宋体" panose="02010600030101010101" pitchFamily="2" charset="-122"/>
              </a:rPr>
              <a:t>{&lt;field&gt;: /pattern/&lt;options&gt;}</a:t>
            </a:r>
          </a:p>
        </p:txBody>
      </p:sp>
    </p:spTree>
    <p:extLst>
      <p:ext uri="{BB962C8B-B14F-4D97-AF65-F5344CB8AC3E}">
        <p14:creationId xmlns:p14="http://schemas.microsoft.com/office/powerpoint/2010/main" val="377577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模糊查询</a:t>
            </a:r>
            <a:endParaRPr lang="zh-CN" altLang="en-US" dirty="0"/>
          </a:p>
        </p:txBody>
      </p:sp>
      <p:sp>
        <p:nvSpPr>
          <p:cNvPr id="3" name="副标题 2"/>
          <p:cNvSpPr>
            <a:spLocks noGrp="1"/>
          </p:cNvSpPr>
          <p:nvPr>
            <p:ph type="subTitle" idx="1"/>
          </p:nvPr>
        </p:nvSpPr>
        <p:spPr>
          <a:xfrm>
            <a:off x="387450" y="699542"/>
            <a:ext cx="7754767" cy="823837"/>
          </a:xfrm>
        </p:spPr>
        <p:txBody>
          <a:bodyPr>
            <a:normAutofit/>
          </a:bodyPr>
          <a:lstStyle/>
          <a:p>
            <a:pPr marL="71550" indent="0">
              <a:lnSpc>
                <a:spcPct val="150000"/>
              </a:lnSpc>
              <a:buSzPct val="60000"/>
              <a:buNone/>
            </a:pPr>
            <a:r>
              <a:rPr lang="en-US" altLang="zh-CN" dirty="0">
                <a:solidFill>
                  <a:schemeClr val="bg1"/>
                </a:solidFill>
                <a:latin typeface="宋体" panose="02010600030101010101" pitchFamily="2" charset="-122"/>
                <a:ea typeface="宋体" panose="02010600030101010101" pitchFamily="2" charset="-122"/>
              </a:rPr>
              <a:t>$regex</a:t>
            </a:r>
            <a:r>
              <a:rPr lang="zh-CN" altLang="en-US" dirty="0">
                <a:solidFill>
                  <a:schemeClr val="bg1"/>
                </a:solidFill>
                <a:latin typeface="宋体" panose="02010600030101010101" pitchFamily="2" charset="-122"/>
                <a:ea typeface="宋体" panose="02010600030101010101" pitchFamily="2" charset="-122"/>
              </a:rPr>
              <a:t>与正则表达式对象的区别</a:t>
            </a:r>
            <a:r>
              <a:rPr lang="en-US" altLang="zh-CN" dirty="0">
                <a:solidFill>
                  <a:schemeClr val="bg1"/>
                </a:solidFill>
                <a:latin typeface="宋体" panose="02010600030101010101" pitchFamily="2" charset="-122"/>
                <a:ea typeface="宋体" panose="02010600030101010101" pitchFamily="2" charset="-122"/>
              </a:rPr>
              <a:t>:</a:t>
            </a:r>
          </a:p>
        </p:txBody>
      </p:sp>
      <p:sp>
        <p:nvSpPr>
          <p:cNvPr id="4" name="矩形 3"/>
          <p:cNvSpPr/>
          <p:nvPr/>
        </p:nvSpPr>
        <p:spPr>
          <a:xfrm>
            <a:off x="935088" y="1347614"/>
            <a:ext cx="8208912" cy="2862322"/>
          </a:xfrm>
          <a:prstGeom prst="rect">
            <a:avLst/>
          </a:prstGeom>
        </p:spPr>
        <p:txBody>
          <a:bodyPr wrap="square">
            <a:spAutoFit/>
          </a:bodyPr>
          <a:lstStyle/>
          <a:p>
            <a:pPr marL="342900" indent="-342900" algn="l">
              <a:lnSpc>
                <a:spcPct val="150000"/>
              </a:lnSpc>
              <a:buSzPct val="60000"/>
              <a:buFont typeface="Wingdings" panose="05000000000000000000" pitchFamily="2" charset="2"/>
              <a:buChar char="l"/>
            </a:pPr>
            <a:r>
              <a:rPr lang="zh-CN" altLang="en-US" sz="2000" dirty="0" smtClean="0">
                <a:solidFill>
                  <a:schemeClr val="bg1"/>
                </a:solidFill>
                <a:latin typeface="宋体" panose="02010600030101010101" pitchFamily="2" charset="-122"/>
                <a:ea typeface="宋体" panose="02010600030101010101" pitchFamily="2" charset="-122"/>
              </a:rPr>
              <a:t>在</a:t>
            </a:r>
            <a:r>
              <a:rPr lang="en-US" altLang="zh-CN" sz="2000" dirty="0">
                <a:solidFill>
                  <a:schemeClr val="bg1"/>
                </a:solidFill>
                <a:latin typeface="宋体" panose="02010600030101010101" pitchFamily="2" charset="-122"/>
                <a:ea typeface="宋体" panose="02010600030101010101" pitchFamily="2" charset="-122"/>
              </a:rPr>
              <a:t>$in</a:t>
            </a:r>
            <a:r>
              <a:rPr lang="zh-CN" altLang="en-US" sz="2000" dirty="0">
                <a:solidFill>
                  <a:schemeClr val="bg1"/>
                </a:solidFill>
                <a:latin typeface="宋体" panose="02010600030101010101" pitchFamily="2" charset="-122"/>
                <a:ea typeface="宋体" panose="02010600030101010101" pitchFamily="2" charset="-122"/>
              </a:rPr>
              <a:t>操作符中只能使用正则表达式</a:t>
            </a:r>
            <a:r>
              <a:rPr lang="zh-CN" altLang="en-US" sz="2000" dirty="0" smtClean="0">
                <a:solidFill>
                  <a:schemeClr val="bg1"/>
                </a:solidFill>
                <a:latin typeface="宋体" panose="02010600030101010101" pitchFamily="2" charset="-122"/>
                <a:ea typeface="宋体" panose="02010600030101010101" pitchFamily="2" charset="-122"/>
              </a:rPr>
              <a:t>对象</a:t>
            </a:r>
            <a:endParaRPr lang="en-US" altLang="zh-CN" sz="2000" dirty="0" smtClean="0">
              <a:solidFill>
                <a:schemeClr val="bg1"/>
              </a:solidFill>
              <a:latin typeface="宋体" panose="02010600030101010101" pitchFamily="2" charset="-122"/>
              <a:ea typeface="宋体" panose="02010600030101010101" pitchFamily="2" charset="-122"/>
            </a:endParaRPr>
          </a:p>
          <a:p>
            <a:pPr algn="l">
              <a:lnSpc>
                <a:spcPct val="150000"/>
              </a:lnSpc>
              <a:buSzPct val="60000"/>
            </a:pPr>
            <a:r>
              <a:rPr lang="zh-CN" altLang="en-US" sz="2000" dirty="0" smtClean="0">
                <a:solidFill>
                  <a:schemeClr val="bg1"/>
                </a:solidFill>
                <a:latin typeface="宋体" panose="02010600030101010101" pitchFamily="2" charset="-122"/>
                <a:ea typeface="宋体" panose="02010600030101010101" pitchFamily="2" charset="-122"/>
              </a:rPr>
              <a:t>例如</a:t>
            </a:r>
            <a:r>
              <a:rPr lang="en-US" altLang="zh-CN" sz="2000" dirty="0">
                <a:solidFill>
                  <a:schemeClr val="bg1"/>
                </a:solidFill>
                <a:latin typeface="Calibri" panose="020F0502020204030204" pitchFamily="34" charset="0"/>
                <a:ea typeface="宋体" panose="02010600030101010101" pitchFamily="2" charset="-122"/>
              </a:rPr>
              <a:t>:{name:{$in:[/^</a:t>
            </a:r>
            <a:r>
              <a:rPr lang="en-US" altLang="zh-CN" sz="2000" dirty="0" err="1">
                <a:solidFill>
                  <a:schemeClr val="bg1"/>
                </a:solidFill>
                <a:latin typeface="Calibri" panose="020F0502020204030204" pitchFamily="34" charset="0"/>
                <a:ea typeface="宋体" panose="02010600030101010101" pitchFamily="2" charset="-122"/>
              </a:rPr>
              <a:t>joe</a:t>
            </a:r>
            <a:r>
              <a:rPr lang="en-US" altLang="zh-CN" sz="2000" dirty="0">
                <a:solidFill>
                  <a:schemeClr val="bg1"/>
                </a:solidFill>
                <a:latin typeface="Calibri" panose="020F0502020204030204" pitchFamily="34" charset="0"/>
                <a:ea typeface="宋体" panose="02010600030101010101" pitchFamily="2" charset="-122"/>
              </a:rPr>
              <a:t>/i,/^jack</a:t>
            </a:r>
            <a:r>
              <a:rPr lang="en-US" altLang="zh-CN" sz="2000" dirty="0" smtClean="0">
                <a:solidFill>
                  <a:schemeClr val="bg1"/>
                </a:solidFill>
                <a:latin typeface="Calibri" panose="020F0502020204030204" pitchFamily="34" charset="0"/>
                <a:ea typeface="宋体" panose="02010600030101010101" pitchFamily="2" charset="-122"/>
              </a:rPr>
              <a:t>/}} </a:t>
            </a:r>
          </a:p>
          <a:p>
            <a:pPr marL="342900" indent="-342900" algn="l">
              <a:lnSpc>
                <a:spcPct val="150000"/>
              </a:lnSpc>
              <a:buSzPct val="60000"/>
              <a:buFont typeface="Wingdings" panose="05000000000000000000" pitchFamily="2" charset="2"/>
              <a:buChar char="l"/>
            </a:pPr>
            <a:r>
              <a:rPr lang="zh-CN" altLang="en-US" sz="2000" dirty="0">
                <a:solidFill>
                  <a:schemeClr val="bg1"/>
                </a:solidFill>
                <a:latin typeface="宋体" panose="02010600030101010101" pitchFamily="2" charset="-122"/>
                <a:ea typeface="宋体" panose="02010600030101010101" pitchFamily="2" charset="-122"/>
              </a:rPr>
              <a:t>在使用隐式的</a:t>
            </a:r>
            <a:r>
              <a:rPr lang="en-US" altLang="zh-CN" sz="2000" dirty="0">
                <a:solidFill>
                  <a:schemeClr val="bg1"/>
                </a:solidFill>
                <a:latin typeface="宋体" panose="02010600030101010101" pitchFamily="2" charset="-122"/>
                <a:ea typeface="宋体" panose="02010600030101010101" pitchFamily="2" charset="-122"/>
              </a:rPr>
              <a:t>$and</a:t>
            </a:r>
            <a:r>
              <a:rPr lang="zh-CN" altLang="en-US" sz="2000" dirty="0">
                <a:solidFill>
                  <a:schemeClr val="bg1"/>
                </a:solidFill>
                <a:latin typeface="宋体" panose="02010600030101010101" pitchFamily="2" charset="-122"/>
                <a:ea typeface="宋体" panose="02010600030101010101" pitchFamily="2" charset="-122"/>
              </a:rPr>
              <a:t>操作符中，只能使用</a:t>
            </a:r>
            <a:r>
              <a:rPr lang="en-US" altLang="zh-CN" sz="2000" dirty="0">
                <a:solidFill>
                  <a:schemeClr val="bg1"/>
                </a:solidFill>
                <a:latin typeface="宋体" panose="02010600030101010101" pitchFamily="2" charset="-122"/>
                <a:ea typeface="宋体" panose="02010600030101010101" pitchFamily="2" charset="-122"/>
              </a:rPr>
              <a:t>$regex</a:t>
            </a:r>
          </a:p>
          <a:p>
            <a:pPr algn="l">
              <a:lnSpc>
                <a:spcPct val="150000"/>
              </a:lnSpc>
              <a:buSzPct val="60000"/>
            </a:pPr>
            <a:r>
              <a:rPr lang="zh-CN" altLang="en-US" sz="2000" dirty="0" smtClean="0">
                <a:solidFill>
                  <a:schemeClr val="bg1"/>
                </a:solidFill>
                <a:latin typeface="宋体" panose="02010600030101010101" pitchFamily="2" charset="-122"/>
                <a:ea typeface="宋体" panose="02010600030101010101" pitchFamily="2" charset="-122"/>
              </a:rPr>
              <a:t>例如</a:t>
            </a:r>
            <a:r>
              <a:rPr lang="en-US" altLang="zh-CN" sz="2000" dirty="0">
                <a:solidFill>
                  <a:schemeClr val="bg1"/>
                </a:solidFill>
                <a:latin typeface="Calibri" panose="020F0502020204030204" pitchFamily="34" charset="0"/>
                <a:ea typeface="宋体" panose="02010600030101010101" pitchFamily="2" charset="-122"/>
              </a:rPr>
              <a:t>:{name:{$regex:/^</a:t>
            </a:r>
            <a:r>
              <a:rPr lang="en-US" altLang="zh-CN" sz="2000" dirty="0" err="1">
                <a:solidFill>
                  <a:schemeClr val="bg1"/>
                </a:solidFill>
                <a:latin typeface="Calibri" panose="020F0502020204030204" pitchFamily="34" charset="0"/>
                <a:ea typeface="宋体" panose="02010600030101010101" pitchFamily="2" charset="-122"/>
              </a:rPr>
              <a:t>jo</a:t>
            </a:r>
            <a:r>
              <a:rPr lang="en-US" altLang="zh-CN" sz="2000" dirty="0">
                <a:solidFill>
                  <a:schemeClr val="bg1"/>
                </a:solidFill>
                <a:latin typeface="Calibri" panose="020F0502020204030204" pitchFamily="34" charset="0"/>
                <a:ea typeface="宋体" panose="02010600030101010101" pitchFamily="2" charset="-122"/>
              </a:rPr>
              <a:t>/i, $</a:t>
            </a:r>
            <a:r>
              <a:rPr lang="en-US" altLang="zh-CN" sz="2000" dirty="0" err="1">
                <a:solidFill>
                  <a:schemeClr val="bg1"/>
                </a:solidFill>
                <a:latin typeface="Calibri" panose="020F0502020204030204" pitchFamily="34" charset="0"/>
                <a:ea typeface="宋体" panose="02010600030101010101" pitchFamily="2" charset="-122"/>
              </a:rPr>
              <a:t>nin</a:t>
            </a:r>
            <a:r>
              <a:rPr lang="en-US" altLang="zh-CN" sz="2000" dirty="0">
                <a:solidFill>
                  <a:schemeClr val="bg1"/>
                </a:solidFill>
                <a:latin typeface="Calibri" panose="020F0502020204030204" pitchFamily="34" charset="0"/>
                <a:ea typeface="宋体" panose="02010600030101010101" pitchFamily="2" charset="-122"/>
              </a:rPr>
              <a:t>:['john</a:t>
            </a:r>
            <a:r>
              <a:rPr lang="en-US" altLang="zh-CN" sz="2000" dirty="0" smtClean="0">
                <a:solidFill>
                  <a:schemeClr val="bg1"/>
                </a:solidFill>
                <a:latin typeface="Calibri" panose="020F0502020204030204" pitchFamily="34" charset="0"/>
                <a:ea typeface="宋体" panose="02010600030101010101" pitchFamily="2" charset="-122"/>
              </a:rPr>
              <a:t>']}}</a:t>
            </a:r>
          </a:p>
          <a:p>
            <a:pPr marL="342900" indent="-342900" algn="l">
              <a:lnSpc>
                <a:spcPct val="150000"/>
              </a:lnSpc>
              <a:buSzPct val="60000"/>
              <a:buFont typeface="Wingdings" panose="05000000000000000000" pitchFamily="2" charset="2"/>
              <a:buChar char="l"/>
            </a:pPr>
            <a:r>
              <a:rPr lang="zh-CN" altLang="en-US" sz="2000" dirty="0">
                <a:solidFill>
                  <a:schemeClr val="bg1"/>
                </a:solidFill>
                <a:latin typeface="宋体" panose="02010600030101010101" pitchFamily="2" charset="-122"/>
                <a:ea typeface="宋体" panose="02010600030101010101" pitchFamily="2" charset="-122"/>
              </a:rPr>
              <a:t>当</a:t>
            </a:r>
            <a:r>
              <a:rPr lang="en-US" altLang="zh-CN" sz="2000" dirty="0">
                <a:solidFill>
                  <a:schemeClr val="bg1"/>
                </a:solidFill>
                <a:latin typeface="宋体" panose="02010600030101010101" pitchFamily="2" charset="-122"/>
                <a:ea typeface="宋体" panose="02010600030101010101" pitchFamily="2" charset="-122"/>
              </a:rPr>
              <a:t>option</a:t>
            </a:r>
            <a:r>
              <a:rPr lang="zh-CN" altLang="en-US" sz="2000" dirty="0">
                <a:solidFill>
                  <a:schemeClr val="bg1"/>
                </a:solidFill>
                <a:latin typeface="宋体" panose="02010600030101010101" pitchFamily="2" charset="-122"/>
                <a:ea typeface="宋体" panose="02010600030101010101" pitchFamily="2" charset="-122"/>
              </a:rPr>
              <a:t>选项中</a:t>
            </a:r>
            <a:r>
              <a:rPr lang="zh-CN" altLang="en-US" sz="2000" dirty="0" smtClean="0">
                <a:solidFill>
                  <a:schemeClr val="bg1"/>
                </a:solidFill>
                <a:latin typeface="宋体" panose="02010600030101010101" pitchFamily="2" charset="-122"/>
                <a:ea typeface="宋体" panose="02010600030101010101" pitchFamily="2" charset="-122"/>
              </a:rPr>
              <a:t>包含</a:t>
            </a:r>
            <a:r>
              <a:rPr lang="en-US" altLang="zh-CN" sz="2000" b="1" dirty="0">
                <a:solidFill>
                  <a:srgbClr val="FF5C00"/>
                </a:solidFill>
                <a:latin typeface="宋体" panose="02010600030101010101" pitchFamily="2" charset="-122"/>
                <a:ea typeface="宋体" panose="02010600030101010101" pitchFamily="2" charset="-122"/>
              </a:rPr>
              <a:t>x</a:t>
            </a:r>
            <a:r>
              <a:rPr lang="zh-CN" altLang="en-US" sz="2000" b="1" dirty="0" smtClean="0">
                <a:solidFill>
                  <a:srgbClr val="FF5C00"/>
                </a:solidFill>
                <a:latin typeface="宋体" panose="02010600030101010101" pitchFamily="2" charset="-122"/>
                <a:ea typeface="宋体" panose="02010600030101010101" pitchFamily="2" charset="-122"/>
              </a:rPr>
              <a:t>或</a:t>
            </a:r>
            <a:r>
              <a:rPr lang="en-US" altLang="zh-CN" sz="2000" b="1" dirty="0">
                <a:solidFill>
                  <a:srgbClr val="FF5C00"/>
                </a:solidFill>
                <a:latin typeface="宋体" panose="02010600030101010101" pitchFamily="2" charset="-122"/>
                <a:ea typeface="宋体" panose="02010600030101010101" pitchFamily="2" charset="-122"/>
              </a:rPr>
              <a:t>s</a:t>
            </a:r>
            <a:r>
              <a:rPr lang="zh-CN" altLang="en-US" sz="2000" smtClean="0">
                <a:solidFill>
                  <a:schemeClr val="bg1"/>
                </a:solidFill>
                <a:latin typeface="宋体" panose="02010600030101010101" pitchFamily="2" charset="-122"/>
                <a:ea typeface="宋体" panose="02010600030101010101" pitchFamily="2" charset="-122"/>
              </a:rPr>
              <a:t>选项</a:t>
            </a:r>
            <a:r>
              <a:rPr lang="zh-CN" altLang="en-US" sz="2000" dirty="0">
                <a:solidFill>
                  <a:schemeClr val="bg1"/>
                </a:solidFill>
                <a:latin typeface="宋体" panose="02010600030101010101" pitchFamily="2" charset="-122"/>
                <a:ea typeface="宋体" panose="02010600030101010101" pitchFamily="2" charset="-122"/>
              </a:rPr>
              <a:t>时，只能使用</a:t>
            </a:r>
            <a:r>
              <a:rPr lang="en-US" altLang="zh-CN" sz="2000" dirty="0">
                <a:solidFill>
                  <a:schemeClr val="bg1"/>
                </a:solidFill>
                <a:latin typeface="宋体" panose="02010600030101010101" pitchFamily="2" charset="-122"/>
                <a:ea typeface="宋体" panose="02010600030101010101" pitchFamily="2" charset="-122"/>
              </a:rPr>
              <a:t>$regex</a:t>
            </a:r>
          </a:p>
          <a:p>
            <a:pPr algn="l">
              <a:lnSpc>
                <a:spcPct val="150000"/>
              </a:lnSpc>
              <a:buSzPct val="60000"/>
            </a:pPr>
            <a:r>
              <a:rPr lang="zh-CN" altLang="en-US" sz="2000" dirty="0" smtClean="0">
                <a:solidFill>
                  <a:schemeClr val="bg1"/>
                </a:solidFill>
                <a:latin typeface="宋体" panose="02010600030101010101" pitchFamily="2" charset="-122"/>
                <a:ea typeface="宋体" panose="02010600030101010101" pitchFamily="2" charset="-122"/>
              </a:rPr>
              <a:t>例如</a:t>
            </a:r>
            <a:r>
              <a:rPr lang="en-US" altLang="zh-CN" sz="2000" dirty="0">
                <a:solidFill>
                  <a:schemeClr val="bg1"/>
                </a:solidFill>
                <a:latin typeface="Calibri" panose="020F0502020204030204" pitchFamily="34" charset="0"/>
                <a:ea typeface="宋体" panose="02010600030101010101" pitchFamily="2" charset="-122"/>
              </a:rPr>
              <a:t>:{name:{$regex:/m.*line/,$options:"</a:t>
            </a:r>
            <a:r>
              <a:rPr lang="en-US" altLang="zh-CN" sz="2000" dirty="0" err="1">
                <a:solidFill>
                  <a:schemeClr val="bg1"/>
                </a:solidFill>
                <a:latin typeface="Calibri" panose="020F0502020204030204" pitchFamily="34" charset="0"/>
                <a:ea typeface="宋体" panose="02010600030101010101" pitchFamily="2" charset="-122"/>
              </a:rPr>
              <a:t>si</a:t>
            </a:r>
            <a:r>
              <a:rPr lang="en-US" altLang="zh-CN" sz="2000" dirty="0" smtClean="0">
                <a:solidFill>
                  <a:schemeClr val="bg1"/>
                </a:solidFill>
                <a:latin typeface="Calibri" panose="020F0502020204030204" pitchFamily="34" charset="0"/>
                <a:ea typeface="宋体" panose="02010600030101010101" pitchFamily="2" charset="-122"/>
              </a:rPr>
              <a:t>"}}</a:t>
            </a:r>
            <a:endParaRPr lang="en-US" altLang="zh-CN" sz="2000" dirty="0">
              <a:solidFill>
                <a:schemeClr val="bg1"/>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900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模糊查询</a:t>
            </a:r>
            <a:endParaRPr lang="zh-CN" altLang="en-US" dirty="0"/>
          </a:p>
        </p:txBody>
      </p:sp>
      <p:sp>
        <p:nvSpPr>
          <p:cNvPr id="3" name="副标题 2"/>
          <p:cNvSpPr>
            <a:spLocks noGrp="1"/>
          </p:cNvSpPr>
          <p:nvPr>
            <p:ph type="subTitle" idx="1"/>
          </p:nvPr>
        </p:nvSpPr>
        <p:spPr>
          <a:xfrm>
            <a:off x="387450" y="699542"/>
            <a:ext cx="7754767" cy="823837"/>
          </a:xfrm>
        </p:spPr>
        <p:txBody>
          <a:bodyPr>
            <a:normAutofit fontScale="92500" lnSpcReduction="20000"/>
          </a:bodyPr>
          <a:lstStyle/>
          <a:p>
            <a:pPr marL="71550" indent="0">
              <a:lnSpc>
                <a:spcPct val="150000"/>
              </a:lnSpc>
              <a:buSzPct val="60000"/>
              <a:buNone/>
            </a:pPr>
            <a:r>
              <a:rPr lang="en-US" altLang="zh-CN" sz="2200" dirty="0" smtClean="0">
                <a:solidFill>
                  <a:schemeClr val="bg1"/>
                </a:solidFill>
                <a:latin typeface="宋体" panose="02010600030101010101" pitchFamily="2" charset="-122"/>
                <a:ea typeface="宋体" panose="02010600030101010101" pitchFamily="2" charset="-122"/>
              </a:rPr>
              <a:t>    $</a:t>
            </a:r>
            <a:r>
              <a:rPr lang="en-US" altLang="zh-CN" sz="2200" dirty="0">
                <a:solidFill>
                  <a:schemeClr val="bg1"/>
                </a:solidFill>
                <a:latin typeface="宋体" panose="02010600030101010101" pitchFamily="2" charset="-122"/>
                <a:ea typeface="宋体" panose="02010600030101010101" pitchFamily="2" charset="-122"/>
              </a:rPr>
              <a:t>regex</a:t>
            </a:r>
            <a:r>
              <a:rPr lang="zh-CN" altLang="en-US" sz="2200" dirty="0">
                <a:solidFill>
                  <a:schemeClr val="bg1"/>
                </a:solidFill>
                <a:latin typeface="宋体" panose="02010600030101010101" pitchFamily="2" charset="-122"/>
                <a:ea typeface="宋体" panose="02010600030101010101" pitchFamily="2" charset="-122"/>
              </a:rPr>
              <a:t>操作符中的</a:t>
            </a:r>
            <a:r>
              <a:rPr lang="en-US" altLang="zh-CN" sz="2200" dirty="0">
                <a:solidFill>
                  <a:schemeClr val="bg1"/>
                </a:solidFill>
                <a:latin typeface="宋体" panose="02010600030101010101" pitchFamily="2" charset="-122"/>
                <a:ea typeface="宋体" panose="02010600030101010101" pitchFamily="2" charset="-122"/>
              </a:rPr>
              <a:t>option</a:t>
            </a:r>
            <a:r>
              <a:rPr lang="zh-CN" altLang="en-US" sz="2200" dirty="0">
                <a:solidFill>
                  <a:schemeClr val="bg1"/>
                </a:solidFill>
                <a:latin typeface="宋体" panose="02010600030101010101" pitchFamily="2" charset="-122"/>
                <a:ea typeface="宋体" panose="02010600030101010101" pitchFamily="2" charset="-122"/>
              </a:rPr>
              <a:t>选项可以改变正则匹配的默认行为，它包括</a:t>
            </a:r>
            <a:r>
              <a:rPr lang="en-US" altLang="zh-CN" sz="2200" dirty="0">
                <a:solidFill>
                  <a:schemeClr val="bg1"/>
                </a:solidFill>
                <a:latin typeface="宋体" panose="02010600030101010101" pitchFamily="2" charset="-122"/>
                <a:ea typeface="宋体" panose="02010600030101010101" pitchFamily="2" charset="-122"/>
              </a:rPr>
              <a:t>i, m, x</a:t>
            </a:r>
            <a:r>
              <a:rPr lang="zh-CN" altLang="en-US" sz="2200" dirty="0">
                <a:solidFill>
                  <a:schemeClr val="bg1"/>
                </a:solidFill>
                <a:latin typeface="宋体" panose="02010600030101010101" pitchFamily="2" charset="-122"/>
                <a:ea typeface="宋体" panose="02010600030101010101" pitchFamily="2" charset="-122"/>
              </a:rPr>
              <a:t>以及</a:t>
            </a:r>
            <a:r>
              <a:rPr lang="en-US" altLang="zh-CN" sz="2200" dirty="0">
                <a:solidFill>
                  <a:schemeClr val="bg1"/>
                </a:solidFill>
                <a:latin typeface="宋体" panose="02010600030101010101" pitchFamily="2" charset="-122"/>
                <a:ea typeface="宋体" panose="02010600030101010101" pitchFamily="2" charset="-122"/>
              </a:rPr>
              <a:t>S</a:t>
            </a:r>
            <a:r>
              <a:rPr lang="zh-CN" altLang="en-US" sz="2200" dirty="0">
                <a:solidFill>
                  <a:schemeClr val="bg1"/>
                </a:solidFill>
                <a:latin typeface="宋体" panose="02010600030101010101" pitchFamily="2" charset="-122"/>
                <a:ea typeface="宋体" panose="02010600030101010101" pitchFamily="2" charset="-122"/>
              </a:rPr>
              <a:t>四个选项，其含义</a:t>
            </a:r>
            <a:r>
              <a:rPr lang="zh-CN" altLang="en-US" sz="2200" dirty="0" smtClean="0">
                <a:solidFill>
                  <a:schemeClr val="bg1"/>
                </a:solidFill>
                <a:latin typeface="宋体" panose="02010600030101010101" pitchFamily="2" charset="-122"/>
                <a:ea typeface="宋体" panose="02010600030101010101" pitchFamily="2" charset="-122"/>
              </a:rPr>
              <a:t>如下：</a:t>
            </a:r>
            <a:endParaRPr lang="zh-CN" altLang="en-US" sz="2200" dirty="0">
              <a:solidFill>
                <a:schemeClr val="bg1"/>
              </a:solidFill>
              <a:latin typeface="宋体" panose="02010600030101010101" pitchFamily="2" charset="-122"/>
              <a:ea typeface="宋体" panose="02010600030101010101" pitchFamily="2" charset="-122"/>
            </a:endParaRPr>
          </a:p>
          <a:p>
            <a:pPr marL="71550" indent="0">
              <a:lnSpc>
                <a:spcPct val="150000"/>
              </a:lnSpc>
              <a:buSzPct val="60000"/>
              <a:buNone/>
            </a:pPr>
            <a:endParaRPr lang="en-US" altLang="zh-CN" dirty="0">
              <a:solidFill>
                <a:schemeClr val="bg1"/>
              </a:solidFill>
              <a:latin typeface="宋体" panose="02010600030101010101" pitchFamily="2" charset="-122"/>
              <a:ea typeface="宋体" panose="02010600030101010101" pitchFamily="2" charset="-122"/>
            </a:endParaRPr>
          </a:p>
        </p:txBody>
      </p:sp>
      <p:sp>
        <p:nvSpPr>
          <p:cNvPr id="4" name="矩形 3"/>
          <p:cNvSpPr/>
          <p:nvPr/>
        </p:nvSpPr>
        <p:spPr>
          <a:xfrm>
            <a:off x="903837" y="1528890"/>
            <a:ext cx="8208912" cy="2400657"/>
          </a:xfrm>
          <a:prstGeom prst="rect">
            <a:avLst/>
          </a:prstGeom>
        </p:spPr>
        <p:txBody>
          <a:bodyPr wrap="square">
            <a:spAutoFit/>
          </a:bodyPr>
          <a:lstStyle/>
          <a:p>
            <a:pPr algn="l">
              <a:lnSpc>
                <a:spcPct val="150000"/>
              </a:lnSpc>
              <a:buSzPct val="60000"/>
              <a:buFont typeface="Wingdings" panose="05000000000000000000" pitchFamily="2" charset="2"/>
              <a:buChar char="l"/>
            </a:pPr>
            <a:r>
              <a:rPr lang="en-US" altLang="zh-CN" sz="2000" dirty="0" smtClean="0">
                <a:solidFill>
                  <a:schemeClr val="bg1"/>
                </a:solidFill>
                <a:latin typeface="宋体" panose="02010600030101010101" pitchFamily="2" charset="-122"/>
                <a:ea typeface="宋体" panose="02010600030101010101" pitchFamily="2" charset="-122"/>
              </a:rPr>
              <a:t> i   </a:t>
            </a:r>
            <a:r>
              <a:rPr lang="zh-CN" altLang="en-US" sz="2000" dirty="0" smtClean="0">
                <a:solidFill>
                  <a:schemeClr val="bg1"/>
                </a:solidFill>
                <a:latin typeface="宋体" panose="02010600030101010101" pitchFamily="2" charset="-122"/>
                <a:ea typeface="宋体" panose="02010600030101010101" pitchFamily="2" charset="-122"/>
              </a:rPr>
              <a:t>忽略</a:t>
            </a:r>
            <a:r>
              <a:rPr lang="zh-CN" altLang="en-US" sz="2000" dirty="0">
                <a:solidFill>
                  <a:schemeClr val="bg1"/>
                </a:solidFill>
                <a:latin typeface="宋体" panose="02010600030101010101" pitchFamily="2" charset="-122"/>
                <a:ea typeface="宋体" panose="02010600030101010101" pitchFamily="2" charset="-122"/>
              </a:rPr>
              <a:t>大</a:t>
            </a:r>
            <a:r>
              <a:rPr lang="zh-CN" altLang="en-US" sz="2000" dirty="0" smtClean="0">
                <a:solidFill>
                  <a:schemeClr val="bg1"/>
                </a:solidFill>
                <a:latin typeface="宋体" panose="02010600030101010101" pitchFamily="2" charset="-122"/>
                <a:ea typeface="宋体" panose="02010600030101010101" pitchFamily="2" charset="-122"/>
              </a:rPr>
              <a:t>小写   </a:t>
            </a:r>
            <a:r>
              <a:rPr lang="en-US" altLang="zh-CN" sz="2000" dirty="0" smtClean="0">
                <a:solidFill>
                  <a:schemeClr val="bg1"/>
                </a:solidFill>
                <a:latin typeface="宋体" panose="02010600030101010101" pitchFamily="2" charset="-122"/>
                <a:ea typeface="宋体" panose="02010600030101010101" pitchFamily="2" charset="-122"/>
              </a:rPr>
              <a:t>{&lt;</a:t>
            </a:r>
            <a:r>
              <a:rPr lang="en-US" altLang="zh-CN" sz="2000" dirty="0">
                <a:solidFill>
                  <a:schemeClr val="bg1"/>
                </a:solidFill>
                <a:latin typeface="宋体" panose="02010600030101010101" pitchFamily="2" charset="-122"/>
                <a:ea typeface="宋体" panose="02010600030101010101" pitchFamily="2" charset="-122"/>
              </a:rPr>
              <a:t>field&gt;{$regex/pattern/i</a:t>
            </a:r>
            <a:r>
              <a:rPr lang="en-US" altLang="zh-CN" sz="2000" dirty="0" smtClean="0">
                <a:solidFill>
                  <a:schemeClr val="bg1"/>
                </a:solidFill>
                <a:latin typeface="宋体" panose="02010600030101010101" pitchFamily="2" charset="-122"/>
                <a:ea typeface="宋体" panose="02010600030101010101" pitchFamily="2" charset="-122"/>
              </a:rPr>
              <a:t>}}</a:t>
            </a:r>
          </a:p>
          <a:p>
            <a:pPr algn="l">
              <a:lnSpc>
                <a:spcPct val="150000"/>
              </a:lnSpc>
              <a:buSzPct val="60000"/>
            </a:pPr>
            <a:r>
              <a:rPr lang="zh-CN" altLang="en-US" sz="2000" dirty="0" smtClean="0">
                <a:solidFill>
                  <a:schemeClr val="bg1"/>
                </a:solidFill>
                <a:latin typeface="宋体" panose="02010600030101010101" pitchFamily="2" charset="-122"/>
                <a:ea typeface="宋体" panose="02010600030101010101" pitchFamily="2" charset="-122"/>
              </a:rPr>
              <a:t>       设置</a:t>
            </a:r>
            <a:r>
              <a:rPr lang="en-US" altLang="zh-CN" sz="2000" dirty="0">
                <a:solidFill>
                  <a:schemeClr val="bg1"/>
                </a:solidFill>
                <a:latin typeface="宋体" panose="02010600030101010101" pitchFamily="2" charset="-122"/>
                <a:ea typeface="宋体" panose="02010600030101010101" pitchFamily="2" charset="-122"/>
              </a:rPr>
              <a:t>i</a:t>
            </a:r>
            <a:r>
              <a:rPr lang="zh-CN" altLang="en-US" sz="2000" dirty="0">
                <a:solidFill>
                  <a:schemeClr val="bg1"/>
                </a:solidFill>
                <a:latin typeface="宋体" panose="02010600030101010101" pitchFamily="2" charset="-122"/>
                <a:ea typeface="宋体" panose="02010600030101010101" pitchFamily="2" charset="-122"/>
              </a:rPr>
              <a:t>选项后，模式中的字母会进行大小写不敏感匹配。</a:t>
            </a:r>
          </a:p>
          <a:p>
            <a:pPr algn="l">
              <a:lnSpc>
                <a:spcPct val="150000"/>
              </a:lnSpc>
              <a:buSzPct val="60000"/>
              <a:buFont typeface="Wingdings" panose="05000000000000000000" pitchFamily="2" charset="2"/>
              <a:buChar char="l"/>
            </a:pPr>
            <a:r>
              <a:rPr lang="en-US" altLang="zh-CN" sz="2000" dirty="0" smtClean="0">
                <a:solidFill>
                  <a:schemeClr val="bg1"/>
                </a:solidFill>
                <a:latin typeface="宋体" panose="02010600030101010101" pitchFamily="2" charset="-122"/>
                <a:ea typeface="宋体" panose="02010600030101010101" pitchFamily="2" charset="-122"/>
              </a:rPr>
              <a:t> m   </a:t>
            </a:r>
            <a:r>
              <a:rPr lang="zh-CN" altLang="en-US" sz="2000" dirty="0" smtClean="0">
                <a:solidFill>
                  <a:schemeClr val="bg1"/>
                </a:solidFill>
                <a:latin typeface="宋体" panose="02010600030101010101" pitchFamily="2" charset="-122"/>
                <a:ea typeface="宋体" panose="02010600030101010101" pitchFamily="2" charset="-122"/>
              </a:rPr>
              <a:t>多</a:t>
            </a:r>
            <a:r>
              <a:rPr lang="zh-CN" altLang="en-US" sz="2000" dirty="0">
                <a:solidFill>
                  <a:schemeClr val="bg1"/>
                </a:solidFill>
                <a:latin typeface="宋体" panose="02010600030101010101" pitchFamily="2" charset="-122"/>
                <a:ea typeface="宋体" panose="02010600030101010101" pitchFamily="2" charset="-122"/>
              </a:rPr>
              <a:t>行匹配模式，</a:t>
            </a:r>
            <a:r>
              <a:rPr lang="en-US" altLang="zh-CN" sz="2000" dirty="0">
                <a:solidFill>
                  <a:schemeClr val="bg1"/>
                </a:solidFill>
                <a:latin typeface="宋体" panose="02010600030101010101" pitchFamily="2" charset="-122"/>
                <a:ea typeface="宋体" panose="02010600030101010101" pitchFamily="2" charset="-122"/>
              </a:rPr>
              <a:t>{&lt;field&gt;{$regex/pattern/,$</a:t>
            </a:r>
            <a:r>
              <a:rPr lang="en-US" altLang="zh-CN" sz="2000" dirty="0" err="1">
                <a:solidFill>
                  <a:schemeClr val="bg1"/>
                </a:solidFill>
                <a:latin typeface="宋体" panose="02010600030101010101" pitchFamily="2" charset="-122"/>
                <a:ea typeface="宋体" panose="02010600030101010101" pitchFamily="2" charset="-122"/>
              </a:rPr>
              <a:t>options:'m</a:t>
            </a:r>
            <a:r>
              <a:rPr lang="en-US" altLang="zh-CN" sz="2000" dirty="0" smtClean="0">
                <a:solidFill>
                  <a:schemeClr val="bg1"/>
                </a:solidFill>
                <a:latin typeface="宋体" panose="02010600030101010101" pitchFamily="2" charset="-122"/>
                <a:ea typeface="宋体" panose="02010600030101010101" pitchFamily="2" charset="-122"/>
              </a:rPr>
              <a:t>'}</a:t>
            </a:r>
          </a:p>
          <a:p>
            <a:pPr algn="l">
              <a:lnSpc>
                <a:spcPct val="150000"/>
              </a:lnSpc>
              <a:buSzPct val="60000"/>
            </a:pPr>
            <a:r>
              <a:rPr lang="en-US" altLang="zh-CN" sz="2000" dirty="0">
                <a:solidFill>
                  <a:schemeClr val="bg1"/>
                </a:solidFill>
                <a:latin typeface="宋体" panose="02010600030101010101" pitchFamily="2" charset="-122"/>
                <a:ea typeface="宋体" panose="02010600030101010101" pitchFamily="2" charset="-122"/>
              </a:rPr>
              <a:t> </a:t>
            </a:r>
            <a:r>
              <a:rPr lang="en-US" altLang="zh-CN" sz="2000" dirty="0" smtClean="0">
                <a:solidFill>
                  <a:schemeClr val="bg1"/>
                </a:solidFill>
                <a:latin typeface="宋体" panose="02010600030101010101" pitchFamily="2" charset="-122"/>
                <a:ea typeface="宋体" panose="02010600030101010101" pitchFamily="2" charset="-122"/>
              </a:rPr>
              <a:t>     m</a:t>
            </a:r>
            <a:r>
              <a:rPr lang="zh-CN" altLang="en-US" sz="2000" dirty="0">
                <a:solidFill>
                  <a:schemeClr val="bg1"/>
                </a:solidFill>
                <a:latin typeface="宋体" panose="02010600030101010101" pitchFamily="2" charset="-122"/>
                <a:ea typeface="宋体" panose="02010600030101010101" pitchFamily="2" charset="-122"/>
              </a:rPr>
              <a:t>选项会更改</a:t>
            </a:r>
            <a:r>
              <a:rPr lang="en-US" altLang="zh-CN" sz="2000" dirty="0">
                <a:solidFill>
                  <a:schemeClr val="bg1"/>
                </a:solidFill>
                <a:latin typeface="宋体" panose="02010600030101010101" pitchFamily="2" charset="-122"/>
                <a:ea typeface="宋体" panose="02010600030101010101" pitchFamily="2" charset="-122"/>
              </a:rPr>
              <a:t>^</a:t>
            </a:r>
            <a:r>
              <a:rPr lang="zh-CN" altLang="en-US" sz="2000" dirty="0">
                <a:solidFill>
                  <a:schemeClr val="bg1"/>
                </a:solidFill>
                <a:latin typeface="宋体" panose="02010600030101010101" pitchFamily="2" charset="-122"/>
                <a:ea typeface="宋体" panose="02010600030101010101" pitchFamily="2" charset="-122"/>
              </a:rPr>
              <a:t>和</a:t>
            </a:r>
            <a:r>
              <a:rPr lang="en-US" altLang="zh-CN" sz="2000" dirty="0">
                <a:solidFill>
                  <a:schemeClr val="bg1"/>
                </a:solidFill>
                <a:latin typeface="宋体" panose="02010600030101010101" pitchFamily="2" charset="-122"/>
                <a:ea typeface="宋体" panose="02010600030101010101" pitchFamily="2" charset="-122"/>
              </a:rPr>
              <a:t>$</a:t>
            </a:r>
            <a:r>
              <a:rPr lang="zh-CN" altLang="en-US" sz="2000" dirty="0">
                <a:solidFill>
                  <a:schemeClr val="bg1"/>
                </a:solidFill>
                <a:latin typeface="宋体" panose="02010600030101010101" pitchFamily="2" charset="-122"/>
                <a:ea typeface="宋体" panose="02010600030101010101" pitchFamily="2" charset="-122"/>
              </a:rPr>
              <a:t>元字符的默认行为，分别使用与行的开头和</a:t>
            </a:r>
            <a:r>
              <a:rPr lang="zh-CN" altLang="en-US" sz="2000" dirty="0" smtClean="0">
                <a:solidFill>
                  <a:schemeClr val="bg1"/>
                </a:solidFill>
                <a:latin typeface="宋体" panose="02010600030101010101" pitchFamily="2" charset="-122"/>
                <a:ea typeface="宋体" panose="02010600030101010101" pitchFamily="2" charset="-122"/>
              </a:rPr>
              <a:t>结尾     匹配</a:t>
            </a:r>
            <a:r>
              <a:rPr lang="zh-CN" altLang="en-US" sz="2000" dirty="0">
                <a:solidFill>
                  <a:schemeClr val="bg1"/>
                </a:solidFill>
                <a:latin typeface="宋体" panose="02010600030101010101" pitchFamily="2" charset="-122"/>
                <a:ea typeface="宋体" panose="02010600030101010101" pitchFamily="2" charset="-122"/>
              </a:rPr>
              <a:t>，而不是与输入字符串的开头和结尾</a:t>
            </a:r>
            <a:r>
              <a:rPr lang="zh-CN" altLang="en-US" sz="2000" dirty="0" smtClean="0">
                <a:solidFill>
                  <a:schemeClr val="bg1"/>
                </a:solidFill>
                <a:latin typeface="宋体" panose="02010600030101010101" pitchFamily="2" charset="-122"/>
                <a:ea typeface="宋体" panose="02010600030101010101" pitchFamily="2" charset="-122"/>
              </a:rPr>
              <a:t>匹配</a:t>
            </a:r>
            <a:endParaRPr lang="zh-CN" altLang="en-US" sz="20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406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模糊查询</a:t>
            </a:r>
          </a:p>
        </p:txBody>
      </p:sp>
      <p:sp>
        <p:nvSpPr>
          <p:cNvPr id="3" name="副标题 2"/>
          <p:cNvSpPr>
            <a:spLocks noGrp="1"/>
          </p:cNvSpPr>
          <p:nvPr>
            <p:ph type="subTitle" idx="1"/>
          </p:nvPr>
        </p:nvSpPr>
        <p:spPr>
          <a:xfrm>
            <a:off x="408246" y="987574"/>
            <a:ext cx="8365618" cy="3450600"/>
          </a:xfrm>
        </p:spPr>
        <p:txBody>
          <a:bodyPr>
            <a:normAutofit/>
          </a:bodyPr>
          <a:lstStyle/>
          <a:p>
            <a:pPr>
              <a:lnSpc>
                <a:spcPct val="150000"/>
              </a:lnSpc>
              <a:buClr>
                <a:schemeClr val="bg1"/>
              </a:buClr>
              <a:buSzPct val="60000"/>
              <a:buFont typeface="Wingdings" panose="05000000000000000000" pitchFamily="2" charset="2"/>
              <a:buChar char="l"/>
            </a:pPr>
            <a:r>
              <a:rPr lang="en-US" altLang="zh-CN" dirty="0" smtClean="0">
                <a:solidFill>
                  <a:schemeClr val="bg1"/>
                </a:solidFill>
                <a:latin typeface="宋体" panose="02010600030101010101" pitchFamily="2" charset="-122"/>
                <a:ea typeface="宋体" panose="02010600030101010101" pitchFamily="2" charset="-122"/>
              </a:rPr>
              <a:t> x </a:t>
            </a:r>
            <a:r>
              <a:rPr lang="zh-CN" altLang="en-US" dirty="0" smtClean="0">
                <a:solidFill>
                  <a:schemeClr val="bg1"/>
                </a:solidFill>
                <a:latin typeface="宋体" panose="02010600030101010101" pitchFamily="2" charset="-122"/>
                <a:ea typeface="宋体" panose="02010600030101010101" pitchFamily="2" charset="-122"/>
              </a:rPr>
              <a:t>忽略</a:t>
            </a:r>
            <a:r>
              <a:rPr lang="zh-CN" altLang="en-US" dirty="0">
                <a:solidFill>
                  <a:schemeClr val="bg1"/>
                </a:solidFill>
                <a:latin typeface="宋体" panose="02010600030101010101" pitchFamily="2" charset="-122"/>
                <a:ea typeface="宋体" panose="02010600030101010101" pitchFamily="2" charset="-122"/>
              </a:rPr>
              <a:t>非转义的</a:t>
            </a:r>
            <a:r>
              <a:rPr lang="zh-CN" altLang="en-US" dirty="0" smtClean="0">
                <a:solidFill>
                  <a:schemeClr val="bg1"/>
                </a:solidFill>
                <a:latin typeface="宋体" panose="02010600030101010101" pitchFamily="2" charset="-122"/>
                <a:ea typeface="宋体" panose="02010600030101010101" pitchFamily="2" charset="-122"/>
              </a:rPr>
              <a:t>空白字符 </a:t>
            </a:r>
            <a:r>
              <a:rPr lang="en-US" altLang="zh-CN" dirty="0" smtClean="0">
                <a:solidFill>
                  <a:schemeClr val="bg1"/>
                </a:solidFill>
                <a:latin typeface="宋体" panose="02010600030101010101" pitchFamily="2" charset="-122"/>
                <a:ea typeface="宋体" panose="02010600030101010101" pitchFamily="2" charset="-122"/>
              </a:rPr>
              <a:t>&lt;field</a:t>
            </a:r>
            <a:r>
              <a:rPr lang="en-US" altLang="zh-CN" dirty="0">
                <a:solidFill>
                  <a:schemeClr val="bg1"/>
                </a:solidFill>
                <a:latin typeface="宋体" panose="02010600030101010101" pitchFamily="2" charset="-122"/>
                <a:ea typeface="宋体" panose="02010600030101010101" pitchFamily="2" charset="-122"/>
              </a:rPr>
              <a:t>&gt;:{$regex:/pattern/,$</a:t>
            </a:r>
            <a:r>
              <a:rPr lang="en-US" altLang="zh-CN" dirty="0" err="1">
                <a:solidFill>
                  <a:schemeClr val="bg1"/>
                </a:solidFill>
                <a:latin typeface="宋体" panose="02010600030101010101" pitchFamily="2" charset="-122"/>
                <a:ea typeface="宋体" panose="02010600030101010101" pitchFamily="2" charset="-122"/>
              </a:rPr>
              <a:t>options:'m</a:t>
            </a:r>
            <a:r>
              <a:rPr lang="en-US" altLang="zh-CN" dirty="0" smtClean="0">
                <a:solidFill>
                  <a:schemeClr val="bg1"/>
                </a:solidFill>
                <a:latin typeface="宋体" panose="02010600030101010101" pitchFamily="2" charset="-122"/>
                <a:ea typeface="宋体" panose="02010600030101010101" pitchFamily="2" charset="-122"/>
              </a:rPr>
              <a:t>'}</a:t>
            </a:r>
          </a:p>
          <a:p>
            <a:pPr marL="71550" indent="0">
              <a:lnSpc>
                <a:spcPct val="150000"/>
              </a:lnSpc>
              <a:buClr>
                <a:schemeClr val="bg1"/>
              </a:buClr>
              <a:buSzPct val="60000"/>
              <a:buNone/>
            </a:pP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设置</a:t>
            </a:r>
            <a:r>
              <a:rPr lang="en-US" altLang="zh-CN" dirty="0">
                <a:solidFill>
                  <a:schemeClr val="bg1"/>
                </a:solidFill>
                <a:latin typeface="宋体" panose="02010600030101010101" pitchFamily="2" charset="-122"/>
                <a:ea typeface="宋体" panose="02010600030101010101" pitchFamily="2" charset="-122"/>
              </a:rPr>
              <a:t>x</a:t>
            </a:r>
            <a:r>
              <a:rPr lang="zh-CN" altLang="en-US" dirty="0">
                <a:solidFill>
                  <a:schemeClr val="bg1"/>
                </a:solidFill>
                <a:latin typeface="宋体" panose="02010600030101010101" pitchFamily="2" charset="-122"/>
                <a:ea typeface="宋体" panose="02010600030101010101" pitchFamily="2" charset="-122"/>
              </a:rPr>
              <a:t>选项后，正则表达式中的非转义的空白字符将被忽略，</a:t>
            </a:r>
            <a:r>
              <a:rPr lang="zh-CN" altLang="en-US" dirty="0" smtClean="0">
                <a:solidFill>
                  <a:schemeClr val="bg1"/>
                </a:solidFill>
                <a:latin typeface="宋体" panose="02010600030101010101" pitchFamily="2" charset="-122"/>
                <a:ea typeface="宋体" panose="02010600030101010101" pitchFamily="2" charset="-122"/>
              </a:rPr>
              <a:t>同时</a:t>
            </a:r>
            <a:r>
              <a:rPr lang="en-US" altLang="zh-CN" dirty="0" smtClean="0">
                <a:solidFill>
                  <a:schemeClr val="bg1"/>
                </a:solidFill>
                <a:latin typeface="宋体" panose="02010600030101010101" pitchFamily="2" charset="-122"/>
                <a:ea typeface="宋体" panose="02010600030101010101" pitchFamily="2" charset="-122"/>
              </a:rPr>
              <a:t>#</a:t>
            </a:r>
            <a:r>
              <a:rPr lang="zh-CN" altLang="en-US" dirty="0" smtClean="0">
                <a:solidFill>
                  <a:schemeClr val="bg1"/>
                </a:solidFill>
                <a:latin typeface="宋体" panose="02010600030101010101" pitchFamily="2" charset="-122"/>
                <a:ea typeface="宋体" panose="02010600030101010101" pitchFamily="2" charset="-122"/>
              </a:rPr>
              <a:t>被</a:t>
            </a:r>
            <a:r>
              <a:rPr lang="zh-CN" altLang="en-US" dirty="0">
                <a:solidFill>
                  <a:schemeClr val="bg1"/>
                </a:solidFill>
                <a:latin typeface="宋体" panose="02010600030101010101" pitchFamily="2" charset="-122"/>
                <a:ea typeface="宋体" panose="02010600030101010101" pitchFamily="2" charset="-122"/>
              </a:rPr>
              <a:t>解释为注释的开头注</a:t>
            </a:r>
            <a:r>
              <a:rPr lang="zh-CN" altLang="en-US" dirty="0">
                <a:solidFill>
                  <a:schemeClr val="bg1"/>
                </a:solidFill>
                <a:latin typeface="Calibri" panose="020F0502020204030204" pitchFamily="34" charset="0"/>
                <a:ea typeface="宋体" panose="02010600030101010101" pitchFamily="2" charset="-122"/>
              </a:rPr>
              <a:t>，</a:t>
            </a:r>
            <a:r>
              <a:rPr lang="zh-CN" altLang="en-US" b="1" dirty="0">
                <a:solidFill>
                  <a:srgbClr val="FF5C00"/>
                </a:solidFill>
                <a:latin typeface="Calibri" panose="020F0502020204030204" pitchFamily="34" charset="0"/>
                <a:ea typeface="宋体" panose="02010600030101010101" pitchFamily="2" charset="-122"/>
              </a:rPr>
              <a:t>只能显式位于</a:t>
            </a:r>
            <a:r>
              <a:rPr lang="en-US" altLang="zh-CN" b="1" dirty="0">
                <a:solidFill>
                  <a:srgbClr val="FF5C00"/>
                </a:solidFill>
                <a:latin typeface="Calibri" panose="020F0502020204030204" pitchFamily="34" charset="0"/>
                <a:ea typeface="宋体" panose="02010600030101010101" pitchFamily="2" charset="-122"/>
              </a:rPr>
              <a:t>option</a:t>
            </a:r>
            <a:r>
              <a:rPr lang="zh-CN" altLang="en-US" b="1" dirty="0">
                <a:solidFill>
                  <a:srgbClr val="FF5C00"/>
                </a:solidFill>
                <a:latin typeface="Calibri" panose="020F0502020204030204" pitchFamily="34" charset="0"/>
                <a:ea typeface="宋体" panose="02010600030101010101" pitchFamily="2" charset="-122"/>
              </a:rPr>
              <a:t>选项</a:t>
            </a:r>
            <a:r>
              <a:rPr lang="zh-CN" altLang="en-US" b="1" dirty="0" smtClean="0">
                <a:solidFill>
                  <a:srgbClr val="FF5C00"/>
                </a:solidFill>
                <a:latin typeface="Calibri" panose="020F0502020204030204" pitchFamily="34" charset="0"/>
                <a:ea typeface="宋体" panose="02010600030101010101" pitchFamily="2" charset="-122"/>
              </a:rPr>
              <a:t>中</a:t>
            </a:r>
            <a:endParaRPr lang="zh-CN" altLang="en-US" dirty="0">
              <a:solidFill>
                <a:schemeClr val="bg1"/>
              </a:solidFill>
              <a:latin typeface="Calibri" panose="020F0502020204030204" pitchFamily="34" charset="0"/>
              <a:ea typeface="宋体" panose="02010600030101010101" pitchFamily="2" charset="-122"/>
            </a:endParaRPr>
          </a:p>
          <a:p>
            <a:pPr>
              <a:lnSpc>
                <a:spcPct val="150000"/>
              </a:lnSpc>
              <a:buClr>
                <a:schemeClr val="bg1"/>
              </a:buClr>
              <a:buSzPct val="60000"/>
              <a:buFont typeface="Wingdings" panose="05000000000000000000" pitchFamily="2" charset="2"/>
              <a:buChar char="l"/>
            </a:pPr>
            <a:r>
              <a:rPr lang="zh-CN" altLang="en-US" dirty="0">
                <a:solidFill>
                  <a:schemeClr val="bg1"/>
                </a:solidFill>
                <a:latin typeface="宋体" panose="02010600030101010101" pitchFamily="2" charset="-122"/>
                <a:ea typeface="宋体" panose="02010600030101010101" pitchFamily="2" charset="-122"/>
              </a:rPr>
              <a:t> </a:t>
            </a:r>
            <a:r>
              <a:rPr lang="en-US" altLang="zh-CN" dirty="0" smtClean="0">
                <a:solidFill>
                  <a:schemeClr val="bg1"/>
                </a:solidFill>
                <a:latin typeface="宋体" panose="02010600030101010101" pitchFamily="2" charset="-122"/>
                <a:ea typeface="宋体" panose="02010600030101010101" pitchFamily="2" charset="-122"/>
              </a:rPr>
              <a:t>s </a:t>
            </a:r>
            <a:r>
              <a:rPr lang="zh-CN" altLang="en-US" dirty="0">
                <a:solidFill>
                  <a:schemeClr val="bg1"/>
                </a:solidFill>
                <a:latin typeface="宋体" panose="02010600030101010101" pitchFamily="2" charset="-122"/>
                <a:ea typeface="宋体" panose="02010600030101010101" pitchFamily="2" charset="-122"/>
              </a:rPr>
              <a:t>单行匹配模式</a:t>
            </a:r>
            <a:r>
              <a:rPr lang="en-US" altLang="zh-CN" dirty="0">
                <a:solidFill>
                  <a:schemeClr val="bg1"/>
                </a:solidFill>
                <a:latin typeface="宋体" panose="02010600030101010101" pitchFamily="2" charset="-122"/>
                <a:ea typeface="宋体" panose="02010600030101010101" pitchFamily="2" charset="-122"/>
              </a:rPr>
              <a:t>{&lt;field&gt;:{$regex:/pattern/,$</a:t>
            </a:r>
            <a:r>
              <a:rPr lang="en-US" altLang="zh-CN" dirty="0" err="1">
                <a:solidFill>
                  <a:schemeClr val="bg1"/>
                </a:solidFill>
                <a:latin typeface="宋体" panose="02010600030101010101" pitchFamily="2" charset="-122"/>
                <a:ea typeface="宋体" panose="02010600030101010101" pitchFamily="2" charset="-122"/>
              </a:rPr>
              <a:t>options:'s</a:t>
            </a:r>
            <a:r>
              <a:rPr lang="en-US" altLang="zh-CN" dirty="0" smtClean="0">
                <a:solidFill>
                  <a:schemeClr val="bg1"/>
                </a:solidFill>
                <a:latin typeface="宋体" panose="02010600030101010101" pitchFamily="2" charset="-122"/>
                <a:ea typeface="宋体" panose="02010600030101010101" pitchFamily="2" charset="-122"/>
              </a:rPr>
              <a:t>'}</a:t>
            </a:r>
          </a:p>
          <a:p>
            <a:pPr marL="71550" indent="0">
              <a:lnSpc>
                <a:spcPct val="150000"/>
              </a:lnSpc>
              <a:buClr>
                <a:schemeClr val="bg1"/>
              </a:buClr>
              <a:buSzPct val="60000"/>
              <a:buNone/>
            </a:pP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设置</a:t>
            </a:r>
            <a:r>
              <a:rPr lang="en-US" altLang="zh-CN" dirty="0">
                <a:solidFill>
                  <a:schemeClr val="bg1"/>
                </a:solidFill>
                <a:latin typeface="宋体" panose="02010600030101010101" pitchFamily="2" charset="-122"/>
                <a:ea typeface="宋体" panose="02010600030101010101" pitchFamily="2" charset="-122"/>
              </a:rPr>
              <a:t>s</a:t>
            </a:r>
            <a:r>
              <a:rPr lang="zh-CN" altLang="en-US" dirty="0">
                <a:solidFill>
                  <a:schemeClr val="bg1"/>
                </a:solidFill>
                <a:latin typeface="宋体" panose="02010600030101010101" pitchFamily="2" charset="-122"/>
                <a:ea typeface="宋体" panose="02010600030101010101" pitchFamily="2" charset="-122"/>
              </a:rPr>
              <a:t>选项后，会改变模式中的点号</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元字符的默认行为，它会匹配所有字符，包括换行符</a:t>
            </a:r>
            <a:r>
              <a:rPr lang="en-US" altLang="zh-CN" dirty="0">
                <a:solidFill>
                  <a:schemeClr val="bg1"/>
                </a:solidFill>
                <a:latin typeface="宋体" panose="02010600030101010101" pitchFamily="2" charset="-122"/>
                <a:ea typeface="宋体" panose="02010600030101010101" pitchFamily="2" charset="-122"/>
              </a:rPr>
              <a:t>(\n)</a:t>
            </a:r>
            <a:r>
              <a:rPr lang="zh-CN" altLang="en-US" dirty="0">
                <a:solidFill>
                  <a:schemeClr val="bg1"/>
                </a:solidFill>
                <a:latin typeface="宋体" panose="02010600030101010101" pitchFamily="2" charset="-122"/>
                <a:ea typeface="宋体" panose="02010600030101010101" pitchFamily="2" charset="-122"/>
              </a:rPr>
              <a:t>，</a:t>
            </a:r>
            <a:r>
              <a:rPr lang="zh-CN" altLang="en-US" b="1" dirty="0">
                <a:solidFill>
                  <a:srgbClr val="FF5C00"/>
                </a:solidFill>
                <a:latin typeface="宋体" panose="02010600030101010101" pitchFamily="2" charset="-122"/>
                <a:ea typeface="宋体" panose="02010600030101010101" pitchFamily="2" charset="-122"/>
              </a:rPr>
              <a:t>只能显式位于</a:t>
            </a:r>
            <a:r>
              <a:rPr lang="en-US" altLang="zh-CN" b="1" dirty="0">
                <a:solidFill>
                  <a:srgbClr val="FF5C00"/>
                </a:solidFill>
                <a:latin typeface="宋体" panose="02010600030101010101" pitchFamily="2" charset="-122"/>
                <a:ea typeface="宋体" panose="02010600030101010101" pitchFamily="2" charset="-122"/>
              </a:rPr>
              <a:t>option</a:t>
            </a:r>
            <a:r>
              <a:rPr lang="zh-CN" altLang="en-US" b="1" dirty="0">
                <a:solidFill>
                  <a:srgbClr val="FF5C00"/>
                </a:solidFill>
                <a:latin typeface="宋体" panose="02010600030101010101" pitchFamily="2" charset="-122"/>
                <a:ea typeface="宋体" panose="02010600030101010101" pitchFamily="2" charset="-122"/>
              </a:rPr>
              <a:t>选项中</a:t>
            </a:r>
            <a:r>
              <a:rPr lang="zh-CN" altLang="en-US" dirty="0">
                <a:solidFill>
                  <a:schemeClr val="bg1"/>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76639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find</a:t>
            </a:r>
            <a:r>
              <a:rPr lang="zh-CN" altLang="en-US" dirty="0"/>
              <a:t>函数介绍及使用</a:t>
            </a:r>
          </a:p>
        </p:txBody>
      </p:sp>
      <p:sp>
        <p:nvSpPr>
          <p:cNvPr id="3" name="副标题 2"/>
          <p:cNvSpPr>
            <a:spLocks noGrp="1"/>
          </p:cNvSpPr>
          <p:nvPr>
            <p:ph type="subTitle" idx="1"/>
          </p:nvPr>
        </p:nvSpPr>
        <p:spPr>
          <a:xfrm>
            <a:off x="601797" y="699542"/>
            <a:ext cx="8568952" cy="4443958"/>
          </a:xfrm>
        </p:spPr>
        <p:txBody>
          <a:bodyPr>
            <a:normAutofit/>
          </a:bodyPr>
          <a:lstStyle/>
          <a:p>
            <a:pPr marL="71550" indent="0">
              <a:lnSpc>
                <a:spcPct val="150000"/>
              </a:lnSpc>
              <a:buClrTx/>
              <a:buNone/>
            </a:pPr>
            <a:r>
              <a:rPr lang="en-US" altLang="zh-CN" dirty="0">
                <a:solidFill>
                  <a:schemeClr val="bg1"/>
                </a:solidFill>
                <a:latin typeface="宋体" panose="02010600030101010101" pitchFamily="2" charset="-122"/>
                <a:ea typeface="宋体" panose="02010600030101010101" pitchFamily="2" charset="-122"/>
              </a:rPr>
              <a:t>db.</a:t>
            </a:r>
            <a:r>
              <a:rPr lang="zh-CN" altLang="en-US" dirty="0">
                <a:solidFill>
                  <a:schemeClr val="bg1"/>
                </a:solidFill>
                <a:latin typeface="宋体" panose="02010600030101010101" pitchFamily="2" charset="-122"/>
                <a:ea typeface="宋体" panose="02010600030101010101" pitchFamily="2" charset="-122"/>
              </a:rPr>
              <a:t>集合名</a:t>
            </a:r>
            <a:r>
              <a:rPr lang="en-US" altLang="zh-CN" dirty="0">
                <a:solidFill>
                  <a:schemeClr val="bg1"/>
                </a:solidFill>
                <a:latin typeface="宋体" panose="02010600030101010101" pitchFamily="2" charset="-122"/>
                <a:ea typeface="宋体" panose="02010600030101010101" pitchFamily="2" charset="-122"/>
              </a:rPr>
              <a:t>.find(</a:t>
            </a:r>
            <a:r>
              <a:rPr lang="en-US" altLang="zh-CN" dirty="0" err="1">
                <a:solidFill>
                  <a:schemeClr val="bg1"/>
                </a:solidFill>
                <a:latin typeface="宋体" panose="02010600030101010101" pitchFamily="2" charset="-122"/>
                <a:ea typeface="宋体" panose="02010600030101010101" pitchFamily="2" charset="-122"/>
              </a:rPr>
              <a:t>query,fields,limit,skip</a:t>
            </a:r>
            <a:r>
              <a:rPr lang="en-US" altLang="zh-CN" dirty="0" smtClean="0">
                <a:solidFill>
                  <a:schemeClr val="bg1"/>
                </a:solidFill>
                <a:latin typeface="宋体" panose="02010600030101010101" pitchFamily="2" charset="-122"/>
                <a:ea typeface="宋体" panose="02010600030101010101" pitchFamily="2" charset="-122"/>
              </a:rPr>
              <a:t>)</a:t>
            </a:r>
            <a:endParaRPr lang="en-US" altLang="zh-CN" dirty="0">
              <a:solidFill>
                <a:schemeClr val="bg1"/>
              </a:solidFill>
              <a:latin typeface="宋体" panose="02010600030101010101" pitchFamily="2" charset="-122"/>
              <a:ea typeface="宋体" panose="02010600030101010101" pitchFamily="2" charset="-122"/>
            </a:endParaRPr>
          </a:p>
          <a:p>
            <a:pPr marL="71550" indent="0">
              <a:lnSpc>
                <a:spcPct val="150000"/>
              </a:lnSpc>
              <a:buClrTx/>
              <a:buNone/>
            </a:pPr>
            <a:r>
              <a:rPr lang="zh-CN" altLang="en-US" dirty="0" smtClean="0">
                <a:solidFill>
                  <a:schemeClr val="bg1"/>
                </a:solidFill>
                <a:latin typeface="宋体" panose="02010600030101010101" pitchFamily="2" charset="-122"/>
                <a:ea typeface="宋体" panose="02010600030101010101" pitchFamily="2" charset="-122"/>
              </a:rPr>
              <a:t>主要有四个参数</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50000"/>
              </a:lnSpc>
              <a:buClrTx/>
              <a:buNone/>
            </a:pPr>
            <a:r>
              <a:rPr lang="en-US" altLang="zh-CN" dirty="0" smtClean="0">
                <a:solidFill>
                  <a:schemeClr val="bg1"/>
                </a:solidFill>
                <a:latin typeface="宋体" panose="02010600030101010101" pitchFamily="2" charset="-122"/>
                <a:ea typeface="宋体" panose="02010600030101010101" pitchFamily="2" charset="-122"/>
              </a:rPr>
              <a:t>1</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smtClean="0">
                <a:solidFill>
                  <a:schemeClr val="bg1"/>
                </a:solidFill>
                <a:latin typeface="宋体" panose="02010600030101010101" pitchFamily="2" charset="-122"/>
                <a:ea typeface="宋体" panose="02010600030101010101" pitchFamily="2" charset="-122"/>
              </a:rPr>
              <a:t>query </a:t>
            </a:r>
            <a:r>
              <a:rPr lang="zh-CN" altLang="en-US" dirty="0">
                <a:solidFill>
                  <a:schemeClr val="bg1"/>
                </a:solidFill>
                <a:latin typeface="宋体" panose="02010600030101010101" pitchFamily="2" charset="-122"/>
                <a:ea typeface="宋体" panose="02010600030101010101" pitchFamily="2" charset="-122"/>
              </a:rPr>
              <a:t>指明查询条件，相当于</a:t>
            </a:r>
            <a:r>
              <a:rPr lang="en-US" altLang="zh-CN" dirty="0">
                <a:solidFill>
                  <a:schemeClr val="bg1"/>
                </a:solidFill>
                <a:latin typeface="宋体" panose="02010600030101010101" pitchFamily="2" charset="-122"/>
                <a:ea typeface="宋体" panose="02010600030101010101" pitchFamily="2" charset="-122"/>
              </a:rPr>
              <a:t>SQL</a:t>
            </a:r>
            <a:r>
              <a:rPr lang="zh-CN" altLang="en-US" dirty="0">
                <a:solidFill>
                  <a:schemeClr val="bg1"/>
                </a:solidFill>
                <a:latin typeface="宋体" panose="02010600030101010101" pitchFamily="2" charset="-122"/>
                <a:ea typeface="宋体" panose="02010600030101010101" pitchFamily="2" charset="-122"/>
              </a:rPr>
              <a:t>中的</a:t>
            </a:r>
            <a:r>
              <a:rPr lang="en-US" altLang="zh-CN" dirty="0">
                <a:solidFill>
                  <a:schemeClr val="bg1"/>
                </a:solidFill>
                <a:latin typeface="宋体" panose="02010600030101010101" pitchFamily="2" charset="-122"/>
                <a:ea typeface="宋体" panose="02010600030101010101" pitchFamily="2" charset="-122"/>
              </a:rPr>
              <a:t>where</a:t>
            </a:r>
            <a:r>
              <a:rPr lang="zh-CN" altLang="en-US" dirty="0" smtClean="0">
                <a:solidFill>
                  <a:schemeClr val="bg1"/>
                </a:solidFill>
                <a:latin typeface="宋体" panose="02010600030101010101" pitchFamily="2" charset="-122"/>
                <a:ea typeface="宋体" panose="02010600030101010101" pitchFamily="2" charset="-122"/>
              </a:rPr>
              <a:t>语句</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50000"/>
              </a:lnSpc>
              <a:buClrTx/>
              <a:buNone/>
            </a:pPr>
            <a:r>
              <a:rPr lang="zh-CN" altLang="en-US" dirty="0" smtClean="0">
                <a:solidFill>
                  <a:schemeClr val="bg1"/>
                </a:solidFill>
                <a:latin typeface="宋体" panose="02010600030101010101" pitchFamily="2" charset="-122"/>
                <a:ea typeface="宋体" panose="02010600030101010101" pitchFamily="2" charset="-122"/>
              </a:rPr>
              <a:t>例如：</a:t>
            </a:r>
            <a:r>
              <a:rPr lang="en-US" altLang="zh-CN" dirty="0" err="1">
                <a:solidFill>
                  <a:schemeClr val="bg1"/>
                </a:solidFill>
                <a:latin typeface="Calibri" panose="020F0502020204030204" pitchFamily="34" charset="0"/>
                <a:ea typeface="宋体" panose="02010600030101010101" pitchFamily="2" charset="-122"/>
              </a:rPr>
              <a:t>db.student.find</a:t>
            </a:r>
            <a:r>
              <a:rPr lang="en-US" altLang="zh-CN" dirty="0">
                <a:solidFill>
                  <a:schemeClr val="bg1"/>
                </a:solidFill>
                <a:latin typeface="Calibri" panose="020F0502020204030204" pitchFamily="34" charset="0"/>
                <a:ea typeface="宋体" panose="02010600030101010101" pitchFamily="2" charset="-122"/>
              </a:rPr>
              <a:t>({name:”</a:t>
            </a:r>
            <a:r>
              <a:rPr lang="en-US" altLang="zh-CN" dirty="0" err="1">
                <a:solidFill>
                  <a:schemeClr val="bg1"/>
                </a:solidFill>
                <a:latin typeface="Calibri" panose="020F0502020204030204" pitchFamily="34" charset="0"/>
                <a:ea typeface="宋体" panose="02010600030101010101" pitchFamily="2" charset="-122"/>
              </a:rPr>
              <a:t>joe</a:t>
            </a:r>
            <a:r>
              <a:rPr lang="en-US" altLang="zh-CN" dirty="0" smtClean="0">
                <a:solidFill>
                  <a:schemeClr val="bg1"/>
                </a:solidFill>
                <a:latin typeface="Calibri" panose="020F0502020204030204" pitchFamily="34" charset="0"/>
                <a:ea typeface="宋体" panose="02010600030101010101" pitchFamily="2" charset="-122"/>
              </a:rPr>
              <a:t>”,age:{$</a:t>
            </a:r>
            <a:r>
              <a:rPr lang="en-US" altLang="zh-CN" dirty="0">
                <a:solidFill>
                  <a:schemeClr val="bg1"/>
                </a:solidFill>
                <a:latin typeface="Calibri" panose="020F0502020204030204" pitchFamily="34" charset="0"/>
                <a:ea typeface="宋体" panose="02010600030101010101" pitchFamily="2" charset="-122"/>
              </a:rPr>
              <a:t>lt:22}})</a:t>
            </a:r>
            <a:r>
              <a:rPr lang="zh-CN" altLang="en-US" dirty="0">
                <a:solidFill>
                  <a:schemeClr val="bg1"/>
                </a:solidFill>
                <a:latin typeface="Calibri" panose="020F0502020204030204" pitchFamily="34" charset="0"/>
                <a:ea typeface="宋体" panose="02010600030101010101" pitchFamily="2" charset="-122"/>
              </a:rPr>
              <a:t/>
            </a:r>
            <a:br>
              <a:rPr lang="zh-CN" altLang="en-US" dirty="0">
                <a:solidFill>
                  <a:schemeClr val="bg1"/>
                </a:solidFill>
                <a:latin typeface="Calibri" panose="020F0502020204030204" pitchFamily="34" charset="0"/>
                <a:ea typeface="宋体" panose="02010600030101010101" pitchFamily="2" charset="-122"/>
              </a:rPr>
            </a:br>
            <a:r>
              <a:rPr lang="en-US" altLang="zh-CN" dirty="0" smtClean="0">
                <a:solidFill>
                  <a:schemeClr val="bg1"/>
                </a:solidFill>
                <a:latin typeface="宋体" panose="02010600030101010101" pitchFamily="2" charset="-122"/>
                <a:ea typeface="宋体" panose="02010600030101010101" pitchFamily="2" charset="-122"/>
              </a:rPr>
              <a:t>2</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smtClean="0">
                <a:solidFill>
                  <a:schemeClr val="bg1"/>
                </a:solidFill>
                <a:latin typeface="宋体" panose="02010600030101010101" pitchFamily="2" charset="-122"/>
                <a:ea typeface="宋体" panose="02010600030101010101" pitchFamily="2" charset="-122"/>
              </a:rPr>
              <a:t>fields  </a:t>
            </a:r>
            <a:r>
              <a:rPr lang="zh-CN" altLang="en-US" dirty="0">
                <a:solidFill>
                  <a:schemeClr val="bg1"/>
                </a:solidFill>
                <a:latin typeface="宋体" panose="02010600030101010101" pitchFamily="2" charset="-122"/>
                <a:ea typeface="宋体" panose="02010600030101010101" pitchFamily="2" charset="-122"/>
              </a:rPr>
              <a:t>用于字段映射，指定是否返回该字段，</a:t>
            </a:r>
            <a:r>
              <a:rPr lang="en-US" altLang="zh-CN" dirty="0">
                <a:solidFill>
                  <a:schemeClr val="bg1"/>
                </a:solidFill>
                <a:latin typeface="宋体" panose="02010600030101010101" pitchFamily="2" charset="-122"/>
                <a:ea typeface="宋体" panose="02010600030101010101" pitchFamily="2" charset="-122"/>
              </a:rPr>
              <a:t>0</a:t>
            </a:r>
            <a:r>
              <a:rPr lang="zh-CN" altLang="en-US" dirty="0">
                <a:solidFill>
                  <a:schemeClr val="bg1"/>
                </a:solidFill>
                <a:latin typeface="宋体" panose="02010600030101010101" pitchFamily="2" charset="-122"/>
                <a:ea typeface="宋体" panose="02010600030101010101" pitchFamily="2" charset="-122"/>
              </a:rPr>
              <a:t>代表不返回，</a:t>
            </a:r>
            <a:r>
              <a:rPr lang="en-US" altLang="zh-CN" dirty="0">
                <a:solidFill>
                  <a:schemeClr val="bg1"/>
                </a:solidFill>
                <a:latin typeface="宋体" panose="02010600030101010101" pitchFamily="2" charset="-122"/>
                <a:ea typeface="宋体" panose="02010600030101010101" pitchFamily="2" charset="-122"/>
              </a:rPr>
              <a:t>1</a:t>
            </a:r>
            <a:r>
              <a:rPr lang="zh-CN" altLang="en-US" dirty="0">
                <a:solidFill>
                  <a:schemeClr val="bg1"/>
                </a:solidFill>
                <a:latin typeface="宋体" panose="02010600030101010101" pitchFamily="2" charset="-122"/>
                <a:ea typeface="宋体" panose="02010600030101010101" pitchFamily="2" charset="-122"/>
              </a:rPr>
              <a:t>代表返回</a:t>
            </a:r>
            <a:r>
              <a:rPr lang="zh-CN" altLang="en-US" dirty="0" smtClean="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语法格式：</a:t>
            </a:r>
            <a:r>
              <a:rPr lang="en-US" altLang="zh-CN" dirty="0">
                <a:solidFill>
                  <a:schemeClr val="bg1"/>
                </a:solidFill>
                <a:latin typeface="宋体" panose="02010600030101010101" pitchFamily="2" charset="-122"/>
                <a:ea typeface="宋体" panose="02010600030101010101" pitchFamily="2" charset="-122"/>
              </a:rPr>
              <a:t>{field:0}</a:t>
            </a:r>
            <a:r>
              <a:rPr lang="zh-CN" altLang="en-US" dirty="0">
                <a:solidFill>
                  <a:schemeClr val="bg1"/>
                </a:solidFill>
                <a:latin typeface="宋体" panose="02010600030101010101" pitchFamily="2" charset="-122"/>
                <a:ea typeface="宋体" panose="02010600030101010101" pitchFamily="2" charset="-122"/>
              </a:rPr>
              <a:t>或</a:t>
            </a:r>
            <a:r>
              <a:rPr lang="en-US" altLang="zh-CN" dirty="0">
                <a:solidFill>
                  <a:schemeClr val="bg1"/>
                </a:solidFill>
                <a:latin typeface="宋体" panose="02010600030101010101" pitchFamily="2" charset="-122"/>
                <a:ea typeface="宋体" panose="02010600030101010101" pitchFamily="2" charset="-122"/>
              </a:rPr>
              <a:t>{field:1</a:t>
            </a:r>
            <a:r>
              <a:rPr lang="en-US" altLang="zh-CN" dirty="0" smtClean="0">
                <a:solidFill>
                  <a:schemeClr val="bg1"/>
                </a:solidFill>
                <a:latin typeface="宋体" panose="02010600030101010101" pitchFamily="2" charset="-122"/>
                <a:ea typeface="宋体" panose="02010600030101010101" pitchFamily="2" charset="-122"/>
              </a:rPr>
              <a:t>}</a:t>
            </a:r>
          </a:p>
          <a:p>
            <a:pPr marL="71550" indent="0">
              <a:lnSpc>
                <a:spcPct val="150000"/>
              </a:lnSpc>
              <a:buClrTx/>
              <a:buNone/>
            </a:pPr>
            <a:r>
              <a:rPr lang="zh-CN" altLang="en-US" dirty="0">
                <a:solidFill>
                  <a:schemeClr val="bg1"/>
                </a:solidFill>
                <a:latin typeface="宋体" panose="02010600030101010101" pitchFamily="2" charset="-122"/>
                <a:ea typeface="宋体" panose="02010600030101010101" pitchFamily="2" charset="-122"/>
              </a:rPr>
              <a:t>例如：</a:t>
            </a:r>
            <a:r>
              <a:rPr lang="en-US" altLang="zh-CN" dirty="0" err="1">
                <a:solidFill>
                  <a:schemeClr val="bg1"/>
                </a:solidFill>
                <a:latin typeface="Calibri" panose="020F0502020204030204" pitchFamily="34" charset="0"/>
                <a:ea typeface="宋体" panose="02010600030101010101" pitchFamily="2" charset="-122"/>
              </a:rPr>
              <a:t>db.student.find</a:t>
            </a:r>
            <a:r>
              <a:rPr lang="en-US" altLang="zh-CN" dirty="0" smtClean="0">
                <a:solidFill>
                  <a:schemeClr val="bg1"/>
                </a:solidFill>
                <a:latin typeface="Calibri" panose="020F0502020204030204" pitchFamily="34" charset="0"/>
                <a:ea typeface="宋体" panose="02010600030101010101" pitchFamily="2" charset="-122"/>
              </a:rPr>
              <a:t>({“age</a:t>
            </a:r>
            <a:r>
              <a:rPr lang="en-US" altLang="zh-CN" dirty="0">
                <a:solidFill>
                  <a:schemeClr val="bg1"/>
                </a:solidFill>
                <a:latin typeface="Calibri" panose="020F0502020204030204" pitchFamily="34" charset="0"/>
                <a:ea typeface="宋体" panose="02010600030101010101" pitchFamily="2" charset="-122"/>
              </a:rPr>
              <a:t>”:{$lt:22</a:t>
            </a:r>
            <a:r>
              <a:rPr lang="en-US" altLang="zh-CN" dirty="0" smtClean="0">
                <a:solidFill>
                  <a:schemeClr val="bg1"/>
                </a:solidFill>
                <a:latin typeface="Calibri" panose="020F0502020204030204" pitchFamily="34" charset="0"/>
                <a:ea typeface="宋体" panose="02010600030101010101" pitchFamily="2" charset="-122"/>
              </a:rPr>
              <a:t>}},{“_id”:0</a:t>
            </a:r>
            <a:r>
              <a:rPr lang="zh-CN" altLang="en-US" dirty="0" smtClean="0">
                <a:solidFill>
                  <a:schemeClr val="bg1"/>
                </a:solidFill>
                <a:latin typeface="Calibri" panose="020F0502020204030204" pitchFamily="34" charset="0"/>
                <a:ea typeface="宋体" panose="02010600030101010101" pitchFamily="2" charset="-122"/>
              </a:rPr>
              <a:t>，</a:t>
            </a:r>
            <a:r>
              <a:rPr lang="en-US" altLang="zh-CN" dirty="0" smtClean="0">
                <a:solidFill>
                  <a:schemeClr val="bg1"/>
                </a:solidFill>
                <a:latin typeface="Calibri" panose="020F0502020204030204" pitchFamily="34" charset="0"/>
                <a:ea typeface="宋体" panose="02010600030101010101" pitchFamily="2" charset="-122"/>
              </a:rPr>
              <a:t>”name”:1})</a:t>
            </a:r>
            <a:r>
              <a:rPr lang="zh-CN" altLang="en-US" dirty="0">
                <a:solidFill>
                  <a:schemeClr val="bg1"/>
                </a:solidFill>
                <a:latin typeface="Calibri" panose="020F0502020204030204" pitchFamily="34" charset="0"/>
                <a:ea typeface="宋体" panose="02010600030101010101" pitchFamily="2" charset="-122"/>
              </a:rPr>
              <a:t/>
            </a:r>
            <a:br>
              <a:rPr lang="zh-CN" altLang="en-US" dirty="0">
                <a:solidFill>
                  <a:schemeClr val="bg1"/>
                </a:solidFill>
                <a:latin typeface="Calibri" panose="020F0502020204030204" pitchFamily="34" charset="0"/>
                <a:ea typeface="宋体" panose="02010600030101010101" pitchFamily="2" charset="-122"/>
              </a:rPr>
            </a:br>
            <a:endParaRPr lang="en-US" altLang="zh-CN" dirty="0">
              <a:solidFill>
                <a:schemeClr val="bg1"/>
              </a:solidFill>
              <a:latin typeface="Calibri" panose="020F0502020204030204" pitchFamily="34" charset="0"/>
              <a:ea typeface="宋体" panose="02010600030101010101" pitchFamily="2" charset="-122"/>
            </a:endParaRPr>
          </a:p>
          <a:p>
            <a:endParaRPr lang="zh-CN" alt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2702" b="-1"/>
          <a:stretch/>
        </p:blipFill>
        <p:spPr bwMode="auto">
          <a:xfrm>
            <a:off x="1403648" y="4083918"/>
            <a:ext cx="6120680" cy="82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28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模糊查询</a:t>
            </a:r>
          </a:p>
        </p:txBody>
      </p:sp>
      <p:sp>
        <p:nvSpPr>
          <p:cNvPr id="3" name="副标题 2"/>
          <p:cNvSpPr>
            <a:spLocks noGrp="1"/>
          </p:cNvSpPr>
          <p:nvPr>
            <p:ph type="subTitle" idx="1"/>
          </p:nvPr>
        </p:nvSpPr>
        <p:spPr>
          <a:xfrm>
            <a:off x="648332" y="771550"/>
            <a:ext cx="8365618" cy="720080"/>
          </a:xfrm>
        </p:spPr>
        <p:txBody>
          <a:bodyPr>
            <a:normAutofit/>
          </a:bodyPr>
          <a:lstStyle/>
          <a:p>
            <a:pPr marL="71550" indent="0">
              <a:lnSpc>
                <a:spcPct val="150000"/>
              </a:lnSpc>
              <a:buClr>
                <a:schemeClr val="bg1"/>
              </a:buClr>
              <a:buSzPct val="60000"/>
              <a:buNone/>
            </a:pPr>
            <a:r>
              <a:rPr lang="zh-CN" altLang="en-US" dirty="0" smtClean="0">
                <a:solidFill>
                  <a:schemeClr val="bg1"/>
                </a:solidFill>
                <a:latin typeface="宋体" panose="02010600030101010101" pitchFamily="2" charset="-122"/>
                <a:ea typeface="宋体" panose="02010600030101010101" pitchFamily="2" charset="-122"/>
              </a:rPr>
              <a:t>使用</a:t>
            </a:r>
            <a:r>
              <a:rPr lang="en-US" altLang="zh-CN" dirty="0">
                <a:solidFill>
                  <a:schemeClr val="bg1"/>
                </a:solidFill>
                <a:latin typeface="宋体" panose="02010600030101010101" pitchFamily="2" charset="-122"/>
                <a:ea typeface="宋体" panose="02010600030101010101" pitchFamily="2" charset="-122"/>
              </a:rPr>
              <a:t>$regex</a:t>
            </a:r>
            <a:r>
              <a:rPr lang="zh-CN" altLang="en-US" dirty="0">
                <a:solidFill>
                  <a:schemeClr val="bg1"/>
                </a:solidFill>
                <a:latin typeface="宋体" panose="02010600030101010101" pitchFamily="2" charset="-122"/>
                <a:ea typeface="宋体" panose="02010600030101010101" pitchFamily="2" charset="-122"/>
              </a:rPr>
              <a:t>操作符时，需要注意下面几个问题</a:t>
            </a:r>
            <a:r>
              <a:rPr lang="en-US" altLang="zh-CN" dirty="0" smtClean="0">
                <a:solidFill>
                  <a:schemeClr val="bg1"/>
                </a:solidFill>
                <a:latin typeface="宋体" panose="02010600030101010101" pitchFamily="2" charset="-122"/>
                <a:ea typeface="宋体" panose="02010600030101010101" pitchFamily="2" charset="-122"/>
              </a:rPr>
              <a:t>:</a:t>
            </a:r>
            <a:endParaRPr lang="en-US" altLang="zh-CN" dirty="0">
              <a:solidFill>
                <a:schemeClr val="bg1"/>
              </a:solidFill>
              <a:latin typeface="宋体" panose="02010600030101010101" pitchFamily="2" charset="-122"/>
              <a:ea typeface="宋体" panose="02010600030101010101" pitchFamily="2" charset="-122"/>
            </a:endParaRPr>
          </a:p>
        </p:txBody>
      </p:sp>
      <p:sp>
        <p:nvSpPr>
          <p:cNvPr id="4" name="矩形 3"/>
          <p:cNvSpPr/>
          <p:nvPr/>
        </p:nvSpPr>
        <p:spPr>
          <a:xfrm>
            <a:off x="1233583" y="1347614"/>
            <a:ext cx="8100392" cy="2377574"/>
          </a:xfrm>
          <a:prstGeom prst="rect">
            <a:avLst/>
          </a:prstGeom>
        </p:spPr>
        <p:txBody>
          <a:bodyPr wrap="square">
            <a:spAutoFit/>
          </a:bodyPr>
          <a:lstStyle/>
          <a:p>
            <a:pPr algn="l">
              <a:lnSpc>
                <a:spcPct val="150000"/>
              </a:lnSpc>
              <a:buClr>
                <a:schemeClr val="bg1"/>
              </a:buClr>
              <a:buSzPct val="60000"/>
              <a:buFont typeface="Wingdings" panose="05000000000000000000" pitchFamily="2" charset="2"/>
              <a:buChar char="l"/>
            </a:pPr>
            <a:r>
              <a:rPr lang="en-US" altLang="zh-CN" sz="2000" dirty="0" smtClean="0">
                <a:solidFill>
                  <a:schemeClr val="bg1"/>
                </a:solidFill>
                <a:latin typeface="宋体" panose="02010600030101010101" pitchFamily="2" charset="-122"/>
                <a:ea typeface="宋体" panose="02010600030101010101" pitchFamily="2" charset="-122"/>
              </a:rPr>
              <a:t> i</a:t>
            </a:r>
            <a:r>
              <a:rPr lang="zh-CN" altLang="en-US"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m</a:t>
            </a:r>
            <a:r>
              <a:rPr lang="zh-CN" altLang="en-US"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x</a:t>
            </a:r>
            <a:r>
              <a:rPr lang="zh-CN" altLang="en-US"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s</a:t>
            </a:r>
            <a:r>
              <a:rPr lang="zh-CN" altLang="en-US" sz="2000" dirty="0">
                <a:solidFill>
                  <a:schemeClr val="bg1"/>
                </a:solidFill>
                <a:latin typeface="宋体" panose="02010600030101010101" pitchFamily="2" charset="-122"/>
                <a:ea typeface="宋体" panose="02010600030101010101" pitchFamily="2" charset="-122"/>
              </a:rPr>
              <a:t>可以组合</a:t>
            </a:r>
            <a:r>
              <a:rPr lang="zh-CN" altLang="en-US" sz="2000" dirty="0" smtClean="0">
                <a:solidFill>
                  <a:schemeClr val="bg1"/>
                </a:solidFill>
                <a:latin typeface="宋体" panose="02010600030101010101" pitchFamily="2" charset="-122"/>
                <a:ea typeface="宋体" panose="02010600030101010101" pitchFamily="2" charset="-122"/>
              </a:rPr>
              <a:t>使用</a:t>
            </a:r>
            <a:endParaRPr lang="en-US" altLang="zh-CN" sz="2000" dirty="0" smtClean="0">
              <a:solidFill>
                <a:schemeClr val="bg1"/>
              </a:solidFill>
              <a:latin typeface="宋体" panose="02010600030101010101" pitchFamily="2" charset="-122"/>
              <a:ea typeface="宋体" panose="02010600030101010101" pitchFamily="2" charset="-122"/>
            </a:endParaRPr>
          </a:p>
          <a:p>
            <a:pPr algn="l">
              <a:lnSpc>
                <a:spcPct val="150000"/>
              </a:lnSpc>
              <a:buClr>
                <a:schemeClr val="bg1"/>
              </a:buClr>
              <a:buSzPct val="60000"/>
            </a:pPr>
            <a:r>
              <a:rPr lang="en-US" altLang="zh-CN" sz="2000" dirty="0" smtClean="0">
                <a:solidFill>
                  <a:schemeClr val="bg1"/>
                </a:solidFill>
                <a:latin typeface="宋体" panose="02010600030101010101" pitchFamily="2" charset="-122"/>
                <a:ea typeface="宋体" panose="02010600030101010101" pitchFamily="2" charset="-122"/>
              </a:rPr>
              <a:t>    </a:t>
            </a:r>
            <a:r>
              <a:rPr lang="zh-CN" altLang="en-US" sz="2000" dirty="0" smtClean="0">
                <a:solidFill>
                  <a:schemeClr val="bg1"/>
                </a:solidFill>
                <a:latin typeface="宋体" panose="02010600030101010101" pitchFamily="2" charset="-122"/>
                <a:ea typeface="宋体" panose="02010600030101010101" pitchFamily="2" charset="-122"/>
              </a:rPr>
              <a:t>例如</a:t>
            </a:r>
            <a:r>
              <a:rPr lang="en-US" altLang="zh-CN" sz="2000" dirty="0">
                <a:solidFill>
                  <a:schemeClr val="bg1"/>
                </a:solidFill>
                <a:latin typeface="宋体" panose="02010600030101010101" pitchFamily="2" charset="-122"/>
                <a:ea typeface="宋体" panose="02010600030101010101" pitchFamily="2" charset="-122"/>
              </a:rPr>
              <a:t>:{name:{$regex:/j*k/,$options:"</a:t>
            </a:r>
            <a:r>
              <a:rPr lang="en-US" altLang="zh-CN" sz="2000" dirty="0" err="1">
                <a:solidFill>
                  <a:schemeClr val="bg1"/>
                </a:solidFill>
                <a:latin typeface="宋体" panose="02010600030101010101" pitchFamily="2" charset="-122"/>
                <a:ea typeface="宋体" panose="02010600030101010101" pitchFamily="2" charset="-122"/>
              </a:rPr>
              <a:t>si</a:t>
            </a:r>
            <a:r>
              <a:rPr lang="en-US" altLang="zh-CN" sz="2000" dirty="0">
                <a:solidFill>
                  <a:schemeClr val="bg1"/>
                </a:solidFill>
                <a:latin typeface="宋体" panose="02010600030101010101" pitchFamily="2" charset="-122"/>
                <a:ea typeface="宋体" panose="02010600030101010101" pitchFamily="2" charset="-122"/>
              </a:rPr>
              <a:t>"}}</a:t>
            </a:r>
          </a:p>
          <a:p>
            <a:pPr algn="l">
              <a:lnSpc>
                <a:spcPct val="150000"/>
              </a:lnSpc>
              <a:buClr>
                <a:schemeClr val="bg1"/>
              </a:buClr>
              <a:buSzPct val="60000"/>
              <a:buFont typeface="Wingdings" panose="05000000000000000000" pitchFamily="2" charset="2"/>
              <a:buChar char="l"/>
            </a:pPr>
            <a:r>
              <a:rPr lang="en-US" altLang="zh-CN" sz="2000" dirty="0">
                <a:solidFill>
                  <a:schemeClr val="bg1"/>
                </a:solidFill>
                <a:latin typeface="宋体" panose="02010600030101010101" pitchFamily="2" charset="-122"/>
                <a:ea typeface="宋体" panose="02010600030101010101" pitchFamily="2" charset="-122"/>
              </a:rPr>
              <a:t> </a:t>
            </a:r>
            <a:r>
              <a:rPr lang="zh-CN" altLang="en-US" sz="2000" dirty="0" smtClean="0">
                <a:solidFill>
                  <a:schemeClr val="bg1"/>
                </a:solidFill>
                <a:latin typeface="宋体" panose="02010600030101010101" pitchFamily="2" charset="-122"/>
                <a:ea typeface="宋体" panose="02010600030101010101" pitchFamily="2" charset="-122"/>
              </a:rPr>
              <a:t>在设置</a:t>
            </a:r>
            <a:r>
              <a:rPr lang="zh-CN" altLang="en-US" sz="2000" dirty="0">
                <a:solidFill>
                  <a:schemeClr val="bg1"/>
                </a:solidFill>
                <a:latin typeface="宋体" panose="02010600030101010101" pitchFamily="2" charset="-122"/>
                <a:ea typeface="宋体" panose="02010600030101010101" pitchFamily="2" charset="-122"/>
              </a:rPr>
              <a:t>索引</a:t>
            </a:r>
            <a:r>
              <a:rPr lang="zh-CN" altLang="en-US" sz="2000" dirty="0" smtClean="0">
                <a:solidFill>
                  <a:schemeClr val="bg1"/>
                </a:solidFill>
                <a:latin typeface="宋体" panose="02010600030101010101" pitchFamily="2" charset="-122"/>
                <a:ea typeface="宋体" panose="02010600030101010101" pitchFamily="2" charset="-122"/>
              </a:rPr>
              <a:t>的</a:t>
            </a:r>
            <a:r>
              <a:rPr lang="zh-CN" altLang="en-US" sz="2000" dirty="0">
                <a:solidFill>
                  <a:schemeClr val="bg1"/>
                </a:solidFill>
                <a:latin typeface="宋体" panose="02010600030101010101" pitchFamily="2" charset="-122"/>
                <a:ea typeface="宋体" panose="02010600030101010101" pitchFamily="2" charset="-122"/>
              </a:rPr>
              <a:t>字段上进行正则匹配可以提高查询速度，而且当正则表达式使用的是前缀表达式时，查询速度会进一步</a:t>
            </a:r>
            <a:r>
              <a:rPr lang="zh-CN" altLang="en-US" sz="2000" dirty="0" smtClean="0">
                <a:solidFill>
                  <a:schemeClr val="bg1"/>
                </a:solidFill>
                <a:latin typeface="宋体" panose="02010600030101010101" pitchFamily="2" charset="-122"/>
                <a:ea typeface="宋体" panose="02010600030101010101" pitchFamily="2" charset="-122"/>
              </a:rPr>
              <a:t>提高</a:t>
            </a:r>
            <a:endParaRPr lang="en-US" altLang="zh-CN" sz="2000" dirty="0" smtClean="0">
              <a:solidFill>
                <a:schemeClr val="bg1"/>
              </a:solidFill>
              <a:latin typeface="宋体" panose="02010600030101010101" pitchFamily="2" charset="-122"/>
              <a:ea typeface="宋体" panose="02010600030101010101" pitchFamily="2" charset="-122"/>
            </a:endParaRPr>
          </a:p>
          <a:p>
            <a:pPr algn="l">
              <a:lnSpc>
                <a:spcPct val="150000"/>
              </a:lnSpc>
              <a:buClr>
                <a:schemeClr val="bg1"/>
              </a:buClr>
              <a:buSzPct val="60000"/>
            </a:pPr>
            <a:r>
              <a:rPr lang="en-US" altLang="zh-CN" sz="2000" dirty="0">
                <a:solidFill>
                  <a:schemeClr val="bg1"/>
                </a:solidFill>
                <a:latin typeface="宋体" panose="02010600030101010101" pitchFamily="2" charset="-122"/>
                <a:ea typeface="宋体" panose="02010600030101010101" pitchFamily="2" charset="-122"/>
              </a:rPr>
              <a:t> </a:t>
            </a:r>
            <a:r>
              <a:rPr lang="en-US" altLang="zh-CN" sz="2000" dirty="0" smtClean="0">
                <a:solidFill>
                  <a:schemeClr val="bg1"/>
                </a:solidFill>
                <a:latin typeface="宋体" panose="02010600030101010101" pitchFamily="2" charset="-122"/>
                <a:ea typeface="宋体" panose="02010600030101010101" pitchFamily="2" charset="-122"/>
              </a:rPr>
              <a:t>    </a:t>
            </a:r>
            <a:r>
              <a:rPr lang="zh-CN" altLang="en-US" sz="2000" dirty="0" smtClean="0">
                <a:solidFill>
                  <a:schemeClr val="bg1"/>
                </a:solidFill>
                <a:latin typeface="宋体" panose="02010600030101010101" pitchFamily="2" charset="-122"/>
                <a:ea typeface="宋体" panose="02010600030101010101" pitchFamily="2" charset="-122"/>
              </a:rPr>
              <a:t>例如</a:t>
            </a:r>
            <a:r>
              <a:rPr lang="en-US" altLang="zh-CN" sz="2000" dirty="0">
                <a:solidFill>
                  <a:schemeClr val="bg1"/>
                </a:solidFill>
                <a:latin typeface="宋体" panose="02010600030101010101" pitchFamily="2" charset="-122"/>
                <a:ea typeface="宋体" panose="02010600030101010101" pitchFamily="2" charset="-122"/>
              </a:rPr>
              <a:t>:{name:{$regex: /^</a:t>
            </a:r>
            <a:r>
              <a:rPr lang="en-US" altLang="zh-CN" sz="2000" dirty="0" err="1">
                <a:solidFill>
                  <a:schemeClr val="bg1"/>
                </a:solidFill>
                <a:latin typeface="宋体" panose="02010600030101010101" pitchFamily="2" charset="-122"/>
                <a:ea typeface="宋体" panose="02010600030101010101" pitchFamily="2" charset="-122"/>
              </a:rPr>
              <a:t>joe</a:t>
            </a:r>
            <a:r>
              <a:rPr lang="en-US" altLang="zh-CN" sz="2000" dirty="0">
                <a:solidFill>
                  <a:schemeClr val="bg1"/>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46240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本章大纲</a:t>
            </a:r>
            <a:endParaRPr kumimoji="1" lang="zh-CN" altLang="en-US" dirty="0"/>
          </a:p>
        </p:txBody>
      </p:sp>
      <p:sp>
        <p:nvSpPr>
          <p:cNvPr id="3" name="文本占位符 2"/>
          <p:cNvSpPr>
            <a:spLocks noGrp="1"/>
          </p:cNvSpPr>
          <p:nvPr>
            <p:ph type="subTitle" idx="1"/>
          </p:nvPr>
        </p:nvSpPr>
        <p:spPr>
          <a:xfrm>
            <a:off x="1115616" y="1140591"/>
            <a:ext cx="6852600" cy="3450600"/>
          </a:xfrm>
        </p:spPr>
        <p:txBody>
          <a:bodyPr>
            <a:normAutofit/>
          </a:bodyPr>
          <a:lstStyle/>
          <a:p>
            <a:pPr marL="0" indent="0" defTabSz="116080">
              <a:lnSpc>
                <a:spcPct val="150000"/>
              </a:lnSpc>
              <a:buClr>
                <a:schemeClr val="bg1"/>
              </a:buClr>
              <a:buSzPct val="75000"/>
              <a:buFont typeface="Wingdings" panose="05000000000000000000" pitchFamily="2" charset="2"/>
              <a:buChar char="Ø"/>
            </a:pPr>
            <a:r>
              <a:rPr lang="en-US" altLang="zh-CN" dirty="0" smtClean="0">
                <a:solidFill>
                  <a:schemeClr val="bg1"/>
                </a:solidFill>
                <a:latin typeface="宋体" panose="02010600030101010101" pitchFamily="2" charset="-122"/>
                <a:ea typeface="宋体" panose="02010600030101010101" pitchFamily="2" charset="-122"/>
              </a:rPr>
              <a:t>find</a:t>
            </a:r>
            <a:r>
              <a:rPr lang="zh-CN" altLang="en-US" dirty="0" smtClean="0">
                <a:solidFill>
                  <a:schemeClr val="bg1"/>
                </a:solidFill>
                <a:latin typeface="宋体" panose="02010600030101010101" pitchFamily="2" charset="-122"/>
                <a:ea typeface="宋体" panose="02010600030101010101" pitchFamily="2" charset="-122"/>
              </a:rPr>
              <a:t>函数介绍及使用</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chemeClr val="bg1"/>
                </a:solidFill>
                <a:latin typeface="宋体" panose="02010600030101010101" pitchFamily="2" charset="-122"/>
                <a:ea typeface="宋体" panose="02010600030101010101" pitchFamily="2" charset="-122"/>
              </a:rPr>
              <a:t>查询操作符介绍及使用</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chemeClr val="bg1"/>
                </a:solidFill>
                <a:latin typeface="宋体" panose="02010600030101010101" pitchFamily="2" charset="-122"/>
                <a:ea typeface="宋体" panose="02010600030101010101" pitchFamily="2" charset="-122"/>
              </a:rPr>
              <a:t>内嵌文档与数组查询</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a:solidFill>
                  <a:schemeClr val="bg1"/>
                </a:solidFill>
                <a:latin typeface="宋体" panose="02010600030101010101" pitchFamily="2" charset="-122"/>
                <a:ea typeface="宋体" panose="02010600030101010101" pitchFamily="2" charset="-122"/>
              </a:rPr>
              <a:t>MongoDB</a:t>
            </a:r>
            <a:r>
              <a:rPr lang="zh-CN" altLang="en-US" dirty="0">
                <a:solidFill>
                  <a:schemeClr val="bg1"/>
                </a:solidFill>
                <a:latin typeface="宋体" panose="02010600030101010101" pitchFamily="2" charset="-122"/>
                <a:ea typeface="宋体" panose="02010600030101010101" pitchFamily="2" charset="-122"/>
              </a:rPr>
              <a:t>的游标</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chemeClr val="bg1"/>
                </a:solidFill>
                <a:latin typeface="宋体" panose="02010600030101010101" pitchFamily="2" charset="-122"/>
                <a:ea typeface="宋体" panose="02010600030101010101" pitchFamily="2" charset="-122"/>
              </a:rPr>
              <a:t>模糊查询</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rgbClr val="FF5C00"/>
                </a:solidFill>
                <a:latin typeface="宋体" panose="02010600030101010101" pitchFamily="2" charset="-122"/>
                <a:ea typeface="宋体" panose="02010600030101010101" pitchFamily="2" charset="-122"/>
              </a:rPr>
              <a:t>findAndModify</a:t>
            </a:r>
            <a:r>
              <a:rPr lang="zh-CN" altLang="en-US" dirty="0" smtClean="0">
                <a:solidFill>
                  <a:srgbClr val="FF5C00"/>
                </a:solidFill>
                <a:latin typeface="宋体" panose="02010600030101010101" pitchFamily="2" charset="-122"/>
                <a:ea typeface="宋体" panose="02010600030101010101" pitchFamily="2" charset="-122"/>
              </a:rPr>
              <a:t>函数的使用</a:t>
            </a:r>
            <a:endParaRPr lang="en-US" altLang="zh-CN" dirty="0">
              <a:solidFill>
                <a:srgbClr val="FF5C00"/>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endParaRPr lang="en-US" altLang="zh-CN" dirty="0" smtClean="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6128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findAndModify</a:t>
            </a:r>
            <a:r>
              <a:rPr lang="zh-CN" altLang="en-US" dirty="0"/>
              <a:t>函数的使用</a:t>
            </a:r>
          </a:p>
        </p:txBody>
      </p:sp>
      <p:sp>
        <p:nvSpPr>
          <p:cNvPr id="3" name="副标题 2"/>
          <p:cNvSpPr>
            <a:spLocks noGrp="1"/>
          </p:cNvSpPr>
          <p:nvPr>
            <p:ph type="subTitle" idx="1"/>
          </p:nvPr>
        </p:nvSpPr>
        <p:spPr>
          <a:xfrm>
            <a:off x="827584" y="1059582"/>
            <a:ext cx="8316416" cy="3450600"/>
          </a:xfrm>
        </p:spPr>
        <p:txBody>
          <a:bodyPr/>
          <a:lstStyle/>
          <a:p>
            <a:pPr marL="71550" indent="0">
              <a:lnSpc>
                <a:spcPct val="150000"/>
              </a:lnSpc>
              <a:buNone/>
            </a:pP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a:solidFill>
                  <a:schemeClr val="bg1"/>
                </a:solidFill>
                <a:latin typeface="宋体" panose="02010600030101010101" pitchFamily="2" charset="-122"/>
                <a:ea typeface="宋体" panose="02010600030101010101" pitchFamily="2" charset="-122"/>
              </a:rPr>
              <a:t>执行分为</a:t>
            </a:r>
            <a:r>
              <a:rPr lang="en-US" altLang="zh-CN" dirty="0">
                <a:solidFill>
                  <a:schemeClr val="bg1"/>
                </a:solidFill>
                <a:latin typeface="宋体" panose="02010600030101010101" pitchFamily="2" charset="-122"/>
                <a:ea typeface="宋体" panose="02010600030101010101" pitchFamily="2" charset="-122"/>
              </a:rPr>
              <a:t>find</a:t>
            </a:r>
            <a:r>
              <a:rPr lang="zh-CN" altLang="en-US" dirty="0">
                <a:solidFill>
                  <a:schemeClr val="bg1"/>
                </a:solidFill>
                <a:latin typeface="宋体" panose="02010600030101010101" pitchFamily="2" charset="-122"/>
                <a:ea typeface="宋体" panose="02010600030101010101" pitchFamily="2" charset="-122"/>
              </a:rPr>
              <a:t>和</a:t>
            </a:r>
            <a:r>
              <a:rPr lang="en-US" altLang="zh-CN" dirty="0">
                <a:solidFill>
                  <a:schemeClr val="bg1"/>
                </a:solidFill>
                <a:latin typeface="宋体" panose="02010600030101010101" pitchFamily="2" charset="-122"/>
                <a:ea typeface="宋体" panose="02010600030101010101" pitchFamily="2" charset="-122"/>
              </a:rPr>
              <a:t>update</a:t>
            </a:r>
            <a:r>
              <a:rPr lang="zh-CN" altLang="en-US" dirty="0">
                <a:solidFill>
                  <a:schemeClr val="bg1"/>
                </a:solidFill>
                <a:latin typeface="宋体" panose="02010600030101010101" pitchFamily="2" charset="-122"/>
                <a:ea typeface="宋体" panose="02010600030101010101" pitchFamily="2" charset="-122"/>
              </a:rPr>
              <a:t>两步，属于</a:t>
            </a:r>
            <a:r>
              <a:rPr lang="en-US" altLang="zh-CN" dirty="0">
                <a:solidFill>
                  <a:schemeClr val="bg1"/>
                </a:solidFill>
                <a:latin typeface="宋体" panose="02010600030101010101" pitchFamily="2" charset="-122"/>
                <a:ea typeface="宋体" panose="02010600030101010101" pitchFamily="2" charset="-122"/>
              </a:rPr>
              <a:t>get-and-set</a:t>
            </a:r>
            <a:r>
              <a:rPr lang="zh-CN" altLang="en-US" dirty="0">
                <a:solidFill>
                  <a:schemeClr val="bg1"/>
                </a:solidFill>
                <a:latin typeface="宋体" panose="02010600030101010101" pitchFamily="2" charset="-122"/>
                <a:ea typeface="宋体" panose="02010600030101010101" pitchFamily="2" charset="-122"/>
              </a:rPr>
              <a:t>式的操作，它的功能强大之处在于可以保证操作的原子性</a:t>
            </a:r>
            <a:r>
              <a:rPr lang="zh-CN" altLang="en-US" dirty="0" smtClean="0">
                <a:solidFill>
                  <a:schemeClr val="bg1"/>
                </a:solidFill>
                <a:latin typeface="宋体" panose="02010600030101010101" pitchFamily="2" charset="-122"/>
                <a:ea typeface="宋体" panose="02010600030101010101" pitchFamily="2" charset="-122"/>
              </a:rPr>
              <a:t>。</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50000"/>
              </a:lnSpc>
              <a:buNone/>
            </a:pPr>
            <a:endParaRPr lang="zh-CN" altLang="en-US" dirty="0">
              <a:solidFill>
                <a:schemeClr val="bg1"/>
              </a:solidFill>
              <a:latin typeface="宋体" panose="02010600030101010101" pitchFamily="2" charset="-122"/>
              <a:ea typeface="宋体" panose="02010600030101010101" pitchFamily="2" charset="-122"/>
            </a:endParaRPr>
          </a:p>
          <a:p>
            <a:pPr marL="71550" indent="0">
              <a:lnSpc>
                <a:spcPct val="150000"/>
              </a:lnSpc>
              <a:buNone/>
            </a:pP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a:solidFill>
                  <a:schemeClr val="bg1"/>
                </a:solidFill>
                <a:latin typeface="宋体" panose="02010600030101010101" pitchFamily="2" charset="-122"/>
                <a:ea typeface="宋体" panose="02010600030101010101" pitchFamily="2" charset="-122"/>
              </a:rPr>
              <a:t>对于操作查询以及执行其它需要取值和赋值风格的原子性操作是十分方便的，使用它可以实现一些简单的类事务操作。</a:t>
            </a:r>
          </a:p>
          <a:p>
            <a:endParaRPr lang="zh-CN" altLang="en-US" dirty="0"/>
          </a:p>
        </p:txBody>
      </p:sp>
    </p:spTree>
    <p:extLst>
      <p:ext uri="{BB962C8B-B14F-4D97-AF65-F5344CB8AC3E}">
        <p14:creationId xmlns:p14="http://schemas.microsoft.com/office/powerpoint/2010/main" val="50446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findAndModify</a:t>
            </a:r>
            <a:r>
              <a:rPr lang="zh-CN" altLang="en-US" dirty="0"/>
              <a:t>函数的使用</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911" y="1707654"/>
            <a:ext cx="6513513"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899592" y="843558"/>
            <a:ext cx="7829550" cy="677108"/>
          </a:xfrm>
          <a:prstGeom prst="rect">
            <a:avLst/>
          </a:prstGeom>
        </p:spPr>
        <p:txBody>
          <a:bodyPr wrap="square">
            <a:spAutoFit/>
          </a:bodyPr>
          <a:lstStyle/>
          <a:p>
            <a:pPr algn="l"/>
            <a:r>
              <a:rPr lang="en-US" altLang="zh-CN" dirty="0" err="1">
                <a:solidFill>
                  <a:schemeClr val="bg1"/>
                </a:solidFill>
                <a:latin typeface="宋体" panose="02010600030101010101" pitchFamily="2" charset="-122"/>
                <a:ea typeface="宋体" panose="02010600030101010101" pitchFamily="2" charset="-122"/>
              </a:rPr>
              <a:t>findAndModify</a:t>
            </a:r>
            <a:r>
              <a:rPr lang="zh-CN" altLang="en-US" dirty="0">
                <a:solidFill>
                  <a:schemeClr val="bg1"/>
                </a:solidFill>
                <a:latin typeface="宋体" panose="02010600030101010101" pitchFamily="2" charset="-122"/>
                <a:ea typeface="宋体" panose="02010600030101010101" pitchFamily="2" charset="-122"/>
              </a:rPr>
              <a:t>函数有七个参数，每个参数含义如下表所示：</a:t>
            </a:r>
            <a:r>
              <a:rPr lang="zh-CN" altLang="en-US" b="1" dirty="0">
                <a:solidFill>
                  <a:schemeClr val="bg1"/>
                </a:solidFill>
                <a:latin typeface="宋体" panose="02010600030101010101" pitchFamily="2" charset="-122"/>
                <a:ea typeface="宋体" panose="02010600030101010101" pitchFamily="2" charset="-122"/>
              </a:rPr>
              <a:t/>
            </a:r>
            <a:br>
              <a:rPr lang="zh-CN" altLang="en-US" b="1" dirty="0">
                <a:solidFill>
                  <a:schemeClr val="bg1"/>
                </a:solidFill>
                <a:latin typeface="宋体" panose="02010600030101010101" pitchFamily="2" charset="-122"/>
                <a:ea typeface="宋体" panose="02010600030101010101" pitchFamily="2" charset="-122"/>
              </a:rPr>
            </a:br>
            <a:endParaRPr lang="zh-CN" altLang="en-US"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6451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findAndModify</a:t>
            </a:r>
            <a:r>
              <a:rPr lang="zh-CN" altLang="en-US" dirty="0"/>
              <a:t>函数的使用</a:t>
            </a:r>
          </a:p>
        </p:txBody>
      </p:sp>
      <p:sp>
        <p:nvSpPr>
          <p:cNvPr id="3" name="副标题 2"/>
          <p:cNvSpPr>
            <a:spLocks noGrp="1"/>
          </p:cNvSpPr>
          <p:nvPr>
            <p:ph type="subTitle" idx="1"/>
          </p:nvPr>
        </p:nvSpPr>
        <p:spPr>
          <a:xfrm>
            <a:off x="1187624" y="1419622"/>
            <a:ext cx="7560840" cy="3450600"/>
          </a:xfrm>
        </p:spPr>
        <p:txBody>
          <a:bodyPr>
            <a:normAutofit fontScale="92500" lnSpcReduction="10000"/>
          </a:bodyPr>
          <a:lstStyle/>
          <a:p>
            <a:pPr>
              <a:lnSpc>
                <a:spcPct val="150000"/>
              </a:lnSpc>
              <a:buClr>
                <a:schemeClr val="bg1"/>
              </a:buClr>
              <a:buSzPct val="60000"/>
              <a:buFont typeface="Wingdings" panose="05000000000000000000" pitchFamily="2" charset="2"/>
              <a:buChar char="l"/>
            </a:pPr>
            <a:r>
              <a:rPr lang="zh-CN" altLang="en-US" dirty="0" smtClean="0">
                <a:solidFill>
                  <a:schemeClr val="bg1"/>
                </a:solidFill>
                <a:latin typeface="宋体" panose="02010600030101010101" pitchFamily="2" charset="-122"/>
                <a:ea typeface="宋体" panose="02010600030101010101" pitchFamily="2" charset="-122"/>
              </a:rPr>
              <a:t>默认</a:t>
            </a:r>
            <a:r>
              <a:rPr lang="zh-CN" altLang="en-US" dirty="0">
                <a:solidFill>
                  <a:schemeClr val="bg1"/>
                </a:solidFill>
                <a:latin typeface="宋体" panose="02010600030101010101" pitchFamily="2" charset="-122"/>
                <a:ea typeface="宋体" panose="02010600030101010101" pitchFamily="2" charset="-122"/>
              </a:rPr>
              <a:t>情况下，两个操作都只能修改一个</a:t>
            </a:r>
            <a:r>
              <a:rPr lang="zh-CN" altLang="en-US" dirty="0" smtClean="0">
                <a:solidFill>
                  <a:schemeClr val="bg1"/>
                </a:solidFill>
                <a:latin typeface="宋体" panose="02010600030101010101" pitchFamily="2" charset="-122"/>
                <a:ea typeface="宋体" panose="02010600030101010101" pitchFamily="2" charset="-122"/>
              </a:rPr>
              <a:t>文档</a:t>
            </a:r>
            <a:r>
              <a:rPr lang="en-US" altLang="zh-CN" dirty="0" smtClean="0">
                <a:solidFill>
                  <a:schemeClr val="bg1"/>
                </a:solidFill>
                <a:latin typeface="宋体" panose="02010600030101010101" pitchFamily="2" charset="-122"/>
                <a:ea typeface="宋体" panose="02010600030101010101" pitchFamily="2" charset="-122"/>
              </a:rPr>
              <a:t>,</a:t>
            </a:r>
            <a:r>
              <a:rPr lang="en-US" altLang="zh-CN" dirty="0">
                <a:solidFill>
                  <a:schemeClr val="bg1"/>
                </a:solidFill>
                <a:latin typeface="宋体" panose="02010600030101010101" pitchFamily="2" charset="-122"/>
                <a:ea typeface="宋体" panose="02010600030101010101" pitchFamily="2" charset="-122"/>
              </a:rPr>
              <a:t>update</a:t>
            </a:r>
            <a:r>
              <a:rPr lang="zh-CN" altLang="en-US" dirty="0" smtClean="0">
                <a:solidFill>
                  <a:schemeClr val="bg1"/>
                </a:solidFill>
                <a:latin typeface="宋体" panose="02010600030101010101" pitchFamily="2" charset="-122"/>
                <a:ea typeface="宋体" panose="02010600030101010101" pitchFamily="2" charset="-122"/>
              </a:rPr>
              <a:t>函数可以通过</a:t>
            </a:r>
            <a:r>
              <a:rPr lang="en-US" altLang="zh-CN" dirty="0" smtClean="0">
                <a:solidFill>
                  <a:schemeClr val="bg1"/>
                </a:solidFill>
                <a:latin typeface="宋体" panose="02010600030101010101" pitchFamily="2" charset="-122"/>
                <a:ea typeface="宋体" panose="02010600030101010101" pitchFamily="2" charset="-122"/>
              </a:rPr>
              <a:t>{</a:t>
            </a:r>
            <a:r>
              <a:rPr lang="en-US" altLang="zh-CN" dirty="0" err="1" smtClean="0">
                <a:solidFill>
                  <a:schemeClr val="bg1"/>
                </a:solidFill>
                <a:latin typeface="宋体" panose="02010600030101010101" pitchFamily="2" charset="-122"/>
                <a:ea typeface="宋体" panose="02010600030101010101" pitchFamily="2" charset="-122"/>
              </a:rPr>
              <a:t>multi:true</a:t>
            </a:r>
            <a:r>
              <a:rPr lang="en-US" altLang="zh-CN" dirty="0" smtClean="0">
                <a:solidFill>
                  <a:schemeClr val="bg1"/>
                </a:solidFill>
                <a:latin typeface="宋体" panose="02010600030101010101" pitchFamily="2" charset="-122"/>
                <a:ea typeface="宋体" panose="02010600030101010101" pitchFamily="2" charset="-122"/>
              </a:rPr>
              <a:t>}</a:t>
            </a:r>
            <a:r>
              <a:rPr lang="zh-CN" altLang="en-US" dirty="0" smtClean="0">
                <a:solidFill>
                  <a:schemeClr val="bg1"/>
                </a:solidFill>
                <a:latin typeface="宋体" panose="02010600030101010101" pitchFamily="2" charset="-122"/>
                <a:ea typeface="宋体" panose="02010600030101010101" pitchFamily="2" charset="-122"/>
              </a:rPr>
              <a:t>选项一次修改多条文档</a:t>
            </a:r>
            <a:endParaRPr lang="en-US" altLang="zh-CN" dirty="0">
              <a:solidFill>
                <a:schemeClr val="bg1"/>
              </a:solidFill>
              <a:latin typeface="宋体" panose="02010600030101010101" pitchFamily="2" charset="-122"/>
              <a:ea typeface="宋体" panose="02010600030101010101" pitchFamily="2" charset="-122"/>
            </a:endParaRPr>
          </a:p>
          <a:p>
            <a:pPr>
              <a:lnSpc>
                <a:spcPct val="150000"/>
              </a:lnSpc>
              <a:buClr>
                <a:schemeClr val="bg1"/>
              </a:buClr>
              <a:buSzPct val="60000"/>
              <a:buFont typeface="Wingdings" panose="05000000000000000000" pitchFamily="2" charset="2"/>
              <a:buChar char="l"/>
            </a:pPr>
            <a:r>
              <a:rPr lang="zh-CN" altLang="en-US" dirty="0" smtClean="0">
                <a:solidFill>
                  <a:schemeClr val="bg1"/>
                </a:solidFill>
                <a:latin typeface="宋体" panose="02010600030101010101" pitchFamily="2" charset="-122"/>
                <a:ea typeface="宋体" panose="02010600030101010101" pitchFamily="2" charset="-122"/>
              </a:rPr>
              <a:t>都</a:t>
            </a:r>
            <a:r>
              <a:rPr lang="zh-CN" altLang="en-US" dirty="0">
                <a:solidFill>
                  <a:schemeClr val="bg1"/>
                </a:solidFill>
                <a:latin typeface="宋体" panose="02010600030101010101" pitchFamily="2" charset="-122"/>
                <a:ea typeface="宋体" panose="02010600030101010101" pitchFamily="2" charset="-122"/>
              </a:rPr>
              <a:t>以原子的方式来更新修改文档</a:t>
            </a:r>
          </a:p>
          <a:p>
            <a:pPr>
              <a:lnSpc>
                <a:spcPct val="150000"/>
              </a:lnSpc>
              <a:buClr>
                <a:schemeClr val="bg1"/>
              </a:buClr>
              <a:buSzPct val="60000"/>
              <a:buFont typeface="Wingdings" panose="05000000000000000000" pitchFamily="2" charset="2"/>
              <a:buChar char="l"/>
            </a:pPr>
            <a:r>
              <a:rPr lang="zh-CN" altLang="en-US" dirty="0" smtClean="0">
                <a:solidFill>
                  <a:schemeClr val="bg1"/>
                </a:solidFill>
                <a:latin typeface="宋体" panose="02010600030101010101" pitchFamily="2" charset="-122"/>
                <a:ea typeface="宋体" panose="02010600030101010101" pitchFamily="2" charset="-122"/>
              </a:rPr>
              <a:t>当</a:t>
            </a:r>
            <a:r>
              <a:rPr lang="zh-CN" altLang="en-US" dirty="0">
                <a:solidFill>
                  <a:schemeClr val="bg1"/>
                </a:solidFill>
                <a:latin typeface="宋体" panose="02010600030101010101" pitchFamily="2" charset="-122"/>
                <a:ea typeface="宋体" panose="02010600030101010101" pitchFamily="2" charset="-122"/>
              </a:rPr>
              <a:t>多个文档满足</a:t>
            </a:r>
            <a:r>
              <a:rPr lang="en-US" altLang="zh-CN" dirty="0">
                <a:solidFill>
                  <a:schemeClr val="bg1"/>
                </a:solidFill>
                <a:latin typeface="宋体" panose="02010600030101010101" pitchFamily="2" charset="-122"/>
                <a:ea typeface="宋体" panose="02010600030101010101" pitchFamily="2" charset="-122"/>
              </a:rPr>
              <a:t>query</a:t>
            </a:r>
            <a:r>
              <a:rPr lang="zh-CN" altLang="en-US" dirty="0">
                <a:solidFill>
                  <a:schemeClr val="bg1"/>
                </a:solidFill>
                <a:latin typeface="宋体" panose="02010600030101010101" pitchFamily="2" charset="-122"/>
                <a:ea typeface="宋体" panose="02010600030101010101" pitchFamily="2" charset="-122"/>
              </a:rPr>
              <a:t>条件时</a:t>
            </a:r>
            <a:r>
              <a:rPr lang="en-US" altLang="zh-CN" dirty="0">
                <a:solidFill>
                  <a:schemeClr val="bg1"/>
                </a:solidFill>
                <a:latin typeface="宋体" panose="02010600030101010101" pitchFamily="2" charset="-122"/>
                <a:ea typeface="宋体" panose="02010600030101010101" pitchFamily="2" charset="-122"/>
              </a:rPr>
              <a:t>:</a:t>
            </a:r>
          </a:p>
          <a:p>
            <a:pPr marL="71550" indent="0">
              <a:lnSpc>
                <a:spcPct val="150000"/>
              </a:lnSpc>
              <a:buClr>
                <a:schemeClr val="bg1"/>
              </a:buClr>
              <a:buSzPct val="60000"/>
              <a:buNone/>
            </a:pPr>
            <a:r>
              <a:rPr lang="en-US" altLang="zh-CN" dirty="0" smtClean="0">
                <a:solidFill>
                  <a:schemeClr val="bg1"/>
                </a:solidFill>
                <a:latin typeface="宋体" panose="02010600030101010101" pitchFamily="2" charset="-122"/>
                <a:ea typeface="宋体" panose="02010600030101010101" pitchFamily="2" charset="-122"/>
              </a:rPr>
              <a:t>   1</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a:solidFill>
                  <a:schemeClr val="bg1"/>
                </a:solidFill>
                <a:latin typeface="宋体" panose="02010600030101010101" pitchFamily="2" charset="-122"/>
                <a:ea typeface="宋体" panose="02010600030101010101" pitchFamily="2" charset="-122"/>
              </a:rPr>
              <a:t>使用</a:t>
            </a:r>
            <a:r>
              <a:rPr lang="en-US" altLang="zh-CN" dirty="0">
                <a:solidFill>
                  <a:schemeClr val="bg1"/>
                </a:solidFill>
                <a:latin typeface="宋体" panose="02010600030101010101" pitchFamily="2" charset="-122"/>
                <a:ea typeface="宋体" panose="02010600030101010101" pitchFamily="2" charset="-122"/>
              </a:rPr>
              <a:t>sort</a:t>
            </a:r>
            <a:r>
              <a:rPr lang="zh-CN" altLang="en-US" dirty="0">
                <a:solidFill>
                  <a:schemeClr val="bg1"/>
                </a:solidFill>
                <a:latin typeface="宋体" panose="02010600030101010101" pitchFamily="2" charset="-122"/>
                <a:ea typeface="宋体" panose="02010600030101010101" pitchFamily="2" charset="-122"/>
              </a:rPr>
              <a:t>选项，对结果排序，选择第一个文档</a:t>
            </a:r>
          </a:p>
          <a:p>
            <a:pPr marL="71550" indent="0">
              <a:lnSpc>
                <a:spcPct val="150000"/>
              </a:lnSpc>
              <a:buClr>
                <a:schemeClr val="bg1"/>
              </a:buClr>
              <a:buSzPct val="60000"/>
              <a:buNone/>
            </a:pPr>
            <a:r>
              <a:rPr lang="en-US" altLang="zh-CN" dirty="0" smtClean="0">
                <a:solidFill>
                  <a:schemeClr val="bg1"/>
                </a:solidFill>
                <a:latin typeface="宋体" panose="02010600030101010101" pitchFamily="2" charset="-122"/>
                <a:ea typeface="宋体" panose="02010600030101010101" pitchFamily="2" charset="-122"/>
              </a:rPr>
              <a:t>   2</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smtClean="0">
                <a:solidFill>
                  <a:schemeClr val="bg1"/>
                </a:solidFill>
                <a:latin typeface="宋体" panose="02010600030101010101" pitchFamily="2" charset="-122"/>
                <a:ea typeface="宋体" panose="02010600030101010101" pitchFamily="2" charset="-122"/>
              </a:rPr>
              <a:t>update</a:t>
            </a:r>
            <a:r>
              <a:rPr lang="zh-CN" altLang="en-US" dirty="0">
                <a:solidFill>
                  <a:schemeClr val="bg1"/>
                </a:solidFill>
                <a:latin typeface="宋体" panose="02010600030101010101" pitchFamily="2" charset="-122"/>
                <a:ea typeface="宋体" panose="02010600030101010101" pitchFamily="2" charset="-122"/>
              </a:rPr>
              <a:t>不能选择具体更新哪一个文档</a:t>
            </a:r>
          </a:p>
          <a:p>
            <a:pPr>
              <a:lnSpc>
                <a:spcPct val="150000"/>
              </a:lnSpc>
              <a:buClr>
                <a:schemeClr val="bg1"/>
              </a:buClr>
              <a:buSzPct val="60000"/>
              <a:buFont typeface="Wingdings" panose="05000000000000000000" pitchFamily="2" charset="2"/>
              <a:buChar char="l"/>
            </a:pPr>
            <a:r>
              <a:rPr lang="zh-CN" altLang="en-US" dirty="0" smtClean="0">
                <a:solidFill>
                  <a:schemeClr val="bg1"/>
                </a:solidFill>
                <a:latin typeface="宋体" panose="02010600030101010101" pitchFamily="2" charset="-122"/>
                <a:ea typeface="宋体" panose="02010600030101010101" pitchFamily="2" charset="-122"/>
              </a:rPr>
              <a:t>返回</a:t>
            </a:r>
            <a:r>
              <a:rPr lang="zh-CN" altLang="en-US" dirty="0">
                <a:solidFill>
                  <a:schemeClr val="bg1"/>
                </a:solidFill>
                <a:latin typeface="宋体" panose="02010600030101010101" pitchFamily="2" charset="-122"/>
                <a:ea typeface="宋体" panose="02010600030101010101" pitchFamily="2" charset="-122"/>
              </a:rPr>
              <a:t>值</a:t>
            </a:r>
            <a:r>
              <a:rPr lang="zh-CN" altLang="en-US" dirty="0" smtClean="0">
                <a:solidFill>
                  <a:schemeClr val="bg1"/>
                </a:solidFill>
                <a:latin typeface="宋体" panose="02010600030101010101" pitchFamily="2" charset="-122"/>
                <a:ea typeface="宋体" panose="02010600030101010101" pitchFamily="2" charset="-122"/>
              </a:rPr>
              <a:t>不同 </a:t>
            </a: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a:solidFill>
                  <a:schemeClr val="bg1"/>
                </a:solidFill>
                <a:latin typeface="宋体" panose="02010600030101010101" pitchFamily="2" charset="-122"/>
                <a:ea typeface="宋体" panose="02010600030101010101" pitchFamily="2" charset="-122"/>
              </a:rPr>
              <a:t>是具体文档</a:t>
            </a:r>
            <a:r>
              <a:rPr lang="en-US" altLang="zh-CN" dirty="0">
                <a:solidFill>
                  <a:schemeClr val="bg1"/>
                </a:solidFill>
                <a:latin typeface="宋体" panose="02010600030101010101" pitchFamily="2" charset="-122"/>
                <a:ea typeface="宋体" panose="02010600030101010101" pitchFamily="2" charset="-122"/>
              </a:rPr>
              <a:t>update</a:t>
            </a:r>
            <a:r>
              <a:rPr lang="zh-CN" altLang="en-US" dirty="0">
                <a:solidFill>
                  <a:schemeClr val="bg1"/>
                </a:solidFill>
                <a:latin typeface="宋体" panose="02010600030101010101" pitchFamily="2" charset="-122"/>
                <a:ea typeface="宋体" panose="02010600030101010101" pitchFamily="2" charset="-122"/>
              </a:rPr>
              <a:t>是</a:t>
            </a:r>
            <a:r>
              <a:rPr lang="en-US" altLang="zh-CN" dirty="0" err="1">
                <a:solidFill>
                  <a:schemeClr val="bg1"/>
                </a:solidFill>
                <a:latin typeface="宋体" panose="02010600030101010101" pitchFamily="2" charset="-122"/>
                <a:ea typeface="宋体" panose="02010600030101010101" pitchFamily="2" charset="-122"/>
              </a:rPr>
              <a:t>WriteResult</a:t>
            </a:r>
            <a:r>
              <a:rPr lang="zh-CN" altLang="en-US" dirty="0">
                <a:solidFill>
                  <a:schemeClr val="bg1"/>
                </a:solidFill>
                <a:latin typeface="宋体" panose="02010600030101010101" pitchFamily="2" charset="-122"/>
                <a:ea typeface="宋体" panose="02010600030101010101" pitchFamily="2" charset="-122"/>
              </a:rPr>
              <a:t>对象</a:t>
            </a:r>
          </a:p>
          <a:p>
            <a:pPr>
              <a:lnSpc>
                <a:spcPct val="150000"/>
              </a:lnSpc>
              <a:buClr>
                <a:schemeClr val="bg1"/>
              </a:buClr>
              <a:buSzPct val="60000"/>
              <a:buFont typeface="Wingdings" panose="05000000000000000000" pitchFamily="2" charset="2"/>
              <a:buChar char="l"/>
            </a:pP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a:solidFill>
                  <a:schemeClr val="bg1"/>
                </a:solidFill>
                <a:latin typeface="宋体" panose="02010600030101010101" pitchFamily="2" charset="-122"/>
                <a:ea typeface="宋体" panose="02010600030101010101" pitchFamily="2" charset="-122"/>
              </a:rPr>
              <a:t>无法指定</a:t>
            </a:r>
            <a:r>
              <a:rPr lang="en-US" altLang="zh-CN" dirty="0" err="1">
                <a:solidFill>
                  <a:schemeClr val="bg1"/>
                </a:solidFill>
                <a:latin typeface="宋体" panose="02010600030101010101" pitchFamily="2" charset="-122"/>
                <a:ea typeface="宋体" panose="02010600030101010101" pitchFamily="2" charset="-122"/>
              </a:rPr>
              <a:t>writeConcern</a:t>
            </a:r>
            <a:r>
              <a:rPr lang="zh-CN" altLang="en-US" dirty="0" smtClean="0">
                <a:solidFill>
                  <a:schemeClr val="bg1"/>
                </a:solidFill>
                <a:latin typeface="宋体" panose="02010600030101010101" pitchFamily="2" charset="-122"/>
                <a:ea typeface="宋体" panose="02010600030101010101" pitchFamily="2" charset="-122"/>
              </a:rPr>
              <a:t>函数</a:t>
            </a:r>
            <a:endParaRPr lang="zh-CN" altLang="en-US" dirty="0">
              <a:solidFill>
                <a:schemeClr val="bg1"/>
              </a:solidFill>
              <a:latin typeface="宋体" panose="02010600030101010101" pitchFamily="2" charset="-122"/>
              <a:ea typeface="宋体" panose="02010600030101010101" pitchFamily="2" charset="-122"/>
            </a:endParaRPr>
          </a:p>
        </p:txBody>
      </p:sp>
      <p:sp>
        <p:nvSpPr>
          <p:cNvPr id="4" name="矩形 3"/>
          <p:cNvSpPr/>
          <p:nvPr/>
        </p:nvSpPr>
        <p:spPr>
          <a:xfrm>
            <a:off x="539552" y="738886"/>
            <a:ext cx="5161178" cy="400110"/>
          </a:xfrm>
          <a:prstGeom prst="rect">
            <a:avLst/>
          </a:prstGeom>
        </p:spPr>
        <p:txBody>
          <a:bodyPr wrap="square">
            <a:spAutoFit/>
          </a:bodyPr>
          <a:lstStyle/>
          <a:p>
            <a:pPr marL="71550" indent="0" algn="l">
              <a:buNone/>
            </a:pPr>
            <a:r>
              <a:rPr lang="en-US" altLang="zh-CN" sz="2000" dirty="0" err="1">
                <a:solidFill>
                  <a:schemeClr val="bg1"/>
                </a:solidFill>
                <a:latin typeface="宋体" panose="02010600030101010101" pitchFamily="2" charset="-122"/>
                <a:ea typeface="宋体" panose="02010600030101010101" pitchFamily="2" charset="-122"/>
              </a:rPr>
              <a:t>findAndModify</a:t>
            </a:r>
            <a:r>
              <a:rPr lang="zh-CN" altLang="en-US" sz="2000" dirty="0">
                <a:solidFill>
                  <a:schemeClr val="bg1"/>
                </a:solidFill>
                <a:latin typeface="宋体" panose="02010600030101010101" pitchFamily="2" charset="-122"/>
                <a:ea typeface="宋体" panose="02010600030101010101" pitchFamily="2" charset="-122"/>
              </a:rPr>
              <a:t>与</a:t>
            </a:r>
            <a:r>
              <a:rPr lang="en-US" altLang="zh-CN" sz="2000" dirty="0">
                <a:solidFill>
                  <a:schemeClr val="bg1"/>
                </a:solidFill>
                <a:latin typeface="宋体" panose="02010600030101010101" pitchFamily="2" charset="-122"/>
                <a:ea typeface="宋体" panose="02010600030101010101" pitchFamily="2" charset="-122"/>
              </a:rPr>
              <a:t>update</a:t>
            </a:r>
            <a:r>
              <a:rPr lang="zh-CN" altLang="en-US" sz="2000" dirty="0">
                <a:solidFill>
                  <a:schemeClr val="bg1"/>
                </a:solidFill>
                <a:latin typeface="宋体" panose="02010600030101010101" pitchFamily="2" charset="-122"/>
                <a:ea typeface="宋体" panose="02010600030101010101" pitchFamily="2" charset="-122"/>
              </a:rPr>
              <a:t>函数的比较</a:t>
            </a:r>
            <a:r>
              <a:rPr lang="en-US" altLang="zh-CN" sz="2000" dirty="0">
                <a:solidFill>
                  <a:schemeClr val="bg1"/>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45167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findAndModify</a:t>
            </a:r>
            <a:r>
              <a:rPr lang="zh-CN" altLang="en-US" dirty="0"/>
              <a:t>函数的使用</a:t>
            </a:r>
          </a:p>
        </p:txBody>
      </p:sp>
      <p:sp>
        <p:nvSpPr>
          <p:cNvPr id="3" name="副标题 2"/>
          <p:cNvSpPr>
            <a:spLocks noGrp="1"/>
          </p:cNvSpPr>
          <p:nvPr>
            <p:ph type="subTitle" idx="1"/>
          </p:nvPr>
        </p:nvSpPr>
        <p:spPr>
          <a:xfrm>
            <a:off x="899592" y="843558"/>
            <a:ext cx="7848872" cy="3450600"/>
          </a:xfrm>
        </p:spPr>
        <p:txBody>
          <a:bodyPr>
            <a:noAutofit/>
          </a:bodyPr>
          <a:lstStyle/>
          <a:p>
            <a:pPr marL="71550" indent="0">
              <a:lnSpc>
                <a:spcPct val="180000"/>
              </a:lnSpc>
              <a:buClr>
                <a:schemeClr val="bg1"/>
              </a:buClr>
              <a:buSzPct val="60000"/>
              <a:buNone/>
            </a:pPr>
            <a:r>
              <a:rPr lang="zh-CN" altLang="en-US" sz="1800" dirty="0" smtClean="0">
                <a:solidFill>
                  <a:schemeClr val="bg1"/>
                </a:solidFill>
                <a:latin typeface="宋体" panose="02010600030101010101" pitchFamily="2" charset="-122"/>
                <a:ea typeface="宋体" panose="02010600030101010101" pitchFamily="2" charset="-122"/>
              </a:rPr>
              <a:t>   主</a:t>
            </a:r>
            <a:r>
              <a:rPr lang="zh-CN" altLang="en-US" sz="1800" dirty="0">
                <a:solidFill>
                  <a:schemeClr val="bg1"/>
                </a:solidFill>
                <a:latin typeface="宋体" panose="02010600030101010101" pitchFamily="2" charset="-122"/>
                <a:ea typeface="宋体" panose="02010600030101010101" pitchFamily="2" charset="-122"/>
              </a:rPr>
              <a:t>键自动增长可以使向数据库添加数据时，不考虑主键的取值，记录插入后，数据库会自动为其分配一个值，确保绝对不会出现重复</a:t>
            </a:r>
            <a:r>
              <a:rPr lang="zh-CN" altLang="en-US" sz="1800" dirty="0" smtClean="0">
                <a:solidFill>
                  <a:schemeClr val="bg1"/>
                </a:solidFill>
                <a:latin typeface="宋体" panose="02010600030101010101" pitchFamily="2" charset="-122"/>
                <a:ea typeface="宋体" panose="02010600030101010101" pitchFamily="2" charset="-122"/>
              </a:rPr>
              <a:t>。</a:t>
            </a:r>
            <a:endParaRPr lang="en-US" altLang="zh-CN" sz="1800" dirty="0" smtClean="0">
              <a:solidFill>
                <a:schemeClr val="bg1"/>
              </a:solidFill>
              <a:latin typeface="宋体" panose="02010600030101010101" pitchFamily="2" charset="-122"/>
              <a:ea typeface="宋体" panose="02010600030101010101" pitchFamily="2" charset="-122"/>
            </a:endParaRPr>
          </a:p>
          <a:p>
            <a:pPr marL="71550" indent="0">
              <a:lnSpc>
                <a:spcPct val="180000"/>
              </a:lnSpc>
              <a:buClr>
                <a:schemeClr val="bg1"/>
              </a:buClr>
              <a:buSzPct val="60000"/>
              <a:buNone/>
            </a:pPr>
            <a:r>
              <a:rPr lang="zh-CN" altLang="en-US" sz="1800" dirty="0" smtClean="0">
                <a:solidFill>
                  <a:schemeClr val="bg1"/>
                </a:solidFill>
                <a:latin typeface="宋体" panose="02010600030101010101" pitchFamily="2" charset="-122"/>
                <a:ea typeface="宋体" panose="02010600030101010101" pitchFamily="2" charset="-122"/>
              </a:rPr>
              <a:t>   大部分</a:t>
            </a:r>
            <a:r>
              <a:rPr lang="zh-CN" altLang="en-US" sz="1800" dirty="0">
                <a:solidFill>
                  <a:schemeClr val="bg1"/>
                </a:solidFill>
                <a:latin typeface="宋体" panose="02010600030101010101" pitchFamily="2" charset="-122"/>
                <a:ea typeface="宋体" panose="02010600030101010101" pitchFamily="2" charset="-122"/>
              </a:rPr>
              <a:t>的关系型数据库都提供了主键自增的功能，例如，</a:t>
            </a:r>
            <a:r>
              <a:rPr lang="en-US" altLang="zh-CN" sz="1800" dirty="0">
                <a:solidFill>
                  <a:schemeClr val="bg1"/>
                </a:solidFill>
                <a:latin typeface="宋体" panose="02010600030101010101" pitchFamily="2" charset="-122"/>
                <a:ea typeface="宋体" panose="02010600030101010101" pitchFamily="2" charset="-122"/>
              </a:rPr>
              <a:t>MySQL</a:t>
            </a:r>
            <a:r>
              <a:rPr lang="zh-CN" altLang="en-US" sz="1800" dirty="0">
                <a:solidFill>
                  <a:schemeClr val="bg1"/>
                </a:solidFill>
                <a:latin typeface="宋体" panose="02010600030101010101" pitchFamily="2" charset="-122"/>
                <a:ea typeface="宋体" panose="02010600030101010101" pitchFamily="2" charset="-122"/>
              </a:rPr>
              <a:t>数据库可以使用</a:t>
            </a:r>
            <a:r>
              <a:rPr lang="en-US" altLang="zh-CN" sz="1800" dirty="0" err="1">
                <a:solidFill>
                  <a:schemeClr val="bg1"/>
                </a:solidFill>
                <a:latin typeface="宋体" panose="02010600030101010101" pitchFamily="2" charset="-122"/>
                <a:ea typeface="宋体" panose="02010600030101010101" pitchFamily="2" charset="-122"/>
              </a:rPr>
              <a:t>AUTO_INCREMENT</a:t>
            </a:r>
            <a:r>
              <a:rPr lang="zh-CN" altLang="en-US" sz="1800" dirty="0">
                <a:solidFill>
                  <a:schemeClr val="bg1"/>
                </a:solidFill>
                <a:latin typeface="宋体" panose="02010600030101010101" pitchFamily="2" charset="-122"/>
                <a:ea typeface="宋体" panose="02010600030101010101" pitchFamily="2" charset="-122"/>
              </a:rPr>
              <a:t>来很容易的实现字段自增</a:t>
            </a:r>
            <a:r>
              <a:rPr lang="zh-CN" altLang="en-US" sz="1800" dirty="0" smtClean="0">
                <a:solidFill>
                  <a:schemeClr val="bg1"/>
                </a:solidFill>
                <a:latin typeface="宋体" panose="02010600030101010101" pitchFamily="2" charset="-122"/>
                <a:ea typeface="宋体" panose="02010600030101010101" pitchFamily="2" charset="-122"/>
              </a:rPr>
              <a:t>。</a:t>
            </a:r>
            <a:endParaRPr lang="en-US" altLang="zh-CN" sz="1800" dirty="0" smtClean="0">
              <a:solidFill>
                <a:schemeClr val="bg1"/>
              </a:solidFill>
              <a:latin typeface="宋体" panose="02010600030101010101" pitchFamily="2" charset="-122"/>
              <a:ea typeface="宋体" panose="02010600030101010101" pitchFamily="2" charset="-122"/>
            </a:endParaRPr>
          </a:p>
          <a:p>
            <a:pPr marL="71550" indent="0">
              <a:lnSpc>
                <a:spcPct val="180000"/>
              </a:lnSpc>
              <a:buClr>
                <a:schemeClr val="bg1"/>
              </a:buClr>
              <a:buSzPct val="60000"/>
              <a:buNone/>
            </a:pPr>
            <a:r>
              <a:rPr lang="en-US" altLang="zh-CN" sz="1800" dirty="0" smtClean="0">
                <a:solidFill>
                  <a:schemeClr val="bg1"/>
                </a:solidFill>
                <a:latin typeface="宋体" panose="02010600030101010101" pitchFamily="2" charset="-122"/>
                <a:ea typeface="宋体" panose="02010600030101010101" pitchFamily="2" charset="-122"/>
              </a:rPr>
              <a:t>    </a:t>
            </a:r>
            <a:r>
              <a:rPr lang="en-US" altLang="zh-CN" sz="1800" dirty="0" smtClean="0">
                <a:solidFill>
                  <a:schemeClr val="bg1"/>
                </a:solidFill>
                <a:latin typeface="Calibri" panose="020F0502020204030204" pitchFamily="34" charset="0"/>
                <a:ea typeface="宋体" panose="02010600030101010101" pitchFamily="2" charset="-122"/>
              </a:rPr>
              <a:t>CREATE TABLE test(id </a:t>
            </a:r>
            <a:r>
              <a:rPr lang="en-US" altLang="zh-CN" sz="1800" dirty="0" err="1" smtClean="0">
                <a:solidFill>
                  <a:schemeClr val="bg1"/>
                </a:solidFill>
                <a:latin typeface="Calibri" panose="020F0502020204030204" pitchFamily="34" charset="0"/>
                <a:ea typeface="宋体" panose="02010600030101010101" pitchFamily="2" charset="-122"/>
              </a:rPr>
              <a:t>INT</a:t>
            </a:r>
            <a:r>
              <a:rPr lang="en-US" altLang="zh-CN" sz="1800" dirty="0" smtClean="0">
                <a:solidFill>
                  <a:schemeClr val="bg1"/>
                </a:solidFill>
                <a:latin typeface="Calibri" panose="020F0502020204030204" pitchFamily="34" charset="0"/>
                <a:ea typeface="宋体" panose="02010600030101010101" pitchFamily="2" charset="-122"/>
              </a:rPr>
              <a:t> </a:t>
            </a:r>
            <a:r>
              <a:rPr lang="en-US" altLang="zh-CN" sz="1800" b="1" dirty="0" err="1" smtClean="0">
                <a:solidFill>
                  <a:srgbClr val="FF5C00"/>
                </a:solidFill>
                <a:latin typeface="Calibri" panose="020F0502020204030204" pitchFamily="34" charset="0"/>
                <a:ea typeface="宋体" panose="02010600030101010101" pitchFamily="2" charset="-122"/>
              </a:rPr>
              <a:t>AUTO_INCREMENT</a:t>
            </a:r>
            <a:r>
              <a:rPr lang="en-US" altLang="zh-CN" sz="1800" dirty="0" smtClean="0">
                <a:solidFill>
                  <a:schemeClr val="bg1"/>
                </a:solidFill>
                <a:latin typeface="Calibri" panose="020F0502020204030204" pitchFamily="34" charset="0"/>
                <a:ea typeface="宋体" panose="02010600030101010101" pitchFamily="2" charset="-122"/>
              </a:rPr>
              <a:t>);</a:t>
            </a:r>
            <a:endParaRPr lang="zh-CN" altLang="en-US" sz="1800" dirty="0">
              <a:solidFill>
                <a:schemeClr val="bg1"/>
              </a:solidFill>
              <a:latin typeface="Calibri" panose="020F0502020204030204" pitchFamily="34" charset="0"/>
              <a:ea typeface="宋体" panose="02010600030101010101" pitchFamily="2" charset="-122"/>
            </a:endParaRPr>
          </a:p>
          <a:p>
            <a:pPr marL="71550" indent="0">
              <a:lnSpc>
                <a:spcPct val="180000"/>
              </a:lnSpc>
              <a:buClr>
                <a:schemeClr val="bg1"/>
              </a:buClr>
              <a:buSzPct val="60000"/>
              <a:buNone/>
            </a:pPr>
            <a:r>
              <a:rPr lang="zh-CN" altLang="en-US" sz="1800" dirty="0" smtClean="0">
                <a:solidFill>
                  <a:schemeClr val="bg1"/>
                </a:solidFill>
                <a:latin typeface="宋体" panose="02010600030101010101" pitchFamily="2" charset="-122"/>
                <a:ea typeface="宋体" panose="02010600030101010101" pitchFamily="2" charset="-122"/>
              </a:rPr>
              <a:t>    由于</a:t>
            </a:r>
            <a:r>
              <a:rPr lang="en-US" altLang="zh-CN" sz="1800" dirty="0" err="1">
                <a:solidFill>
                  <a:schemeClr val="bg1"/>
                </a:solidFill>
                <a:latin typeface="宋体" panose="02010600030101010101" pitchFamily="2" charset="-122"/>
                <a:ea typeface="宋体" panose="02010600030101010101" pitchFamily="2" charset="-122"/>
              </a:rPr>
              <a:t>MongoDB</a:t>
            </a:r>
            <a:r>
              <a:rPr lang="zh-CN" altLang="en-US" sz="1800" dirty="0">
                <a:solidFill>
                  <a:schemeClr val="bg1"/>
                </a:solidFill>
                <a:latin typeface="宋体" panose="02010600030101010101" pitchFamily="2" charset="-122"/>
                <a:ea typeface="宋体" panose="02010600030101010101" pitchFamily="2" charset="-122"/>
              </a:rPr>
              <a:t>是为分布式存储而设计，</a:t>
            </a:r>
            <a:r>
              <a:rPr lang="en-US" altLang="zh-CN" sz="1800" dirty="0">
                <a:solidFill>
                  <a:schemeClr val="bg1"/>
                </a:solidFill>
                <a:latin typeface="宋体" panose="02010600030101010101" pitchFamily="2" charset="-122"/>
                <a:ea typeface="宋体" panose="02010600030101010101" pitchFamily="2" charset="-122"/>
              </a:rPr>
              <a:t>_id</a:t>
            </a:r>
            <a:r>
              <a:rPr lang="zh-CN" altLang="en-US" sz="1800" dirty="0">
                <a:solidFill>
                  <a:schemeClr val="bg1"/>
                </a:solidFill>
                <a:latin typeface="宋体" panose="02010600030101010101" pitchFamily="2" charset="-122"/>
                <a:ea typeface="宋体" panose="02010600030101010101" pitchFamily="2" charset="-122"/>
              </a:rPr>
              <a:t>主键默认使用的是</a:t>
            </a:r>
            <a:r>
              <a:rPr lang="en-US" altLang="zh-CN" sz="1800" dirty="0" err="1">
                <a:solidFill>
                  <a:schemeClr val="bg1"/>
                </a:solidFill>
                <a:latin typeface="宋体" panose="02010600030101010101" pitchFamily="2" charset="-122"/>
                <a:ea typeface="宋体" panose="02010600030101010101" pitchFamily="2" charset="-122"/>
              </a:rPr>
              <a:t>Objectld</a:t>
            </a:r>
            <a:r>
              <a:rPr lang="zh-CN" altLang="en-US" sz="1800" dirty="0">
                <a:solidFill>
                  <a:schemeClr val="bg1"/>
                </a:solidFill>
                <a:latin typeface="宋体" panose="02010600030101010101" pitchFamily="2" charset="-122"/>
                <a:ea typeface="宋体" panose="02010600030101010101" pitchFamily="2" charset="-122"/>
              </a:rPr>
              <a:t>类型的值，它比自增式主键更适合在分布式环境下使用，所以</a:t>
            </a:r>
            <a:r>
              <a:rPr lang="en-US" altLang="zh-CN" sz="1800" dirty="0" err="1">
                <a:solidFill>
                  <a:schemeClr val="bg1"/>
                </a:solidFill>
                <a:latin typeface="宋体" panose="02010600030101010101" pitchFamily="2" charset="-122"/>
                <a:ea typeface="宋体" panose="02010600030101010101" pitchFamily="2" charset="-122"/>
              </a:rPr>
              <a:t>MongoDB</a:t>
            </a:r>
            <a:r>
              <a:rPr lang="zh-CN" altLang="en-US" sz="1800" dirty="0">
                <a:solidFill>
                  <a:schemeClr val="bg1"/>
                </a:solidFill>
                <a:latin typeface="宋体" panose="02010600030101010101" pitchFamily="2" charset="-122"/>
                <a:ea typeface="宋体" panose="02010600030101010101" pitchFamily="2" charset="-122"/>
              </a:rPr>
              <a:t>默认不支持字段自增功能</a:t>
            </a:r>
            <a:r>
              <a:rPr lang="zh-CN" altLang="en-US" sz="1800" dirty="0" smtClean="0">
                <a:solidFill>
                  <a:schemeClr val="bg1"/>
                </a:solidFill>
                <a:latin typeface="宋体" panose="02010600030101010101" pitchFamily="2" charset="-122"/>
                <a:ea typeface="宋体" panose="02010600030101010101" pitchFamily="2" charset="-122"/>
              </a:rPr>
              <a:t>。</a:t>
            </a:r>
            <a:endParaRPr lang="zh-CN" altLang="en-US" sz="18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025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findAndModify</a:t>
            </a:r>
            <a:r>
              <a:rPr lang="zh-CN" altLang="en-US" dirty="0"/>
              <a:t>函数的使用</a:t>
            </a:r>
          </a:p>
        </p:txBody>
      </p:sp>
      <p:sp>
        <p:nvSpPr>
          <p:cNvPr id="3" name="副标题 2"/>
          <p:cNvSpPr>
            <a:spLocks noGrp="1"/>
          </p:cNvSpPr>
          <p:nvPr>
            <p:ph type="subTitle" idx="1"/>
          </p:nvPr>
        </p:nvSpPr>
        <p:spPr>
          <a:xfrm>
            <a:off x="899592" y="843558"/>
            <a:ext cx="7272808" cy="3450600"/>
          </a:xfrm>
        </p:spPr>
        <p:txBody>
          <a:bodyPr>
            <a:noAutofit/>
          </a:bodyPr>
          <a:lstStyle/>
          <a:p>
            <a:pPr marL="71550" indent="0">
              <a:lnSpc>
                <a:spcPct val="170000"/>
              </a:lnSpc>
              <a:buClr>
                <a:schemeClr val="bg1"/>
              </a:buClr>
              <a:buSzPct val="60000"/>
              <a:buNone/>
            </a:pPr>
            <a:r>
              <a:rPr lang="zh-CN" altLang="en-US" sz="1800" dirty="0" smtClean="0">
                <a:solidFill>
                  <a:schemeClr val="bg1"/>
                </a:solidFill>
                <a:latin typeface="宋体" panose="02010600030101010101" pitchFamily="2" charset="-122"/>
                <a:ea typeface="宋体" panose="02010600030101010101" pitchFamily="2" charset="-122"/>
              </a:rPr>
              <a:t>实现</a:t>
            </a:r>
            <a:r>
              <a:rPr lang="zh-CN" altLang="en-US" sz="1800" dirty="0">
                <a:solidFill>
                  <a:schemeClr val="bg1"/>
                </a:solidFill>
                <a:latin typeface="宋体" panose="02010600030101010101" pitchFamily="2" charset="-122"/>
                <a:ea typeface="宋体" panose="02010600030101010101" pitchFamily="2" charset="-122"/>
              </a:rPr>
              <a:t>自增主键的功能，需要完成三个操作</a:t>
            </a:r>
            <a:r>
              <a:rPr lang="en-US" altLang="zh-CN" sz="1800" dirty="0">
                <a:solidFill>
                  <a:schemeClr val="bg1"/>
                </a:solidFill>
                <a:latin typeface="宋体" panose="02010600030101010101" pitchFamily="2" charset="-122"/>
                <a:ea typeface="宋体" panose="02010600030101010101" pitchFamily="2" charset="-122"/>
              </a:rPr>
              <a:t>:</a:t>
            </a:r>
          </a:p>
          <a:p>
            <a:pPr>
              <a:lnSpc>
                <a:spcPct val="170000"/>
              </a:lnSpc>
              <a:buClr>
                <a:schemeClr val="bg1"/>
              </a:buClr>
              <a:buSzPct val="60000"/>
              <a:buFont typeface="Wingdings" panose="05000000000000000000" pitchFamily="2" charset="2"/>
              <a:buChar char="l"/>
            </a:pPr>
            <a:r>
              <a:rPr lang="zh-CN" altLang="en-US" sz="1800" dirty="0" smtClean="0">
                <a:solidFill>
                  <a:schemeClr val="bg1"/>
                </a:solidFill>
                <a:latin typeface="宋体" panose="02010600030101010101" pitchFamily="2" charset="-122"/>
                <a:ea typeface="宋体" panose="02010600030101010101" pitchFamily="2" charset="-122"/>
              </a:rPr>
              <a:t>取得</a:t>
            </a:r>
            <a:r>
              <a:rPr lang="zh-CN" altLang="en-US" sz="1800" dirty="0">
                <a:solidFill>
                  <a:schemeClr val="bg1"/>
                </a:solidFill>
                <a:latin typeface="宋体" panose="02010600030101010101" pitchFamily="2" charset="-122"/>
                <a:ea typeface="宋体" panose="02010600030101010101" pitchFamily="2" charset="-122"/>
              </a:rPr>
              <a:t>当前最大</a:t>
            </a:r>
            <a:r>
              <a:rPr lang="en-US" altLang="zh-CN" sz="1800" dirty="0">
                <a:solidFill>
                  <a:schemeClr val="bg1"/>
                </a:solidFill>
                <a:latin typeface="宋体" panose="02010600030101010101" pitchFamily="2" charset="-122"/>
                <a:ea typeface="宋体" panose="02010600030101010101" pitchFamily="2" charset="-122"/>
              </a:rPr>
              <a:t>_id</a:t>
            </a:r>
            <a:r>
              <a:rPr lang="zh-CN" altLang="en-US" sz="1800" dirty="0">
                <a:solidFill>
                  <a:schemeClr val="bg1"/>
                </a:solidFill>
                <a:latin typeface="宋体" panose="02010600030101010101" pitchFamily="2" charset="-122"/>
                <a:ea typeface="宋体" panose="02010600030101010101" pitchFamily="2" charset="-122"/>
              </a:rPr>
              <a:t>值</a:t>
            </a:r>
          </a:p>
          <a:p>
            <a:pPr>
              <a:lnSpc>
                <a:spcPct val="170000"/>
              </a:lnSpc>
              <a:buClr>
                <a:schemeClr val="bg1"/>
              </a:buClr>
              <a:buSzPct val="60000"/>
              <a:buFont typeface="Wingdings" panose="05000000000000000000" pitchFamily="2" charset="2"/>
              <a:buChar char="l"/>
            </a:pPr>
            <a:r>
              <a:rPr lang="zh-CN" altLang="en-US" sz="1800" dirty="0">
                <a:solidFill>
                  <a:schemeClr val="bg1"/>
                </a:solidFill>
                <a:latin typeface="宋体" panose="02010600030101010101" pitchFamily="2" charset="-122"/>
                <a:ea typeface="宋体" panose="02010600030101010101" pitchFamily="2" charset="-122"/>
              </a:rPr>
              <a:t>对</a:t>
            </a:r>
            <a:r>
              <a:rPr lang="en-US" altLang="zh-CN" sz="1800" dirty="0">
                <a:solidFill>
                  <a:schemeClr val="bg1"/>
                </a:solidFill>
                <a:latin typeface="宋体" panose="02010600030101010101" pitchFamily="2" charset="-122"/>
                <a:ea typeface="宋体" panose="02010600030101010101" pitchFamily="2" charset="-122"/>
              </a:rPr>
              <a:t>id</a:t>
            </a:r>
            <a:r>
              <a:rPr lang="zh-CN" altLang="en-US" sz="1800" dirty="0">
                <a:solidFill>
                  <a:schemeClr val="bg1"/>
                </a:solidFill>
                <a:latin typeface="宋体" panose="02010600030101010101" pitchFamily="2" charset="-122"/>
                <a:ea typeface="宋体" panose="02010600030101010101" pitchFamily="2" charset="-122"/>
              </a:rPr>
              <a:t>值加</a:t>
            </a:r>
            <a:r>
              <a:rPr lang="en-US" altLang="zh-CN" sz="1800" dirty="0">
                <a:solidFill>
                  <a:schemeClr val="bg1"/>
                </a:solidFill>
                <a:latin typeface="宋体" panose="02010600030101010101" pitchFamily="2" charset="-122"/>
                <a:ea typeface="宋体" panose="02010600030101010101" pitchFamily="2" charset="-122"/>
              </a:rPr>
              <a:t>1</a:t>
            </a:r>
          </a:p>
          <a:p>
            <a:pPr>
              <a:lnSpc>
                <a:spcPct val="170000"/>
              </a:lnSpc>
              <a:buClr>
                <a:schemeClr val="bg1"/>
              </a:buClr>
              <a:buSzPct val="60000"/>
              <a:buFont typeface="Wingdings" panose="05000000000000000000" pitchFamily="2" charset="2"/>
              <a:buChar char="l"/>
            </a:pPr>
            <a:r>
              <a:rPr lang="zh-CN" altLang="en-US" sz="1800" dirty="0" smtClean="0">
                <a:solidFill>
                  <a:schemeClr val="bg1"/>
                </a:solidFill>
                <a:latin typeface="宋体" panose="02010600030101010101" pitchFamily="2" charset="-122"/>
                <a:ea typeface="宋体" panose="02010600030101010101" pitchFamily="2" charset="-122"/>
              </a:rPr>
              <a:t>修改</a:t>
            </a:r>
            <a:r>
              <a:rPr lang="zh-CN" altLang="en-US" sz="1800" dirty="0">
                <a:solidFill>
                  <a:schemeClr val="bg1"/>
                </a:solidFill>
                <a:latin typeface="宋体" panose="02010600030101010101" pitchFamily="2" charset="-122"/>
                <a:ea typeface="宋体" panose="02010600030101010101" pitchFamily="2" charset="-122"/>
              </a:rPr>
              <a:t>原</a:t>
            </a:r>
            <a:r>
              <a:rPr lang="en-US" altLang="zh-CN" sz="1800" dirty="0">
                <a:solidFill>
                  <a:schemeClr val="bg1"/>
                </a:solidFill>
                <a:latin typeface="宋体" panose="02010600030101010101" pitchFamily="2" charset="-122"/>
                <a:ea typeface="宋体" panose="02010600030101010101" pitchFamily="2" charset="-122"/>
              </a:rPr>
              <a:t>_id</a:t>
            </a:r>
            <a:r>
              <a:rPr lang="zh-CN" altLang="en-US" sz="1800" dirty="0" smtClean="0">
                <a:solidFill>
                  <a:schemeClr val="bg1"/>
                </a:solidFill>
                <a:latin typeface="宋体" panose="02010600030101010101" pitchFamily="2" charset="-122"/>
                <a:ea typeface="宋体" panose="02010600030101010101" pitchFamily="2" charset="-122"/>
              </a:rPr>
              <a:t>值</a:t>
            </a:r>
            <a:endParaRPr lang="en-US" altLang="zh-CN" sz="1800" dirty="0" smtClean="0">
              <a:solidFill>
                <a:schemeClr val="bg1"/>
              </a:solidFill>
              <a:latin typeface="宋体" panose="02010600030101010101" pitchFamily="2" charset="-122"/>
              <a:ea typeface="宋体" panose="02010600030101010101" pitchFamily="2" charset="-122"/>
            </a:endParaRPr>
          </a:p>
          <a:p>
            <a:pPr marL="71550" indent="0">
              <a:lnSpc>
                <a:spcPct val="170000"/>
              </a:lnSpc>
              <a:buClr>
                <a:schemeClr val="bg1"/>
              </a:buClr>
              <a:buSzPct val="60000"/>
              <a:buNone/>
            </a:pPr>
            <a:r>
              <a:rPr lang="zh-CN" altLang="en-US" sz="1800" dirty="0" smtClean="0">
                <a:solidFill>
                  <a:schemeClr val="bg1"/>
                </a:solidFill>
                <a:latin typeface="宋体" panose="02010600030101010101" pitchFamily="2" charset="-122"/>
                <a:ea typeface="宋体" panose="02010600030101010101" pitchFamily="2" charset="-122"/>
              </a:rPr>
              <a:t>    为</a:t>
            </a:r>
            <a:r>
              <a:rPr lang="zh-CN" altLang="en-US" sz="1800" dirty="0">
                <a:solidFill>
                  <a:schemeClr val="bg1"/>
                </a:solidFill>
                <a:latin typeface="宋体" panose="02010600030101010101" pitchFamily="2" charset="-122"/>
                <a:ea typeface="宋体" panose="02010600030101010101" pitchFamily="2" charset="-122"/>
              </a:rPr>
              <a:t>防止多个客户端同时修改</a:t>
            </a:r>
            <a:r>
              <a:rPr lang="en-US" altLang="zh-CN" sz="1800" dirty="0">
                <a:solidFill>
                  <a:schemeClr val="bg1"/>
                </a:solidFill>
                <a:latin typeface="宋体" panose="02010600030101010101" pitchFamily="2" charset="-122"/>
                <a:ea typeface="宋体" panose="02010600030101010101" pitchFamily="2" charset="-122"/>
              </a:rPr>
              <a:t>_id</a:t>
            </a:r>
            <a:r>
              <a:rPr lang="zh-CN" altLang="en-US" sz="1800" dirty="0">
                <a:solidFill>
                  <a:schemeClr val="bg1"/>
                </a:solidFill>
                <a:latin typeface="宋体" panose="02010600030101010101" pitchFamily="2" charset="-122"/>
                <a:ea typeface="宋体" panose="02010600030101010101" pitchFamily="2" charset="-122"/>
              </a:rPr>
              <a:t>值，需要保证上面的三个操作以原子的方式进行自增</a:t>
            </a:r>
            <a:r>
              <a:rPr lang="zh-CN" altLang="en-US" sz="1800" dirty="0" smtClean="0">
                <a:solidFill>
                  <a:schemeClr val="bg1"/>
                </a:solidFill>
                <a:latin typeface="宋体" panose="02010600030101010101" pitchFamily="2" charset="-122"/>
                <a:ea typeface="宋体" panose="02010600030101010101" pitchFamily="2" charset="-122"/>
              </a:rPr>
              <a:t>。</a:t>
            </a:r>
            <a:endParaRPr lang="en-US" altLang="zh-CN" sz="1800" dirty="0" smtClean="0">
              <a:solidFill>
                <a:schemeClr val="bg1"/>
              </a:solidFill>
              <a:latin typeface="宋体" panose="02010600030101010101" pitchFamily="2" charset="-122"/>
              <a:ea typeface="宋体" panose="02010600030101010101" pitchFamily="2" charset="-122"/>
            </a:endParaRPr>
          </a:p>
          <a:p>
            <a:pPr marL="71550" indent="0">
              <a:lnSpc>
                <a:spcPct val="170000"/>
              </a:lnSpc>
              <a:buClr>
                <a:schemeClr val="bg1"/>
              </a:buClr>
              <a:buSzPct val="60000"/>
              <a:buNone/>
            </a:pPr>
            <a:r>
              <a:rPr lang="zh-CN" altLang="en-US" sz="1800" dirty="0" smtClean="0">
                <a:solidFill>
                  <a:schemeClr val="bg1"/>
                </a:solidFill>
                <a:latin typeface="宋体" panose="02010600030101010101" pitchFamily="2" charset="-122"/>
                <a:ea typeface="宋体" panose="02010600030101010101" pitchFamily="2" charset="-122"/>
              </a:rPr>
              <a:t>    利用</a:t>
            </a:r>
            <a:r>
              <a:rPr lang="en-US" altLang="zh-CN" sz="1800" dirty="0" err="1">
                <a:solidFill>
                  <a:schemeClr val="bg1"/>
                </a:solidFill>
                <a:latin typeface="宋体" panose="02010600030101010101" pitchFamily="2" charset="-122"/>
                <a:ea typeface="宋体" panose="02010600030101010101" pitchFamily="2" charset="-122"/>
              </a:rPr>
              <a:t>findAndModify</a:t>
            </a:r>
            <a:r>
              <a:rPr lang="zh-CN" altLang="en-US" sz="1800" dirty="0">
                <a:solidFill>
                  <a:schemeClr val="bg1"/>
                </a:solidFill>
                <a:latin typeface="宋体" panose="02010600030101010101" pitchFamily="2" charset="-122"/>
                <a:ea typeface="宋体" panose="02010600030101010101" pitchFamily="2" charset="-122"/>
              </a:rPr>
              <a:t>函数的</a:t>
            </a:r>
            <a:r>
              <a:rPr lang="en-US" altLang="zh-CN" sz="1800" dirty="0">
                <a:solidFill>
                  <a:schemeClr val="bg1"/>
                </a:solidFill>
                <a:latin typeface="宋体" panose="02010600030101010101" pitchFamily="2" charset="-122"/>
                <a:ea typeface="宋体" panose="02010600030101010101" pitchFamily="2" charset="-122"/>
              </a:rPr>
              <a:t>get-and-set</a:t>
            </a:r>
            <a:r>
              <a:rPr lang="zh-CN" altLang="en-US" sz="1800" dirty="0">
                <a:solidFill>
                  <a:schemeClr val="bg1"/>
                </a:solidFill>
                <a:latin typeface="宋体" panose="02010600030101010101" pitchFamily="2" charset="-122"/>
                <a:ea typeface="宋体" panose="02010600030101010101" pitchFamily="2" charset="-122"/>
              </a:rPr>
              <a:t>的原子特性，来实现</a:t>
            </a:r>
            <a:r>
              <a:rPr lang="en-US" altLang="zh-CN" sz="1800" dirty="0">
                <a:solidFill>
                  <a:schemeClr val="bg1"/>
                </a:solidFill>
                <a:latin typeface="宋体" panose="02010600030101010101" pitchFamily="2" charset="-122"/>
                <a:ea typeface="宋体" panose="02010600030101010101" pitchFamily="2" charset="-122"/>
              </a:rPr>
              <a:t>_id</a:t>
            </a:r>
            <a:r>
              <a:rPr lang="zh-CN" altLang="en-US" sz="1800" dirty="0">
                <a:solidFill>
                  <a:schemeClr val="bg1"/>
                </a:solidFill>
                <a:latin typeface="宋体" panose="02010600030101010101" pitchFamily="2" charset="-122"/>
                <a:ea typeface="宋体" panose="02010600030101010101" pitchFamily="2" charset="-122"/>
              </a:rPr>
              <a:t>的自增。</a:t>
            </a:r>
          </a:p>
        </p:txBody>
      </p:sp>
    </p:spTree>
    <p:extLst>
      <p:ext uri="{BB962C8B-B14F-4D97-AF65-F5344CB8AC3E}">
        <p14:creationId xmlns:p14="http://schemas.microsoft.com/office/powerpoint/2010/main" val="207471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find</a:t>
            </a:r>
            <a:r>
              <a:rPr lang="zh-CN" altLang="en-US" dirty="0"/>
              <a:t>函数介绍及使用</a:t>
            </a:r>
          </a:p>
        </p:txBody>
      </p:sp>
      <p:sp>
        <p:nvSpPr>
          <p:cNvPr id="3" name="副标题 2"/>
          <p:cNvSpPr>
            <a:spLocks noGrp="1"/>
          </p:cNvSpPr>
          <p:nvPr>
            <p:ph type="subTitle" idx="1"/>
          </p:nvPr>
        </p:nvSpPr>
        <p:spPr>
          <a:xfrm>
            <a:off x="412766" y="721013"/>
            <a:ext cx="8479713" cy="3450600"/>
          </a:xfrm>
        </p:spPr>
        <p:txBody>
          <a:bodyPr>
            <a:normAutofit/>
          </a:bodyPr>
          <a:lstStyle/>
          <a:p>
            <a:pPr marL="71550" indent="0">
              <a:buClrTx/>
              <a:buNone/>
            </a:pPr>
            <a:r>
              <a:rPr lang="en-US" altLang="zh-CN" dirty="0">
                <a:solidFill>
                  <a:schemeClr val="bg1"/>
                </a:solidFill>
                <a:latin typeface="宋体" panose="02010600030101010101" pitchFamily="2" charset="-122"/>
                <a:ea typeface="宋体" panose="02010600030101010101" pitchFamily="2" charset="-122"/>
              </a:rPr>
              <a:t>db.</a:t>
            </a:r>
            <a:r>
              <a:rPr lang="zh-CN" altLang="en-US" dirty="0">
                <a:solidFill>
                  <a:schemeClr val="bg1"/>
                </a:solidFill>
                <a:latin typeface="宋体" panose="02010600030101010101" pitchFamily="2" charset="-122"/>
                <a:ea typeface="宋体" panose="02010600030101010101" pitchFamily="2" charset="-122"/>
              </a:rPr>
              <a:t>集合名</a:t>
            </a:r>
            <a:r>
              <a:rPr lang="en-US" altLang="zh-CN" dirty="0">
                <a:solidFill>
                  <a:schemeClr val="bg1"/>
                </a:solidFill>
                <a:latin typeface="宋体" panose="02010600030101010101" pitchFamily="2" charset="-122"/>
                <a:ea typeface="宋体" panose="02010600030101010101" pitchFamily="2" charset="-122"/>
              </a:rPr>
              <a:t>.find(</a:t>
            </a:r>
            <a:r>
              <a:rPr lang="en-US" altLang="zh-CN" dirty="0" err="1">
                <a:solidFill>
                  <a:schemeClr val="bg1"/>
                </a:solidFill>
                <a:latin typeface="宋体" panose="02010600030101010101" pitchFamily="2" charset="-122"/>
                <a:ea typeface="宋体" panose="02010600030101010101" pitchFamily="2" charset="-122"/>
              </a:rPr>
              <a:t>query,fields,limit,skip</a:t>
            </a:r>
            <a:r>
              <a:rPr lang="en-US" altLang="zh-CN" dirty="0" smtClean="0">
                <a:solidFill>
                  <a:schemeClr val="bg1"/>
                </a:solidFill>
                <a:latin typeface="宋体" panose="02010600030101010101" pitchFamily="2" charset="-122"/>
                <a:ea typeface="宋体" panose="02010600030101010101" pitchFamily="2" charset="-122"/>
              </a:rPr>
              <a:t>)</a:t>
            </a:r>
            <a:endParaRPr lang="en-US" altLang="zh-CN" dirty="0">
              <a:solidFill>
                <a:schemeClr val="bg1"/>
              </a:solidFill>
              <a:latin typeface="宋体" panose="02010600030101010101" pitchFamily="2" charset="-122"/>
              <a:ea typeface="宋体" panose="02010600030101010101" pitchFamily="2" charset="-122"/>
            </a:endParaRPr>
          </a:p>
          <a:p>
            <a:pPr marL="71550" indent="0">
              <a:buClrTx/>
              <a:buNone/>
            </a:pPr>
            <a:r>
              <a:rPr lang="zh-CN" altLang="en-US" dirty="0">
                <a:solidFill>
                  <a:schemeClr val="bg1"/>
                </a:solidFill>
                <a:latin typeface="宋体" panose="02010600030101010101" pitchFamily="2" charset="-122"/>
                <a:ea typeface="宋体" panose="02010600030101010101" pitchFamily="2" charset="-122"/>
              </a:rPr>
              <a:t>主要有四个参数</a:t>
            </a:r>
            <a:endParaRPr lang="en-US" altLang="zh-CN" dirty="0">
              <a:solidFill>
                <a:schemeClr val="bg1"/>
              </a:solidFill>
              <a:latin typeface="宋体" panose="02010600030101010101" pitchFamily="2" charset="-122"/>
              <a:ea typeface="宋体" panose="02010600030101010101" pitchFamily="2" charset="-122"/>
            </a:endParaRPr>
          </a:p>
          <a:p>
            <a:pPr marL="71550" indent="0">
              <a:buClrTx/>
              <a:buNone/>
            </a:pPr>
            <a:r>
              <a:rPr lang="en-US" altLang="zh-CN" dirty="0" smtClean="0">
                <a:solidFill>
                  <a:schemeClr val="bg1"/>
                </a:solidFill>
                <a:latin typeface="宋体" panose="02010600030101010101" pitchFamily="2" charset="-122"/>
                <a:ea typeface="宋体" panose="02010600030101010101" pitchFamily="2" charset="-122"/>
              </a:rPr>
              <a:t>3</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smtClean="0">
                <a:solidFill>
                  <a:schemeClr val="bg1"/>
                </a:solidFill>
                <a:latin typeface="宋体" panose="02010600030101010101" pitchFamily="2" charset="-122"/>
                <a:ea typeface="宋体" panose="02010600030101010101" pitchFamily="2" charset="-122"/>
              </a:rPr>
              <a:t>limit</a:t>
            </a:r>
            <a:r>
              <a:rPr lang="zh-CN" altLang="en-US" dirty="0">
                <a:solidFill>
                  <a:schemeClr val="bg1"/>
                </a:solidFill>
                <a:latin typeface="宋体" panose="02010600030101010101" pitchFamily="2" charset="-122"/>
                <a:ea typeface="宋体" panose="02010600030101010101" pitchFamily="2" charset="-122"/>
              </a:rPr>
              <a:t>：限制查询结果集的文档数量，指定查询返回结果数量的</a:t>
            </a:r>
            <a:r>
              <a:rPr lang="zh-CN" altLang="en-US" dirty="0" smtClean="0">
                <a:solidFill>
                  <a:schemeClr val="bg1"/>
                </a:solidFill>
                <a:latin typeface="宋体" panose="02010600030101010101" pitchFamily="2" charset="-122"/>
                <a:ea typeface="宋体" panose="02010600030101010101" pitchFamily="2" charset="-122"/>
              </a:rPr>
              <a:t>上限</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buClrTx/>
              <a:buNone/>
            </a:pPr>
            <a:r>
              <a:rPr lang="zh-CN" altLang="en-US" dirty="0">
                <a:solidFill>
                  <a:schemeClr val="bg1"/>
                </a:solidFill>
                <a:latin typeface="宋体" panose="02010600030101010101" pitchFamily="2" charset="-122"/>
                <a:ea typeface="宋体" panose="02010600030101010101" pitchFamily="2" charset="-122"/>
              </a:rPr>
              <a:t>例如：</a:t>
            </a:r>
            <a:r>
              <a:rPr lang="en-US" altLang="zh-CN" dirty="0" err="1">
                <a:solidFill>
                  <a:schemeClr val="bg1"/>
                </a:solidFill>
                <a:latin typeface="Calibri" panose="020F0502020204030204" pitchFamily="34" charset="0"/>
                <a:ea typeface="宋体" panose="02010600030101010101" pitchFamily="2" charset="-122"/>
              </a:rPr>
              <a:t>db.student.find</a:t>
            </a:r>
            <a:r>
              <a:rPr lang="en-US" altLang="zh-CN" dirty="0">
                <a:solidFill>
                  <a:schemeClr val="bg1"/>
                </a:solidFill>
                <a:latin typeface="Calibri" panose="020F0502020204030204" pitchFamily="34" charset="0"/>
                <a:ea typeface="宋体" panose="02010600030101010101" pitchFamily="2" charset="-122"/>
              </a:rPr>
              <a:t>({name:”</a:t>
            </a:r>
            <a:r>
              <a:rPr lang="en-US" altLang="zh-CN" dirty="0" err="1">
                <a:solidFill>
                  <a:schemeClr val="bg1"/>
                </a:solidFill>
                <a:latin typeface="Calibri" panose="020F0502020204030204" pitchFamily="34" charset="0"/>
                <a:ea typeface="宋体" panose="02010600030101010101" pitchFamily="2" charset="-122"/>
              </a:rPr>
              <a:t>joe</a:t>
            </a:r>
            <a:r>
              <a:rPr lang="en-US" altLang="zh-CN" dirty="0">
                <a:solidFill>
                  <a:schemeClr val="bg1"/>
                </a:solidFill>
                <a:latin typeface="Calibri" panose="020F0502020204030204" pitchFamily="34" charset="0"/>
                <a:ea typeface="宋体" panose="02010600030101010101" pitchFamily="2" charset="-122"/>
              </a:rPr>
              <a:t>”},{“name”:1,”age”:1},5})</a:t>
            </a:r>
          </a:p>
          <a:p>
            <a:pPr marL="71550" indent="0">
              <a:buClrTx/>
              <a:buNone/>
            </a:pPr>
            <a:r>
              <a:rPr lang="en-US" altLang="zh-CN" dirty="0" smtClean="0">
                <a:solidFill>
                  <a:schemeClr val="bg1"/>
                </a:solidFill>
                <a:latin typeface="宋体" panose="02010600030101010101" pitchFamily="2" charset="-122"/>
                <a:ea typeface="宋体" panose="02010600030101010101" pitchFamily="2" charset="-122"/>
              </a:rPr>
              <a:t>4</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smtClean="0">
                <a:solidFill>
                  <a:schemeClr val="bg1"/>
                </a:solidFill>
                <a:latin typeface="宋体" panose="02010600030101010101" pitchFamily="2" charset="-122"/>
                <a:ea typeface="宋体" panose="02010600030101010101" pitchFamily="2" charset="-122"/>
              </a:rPr>
              <a:t>skip</a:t>
            </a:r>
            <a:r>
              <a:rPr lang="zh-CN" altLang="en-US" dirty="0">
                <a:solidFill>
                  <a:schemeClr val="bg1"/>
                </a:solidFill>
                <a:latin typeface="宋体" panose="02010600030101010101" pitchFamily="2" charset="-122"/>
                <a:ea typeface="宋体" panose="02010600030101010101" pitchFamily="2" charset="-122"/>
              </a:rPr>
              <a:t>：跳过一定数据量的结果，设置第一条返回文档的偏移</a:t>
            </a:r>
            <a:r>
              <a:rPr lang="zh-CN" altLang="en-US" dirty="0" smtClean="0">
                <a:solidFill>
                  <a:schemeClr val="bg1"/>
                </a:solidFill>
                <a:latin typeface="宋体" panose="02010600030101010101" pitchFamily="2" charset="-122"/>
                <a:ea typeface="宋体" panose="02010600030101010101" pitchFamily="2" charset="-122"/>
              </a:rPr>
              <a:t>量</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buClrTx/>
              <a:buNone/>
            </a:pPr>
            <a:r>
              <a:rPr lang="zh-CN" altLang="en-US" dirty="0">
                <a:solidFill>
                  <a:schemeClr val="bg1"/>
                </a:solidFill>
                <a:latin typeface="宋体" panose="02010600030101010101" pitchFamily="2" charset="-122"/>
                <a:ea typeface="宋体" panose="02010600030101010101" pitchFamily="2" charset="-122"/>
              </a:rPr>
              <a:t>例如：</a:t>
            </a:r>
            <a:r>
              <a:rPr lang="en-US" altLang="zh-CN" dirty="0" err="1">
                <a:solidFill>
                  <a:schemeClr val="bg1"/>
                </a:solidFill>
                <a:latin typeface="Calibri" panose="020F0502020204030204" pitchFamily="34" charset="0"/>
                <a:ea typeface="宋体" panose="02010600030101010101" pitchFamily="2" charset="-122"/>
              </a:rPr>
              <a:t>db.student.find</a:t>
            </a:r>
            <a:r>
              <a:rPr lang="en-US" altLang="zh-CN" dirty="0">
                <a:solidFill>
                  <a:schemeClr val="bg1"/>
                </a:solidFill>
                <a:latin typeface="Calibri" panose="020F0502020204030204" pitchFamily="34" charset="0"/>
                <a:ea typeface="宋体" panose="02010600030101010101" pitchFamily="2" charset="-122"/>
              </a:rPr>
              <a:t>({name:”</a:t>
            </a:r>
            <a:r>
              <a:rPr lang="en-US" altLang="zh-CN" dirty="0" err="1">
                <a:solidFill>
                  <a:schemeClr val="bg1"/>
                </a:solidFill>
                <a:latin typeface="Calibri" panose="020F0502020204030204" pitchFamily="34" charset="0"/>
                <a:ea typeface="宋体" panose="02010600030101010101" pitchFamily="2" charset="-122"/>
              </a:rPr>
              <a:t>joe</a:t>
            </a:r>
            <a:r>
              <a:rPr lang="en-US" altLang="zh-CN" dirty="0">
                <a:solidFill>
                  <a:schemeClr val="bg1"/>
                </a:solidFill>
                <a:latin typeface="Calibri" panose="020F0502020204030204" pitchFamily="34" charset="0"/>
                <a:ea typeface="宋体" panose="02010600030101010101" pitchFamily="2" charset="-122"/>
              </a:rPr>
              <a:t>”},{“name”:1,”age”:1},5,20})</a:t>
            </a:r>
          </a:p>
          <a:p>
            <a:pPr marL="71550" indent="0">
              <a:buClrTx/>
              <a:buNone/>
            </a:pPr>
            <a:r>
              <a:rPr lang="zh-CN" altLang="en-US" dirty="0">
                <a:solidFill>
                  <a:schemeClr val="bg1"/>
                </a:solidFill>
                <a:latin typeface="宋体" panose="02010600030101010101" pitchFamily="2" charset="-122"/>
                <a:ea typeface="宋体" panose="02010600030101010101" pitchFamily="2" charset="-122"/>
              </a:rPr>
              <a:t>返回</a:t>
            </a:r>
            <a:r>
              <a:rPr lang="zh-CN" altLang="en-US" dirty="0" smtClean="0">
                <a:solidFill>
                  <a:schemeClr val="bg1"/>
                </a:solidFill>
                <a:latin typeface="宋体" panose="02010600030101010101" pitchFamily="2" charset="-122"/>
                <a:ea typeface="宋体" panose="02010600030101010101" pitchFamily="2" charset="-122"/>
              </a:rPr>
              <a:t>值为</a:t>
            </a:r>
            <a:r>
              <a:rPr lang="en-US" altLang="zh-CN" dirty="0" smtClean="0">
                <a:solidFill>
                  <a:schemeClr val="bg1"/>
                </a:solidFill>
                <a:latin typeface="宋体" panose="02010600030101010101" pitchFamily="2" charset="-122"/>
                <a:ea typeface="宋体" panose="02010600030101010101" pitchFamily="2" charset="-122"/>
              </a:rPr>
              <a:t>cursor</a:t>
            </a:r>
            <a:r>
              <a:rPr lang="zh-CN" altLang="en-US" dirty="0" smtClean="0">
                <a:solidFill>
                  <a:schemeClr val="bg1"/>
                </a:solidFill>
                <a:latin typeface="宋体" panose="02010600030101010101" pitchFamily="2" charset="-122"/>
                <a:ea typeface="宋体" panose="02010600030101010101" pitchFamily="2" charset="-122"/>
              </a:rPr>
              <a:t>对象</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buClrTx/>
              <a:buNone/>
            </a:pPr>
            <a:r>
              <a:rPr lang="zh-CN" altLang="en-US" dirty="0" smtClean="0">
                <a:solidFill>
                  <a:schemeClr val="bg1"/>
                </a:solidFill>
                <a:latin typeface="宋体" panose="02010600030101010101" pitchFamily="2" charset="-122"/>
                <a:ea typeface="宋体" panose="02010600030101010101" pitchFamily="2" charset="-122"/>
              </a:rPr>
              <a:t>例如：</a:t>
            </a:r>
            <a:r>
              <a:rPr lang="en-US" altLang="zh-CN" dirty="0" err="1">
                <a:solidFill>
                  <a:schemeClr val="bg1"/>
                </a:solidFill>
                <a:latin typeface="Calibri" panose="020F0502020204030204" pitchFamily="34" charset="0"/>
                <a:ea typeface="宋体" panose="02010600030101010101" pitchFamily="2" charset="-122"/>
              </a:rPr>
              <a:t>var</a:t>
            </a:r>
            <a:r>
              <a:rPr lang="en-US" altLang="zh-CN" dirty="0">
                <a:solidFill>
                  <a:schemeClr val="bg1"/>
                </a:solidFill>
                <a:latin typeface="Calibri" panose="020F0502020204030204" pitchFamily="34" charset="0"/>
                <a:ea typeface="宋体" panose="02010600030101010101" pitchFamily="2" charset="-122"/>
              </a:rPr>
              <a:t> cursor=</a:t>
            </a:r>
            <a:r>
              <a:rPr lang="en-US" altLang="zh-CN" dirty="0" err="1">
                <a:solidFill>
                  <a:schemeClr val="bg1"/>
                </a:solidFill>
                <a:latin typeface="Calibri" panose="020F0502020204030204" pitchFamily="34" charset="0"/>
                <a:ea typeface="宋体" panose="02010600030101010101" pitchFamily="2" charset="-122"/>
              </a:rPr>
              <a:t>db.student.find</a:t>
            </a:r>
            <a:r>
              <a:rPr lang="en-US" altLang="zh-CN" dirty="0">
                <a:solidFill>
                  <a:schemeClr val="bg1"/>
                </a:solidFill>
                <a:latin typeface="Calibri" panose="020F0502020204030204" pitchFamily="34" charset="0"/>
                <a:ea typeface="宋体" panose="02010600030101010101" pitchFamily="2" charset="-122"/>
              </a:rPr>
              <a:t>({name:”</a:t>
            </a:r>
            <a:r>
              <a:rPr lang="en-US" altLang="zh-CN" dirty="0" err="1">
                <a:solidFill>
                  <a:schemeClr val="bg1"/>
                </a:solidFill>
                <a:latin typeface="Calibri" panose="020F0502020204030204" pitchFamily="34" charset="0"/>
                <a:ea typeface="宋体" panose="02010600030101010101" pitchFamily="2" charset="-122"/>
              </a:rPr>
              <a:t>joe</a:t>
            </a:r>
            <a:r>
              <a:rPr lang="en-US" altLang="zh-CN" dirty="0">
                <a:solidFill>
                  <a:schemeClr val="bg1"/>
                </a:solidFill>
                <a:latin typeface="Calibri" panose="020F0502020204030204" pitchFamily="34" charset="0"/>
                <a:ea typeface="宋体" panose="02010600030101010101" pitchFamily="2" charset="-122"/>
              </a:rPr>
              <a:t>”})</a:t>
            </a:r>
            <a:endParaRPr lang="zh-CN" altLang="en-US" dirty="0">
              <a:solidFill>
                <a:schemeClr val="bg1"/>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51365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find</a:t>
            </a:r>
            <a:r>
              <a:rPr lang="zh-CN" altLang="en-US" dirty="0"/>
              <a:t>函数介绍及使用</a:t>
            </a:r>
          </a:p>
        </p:txBody>
      </p:sp>
      <p:sp>
        <p:nvSpPr>
          <p:cNvPr id="3" name="副标题 2"/>
          <p:cNvSpPr>
            <a:spLocks noGrp="1"/>
          </p:cNvSpPr>
          <p:nvPr>
            <p:ph type="subTitle" idx="1"/>
          </p:nvPr>
        </p:nvSpPr>
        <p:spPr>
          <a:xfrm>
            <a:off x="664287" y="1275606"/>
            <a:ext cx="8479713" cy="3450600"/>
          </a:xfrm>
        </p:spPr>
        <p:txBody>
          <a:bodyPr>
            <a:normAutofit/>
          </a:bodyPr>
          <a:lstStyle/>
          <a:p>
            <a:pPr marL="0" indent="0" defTabSz="309563">
              <a:lnSpc>
                <a:spcPct val="150000"/>
              </a:lnSpc>
              <a:buNone/>
            </a:pPr>
            <a:r>
              <a:rPr lang="en-US" altLang="zh-CN" sz="2100" dirty="0" smtClean="0">
                <a:solidFill>
                  <a:schemeClr val="bg1"/>
                </a:solidFill>
                <a:latin typeface="宋体" panose="02010600030101010101" pitchFamily="2" charset="-122"/>
                <a:ea typeface="宋体" panose="02010600030101010101" pitchFamily="2" charset="-122"/>
              </a:rPr>
              <a:t>1</a:t>
            </a:r>
            <a:r>
              <a:rPr lang="zh-CN" altLang="en-US" sz="2100" dirty="0" smtClean="0">
                <a:solidFill>
                  <a:schemeClr val="bg1"/>
                </a:solidFill>
                <a:latin typeface="宋体" panose="02010600030101010101" pitchFamily="2" charset="-122"/>
                <a:ea typeface="宋体" panose="02010600030101010101" pitchFamily="2" charset="-122"/>
              </a:rPr>
              <a:t>、</a:t>
            </a:r>
            <a:r>
              <a:rPr lang="en-US" altLang="zh-CN" sz="2100" dirty="0" err="1" smtClean="0">
                <a:solidFill>
                  <a:schemeClr val="bg1"/>
                </a:solidFill>
                <a:latin typeface="宋体" panose="02010600030101010101" pitchFamily="2" charset="-122"/>
                <a:ea typeface="宋体" panose="02010600030101010101" pitchFamily="2" charset="-122"/>
              </a:rPr>
              <a:t>MongoDB</a:t>
            </a:r>
            <a:r>
              <a:rPr lang="zh-CN" altLang="en-US" sz="2100" dirty="0">
                <a:solidFill>
                  <a:schemeClr val="bg1"/>
                </a:solidFill>
                <a:latin typeface="宋体" panose="02010600030101010101" pitchFamily="2" charset="-122"/>
                <a:ea typeface="宋体" panose="02010600030101010101" pitchFamily="2" charset="-122"/>
              </a:rPr>
              <a:t>不支持多集合间的连接查询，</a:t>
            </a:r>
            <a:r>
              <a:rPr lang="en-US" altLang="zh-CN" sz="2100" dirty="0">
                <a:solidFill>
                  <a:schemeClr val="bg1"/>
                </a:solidFill>
                <a:latin typeface="宋体" panose="02010600030101010101" pitchFamily="2" charset="-122"/>
                <a:ea typeface="宋体" panose="02010600030101010101" pitchFamily="2" charset="-122"/>
              </a:rPr>
              <a:t>find</a:t>
            </a:r>
            <a:r>
              <a:rPr lang="zh-CN" altLang="en-US" sz="2100" dirty="0">
                <a:solidFill>
                  <a:schemeClr val="bg1"/>
                </a:solidFill>
                <a:latin typeface="宋体" panose="02010600030101010101" pitchFamily="2" charset="-122"/>
                <a:ea typeface="宋体" panose="02010600030101010101" pitchFamily="2" charset="-122"/>
              </a:rPr>
              <a:t>函数</a:t>
            </a:r>
            <a:r>
              <a:rPr lang="zh-CN" altLang="en-US" sz="2100" dirty="0">
                <a:solidFill>
                  <a:srgbClr val="FF0000"/>
                </a:solidFill>
                <a:latin typeface="宋体" panose="02010600030101010101" pitchFamily="2" charset="-122"/>
                <a:ea typeface="宋体" panose="02010600030101010101" pitchFamily="2" charset="-122"/>
              </a:rPr>
              <a:t>一次查询只能针对一个</a:t>
            </a:r>
            <a:r>
              <a:rPr lang="zh-CN" altLang="en-US" sz="2100" dirty="0" smtClean="0">
                <a:solidFill>
                  <a:srgbClr val="FF0000"/>
                </a:solidFill>
                <a:latin typeface="宋体" panose="02010600030101010101" pitchFamily="2" charset="-122"/>
                <a:ea typeface="宋体" panose="02010600030101010101" pitchFamily="2" charset="-122"/>
              </a:rPr>
              <a:t>集合</a:t>
            </a:r>
            <a:endParaRPr lang="en-US" altLang="zh-CN" sz="2100" dirty="0" smtClean="0">
              <a:solidFill>
                <a:srgbClr val="FF0000"/>
              </a:solidFill>
              <a:latin typeface="宋体" panose="02010600030101010101" pitchFamily="2" charset="-122"/>
              <a:ea typeface="宋体" panose="02010600030101010101" pitchFamily="2" charset="-122"/>
            </a:endParaRPr>
          </a:p>
          <a:p>
            <a:pPr marL="0" indent="0" defTabSz="309563">
              <a:lnSpc>
                <a:spcPct val="150000"/>
              </a:lnSpc>
              <a:buNone/>
            </a:pPr>
            <a:r>
              <a:rPr lang="en-US" altLang="zh-CN" sz="2100" dirty="0" smtClean="0">
                <a:solidFill>
                  <a:schemeClr val="bg1"/>
                </a:solidFill>
                <a:latin typeface="宋体" panose="02010600030101010101" pitchFamily="2" charset="-122"/>
                <a:ea typeface="宋体" panose="02010600030101010101" pitchFamily="2" charset="-122"/>
              </a:rPr>
              <a:t>2</a:t>
            </a:r>
            <a:r>
              <a:rPr lang="zh-CN" altLang="en-US" sz="2100" dirty="0" smtClean="0">
                <a:solidFill>
                  <a:schemeClr val="bg1"/>
                </a:solidFill>
                <a:latin typeface="宋体" panose="02010600030101010101" pitchFamily="2" charset="-122"/>
                <a:ea typeface="宋体" panose="02010600030101010101" pitchFamily="2" charset="-122"/>
              </a:rPr>
              <a:t>、</a:t>
            </a:r>
            <a:r>
              <a:rPr lang="en-US" altLang="zh-CN" sz="2100" dirty="0" smtClean="0">
                <a:solidFill>
                  <a:schemeClr val="bg1"/>
                </a:solidFill>
                <a:latin typeface="宋体" panose="02010600030101010101" pitchFamily="2" charset="-122"/>
                <a:ea typeface="宋体" panose="02010600030101010101" pitchFamily="2" charset="-122"/>
              </a:rPr>
              <a:t>find</a:t>
            </a:r>
            <a:r>
              <a:rPr lang="zh-CN" altLang="en-US" sz="2100" dirty="0">
                <a:solidFill>
                  <a:schemeClr val="bg1"/>
                </a:solidFill>
                <a:latin typeface="宋体" panose="02010600030101010101" pitchFamily="2" charset="-122"/>
                <a:ea typeface="宋体" panose="02010600030101010101" pitchFamily="2" charset="-122"/>
              </a:rPr>
              <a:t>参数为空或者查询条件为空文档时，会返回集合中所以的</a:t>
            </a:r>
            <a:r>
              <a:rPr lang="zh-CN" altLang="en-US" sz="2100" dirty="0" smtClean="0">
                <a:solidFill>
                  <a:schemeClr val="bg1"/>
                </a:solidFill>
                <a:latin typeface="宋体" panose="02010600030101010101" pitchFamily="2" charset="-122"/>
                <a:ea typeface="宋体" panose="02010600030101010101" pitchFamily="2" charset="-122"/>
              </a:rPr>
              <a:t>文档</a:t>
            </a:r>
            <a:r>
              <a:rPr lang="zh-CN" altLang="en-US" sz="2100" dirty="0">
                <a:solidFill>
                  <a:schemeClr val="bg1"/>
                </a:solidFill>
                <a:latin typeface="宋体" panose="02010600030101010101" pitchFamily="2" charset="-122"/>
                <a:ea typeface="宋体" panose="02010600030101010101" pitchFamily="2" charset="-122"/>
              </a:rPr>
              <a:t/>
            </a:r>
            <a:br>
              <a:rPr lang="zh-CN" altLang="en-US" sz="2100" dirty="0">
                <a:solidFill>
                  <a:schemeClr val="bg1"/>
                </a:solidFill>
                <a:latin typeface="宋体" panose="02010600030101010101" pitchFamily="2" charset="-122"/>
                <a:ea typeface="宋体" panose="02010600030101010101" pitchFamily="2" charset="-122"/>
              </a:rPr>
            </a:br>
            <a:r>
              <a:rPr lang="zh-CN" altLang="en-US" sz="2100" dirty="0" smtClean="0">
                <a:solidFill>
                  <a:schemeClr val="bg1"/>
                </a:solidFill>
                <a:latin typeface="宋体" panose="02010600030101010101" pitchFamily="2" charset="-122"/>
                <a:ea typeface="宋体" panose="02010600030101010101" pitchFamily="2" charset="-122"/>
              </a:rPr>
              <a:t>例如：</a:t>
            </a:r>
            <a:r>
              <a:rPr lang="en-US" altLang="zh-CN" sz="2100" dirty="0" err="1">
                <a:solidFill>
                  <a:schemeClr val="bg1"/>
                </a:solidFill>
                <a:latin typeface="Calibri" panose="020F0502020204030204" pitchFamily="34" charset="0"/>
                <a:ea typeface="宋体" panose="02010600030101010101" pitchFamily="2" charset="-122"/>
              </a:rPr>
              <a:t>db.student.find</a:t>
            </a:r>
            <a:r>
              <a:rPr lang="en-US" altLang="zh-CN" sz="2100" dirty="0">
                <a:solidFill>
                  <a:schemeClr val="bg1"/>
                </a:solidFill>
                <a:latin typeface="Calibri" panose="020F0502020204030204" pitchFamily="34" charset="0"/>
                <a:ea typeface="宋体" panose="02010600030101010101" pitchFamily="2" charset="-122"/>
              </a:rPr>
              <a:t>()</a:t>
            </a:r>
            <a:r>
              <a:rPr lang="zh-CN" altLang="en-US" sz="2100" dirty="0" smtClean="0">
                <a:solidFill>
                  <a:schemeClr val="bg1"/>
                </a:solidFill>
                <a:latin typeface="宋体" panose="02010600030101010101" pitchFamily="2" charset="-122"/>
                <a:ea typeface="宋体" panose="02010600030101010101" pitchFamily="2" charset="-122"/>
              </a:rPr>
              <a:t>或</a:t>
            </a:r>
            <a:r>
              <a:rPr lang="en-US" altLang="zh-CN" sz="2100" dirty="0" err="1" smtClean="0">
                <a:solidFill>
                  <a:schemeClr val="bg1"/>
                </a:solidFill>
                <a:latin typeface="Calibri" panose="020F0502020204030204" pitchFamily="34" charset="0"/>
                <a:ea typeface="宋体" panose="02010600030101010101" pitchFamily="2" charset="-122"/>
              </a:rPr>
              <a:t>db.student.find</a:t>
            </a:r>
            <a:r>
              <a:rPr lang="en-US" altLang="zh-CN" sz="2100" dirty="0" smtClean="0">
                <a:solidFill>
                  <a:schemeClr val="bg1"/>
                </a:solidFill>
                <a:latin typeface="Calibri" panose="020F0502020204030204" pitchFamily="34" charset="0"/>
                <a:ea typeface="宋体" panose="02010600030101010101" pitchFamily="2" charset="-122"/>
              </a:rPr>
              <a:t>({})</a:t>
            </a:r>
            <a:endParaRPr lang="zh-CN" altLang="en-US" sz="2100" dirty="0">
              <a:solidFill>
                <a:schemeClr val="bg1"/>
              </a:solidFill>
              <a:latin typeface="Calibri" panose="020F0502020204030204" pitchFamily="34" charset="0"/>
              <a:ea typeface="宋体" panose="02010600030101010101" pitchFamily="2" charset="-122"/>
            </a:endParaRPr>
          </a:p>
          <a:p>
            <a:pPr marL="0" indent="0" defTabSz="309563">
              <a:lnSpc>
                <a:spcPct val="150000"/>
              </a:lnSpc>
              <a:buNone/>
            </a:pPr>
            <a:r>
              <a:rPr lang="en-US" altLang="zh-CN" sz="2100" dirty="0" smtClean="0">
                <a:solidFill>
                  <a:schemeClr val="bg1"/>
                </a:solidFill>
                <a:latin typeface="宋体" panose="02010600030101010101" pitchFamily="2" charset="-122"/>
                <a:ea typeface="宋体" panose="02010600030101010101" pitchFamily="2" charset="-122"/>
              </a:rPr>
              <a:t>3</a:t>
            </a:r>
            <a:r>
              <a:rPr lang="zh-CN" altLang="en-US" sz="2100" dirty="0" smtClean="0">
                <a:solidFill>
                  <a:schemeClr val="bg1"/>
                </a:solidFill>
                <a:latin typeface="宋体" panose="02010600030101010101" pitchFamily="2" charset="-122"/>
                <a:ea typeface="宋体" panose="02010600030101010101" pitchFamily="2" charset="-122"/>
              </a:rPr>
              <a:t>、除了</a:t>
            </a:r>
            <a:r>
              <a:rPr lang="zh-CN" altLang="en-US" sz="2100" dirty="0">
                <a:solidFill>
                  <a:schemeClr val="bg1"/>
                </a:solidFill>
                <a:latin typeface="宋体" panose="02010600030101010101" pitchFamily="2" charset="-122"/>
                <a:ea typeface="宋体" panose="02010600030101010101" pitchFamily="2" charset="-122"/>
              </a:rPr>
              <a:t>将</a:t>
            </a:r>
            <a:r>
              <a:rPr lang="en-US" altLang="zh-CN" sz="2100" dirty="0">
                <a:solidFill>
                  <a:schemeClr val="bg1"/>
                </a:solidFill>
                <a:latin typeface="宋体" panose="02010600030101010101" pitchFamily="2" charset="-122"/>
                <a:ea typeface="宋体" panose="02010600030101010101" pitchFamily="2" charset="-122"/>
              </a:rPr>
              <a:t>limit</a:t>
            </a:r>
            <a:r>
              <a:rPr lang="zh-CN" altLang="en-US" sz="2100" dirty="0">
                <a:solidFill>
                  <a:schemeClr val="bg1"/>
                </a:solidFill>
                <a:latin typeface="宋体" panose="02010600030101010101" pitchFamily="2" charset="-122"/>
                <a:ea typeface="宋体" panose="02010600030101010101" pitchFamily="2" charset="-122"/>
              </a:rPr>
              <a:t>和</a:t>
            </a:r>
            <a:r>
              <a:rPr lang="en-US" altLang="zh-CN" sz="2100" dirty="0">
                <a:solidFill>
                  <a:schemeClr val="bg1"/>
                </a:solidFill>
                <a:latin typeface="宋体" panose="02010600030101010101" pitchFamily="2" charset="-122"/>
                <a:ea typeface="宋体" panose="02010600030101010101" pitchFamily="2" charset="-122"/>
              </a:rPr>
              <a:t>skip</a:t>
            </a:r>
            <a:r>
              <a:rPr lang="zh-CN" altLang="en-US" sz="2100" dirty="0">
                <a:solidFill>
                  <a:schemeClr val="bg1"/>
                </a:solidFill>
                <a:latin typeface="宋体" panose="02010600030101010101" pitchFamily="2" charset="-122"/>
                <a:ea typeface="宋体" panose="02010600030101010101" pitchFamily="2" charset="-122"/>
              </a:rPr>
              <a:t>作为</a:t>
            </a:r>
            <a:r>
              <a:rPr lang="en-US" altLang="zh-CN" sz="2100" dirty="0">
                <a:solidFill>
                  <a:schemeClr val="bg1"/>
                </a:solidFill>
                <a:latin typeface="宋体" panose="02010600030101010101" pitchFamily="2" charset="-122"/>
                <a:ea typeface="宋体" panose="02010600030101010101" pitchFamily="2" charset="-122"/>
              </a:rPr>
              <a:t>find</a:t>
            </a:r>
            <a:r>
              <a:rPr lang="zh-CN" altLang="en-US" sz="2100" dirty="0">
                <a:solidFill>
                  <a:schemeClr val="bg1"/>
                </a:solidFill>
                <a:latin typeface="宋体" panose="02010600030101010101" pitchFamily="2" charset="-122"/>
                <a:ea typeface="宋体" panose="02010600030101010101" pitchFamily="2" charset="-122"/>
              </a:rPr>
              <a:t>函数的参数外，还可以单独使用</a:t>
            </a:r>
            <a:r>
              <a:rPr lang="en-US" altLang="zh-CN" sz="2100" dirty="0">
                <a:solidFill>
                  <a:schemeClr val="bg1"/>
                </a:solidFill>
                <a:latin typeface="宋体" panose="02010600030101010101" pitchFamily="2" charset="-122"/>
                <a:ea typeface="宋体" panose="02010600030101010101" pitchFamily="2" charset="-122"/>
              </a:rPr>
              <a:t>limit</a:t>
            </a:r>
            <a:r>
              <a:rPr lang="zh-CN" altLang="en-US" sz="2100" dirty="0">
                <a:solidFill>
                  <a:schemeClr val="bg1"/>
                </a:solidFill>
                <a:latin typeface="宋体" panose="02010600030101010101" pitchFamily="2" charset="-122"/>
                <a:ea typeface="宋体" panose="02010600030101010101" pitchFamily="2" charset="-122"/>
              </a:rPr>
              <a:t>和</a:t>
            </a:r>
            <a:r>
              <a:rPr lang="en-US" altLang="zh-CN" sz="2100" dirty="0">
                <a:solidFill>
                  <a:schemeClr val="bg1"/>
                </a:solidFill>
                <a:latin typeface="宋体" panose="02010600030101010101" pitchFamily="2" charset="-122"/>
                <a:ea typeface="宋体" panose="02010600030101010101" pitchFamily="2" charset="-122"/>
              </a:rPr>
              <a:t>skip</a:t>
            </a:r>
            <a:r>
              <a:rPr lang="zh-CN" altLang="en-US" sz="2100" dirty="0">
                <a:solidFill>
                  <a:schemeClr val="bg1"/>
                </a:solidFill>
                <a:latin typeface="宋体" panose="02010600030101010101" pitchFamily="2" charset="-122"/>
                <a:ea typeface="宋体" panose="02010600030101010101" pitchFamily="2" charset="-122"/>
              </a:rPr>
              <a:t>函数来修饰查询</a:t>
            </a:r>
            <a:r>
              <a:rPr lang="zh-CN" altLang="en-US" sz="2100" dirty="0" smtClean="0">
                <a:solidFill>
                  <a:schemeClr val="bg1"/>
                </a:solidFill>
                <a:latin typeface="宋体" panose="02010600030101010101" pitchFamily="2" charset="-122"/>
                <a:ea typeface="宋体" panose="02010600030101010101" pitchFamily="2" charset="-122"/>
              </a:rPr>
              <a:t>结果</a:t>
            </a:r>
            <a:r>
              <a:rPr lang="zh-CN" altLang="en-US" sz="2100" dirty="0">
                <a:solidFill>
                  <a:schemeClr val="bg1"/>
                </a:solidFill>
                <a:latin typeface="宋体" panose="02010600030101010101" pitchFamily="2" charset="-122"/>
                <a:ea typeface="宋体" panose="02010600030101010101" pitchFamily="2" charset="-122"/>
              </a:rPr>
              <a:t/>
            </a:r>
            <a:br>
              <a:rPr lang="zh-CN" altLang="en-US" sz="2100" dirty="0">
                <a:solidFill>
                  <a:schemeClr val="bg1"/>
                </a:solidFill>
                <a:latin typeface="宋体" panose="02010600030101010101" pitchFamily="2" charset="-122"/>
                <a:ea typeface="宋体" panose="02010600030101010101" pitchFamily="2" charset="-122"/>
              </a:rPr>
            </a:br>
            <a:r>
              <a:rPr lang="zh-CN" altLang="en-US" sz="2100" dirty="0" smtClean="0">
                <a:solidFill>
                  <a:schemeClr val="bg1"/>
                </a:solidFill>
                <a:latin typeface="宋体" panose="02010600030101010101" pitchFamily="2" charset="-122"/>
                <a:ea typeface="宋体" panose="02010600030101010101" pitchFamily="2" charset="-122"/>
              </a:rPr>
              <a:t>例如</a:t>
            </a:r>
            <a:r>
              <a:rPr lang="zh-CN" altLang="en-US" sz="2100" dirty="0">
                <a:solidFill>
                  <a:schemeClr val="bg1"/>
                </a:solidFill>
                <a:latin typeface="宋体" panose="02010600030101010101" pitchFamily="2" charset="-122"/>
                <a:ea typeface="宋体" panose="02010600030101010101" pitchFamily="2" charset="-122"/>
              </a:rPr>
              <a:t>：</a:t>
            </a:r>
            <a:r>
              <a:rPr lang="en-US" altLang="zh-CN" sz="2100" dirty="0" err="1">
                <a:solidFill>
                  <a:schemeClr val="bg1"/>
                </a:solidFill>
                <a:latin typeface="Calibri" panose="020F0502020204030204" pitchFamily="34" charset="0"/>
                <a:ea typeface="宋体" panose="02010600030101010101" pitchFamily="2" charset="-122"/>
              </a:rPr>
              <a:t>db.student.find</a:t>
            </a:r>
            <a:r>
              <a:rPr lang="en-US" altLang="zh-CN" sz="2100" dirty="0">
                <a:solidFill>
                  <a:schemeClr val="bg1"/>
                </a:solidFill>
                <a:latin typeface="Calibri" panose="020F0502020204030204" pitchFamily="34" charset="0"/>
                <a:ea typeface="宋体" panose="02010600030101010101" pitchFamily="2" charset="-122"/>
              </a:rPr>
              <a:t>({age:{$lt:22}}).limit(5).skip(10)</a:t>
            </a:r>
          </a:p>
          <a:p>
            <a:pPr marL="71550" indent="0" algn="ctr" defTabSz="309563">
              <a:buClrTx/>
              <a:buNone/>
            </a:pPr>
            <a:endParaRPr lang="zh-CN" altLang="en-US" sz="2100" dirty="0">
              <a:solidFill>
                <a:schemeClr val="bg1"/>
              </a:solidFill>
              <a:latin typeface="宋体" panose="02010600030101010101" pitchFamily="2" charset="-122"/>
              <a:ea typeface="宋体" panose="02010600030101010101" pitchFamily="2" charset="-122"/>
            </a:endParaRPr>
          </a:p>
        </p:txBody>
      </p:sp>
      <p:sp>
        <p:nvSpPr>
          <p:cNvPr id="4" name="矩形 3"/>
          <p:cNvSpPr/>
          <p:nvPr/>
        </p:nvSpPr>
        <p:spPr>
          <a:xfrm>
            <a:off x="182265" y="805681"/>
            <a:ext cx="4493539" cy="415498"/>
          </a:xfrm>
          <a:prstGeom prst="rect">
            <a:avLst/>
          </a:prstGeom>
        </p:spPr>
        <p:txBody>
          <a:bodyPr wrap="none">
            <a:spAutoFit/>
          </a:bodyPr>
          <a:lstStyle/>
          <a:p>
            <a:r>
              <a:rPr lang="zh-CN" altLang="en-US" sz="2100" dirty="0">
                <a:solidFill>
                  <a:schemeClr val="bg1"/>
                </a:solidFill>
                <a:latin typeface="宋体" panose="02010600030101010101" pitchFamily="2" charset="-122"/>
                <a:ea typeface="宋体" panose="02010600030101010101" pitchFamily="2" charset="-122"/>
              </a:rPr>
              <a:t>使用</a:t>
            </a:r>
            <a:r>
              <a:rPr lang="en-US" altLang="zh-CN" sz="2100" dirty="0">
                <a:solidFill>
                  <a:schemeClr val="bg1"/>
                </a:solidFill>
                <a:latin typeface="宋体" panose="02010600030101010101" pitchFamily="2" charset="-122"/>
                <a:ea typeface="宋体" panose="02010600030101010101" pitchFamily="2" charset="-122"/>
              </a:rPr>
              <a:t>find</a:t>
            </a:r>
            <a:r>
              <a:rPr lang="zh-CN" altLang="en-US" sz="2100" dirty="0">
                <a:solidFill>
                  <a:schemeClr val="bg1"/>
                </a:solidFill>
                <a:latin typeface="宋体" panose="02010600030101010101" pitchFamily="2" charset="-122"/>
                <a:ea typeface="宋体" panose="02010600030101010101" pitchFamily="2" charset="-122"/>
              </a:rPr>
              <a:t>函数时需要注意以下问题：</a:t>
            </a:r>
            <a:endParaRPr lang="en-US" altLang="zh-CN" sz="21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7522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find</a:t>
            </a:r>
            <a:r>
              <a:rPr lang="zh-CN" altLang="en-US" dirty="0"/>
              <a:t>函数介绍及使用</a:t>
            </a:r>
          </a:p>
        </p:txBody>
      </p:sp>
      <p:sp>
        <p:nvSpPr>
          <p:cNvPr id="3" name="副标题 2"/>
          <p:cNvSpPr>
            <a:spLocks noGrp="1"/>
          </p:cNvSpPr>
          <p:nvPr>
            <p:ph type="subTitle" idx="1"/>
          </p:nvPr>
        </p:nvSpPr>
        <p:spPr>
          <a:xfrm>
            <a:off x="827585" y="1267214"/>
            <a:ext cx="8186366" cy="3876286"/>
          </a:xfrm>
        </p:spPr>
        <p:txBody>
          <a:bodyPr>
            <a:normAutofit/>
          </a:bodyPr>
          <a:lstStyle/>
          <a:p>
            <a:pPr marL="0" indent="0">
              <a:lnSpc>
                <a:spcPct val="150000"/>
              </a:lnSpc>
              <a:buNone/>
            </a:pPr>
            <a:r>
              <a:rPr lang="en-US" altLang="zh-CN" dirty="0">
                <a:solidFill>
                  <a:schemeClr val="bg1"/>
                </a:solidFill>
                <a:latin typeface="宋体" panose="02010600030101010101" pitchFamily="2" charset="-122"/>
                <a:ea typeface="宋体" panose="02010600030101010101" pitchFamily="2" charset="-122"/>
              </a:rPr>
              <a:t>4</a:t>
            </a:r>
            <a:r>
              <a:rPr lang="zh-CN" altLang="en-US" dirty="0">
                <a:solidFill>
                  <a:schemeClr val="bg1"/>
                </a:solidFill>
                <a:latin typeface="宋体" panose="02010600030101010101" pitchFamily="2" charset="-122"/>
                <a:ea typeface="宋体" panose="02010600030101010101" pitchFamily="2" charset="-122"/>
              </a:rPr>
              <a:t>、返回的查询结果集默认是无序的，如果需要对结果进行排序，可以使用</a:t>
            </a:r>
            <a:r>
              <a:rPr lang="en-US" altLang="zh-CN" dirty="0">
                <a:solidFill>
                  <a:schemeClr val="bg1"/>
                </a:solidFill>
                <a:latin typeface="宋体" panose="02010600030101010101" pitchFamily="2" charset="-122"/>
                <a:ea typeface="宋体" panose="02010600030101010101" pitchFamily="2" charset="-122"/>
              </a:rPr>
              <a:t>sort</a:t>
            </a:r>
            <a:r>
              <a:rPr lang="zh-CN" altLang="en-US" dirty="0">
                <a:solidFill>
                  <a:schemeClr val="bg1"/>
                </a:solidFill>
                <a:latin typeface="宋体" panose="02010600030101010101" pitchFamily="2" charset="-122"/>
                <a:ea typeface="宋体" panose="02010600030101010101" pitchFamily="2" charset="-122"/>
              </a:rPr>
              <a:t>函数。</a:t>
            </a:r>
            <a:r>
              <a:rPr lang="en-US" altLang="zh-CN" dirty="0">
                <a:solidFill>
                  <a:schemeClr val="bg1"/>
                </a:solidFill>
                <a:latin typeface="宋体" panose="02010600030101010101" pitchFamily="2" charset="-122"/>
                <a:ea typeface="宋体" panose="02010600030101010101" pitchFamily="2" charset="-122"/>
              </a:rPr>
              <a:t>1</a:t>
            </a:r>
            <a:r>
              <a:rPr lang="zh-CN" altLang="en-US" dirty="0">
                <a:solidFill>
                  <a:schemeClr val="bg1"/>
                </a:solidFill>
                <a:latin typeface="宋体" panose="02010600030101010101" pitchFamily="2" charset="-122"/>
                <a:ea typeface="宋体" panose="02010600030101010101" pitchFamily="2" charset="-122"/>
              </a:rPr>
              <a:t>表示</a:t>
            </a:r>
            <a:r>
              <a:rPr lang="zh-CN" altLang="en-US" dirty="0" smtClean="0">
                <a:solidFill>
                  <a:schemeClr val="bg1"/>
                </a:solidFill>
                <a:latin typeface="宋体" panose="02010600030101010101" pitchFamily="2" charset="-122"/>
                <a:ea typeface="宋体" panose="02010600030101010101" pitchFamily="2" charset="-122"/>
              </a:rPr>
              <a:t>升序，</a:t>
            </a:r>
            <a:r>
              <a:rPr lang="en-US" altLang="zh-CN" dirty="0" smtClean="0">
                <a:solidFill>
                  <a:schemeClr val="bg1"/>
                </a:solidFill>
                <a:latin typeface="宋体" panose="02010600030101010101" pitchFamily="2" charset="-122"/>
                <a:ea typeface="宋体" panose="02010600030101010101" pitchFamily="2" charset="-122"/>
              </a:rPr>
              <a:t>-</a:t>
            </a:r>
            <a:r>
              <a:rPr lang="en-US" altLang="zh-CN" dirty="0">
                <a:solidFill>
                  <a:schemeClr val="bg1"/>
                </a:solidFill>
                <a:latin typeface="宋体" panose="02010600030101010101" pitchFamily="2" charset="-122"/>
                <a:ea typeface="宋体" panose="02010600030101010101" pitchFamily="2" charset="-122"/>
              </a:rPr>
              <a:t>1</a:t>
            </a:r>
            <a:r>
              <a:rPr lang="zh-CN" altLang="en-US" dirty="0">
                <a:solidFill>
                  <a:schemeClr val="bg1"/>
                </a:solidFill>
                <a:latin typeface="宋体" panose="02010600030101010101" pitchFamily="2" charset="-122"/>
                <a:ea typeface="宋体" panose="02010600030101010101" pitchFamily="2" charset="-122"/>
              </a:rPr>
              <a:t>为</a:t>
            </a:r>
            <a:r>
              <a:rPr lang="zh-CN" altLang="en-US" dirty="0" smtClean="0">
                <a:solidFill>
                  <a:schemeClr val="bg1"/>
                </a:solidFill>
                <a:latin typeface="宋体" panose="02010600030101010101" pitchFamily="2" charset="-122"/>
                <a:ea typeface="宋体" panose="02010600030101010101" pitchFamily="2" charset="-122"/>
              </a:rPr>
              <a:t>降序</a:t>
            </a:r>
            <a:r>
              <a:rPr lang="zh-CN" altLang="en-US" dirty="0">
                <a:solidFill>
                  <a:schemeClr val="bg1"/>
                </a:solidFill>
                <a:latin typeface="宋体" panose="02010600030101010101" pitchFamily="2" charset="-122"/>
                <a:ea typeface="宋体" panose="02010600030101010101" pitchFamily="2" charset="-122"/>
              </a:rPr>
              <a:t/>
            </a:r>
            <a:br>
              <a:rPr lang="zh-CN" altLang="en-US" dirty="0">
                <a:solidFill>
                  <a:schemeClr val="bg1"/>
                </a:solidFill>
                <a:latin typeface="宋体" panose="02010600030101010101" pitchFamily="2" charset="-122"/>
                <a:ea typeface="宋体" panose="02010600030101010101" pitchFamily="2" charset="-122"/>
              </a:rPr>
            </a:br>
            <a:r>
              <a:rPr lang="zh-CN" altLang="en-US" dirty="0">
                <a:solidFill>
                  <a:schemeClr val="bg1"/>
                </a:solidFill>
                <a:latin typeface="宋体" panose="02010600030101010101" pitchFamily="2" charset="-122"/>
                <a:ea typeface="宋体" panose="02010600030101010101" pitchFamily="2" charset="-122"/>
              </a:rPr>
              <a:t>例如：</a:t>
            </a:r>
            <a:r>
              <a:rPr lang="en-US" altLang="zh-CN" dirty="0" err="1">
                <a:solidFill>
                  <a:schemeClr val="bg1"/>
                </a:solidFill>
                <a:latin typeface="宋体" panose="02010600030101010101" pitchFamily="2" charset="-122"/>
                <a:ea typeface="宋体" panose="02010600030101010101" pitchFamily="2" charset="-122"/>
              </a:rPr>
              <a:t>db.student.find</a:t>
            </a:r>
            <a:r>
              <a:rPr lang="en-US" altLang="zh-CN" dirty="0">
                <a:solidFill>
                  <a:schemeClr val="bg1"/>
                </a:solidFill>
                <a:latin typeface="宋体" panose="02010600030101010101" pitchFamily="2" charset="-122"/>
                <a:ea typeface="宋体" panose="02010600030101010101" pitchFamily="2" charset="-122"/>
              </a:rPr>
              <a:t>().sort({name:1,age:-1})</a:t>
            </a:r>
            <a:br>
              <a:rPr lang="en-US" altLang="zh-CN" dirty="0">
                <a:solidFill>
                  <a:schemeClr val="bg1"/>
                </a:solidFill>
                <a:latin typeface="宋体" panose="02010600030101010101" pitchFamily="2" charset="-122"/>
                <a:ea typeface="宋体" panose="02010600030101010101" pitchFamily="2" charset="-122"/>
              </a:rPr>
            </a:br>
            <a:endParaRPr lang="zh-CN" altLang="en-US" dirty="0">
              <a:solidFill>
                <a:schemeClr val="bg1"/>
              </a:solidFill>
              <a:latin typeface="宋体" panose="02010600030101010101" pitchFamily="2" charset="-122"/>
              <a:ea typeface="宋体" panose="02010600030101010101" pitchFamily="2" charset="-122"/>
            </a:endParaRPr>
          </a:p>
        </p:txBody>
      </p:sp>
      <p:sp>
        <p:nvSpPr>
          <p:cNvPr id="4" name="矩形 3"/>
          <p:cNvSpPr/>
          <p:nvPr/>
        </p:nvSpPr>
        <p:spPr>
          <a:xfrm>
            <a:off x="-73353" y="726473"/>
            <a:ext cx="5400600" cy="415498"/>
          </a:xfrm>
          <a:prstGeom prst="rect">
            <a:avLst/>
          </a:prstGeom>
        </p:spPr>
        <p:txBody>
          <a:bodyPr wrap="square">
            <a:spAutoFit/>
          </a:bodyPr>
          <a:lstStyle/>
          <a:p>
            <a:r>
              <a:rPr lang="zh-CN" altLang="en-US" sz="2100" dirty="0">
                <a:solidFill>
                  <a:schemeClr val="bg1"/>
                </a:solidFill>
                <a:latin typeface="宋体" panose="02010600030101010101" pitchFamily="2" charset="-122"/>
                <a:ea typeface="宋体" panose="02010600030101010101" pitchFamily="2" charset="-122"/>
              </a:rPr>
              <a:t>使用</a:t>
            </a:r>
            <a:r>
              <a:rPr lang="en-US" altLang="zh-CN" sz="2100" dirty="0">
                <a:solidFill>
                  <a:schemeClr val="bg1"/>
                </a:solidFill>
                <a:latin typeface="宋体" panose="02010600030101010101" pitchFamily="2" charset="-122"/>
                <a:ea typeface="宋体" panose="02010600030101010101" pitchFamily="2" charset="-122"/>
              </a:rPr>
              <a:t>find</a:t>
            </a:r>
            <a:r>
              <a:rPr lang="zh-CN" altLang="en-US" sz="2100" dirty="0">
                <a:solidFill>
                  <a:schemeClr val="bg1"/>
                </a:solidFill>
                <a:latin typeface="宋体" panose="02010600030101010101" pitchFamily="2" charset="-122"/>
                <a:ea typeface="宋体" panose="02010600030101010101" pitchFamily="2" charset="-122"/>
              </a:rPr>
              <a:t>函数时需要注意以下问题：</a:t>
            </a:r>
            <a:endParaRPr lang="en-US" altLang="zh-CN" sz="2100" dirty="0">
              <a:solidFill>
                <a:schemeClr val="bg1"/>
              </a:solidFill>
              <a:latin typeface="宋体" panose="02010600030101010101" pitchFamily="2" charset="-122"/>
              <a:ea typeface="宋体" panose="02010600030101010101" pitchFamily="2" charset="-122"/>
            </a:endParaRPr>
          </a:p>
        </p:txBody>
      </p:sp>
      <p:sp>
        <p:nvSpPr>
          <p:cNvPr id="7" name="副标题 2"/>
          <p:cNvSpPr txBox="1">
            <a:spLocks/>
          </p:cNvSpPr>
          <p:nvPr/>
        </p:nvSpPr>
        <p:spPr>
          <a:xfrm>
            <a:off x="793429" y="2800350"/>
            <a:ext cx="8186366" cy="56768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171450" indent="0" algn="ctr" defTabSz="309547" eaLnBrk="1" hangingPunct="1">
              <a:spcBef>
                <a:spcPts val="2213"/>
              </a:spcBef>
              <a:buSzPct val="75000"/>
              <a:buNone/>
              <a:defRPr sz="800">
                <a:solidFill>
                  <a:srgbClr val="FFFFFF"/>
                </a:solidFill>
                <a:latin typeface="+mn-lt"/>
                <a:ea typeface="+mn-ea"/>
                <a:cs typeface="+mn-cs"/>
                <a:sym typeface="Helvetica Light"/>
              </a:defRPr>
            </a:lvl2pPr>
            <a:lvl3pPr marL="342900" indent="0" algn="ctr" defTabSz="309547" eaLnBrk="1" hangingPunct="1">
              <a:spcBef>
                <a:spcPts val="2213"/>
              </a:spcBef>
              <a:buSzPct val="75000"/>
              <a:buNone/>
              <a:defRPr sz="700">
                <a:solidFill>
                  <a:srgbClr val="FFFFFF"/>
                </a:solidFill>
                <a:latin typeface="+mn-lt"/>
                <a:ea typeface="+mn-ea"/>
                <a:cs typeface="+mn-cs"/>
                <a:sym typeface="Helvetica Light"/>
              </a:defRPr>
            </a:lvl3pPr>
            <a:lvl4pPr marL="514350" indent="0" algn="ctr" defTabSz="309547" eaLnBrk="1" hangingPunct="1">
              <a:spcBef>
                <a:spcPts val="2213"/>
              </a:spcBef>
              <a:buSzPct val="75000"/>
              <a:buNone/>
              <a:defRPr sz="600">
                <a:solidFill>
                  <a:srgbClr val="FFFFFF"/>
                </a:solidFill>
                <a:latin typeface="+mn-lt"/>
                <a:ea typeface="+mn-ea"/>
                <a:cs typeface="+mn-cs"/>
                <a:sym typeface="Helvetica Light"/>
              </a:defRPr>
            </a:lvl4pPr>
            <a:lvl5pPr marL="685800" indent="0" algn="ctr" defTabSz="309547" eaLnBrk="1" hangingPunct="1">
              <a:spcBef>
                <a:spcPts val="2213"/>
              </a:spcBef>
              <a:buSzPct val="75000"/>
              <a:buNone/>
              <a:defRPr sz="600">
                <a:solidFill>
                  <a:srgbClr val="FFFFFF"/>
                </a:solidFill>
                <a:latin typeface="+mn-lt"/>
                <a:ea typeface="+mn-ea"/>
                <a:cs typeface="+mn-cs"/>
                <a:sym typeface="Helvetica Light"/>
              </a:defRPr>
            </a:lvl5pPr>
            <a:lvl6pPr marL="857250" indent="0" algn="ctr" defTabSz="309547" eaLnBrk="1" hangingPunct="1">
              <a:spcBef>
                <a:spcPts val="2213"/>
              </a:spcBef>
              <a:buSzPct val="75000"/>
              <a:buNone/>
              <a:defRPr sz="600">
                <a:solidFill>
                  <a:srgbClr val="FFFFFF"/>
                </a:solidFill>
                <a:latin typeface="+mn-lt"/>
                <a:ea typeface="+mn-ea"/>
                <a:cs typeface="+mn-cs"/>
                <a:sym typeface="Helvetica Light"/>
              </a:defRPr>
            </a:lvl6pPr>
            <a:lvl7pPr marL="1028700" indent="0" algn="ctr" defTabSz="309547" eaLnBrk="1" hangingPunct="1">
              <a:spcBef>
                <a:spcPts val="2213"/>
              </a:spcBef>
              <a:buSzPct val="75000"/>
              <a:buNone/>
              <a:defRPr sz="600">
                <a:solidFill>
                  <a:srgbClr val="FFFFFF"/>
                </a:solidFill>
                <a:latin typeface="+mn-lt"/>
                <a:ea typeface="+mn-ea"/>
                <a:cs typeface="+mn-cs"/>
                <a:sym typeface="Helvetica Light"/>
              </a:defRPr>
            </a:lvl7pPr>
            <a:lvl8pPr marL="1200150" indent="0" algn="ctr" defTabSz="309547" eaLnBrk="1" hangingPunct="1">
              <a:spcBef>
                <a:spcPts val="2213"/>
              </a:spcBef>
              <a:buSzPct val="75000"/>
              <a:buNone/>
              <a:defRPr sz="600">
                <a:solidFill>
                  <a:srgbClr val="FFFFFF"/>
                </a:solidFill>
                <a:latin typeface="+mn-lt"/>
                <a:ea typeface="+mn-ea"/>
                <a:cs typeface="+mn-cs"/>
                <a:sym typeface="Helvetica Light"/>
              </a:defRPr>
            </a:lvl8pPr>
            <a:lvl9pPr marL="1371600" indent="0" algn="ctr" defTabSz="309547" eaLnBrk="1" hangingPunct="1">
              <a:spcBef>
                <a:spcPts val="2213"/>
              </a:spcBef>
              <a:buSzPct val="75000"/>
              <a:buNone/>
              <a:defRPr sz="600">
                <a:solidFill>
                  <a:srgbClr val="FFFFFF"/>
                </a:solidFill>
                <a:latin typeface="+mn-lt"/>
                <a:ea typeface="+mn-ea"/>
                <a:cs typeface="+mn-cs"/>
                <a:sym typeface="Helvetica Light"/>
              </a:defRPr>
            </a:lvl9pPr>
          </a:lstStyle>
          <a:p>
            <a:pPr marL="0" indent="0">
              <a:lnSpc>
                <a:spcPct val="170000"/>
              </a:lnSpc>
              <a:buFont typeface="Arial" panose="020B0604020202020204" pitchFamily="34" charset="0"/>
              <a:buNone/>
            </a:pPr>
            <a:r>
              <a:rPr lang="en-US" altLang="zh-CN" dirty="0">
                <a:solidFill>
                  <a:schemeClr val="bg1"/>
                </a:solidFill>
                <a:latin typeface="宋体" panose="02010600030101010101" pitchFamily="2" charset="-122"/>
                <a:ea typeface="宋体" panose="02010600030101010101" pitchFamily="2" charset="-122"/>
              </a:rPr>
              <a:t>5</a:t>
            </a:r>
            <a:r>
              <a:rPr lang="zh-CN" altLang="en-US" dirty="0">
                <a:solidFill>
                  <a:schemeClr val="bg1"/>
                </a:solidFill>
                <a:latin typeface="宋体" panose="02010600030101010101" pitchFamily="2" charset="-122"/>
                <a:ea typeface="宋体" panose="02010600030101010101" pitchFamily="2" charset="-122"/>
              </a:rPr>
              <a:t>、</a:t>
            </a:r>
            <a:r>
              <a:rPr lang="en-US" altLang="zh-CN" dirty="0" err="1">
                <a:solidFill>
                  <a:schemeClr val="bg1"/>
                </a:solidFill>
                <a:latin typeface="宋体" panose="02010600030101010101" pitchFamily="2" charset="-122"/>
                <a:ea typeface="宋体" panose="02010600030101010101" pitchFamily="2" charset="-122"/>
              </a:rPr>
              <a:t>db.collection.findOne</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只会返回第一条数据</a:t>
            </a:r>
            <a:br>
              <a:rPr lang="zh-CN" altLang="en-US" dirty="0">
                <a:solidFill>
                  <a:schemeClr val="bg1"/>
                </a:solidFill>
                <a:latin typeface="宋体" panose="02010600030101010101" pitchFamily="2" charset="-122"/>
                <a:ea typeface="宋体" panose="02010600030101010101" pitchFamily="2" charset="-122"/>
              </a:rPr>
            </a:br>
            <a:endParaRPr lang="zh-CN" altLang="en-US" dirty="0">
              <a:solidFill>
                <a:schemeClr val="bg1"/>
              </a:solidFill>
              <a:latin typeface="宋体" panose="02010600030101010101" pitchFamily="2" charset="-122"/>
              <a:ea typeface="宋体" panose="02010600030101010101" pitchFamily="2" charset="-122"/>
            </a:endParaRPr>
          </a:p>
        </p:txBody>
      </p:sp>
      <p:sp>
        <p:nvSpPr>
          <p:cNvPr id="8" name="副标题 2"/>
          <p:cNvSpPr txBox="1">
            <a:spLocks/>
          </p:cNvSpPr>
          <p:nvPr/>
        </p:nvSpPr>
        <p:spPr>
          <a:xfrm>
            <a:off x="793428" y="3368030"/>
            <a:ext cx="8675115" cy="38762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171450" indent="0" algn="ctr" defTabSz="309547" eaLnBrk="1" hangingPunct="1">
              <a:spcBef>
                <a:spcPts val="2213"/>
              </a:spcBef>
              <a:buSzPct val="75000"/>
              <a:buNone/>
              <a:defRPr sz="800">
                <a:solidFill>
                  <a:srgbClr val="FFFFFF"/>
                </a:solidFill>
                <a:latin typeface="+mn-lt"/>
                <a:ea typeface="+mn-ea"/>
                <a:cs typeface="+mn-cs"/>
                <a:sym typeface="Helvetica Light"/>
              </a:defRPr>
            </a:lvl2pPr>
            <a:lvl3pPr marL="342900" indent="0" algn="ctr" defTabSz="309547" eaLnBrk="1" hangingPunct="1">
              <a:spcBef>
                <a:spcPts val="2213"/>
              </a:spcBef>
              <a:buSzPct val="75000"/>
              <a:buNone/>
              <a:defRPr sz="700">
                <a:solidFill>
                  <a:srgbClr val="FFFFFF"/>
                </a:solidFill>
                <a:latin typeface="+mn-lt"/>
                <a:ea typeface="+mn-ea"/>
                <a:cs typeface="+mn-cs"/>
                <a:sym typeface="Helvetica Light"/>
              </a:defRPr>
            </a:lvl3pPr>
            <a:lvl4pPr marL="514350" indent="0" algn="ctr" defTabSz="309547" eaLnBrk="1" hangingPunct="1">
              <a:spcBef>
                <a:spcPts val="2213"/>
              </a:spcBef>
              <a:buSzPct val="75000"/>
              <a:buNone/>
              <a:defRPr sz="600">
                <a:solidFill>
                  <a:srgbClr val="FFFFFF"/>
                </a:solidFill>
                <a:latin typeface="+mn-lt"/>
                <a:ea typeface="+mn-ea"/>
                <a:cs typeface="+mn-cs"/>
                <a:sym typeface="Helvetica Light"/>
              </a:defRPr>
            </a:lvl4pPr>
            <a:lvl5pPr marL="685800" indent="0" algn="ctr" defTabSz="309547" eaLnBrk="1" hangingPunct="1">
              <a:spcBef>
                <a:spcPts val="2213"/>
              </a:spcBef>
              <a:buSzPct val="75000"/>
              <a:buNone/>
              <a:defRPr sz="600">
                <a:solidFill>
                  <a:srgbClr val="FFFFFF"/>
                </a:solidFill>
                <a:latin typeface="+mn-lt"/>
                <a:ea typeface="+mn-ea"/>
                <a:cs typeface="+mn-cs"/>
                <a:sym typeface="Helvetica Light"/>
              </a:defRPr>
            </a:lvl5pPr>
            <a:lvl6pPr marL="857250" indent="0" algn="ctr" defTabSz="309547" eaLnBrk="1" hangingPunct="1">
              <a:spcBef>
                <a:spcPts val="2213"/>
              </a:spcBef>
              <a:buSzPct val="75000"/>
              <a:buNone/>
              <a:defRPr sz="600">
                <a:solidFill>
                  <a:srgbClr val="FFFFFF"/>
                </a:solidFill>
                <a:latin typeface="+mn-lt"/>
                <a:ea typeface="+mn-ea"/>
                <a:cs typeface="+mn-cs"/>
                <a:sym typeface="Helvetica Light"/>
              </a:defRPr>
            </a:lvl6pPr>
            <a:lvl7pPr marL="1028700" indent="0" algn="ctr" defTabSz="309547" eaLnBrk="1" hangingPunct="1">
              <a:spcBef>
                <a:spcPts val="2213"/>
              </a:spcBef>
              <a:buSzPct val="75000"/>
              <a:buNone/>
              <a:defRPr sz="600">
                <a:solidFill>
                  <a:srgbClr val="FFFFFF"/>
                </a:solidFill>
                <a:latin typeface="+mn-lt"/>
                <a:ea typeface="+mn-ea"/>
                <a:cs typeface="+mn-cs"/>
                <a:sym typeface="Helvetica Light"/>
              </a:defRPr>
            </a:lvl7pPr>
            <a:lvl8pPr marL="1200150" indent="0" algn="ctr" defTabSz="309547" eaLnBrk="1" hangingPunct="1">
              <a:spcBef>
                <a:spcPts val="2213"/>
              </a:spcBef>
              <a:buSzPct val="75000"/>
              <a:buNone/>
              <a:defRPr sz="600">
                <a:solidFill>
                  <a:srgbClr val="FFFFFF"/>
                </a:solidFill>
                <a:latin typeface="+mn-lt"/>
                <a:ea typeface="+mn-ea"/>
                <a:cs typeface="+mn-cs"/>
                <a:sym typeface="Helvetica Light"/>
              </a:defRPr>
            </a:lvl8pPr>
            <a:lvl9pPr marL="1371600" indent="0" algn="ctr" defTabSz="309547" eaLnBrk="1" hangingPunct="1">
              <a:spcBef>
                <a:spcPts val="2213"/>
              </a:spcBef>
              <a:buSzPct val="75000"/>
              <a:buNone/>
              <a:defRPr sz="600">
                <a:solidFill>
                  <a:srgbClr val="FFFFFF"/>
                </a:solidFill>
                <a:latin typeface="+mn-lt"/>
                <a:ea typeface="+mn-ea"/>
                <a:cs typeface="+mn-cs"/>
                <a:sym typeface="Helvetica Light"/>
              </a:defRPr>
            </a:lvl9pPr>
          </a:lstStyle>
          <a:p>
            <a:pPr marL="0" indent="0">
              <a:lnSpc>
                <a:spcPct val="170000"/>
              </a:lnSpc>
              <a:buFont typeface="Arial" panose="020B0604020202020204" pitchFamily="34" charset="0"/>
              <a:buNone/>
            </a:pPr>
            <a:r>
              <a:rPr lang="en-US" altLang="zh-CN" dirty="0" smtClean="0">
                <a:solidFill>
                  <a:schemeClr val="bg1"/>
                </a:solidFill>
                <a:latin typeface="宋体" panose="02010600030101010101" pitchFamily="2" charset="-122"/>
                <a:ea typeface="宋体" panose="02010600030101010101" pitchFamily="2" charset="-122"/>
              </a:rPr>
              <a:t>6</a:t>
            </a:r>
            <a:r>
              <a:rPr lang="zh-CN" altLang="en-US" dirty="0" smtClean="0">
                <a:solidFill>
                  <a:schemeClr val="bg1"/>
                </a:solidFill>
                <a:latin typeface="宋体" panose="02010600030101010101" pitchFamily="2" charset="-122"/>
                <a:ea typeface="宋体" panose="02010600030101010101" pitchFamily="2" charset="-122"/>
              </a:rPr>
              <a:t>、当查询的集合文档数量很大时，为了加快数据的查询速度可以创建索引</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gn="ctr" defTabSz="309563">
              <a:buClrTx/>
              <a:buFont typeface="Arial" panose="020B0604020202020204" pitchFamily="34" charset="0"/>
              <a:buNone/>
            </a:pPr>
            <a:endParaRPr lang="zh-CN" altLang="en-US" sz="2100" dirty="0">
              <a:solidFill>
                <a:schemeClr val="bg1"/>
              </a:solidFill>
              <a:latin typeface="宋体" panose="02010600030101010101" pitchFamily="2" charset="-122"/>
              <a:ea typeface="宋体" panose="02010600030101010101" pitchFamily="2" charset="-122"/>
            </a:endParaRPr>
          </a:p>
        </p:txBody>
      </p:sp>
      <p:sp>
        <p:nvSpPr>
          <p:cNvPr id="9" name="副标题 2"/>
          <p:cNvSpPr txBox="1">
            <a:spLocks/>
          </p:cNvSpPr>
          <p:nvPr/>
        </p:nvSpPr>
        <p:spPr>
          <a:xfrm>
            <a:off x="759025" y="3939902"/>
            <a:ext cx="8186366" cy="38762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171450" indent="0" algn="ctr" defTabSz="309547" eaLnBrk="1" hangingPunct="1">
              <a:spcBef>
                <a:spcPts val="2213"/>
              </a:spcBef>
              <a:buSzPct val="75000"/>
              <a:buNone/>
              <a:defRPr sz="800">
                <a:solidFill>
                  <a:srgbClr val="FFFFFF"/>
                </a:solidFill>
                <a:latin typeface="+mn-lt"/>
                <a:ea typeface="+mn-ea"/>
                <a:cs typeface="+mn-cs"/>
                <a:sym typeface="Helvetica Light"/>
              </a:defRPr>
            </a:lvl2pPr>
            <a:lvl3pPr marL="342900" indent="0" algn="ctr" defTabSz="309547" eaLnBrk="1" hangingPunct="1">
              <a:spcBef>
                <a:spcPts val="2213"/>
              </a:spcBef>
              <a:buSzPct val="75000"/>
              <a:buNone/>
              <a:defRPr sz="700">
                <a:solidFill>
                  <a:srgbClr val="FFFFFF"/>
                </a:solidFill>
                <a:latin typeface="+mn-lt"/>
                <a:ea typeface="+mn-ea"/>
                <a:cs typeface="+mn-cs"/>
                <a:sym typeface="Helvetica Light"/>
              </a:defRPr>
            </a:lvl3pPr>
            <a:lvl4pPr marL="514350" indent="0" algn="ctr" defTabSz="309547" eaLnBrk="1" hangingPunct="1">
              <a:spcBef>
                <a:spcPts val="2213"/>
              </a:spcBef>
              <a:buSzPct val="75000"/>
              <a:buNone/>
              <a:defRPr sz="600">
                <a:solidFill>
                  <a:srgbClr val="FFFFFF"/>
                </a:solidFill>
                <a:latin typeface="+mn-lt"/>
                <a:ea typeface="+mn-ea"/>
                <a:cs typeface="+mn-cs"/>
                <a:sym typeface="Helvetica Light"/>
              </a:defRPr>
            </a:lvl4pPr>
            <a:lvl5pPr marL="685800" indent="0" algn="ctr" defTabSz="309547" eaLnBrk="1" hangingPunct="1">
              <a:spcBef>
                <a:spcPts val="2213"/>
              </a:spcBef>
              <a:buSzPct val="75000"/>
              <a:buNone/>
              <a:defRPr sz="600">
                <a:solidFill>
                  <a:srgbClr val="FFFFFF"/>
                </a:solidFill>
                <a:latin typeface="+mn-lt"/>
                <a:ea typeface="+mn-ea"/>
                <a:cs typeface="+mn-cs"/>
                <a:sym typeface="Helvetica Light"/>
              </a:defRPr>
            </a:lvl5pPr>
            <a:lvl6pPr marL="857250" indent="0" algn="ctr" defTabSz="309547" eaLnBrk="1" hangingPunct="1">
              <a:spcBef>
                <a:spcPts val="2213"/>
              </a:spcBef>
              <a:buSzPct val="75000"/>
              <a:buNone/>
              <a:defRPr sz="600">
                <a:solidFill>
                  <a:srgbClr val="FFFFFF"/>
                </a:solidFill>
                <a:latin typeface="+mn-lt"/>
                <a:ea typeface="+mn-ea"/>
                <a:cs typeface="+mn-cs"/>
                <a:sym typeface="Helvetica Light"/>
              </a:defRPr>
            </a:lvl6pPr>
            <a:lvl7pPr marL="1028700" indent="0" algn="ctr" defTabSz="309547" eaLnBrk="1" hangingPunct="1">
              <a:spcBef>
                <a:spcPts val="2213"/>
              </a:spcBef>
              <a:buSzPct val="75000"/>
              <a:buNone/>
              <a:defRPr sz="600">
                <a:solidFill>
                  <a:srgbClr val="FFFFFF"/>
                </a:solidFill>
                <a:latin typeface="+mn-lt"/>
                <a:ea typeface="+mn-ea"/>
                <a:cs typeface="+mn-cs"/>
                <a:sym typeface="Helvetica Light"/>
              </a:defRPr>
            </a:lvl7pPr>
            <a:lvl8pPr marL="1200150" indent="0" algn="ctr" defTabSz="309547" eaLnBrk="1" hangingPunct="1">
              <a:spcBef>
                <a:spcPts val="2213"/>
              </a:spcBef>
              <a:buSzPct val="75000"/>
              <a:buNone/>
              <a:defRPr sz="600">
                <a:solidFill>
                  <a:srgbClr val="FFFFFF"/>
                </a:solidFill>
                <a:latin typeface="+mn-lt"/>
                <a:ea typeface="+mn-ea"/>
                <a:cs typeface="+mn-cs"/>
                <a:sym typeface="Helvetica Light"/>
              </a:defRPr>
            </a:lvl8pPr>
            <a:lvl9pPr marL="1371600" indent="0" algn="ctr" defTabSz="309547" eaLnBrk="1" hangingPunct="1">
              <a:spcBef>
                <a:spcPts val="2213"/>
              </a:spcBef>
              <a:buSzPct val="75000"/>
              <a:buNone/>
              <a:defRPr sz="600">
                <a:solidFill>
                  <a:srgbClr val="FFFFFF"/>
                </a:solidFill>
                <a:latin typeface="+mn-lt"/>
                <a:ea typeface="+mn-ea"/>
                <a:cs typeface="+mn-cs"/>
                <a:sym typeface="Helvetica Light"/>
              </a:defRPr>
            </a:lvl9pPr>
          </a:lstStyle>
          <a:p>
            <a:pPr marL="0" indent="0">
              <a:lnSpc>
                <a:spcPct val="170000"/>
              </a:lnSpc>
              <a:buFont typeface="Arial" panose="020B0604020202020204" pitchFamily="34" charset="0"/>
              <a:buNone/>
            </a:pPr>
            <a:r>
              <a:rPr lang="en-US" altLang="zh-CN" dirty="0" smtClean="0">
                <a:solidFill>
                  <a:schemeClr val="bg1"/>
                </a:solidFill>
                <a:latin typeface="宋体" panose="02010600030101010101" pitchFamily="2" charset="-122"/>
                <a:ea typeface="宋体" panose="02010600030101010101" pitchFamily="2" charset="-122"/>
              </a:rPr>
              <a:t>7</a:t>
            </a:r>
            <a:r>
              <a:rPr lang="zh-CN" altLang="en-US" dirty="0" smtClean="0">
                <a:solidFill>
                  <a:schemeClr val="bg1"/>
                </a:solidFill>
                <a:latin typeface="宋体" panose="02010600030101010101" pitchFamily="2" charset="-122"/>
                <a:ea typeface="宋体" panose="02010600030101010101" pitchFamily="2" charset="-122"/>
              </a:rPr>
              <a:t>、除了使用</a:t>
            </a:r>
            <a:r>
              <a:rPr lang="en-US" altLang="zh-CN" dirty="0" smtClean="0">
                <a:solidFill>
                  <a:schemeClr val="bg1"/>
                </a:solidFill>
                <a:latin typeface="宋体" panose="02010600030101010101" pitchFamily="2" charset="-122"/>
                <a:ea typeface="宋体" panose="02010600030101010101" pitchFamily="2" charset="-122"/>
              </a:rPr>
              <a:t>find</a:t>
            </a:r>
            <a:r>
              <a:rPr lang="zh-CN" altLang="en-US" dirty="0" smtClean="0">
                <a:solidFill>
                  <a:schemeClr val="bg1"/>
                </a:solidFill>
                <a:latin typeface="宋体" panose="02010600030101010101" pitchFamily="2" charset="-122"/>
                <a:ea typeface="宋体" panose="02010600030101010101" pitchFamily="2" charset="-122"/>
              </a:rPr>
              <a:t>函数实现基本查询之外，</a:t>
            </a: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smtClean="0">
                <a:solidFill>
                  <a:schemeClr val="bg1"/>
                </a:solidFill>
                <a:latin typeface="宋体" panose="02010600030101010101" pitchFamily="2" charset="-122"/>
                <a:ea typeface="宋体" panose="02010600030101010101" pitchFamily="2" charset="-122"/>
              </a:rPr>
              <a:t>还提供了聚合框架，用于复杂查询</a:t>
            </a:r>
          </a:p>
          <a:p>
            <a:pPr marL="71550" indent="0" algn="ctr" defTabSz="309563">
              <a:buClrTx/>
              <a:buFont typeface="Arial" panose="020B0604020202020204" pitchFamily="34" charset="0"/>
              <a:buNone/>
            </a:pPr>
            <a:endParaRPr lang="zh-CN" altLang="en-US" sz="21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56216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本章大纲</a:t>
            </a:r>
            <a:endParaRPr kumimoji="1" lang="zh-CN" altLang="en-US" dirty="0"/>
          </a:p>
        </p:txBody>
      </p:sp>
      <p:sp>
        <p:nvSpPr>
          <p:cNvPr id="3" name="文本占位符 2"/>
          <p:cNvSpPr>
            <a:spLocks noGrp="1"/>
          </p:cNvSpPr>
          <p:nvPr>
            <p:ph type="subTitle" idx="1"/>
          </p:nvPr>
        </p:nvSpPr>
        <p:spPr>
          <a:xfrm>
            <a:off x="1115616" y="1140591"/>
            <a:ext cx="6852600" cy="3450600"/>
          </a:xfrm>
        </p:spPr>
        <p:txBody>
          <a:bodyPr>
            <a:normAutofit/>
          </a:bodyPr>
          <a:lstStyle/>
          <a:p>
            <a:pPr marL="0" indent="0" defTabSz="116080">
              <a:lnSpc>
                <a:spcPct val="150000"/>
              </a:lnSpc>
              <a:buClr>
                <a:schemeClr val="bg1"/>
              </a:buClr>
              <a:buSzPct val="75000"/>
              <a:buFont typeface="Wingdings" panose="05000000000000000000" pitchFamily="2" charset="2"/>
              <a:buChar char="Ø"/>
            </a:pPr>
            <a:r>
              <a:rPr lang="en-US" altLang="zh-CN" dirty="0" smtClean="0">
                <a:solidFill>
                  <a:schemeClr val="bg1"/>
                </a:solidFill>
                <a:latin typeface="宋体" panose="02010600030101010101" pitchFamily="2" charset="-122"/>
                <a:ea typeface="宋体" panose="02010600030101010101" pitchFamily="2" charset="-122"/>
              </a:rPr>
              <a:t>find</a:t>
            </a:r>
            <a:r>
              <a:rPr lang="zh-CN" altLang="en-US" dirty="0" smtClean="0">
                <a:solidFill>
                  <a:schemeClr val="bg1"/>
                </a:solidFill>
                <a:latin typeface="宋体" panose="02010600030101010101" pitchFamily="2" charset="-122"/>
                <a:ea typeface="宋体" panose="02010600030101010101" pitchFamily="2" charset="-122"/>
              </a:rPr>
              <a:t>函数介绍及使用</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smtClean="0">
                <a:solidFill>
                  <a:srgbClr val="FF0000"/>
                </a:solidFill>
                <a:latin typeface="宋体" panose="02010600030101010101" pitchFamily="2" charset="-122"/>
                <a:ea typeface="宋体" panose="02010600030101010101" pitchFamily="2" charset="-122"/>
              </a:rPr>
              <a:t>查询操作符介绍及使用</a:t>
            </a:r>
            <a:endParaRPr lang="en-US" altLang="zh-CN" dirty="0" smtClean="0">
              <a:solidFill>
                <a:srgbClr val="FF0000"/>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chemeClr val="bg1"/>
                </a:solidFill>
                <a:latin typeface="宋体" panose="02010600030101010101" pitchFamily="2" charset="-122"/>
                <a:ea typeface="宋体" panose="02010600030101010101" pitchFamily="2" charset="-122"/>
              </a:rPr>
              <a:t>内</a:t>
            </a:r>
            <a:r>
              <a:rPr lang="zh-CN" altLang="en-US" dirty="0" smtClean="0">
                <a:solidFill>
                  <a:schemeClr val="bg1"/>
                </a:solidFill>
                <a:latin typeface="宋体" panose="02010600030101010101" pitchFamily="2" charset="-122"/>
                <a:ea typeface="宋体" panose="02010600030101010101" pitchFamily="2" charset="-122"/>
              </a:rPr>
              <a:t>嵌文档与数组查询</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smtClean="0">
                <a:solidFill>
                  <a:schemeClr val="bg1"/>
                </a:solidFill>
                <a:latin typeface="宋体" panose="02010600030101010101" pitchFamily="2" charset="-122"/>
                <a:ea typeface="宋体" panose="02010600030101010101" pitchFamily="2" charset="-122"/>
              </a:rPr>
              <a:t>的游标</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smtClean="0">
                <a:solidFill>
                  <a:schemeClr val="bg1"/>
                </a:solidFill>
                <a:latin typeface="宋体" panose="02010600030101010101" pitchFamily="2" charset="-122"/>
                <a:ea typeface="宋体" panose="02010600030101010101" pitchFamily="2" charset="-122"/>
              </a:rPr>
              <a:t>模糊查询</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smtClean="0">
                <a:solidFill>
                  <a:schemeClr val="bg1"/>
                </a:solidFill>
                <a:latin typeface="宋体" panose="02010600030101010101" pitchFamily="2" charset="-122"/>
                <a:ea typeface="宋体" panose="02010600030101010101" pitchFamily="2" charset="-122"/>
              </a:rPr>
              <a:t>函数的使用</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endParaRPr lang="en-US" altLang="zh-CN" dirty="0" smtClean="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6198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查询操作符介绍及使用</a:t>
            </a:r>
          </a:p>
        </p:txBody>
      </p:sp>
      <p:sp>
        <p:nvSpPr>
          <p:cNvPr id="3" name="副标题 2"/>
          <p:cNvSpPr>
            <a:spLocks noGrp="1"/>
          </p:cNvSpPr>
          <p:nvPr>
            <p:ph type="subTitle" idx="1"/>
          </p:nvPr>
        </p:nvSpPr>
        <p:spPr>
          <a:xfrm>
            <a:off x="827584" y="915566"/>
            <a:ext cx="7488832" cy="3450600"/>
          </a:xfrm>
        </p:spPr>
        <p:txBody>
          <a:bodyPr/>
          <a:lstStyle/>
          <a:p>
            <a:pPr marL="71550" indent="0">
              <a:buNone/>
            </a:pP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smtClean="0">
                <a:solidFill>
                  <a:schemeClr val="bg1"/>
                </a:solidFill>
                <a:latin typeface="宋体" panose="02010600030101010101" pitchFamily="2" charset="-122"/>
                <a:ea typeface="宋体" panose="02010600030101010101" pitchFamily="2" charset="-122"/>
              </a:rPr>
              <a:t>拥有强大的数据查询功能，这主要靠其提供的查询操作符（</a:t>
            </a:r>
            <a:r>
              <a:rPr lang="en-US" altLang="zh-CN" b="1" dirty="0">
                <a:solidFill>
                  <a:srgbClr val="FF5C00"/>
                </a:solidFill>
                <a:latin typeface="宋体" panose="02010600030101010101" pitchFamily="2" charset="-122"/>
                <a:ea typeface="宋体" panose="02010600030101010101" pitchFamily="2" charset="-122"/>
              </a:rPr>
              <a:t>Q</a:t>
            </a:r>
            <a:r>
              <a:rPr lang="en-US" altLang="zh-CN" b="1" dirty="0" smtClean="0">
                <a:solidFill>
                  <a:srgbClr val="FF5C00"/>
                </a:solidFill>
                <a:latin typeface="宋体" panose="02010600030101010101" pitchFamily="2" charset="-122"/>
                <a:ea typeface="宋体" panose="02010600030101010101" pitchFamily="2" charset="-122"/>
              </a:rPr>
              <a:t>uery Operators</a:t>
            </a:r>
            <a:r>
              <a:rPr lang="en-US" altLang="zh-CN" dirty="0" smtClean="0">
                <a:solidFill>
                  <a:schemeClr val="bg1"/>
                </a:solidFill>
                <a:latin typeface="宋体" panose="02010600030101010101" pitchFamily="2" charset="-122"/>
                <a:ea typeface="宋体" panose="02010600030101010101" pitchFamily="2" charset="-122"/>
              </a:rPr>
              <a:t>)</a:t>
            </a:r>
            <a:r>
              <a:rPr lang="zh-CN" altLang="en-US" dirty="0" smtClean="0">
                <a:solidFill>
                  <a:schemeClr val="bg1"/>
                </a:solidFill>
                <a:latin typeface="宋体" panose="02010600030101010101" pitchFamily="2" charset="-122"/>
                <a:ea typeface="宋体" panose="02010600030101010101" pitchFamily="2" charset="-122"/>
              </a:rPr>
              <a:t>来实现，它包括</a:t>
            </a:r>
            <a:r>
              <a:rPr lang="zh-CN" altLang="en-US" b="1" dirty="0" smtClean="0">
                <a:solidFill>
                  <a:srgbClr val="FF5C00"/>
                </a:solidFill>
                <a:latin typeface="宋体" panose="02010600030101010101" pitchFamily="2" charset="-122"/>
                <a:ea typeface="宋体" panose="02010600030101010101" pitchFamily="2" charset="-122"/>
              </a:rPr>
              <a:t>比较查询操作符、逻辑查询操作符、元素查询操作符、数组查询操作符</a:t>
            </a:r>
            <a:r>
              <a:rPr lang="zh-CN" altLang="en-US" dirty="0" smtClean="0">
                <a:solidFill>
                  <a:schemeClr val="bg1"/>
                </a:solidFill>
                <a:latin typeface="宋体" panose="02010600030101010101" pitchFamily="2" charset="-122"/>
                <a:ea typeface="宋体" panose="02010600030101010101" pitchFamily="2" charset="-122"/>
              </a:rPr>
              <a:t>等。</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buNone/>
            </a:pPr>
            <a:endParaRPr lang="en-US" altLang="zh-CN" dirty="0">
              <a:solidFill>
                <a:schemeClr val="bg1"/>
              </a:solidFill>
              <a:latin typeface="宋体" panose="02010600030101010101" pitchFamily="2" charset="-122"/>
              <a:ea typeface="宋体" panose="02010600030101010101" pitchFamily="2" charset="-122"/>
            </a:endParaRPr>
          </a:p>
          <a:p>
            <a:pPr marL="71550" indent="0">
              <a:buNone/>
            </a:pP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查询操作符的使用十分灵活，使用它们能够构造出复杂的查询条件，可以满足大部分的数据查询功能。</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buNone/>
            </a:pPr>
            <a:endParaRPr lang="zh-CN" altLang="en-US" dirty="0"/>
          </a:p>
        </p:txBody>
      </p:sp>
    </p:spTree>
    <p:extLst>
      <p:ext uri="{BB962C8B-B14F-4D97-AF65-F5344CB8AC3E}">
        <p14:creationId xmlns:p14="http://schemas.microsoft.com/office/powerpoint/2010/main" val="226008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ln>
          <a:tailEnd type="triangle"/>
        </a:ln>
      </a:spPr>
      <a:bodyPr/>
      <a:lstStyle/>
      <a:style>
        <a:lnRef idx="1">
          <a:schemeClr val="accent3"/>
        </a:lnRef>
        <a:fillRef idx="0">
          <a:schemeClr val="accent3"/>
        </a:fillRef>
        <a:effectRef idx="0">
          <a:schemeClr val="accent3"/>
        </a:effectRef>
        <a:fontRef idx="minor">
          <a:schemeClr val="tx1"/>
        </a:fontRef>
      </a:style>
    </a:lnDef>
    <a:txDef>
      <a:spPr>
        <a:ln w="50800">
          <a:solidFill>
            <a:srgbClr val="8881F0"/>
          </a:solidFill>
          <a:miter lim="800000"/>
        </a:ln>
      </a:spPr>
      <a:bodyPr/>
      <a:lstStyle>
        <a:defPPr marL="0" indent="0" algn="l">
          <a:buNone/>
          <a:defRPr sz="4800" dirty="0" smtClean="0">
            <a:solidFill>
              <a:srgbClr val="666666"/>
            </a:solidFill>
            <a:latin typeface="Noto Sans CJK SC Regular" panose="020B0500000000000000" pitchFamily="34" charset="-122"/>
            <a:ea typeface="Noto Sans CJK SC Regular" panose="020B0500000000000000" pitchFamily="34" charset="-122"/>
          </a:defRPr>
        </a:defPPr>
      </a:lstStyle>
    </a:txDef>
  </a:objectDefaults>
  <a:extraClrSchemeLst/>
  <a:extLst>
    <a:ext uri="{05A4C25C-085E-4340-85A3-A5531E510DB2}">
      <thm15:themeFamily xmlns:thm15="http://schemas.microsoft.com/office/thememl/2012/main" xmlns="" name="PPT模板V2-Windows-PowerPoint-PPT.potx" id="{20762C19-B23E-4BEB-93D1-C3851CE18177}" vid="{DBA93716-93B0-4C40-BF2A-3EFAFA21AD83}"/>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PPT模板V2-Windows-PowerPoint-PPT</Template>
  <TotalTime>5406</TotalTime>
  <Words>2537</Words>
  <Application>Microsoft Office PowerPoint</Application>
  <PresentationFormat>全屏显示(16:9)</PresentationFormat>
  <Paragraphs>250</Paragraphs>
  <Slides>46</Slides>
  <Notes>37</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Black</vt:lpstr>
      <vt:lpstr>MongoDB 数据查询</vt:lpstr>
      <vt:lpstr>本章大纲</vt:lpstr>
      <vt:lpstr>find函数介绍及使用</vt:lpstr>
      <vt:lpstr>find函数介绍及使用</vt:lpstr>
      <vt:lpstr>find函数介绍及使用</vt:lpstr>
      <vt:lpstr>find函数介绍及使用</vt:lpstr>
      <vt:lpstr>find函数介绍及使用</vt:lpstr>
      <vt:lpstr>本章大纲</vt:lpstr>
      <vt:lpstr>查询操作符介绍及使用</vt:lpstr>
      <vt:lpstr>查询操作符介绍及使用</vt:lpstr>
      <vt:lpstr>查询操作符介绍及使用</vt:lpstr>
      <vt:lpstr>查询操作符介绍及使用</vt:lpstr>
      <vt:lpstr>查询操作符介绍及使用</vt:lpstr>
      <vt:lpstr>本章大纲</vt:lpstr>
      <vt:lpstr>内嵌文档与数组查询</vt:lpstr>
      <vt:lpstr>内嵌文档与数组查询</vt:lpstr>
      <vt:lpstr>内嵌文档与数组查询</vt:lpstr>
      <vt:lpstr>内嵌文档与数组查询</vt:lpstr>
      <vt:lpstr>本章大纲</vt:lpstr>
      <vt:lpstr>MongoDB的游标</vt:lpstr>
      <vt:lpstr>MongoDB的游标</vt:lpstr>
      <vt:lpstr>MongoDB的游标</vt:lpstr>
      <vt:lpstr>MongoDB的游标</vt:lpstr>
      <vt:lpstr>MongoDB的游标</vt:lpstr>
      <vt:lpstr>MongoDB的游标</vt:lpstr>
      <vt:lpstr>MongoDB的游标</vt:lpstr>
      <vt:lpstr>MongoDB的游标</vt:lpstr>
      <vt:lpstr>MongoDB的游标</vt:lpstr>
      <vt:lpstr>MongoDB的游标</vt:lpstr>
      <vt:lpstr>MongoDB的游标</vt:lpstr>
      <vt:lpstr>MongoDB的游标</vt:lpstr>
      <vt:lpstr>MongoDB的游标</vt:lpstr>
      <vt:lpstr>MongoDB的游标</vt:lpstr>
      <vt:lpstr>本章大纲</vt:lpstr>
      <vt:lpstr>模糊查询</vt:lpstr>
      <vt:lpstr>模糊查询</vt:lpstr>
      <vt:lpstr>模糊查询</vt:lpstr>
      <vt:lpstr>模糊查询</vt:lpstr>
      <vt:lpstr>模糊查询</vt:lpstr>
      <vt:lpstr>模糊查询</vt:lpstr>
      <vt:lpstr>本章大纲</vt:lpstr>
      <vt:lpstr>findAndModify函数的使用</vt:lpstr>
      <vt:lpstr>findAndModify函数的使用</vt:lpstr>
      <vt:lpstr>findAndModify函数的使用</vt:lpstr>
      <vt:lpstr>findAndModify函数的使用</vt:lpstr>
      <vt:lpstr>findAndModify函数的使用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模板使用说明</dc:title>
  <dc:creator>张久</dc:creator>
  <cp:lastModifiedBy>admin</cp:lastModifiedBy>
  <cp:revision>919</cp:revision>
  <dcterms:created xsi:type="dcterms:W3CDTF">2015-03-23T11:35:35Z</dcterms:created>
  <dcterms:modified xsi:type="dcterms:W3CDTF">2019-03-04T23:53:35Z</dcterms:modified>
</cp:coreProperties>
</file>