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5"/>
  </p:notesMasterIdLst>
  <p:handoutMasterIdLst>
    <p:handoutMasterId r:id="rId46"/>
  </p:handoutMasterIdLst>
  <p:sldIdLst>
    <p:sldId id="370" r:id="rId2"/>
    <p:sldId id="405" r:id="rId3"/>
    <p:sldId id="350" r:id="rId4"/>
    <p:sldId id="379" r:id="rId5"/>
    <p:sldId id="389" r:id="rId6"/>
    <p:sldId id="390" r:id="rId7"/>
    <p:sldId id="391" r:id="rId8"/>
    <p:sldId id="392" r:id="rId9"/>
    <p:sldId id="427" r:id="rId10"/>
    <p:sldId id="396" r:id="rId11"/>
    <p:sldId id="357" r:id="rId12"/>
    <p:sldId id="398" r:id="rId13"/>
    <p:sldId id="397" r:id="rId14"/>
    <p:sldId id="399" r:id="rId15"/>
    <p:sldId id="400" r:id="rId16"/>
    <p:sldId id="401" r:id="rId17"/>
    <p:sldId id="381" r:id="rId18"/>
    <p:sldId id="428" r:id="rId19"/>
    <p:sldId id="382" r:id="rId20"/>
    <p:sldId id="383" r:id="rId21"/>
    <p:sldId id="384" r:id="rId22"/>
    <p:sldId id="385" r:id="rId23"/>
    <p:sldId id="386" r:id="rId24"/>
    <p:sldId id="388" r:id="rId25"/>
    <p:sldId id="387" r:id="rId26"/>
    <p:sldId id="429" r:id="rId27"/>
    <p:sldId id="409" r:id="rId28"/>
    <p:sldId id="410" r:id="rId29"/>
    <p:sldId id="411" r:id="rId30"/>
    <p:sldId id="412" r:id="rId31"/>
    <p:sldId id="413" r:id="rId32"/>
    <p:sldId id="414" r:id="rId33"/>
    <p:sldId id="430" r:id="rId34"/>
    <p:sldId id="416" r:id="rId35"/>
    <p:sldId id="417" r:id="rId36"/>
    <p:sldId id="418" r:id="rId37"/>
    <p:sldId id="419" r:id="rId38"/>
    <p:sldId id="421" r:id="rId39"/>
    <p:sldId id="422" r:id="rId40"/>
    <p:sldId id="431" r:id="rId41"/>
    <p:sldId id="424" r:id="rId42"/>
    <p:sldId id="425" r:id="rId43"/>
    <p:sldId id="426" r:id="rId44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0775" autoAdjust="0"/>
  </p:normalViewPr>
  <p:slideViewPr>
    <p:cSldViewPr snapToObjects="1">
      <p:cViewPr>
        <p:scale>
          <a:sx n="75" d="100"/>
          <a:sy n="75" d="100"/>
        </p:scale>
        <p:origin x="-1092" y="-26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689D3E71-52B1-7846-B93E-5A3AF85344AB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6DC7BB01-CD3B-994F-AD3F-B34A5C531EC4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11C5D385-2016-9340-BE25-537DD36780C7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20980511-8CB8-1645-BE4F-2538B9D85F7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46F63BCB-4E17-7141-94F3-628153F0D38D}" type="par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42097260-A5A0-9847-B853-3F3D41BCAAC2}" type="sib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3F06AAD8-7159-2343-AE8A-7802F68E7E0D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类型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: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单值单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6" custScaleX="99789" custScaleY="59874" custLinFactNeighborX="0" custLinFactNeighborY="-241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6" custScaleX="134045" custScaleY="74470" custRadScaleRad="85849" custRadScaleInc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6" custScaleX="134045" custScaleY="74470" custRadScaleRad="90429" custRadScaleInc="-7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6" custScaleX="134045" custScaleY="74470" custRadScaleRad="88230" custRadScaleInc="2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C88A3-96F3-7D4C-81F4-040ED9299A69}" type="pres">
      <dgm:prSet presAssocID="{46F63BCB-4E17-7141-94F3-628153F0D38D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2731B935-5484-C04E-A1AF-48C977D19F9C}" type="pres">
      <dgm:prSet presAssocID="{20980511-8CB8-1645-BE4F-2538B9D85F70}" presName="text0" presStyleLbl="node1" presStyleIdx="5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075F2-08EF-DB40-86CD-584084FC55EE}" type="presOf" srcId="{C69A1990-F295-3144-9866-0EC45CDF4E6C}" destId="{9FC8E188-8479-7844-BBDE-8D83EA6D7D7B}" srcOrd="0" destOrd="0" presId="urn:microsoft.com/office/officeart/2008/layout/RadialCluster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DDE53E2B-5A67-A84F-A131-BA4949782EBB}" type="presOf" srcId="{5F1CB6CD-B180-4443-AE5B-D4113BD34BDF}" destId="{BF4E3414-77CC-F942-A89F-D61F9E423C26}" srcOrd="0" destOrd="0" presId="urn:microsoft.com/office/officeart/2008/layout/RadialCluster"/>
    <dgm:cxn modelId="{0705C40F-3697-3C4D-AD04-9BB3A3E81F3F}" srcId="{3F06AAD8-7159-2343-AE8A-7802F68E7E0D}" destId="{20980511-8CB8-1645-BE4F-2538B9D85F70}" srcOrd="4" destOrd="0" parTransId="{46F63BCB-4E17-7141-94F3-628153F0D38D}" sibTransId="{42097260-A5A0-9847-B853-3F3D41BCAAC2}"/>
    <dgm:cxn modelId="{535ADA1B-2913-384E-93D5-A7ED231BAFDD}" type="presOf" srcId="{11C5D385-2016-9340-BE25-537DD36780C7}" destId="{5F0F14A7-3819-C144-87AB-D78F083CFD7E}" srcOrd="0" destOrd="0" presId="urn:microsoft.com/office/officeart/2008/layout/RadialCluster"/>
    <dgm:cxn modelId="{4BAB6C16-6444-4C41-BFE8-68FDDEAA238C}" type="presOf" srcId="{3F06AAD8-7159-2343-AE8A-7802F68E7E0D}" destId="{6070C7A0-80B0-A447-B592-7463C9DF6DC3}" srcOrd="0" destOrd="0" presId="urn:microsoft.com/office/officeart/2008/layout/RadialCluster"/>
    <dgm:cxn modelId="{05EA6C47-023F-6041-AA93-753F5BD2EB15}" type="presOf" srcId="{B6CCFAE1-BF20-FF40-8591-7ECFF2B5E622}" destId="{867F7372-D3A9-5342-A4EE-A040E875FC51}" srcOrd="0" destOrd="0" presId="urn:microsoft.com/office/officeart/2008/layout/RadialCluster"/>
    <dgm:cxn modelId="{283E5A39-0EF9-564D-8CB6-B045AD4A30B2}" type="presOf" srcId="{20980511-8CB8-1645-BE4F-2538B9D85F70}" destId="{2731B935-5484-C04E-A1AF-48C977D19F9C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D4C25627-7DC2-7242-8990-D72F980C5B13}" type="presOf" srcId="{ED2D7916-7D97-964F-A509-47D7B46497D8}" destId="{0690D629-334D-3142-AE2A-133CAF3F4F3E}" srcOrd="0" destOrd="0" presId="urn:microsoft.com/office/officeart/2008/layout/RadialCluster"/>
    <dgm:cxn modelId="{B283E688-1B7B-864A-8C63-F0E157562ED8}" type="presOf" srcId="{6DC7BB01-CD3B-994F-AD3F-B34A5C531EC4}" destId="{6E22FA9E-1088-4043-9009-69FA196EDF95}" srcOrd="0" destOrd="0" presId="urn:microsoft.com/office/officeart/2008/layout/RadialCluster"/>
    <dgm:cxn modelId="{573D36C6-02B3-F74E-A699-54F773268096}" type="presOf" srcId="{689D3E71-52B1-7846-B93E-5A3AF85344AB}" destId="{D7C32BC5-C684-604B-9687-D8EC2C532C2C}" srcOrd="0" destOrd="0" presId="urn:microsoft.com/office/officeart/2008/layout/RadialCluster"/>
    <dgm:cxn modelId="{0A6DF19E-1A9D-CA47-8BDB-991B09D456D7}" type="presOf" srcId="{A95CD16F-514B-F04E-9FF2-35A4F6294FE7}" destId="{F7C0EB29-EC86-DF4F-A622-0DC0B04774E7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6BBA92DF-CE3E-2142-93D8-37D71A35F93F}" type="presOf" srcId="{46F63BCB-4E17-7141-94F3-628153F0D38D}" destId="{F1BC88A3-96F3-7D4C-81F4-040ED9299A69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406D1723-B5ED-7E4A-91D0-E174232DAD6D}" type="presOf" srcId="{36415BBE-A918-394D-81A4-43BE7941DCC3}" destId="{EF2F353B-A671-0D43-8327-6520258B83B7}" srcOrd="0" destOrd="0" presId="urn:microsoft.com/office/officeart/2008/layout/RadialCluster"/>
    <dgm:cxn modelId="{6C67AA1A-E9CC-2540-89E1-0675F6F1B399}" type="presParOf" srcId="{9FC8E188-8479-7844-BBDE-8D83EA6D7D7B}" destId="{5B8A89D8-A6A5-294D-A18C-26F40C61839A}" srcOrd="0" destOrd="0" presId="urn:microsoft.com/office/officeart/2008/layout/RadialCluster"/>
    <dgm:cxn modelId="{F5D1E6BE-FBE7-1149-8206-7246D4EE5C66}" type="presParOf" srcId="{5B8A89D8-A6A5-294D-A18C-26F40C61839A}" destId="{6070C7A0-80B0-A447-B592-7463C9DF6DC3}" srcOrd="0" destOrd="0" presId="urn:microsoft.com/office/officeart/2008/layout/RadialCluster"/>
    <dgm:cxn modelId="{8A48BD41-5DCA-AE49-B48E-F170E97D227C}" type="presParOf" srcId="{5B8A89D8-A6A5-294D-A18C-26F40C61839A}" destId="{0690D629-334D-3142-AE2A-133CAF3F4F3E}" srcOrd="1" destOrd="0" presId="urn:microsoft.com/office/officeart/2008/layout/RadialCluster"/>
    <dgm:cxn modelId="{2C5F6893-A830-2C42-9FB0-F524DF503483}" type="presParOf" srcId="{5B8A89D8-A6A5-294D-A18C-26F40C61839A}" destId="{EF2F353B-A671-0D43-8327-6520258B83B7}" srcOrd="2" destOrd="0" presId="urn:microsoft.com/office/officeart/2008/layout/RadialCluster"/>
    <dgm:cxn modelId="{B7523F98-3158-3B41-B96D-38EA1C167FCB}" type="presParOf" srcId="{5B8A89D8-A6A5-294D-A18C-26F40C61839A}" destId="{BF4E3414-77CC-F942-A89F-D61F9E423C26}" srcOrd="3" destOrd="0" presId="urn:microsoft.com/office/officeart/2008/layout/RadialCluster"/>
    <dgm:cxn modelId="{FA5784FC-8C2E-8648-ABDC-EEB901863AC6}" type="presParOf" srcId="{5B8A89D8-A6A5-294D-A18C-26F40C61839A}" destId="{D7C32BC5-C684-604B-9687-D8EC2C532C2C}" srcOrd="4" destOrd="0" presId="urn:microsoft.com/office/officeart/2008/layout/RadialCluster"/>
    <dgm:cxn modelId="{8475D89A-E1CC-454B-B0FC-E6404A85D3B5}" type="presParOf" srcId="{5B8A89D8-A6A5-294D-A18C-26F40C61839A}" destId="{F7C0EB29-EC86-DF4F-A622-0DC0B04774E7}" srcOrd="5" destOrd="0" presId="urn:microsoft.com/office/officeart/2008/layout/RadialCluster"/>
    <dgm:cxn modelId="{77727854-4E47-B04F-B844-947468B7C50D}" type="presParOf" srcId="{5B8A89D8-A6A5-294D-A18C-26F40C61839A}" destId="{6E22FA9E-1088-4043-9009-69FA196EDF95}" srcOrd="6" destOrd="0" presId="urn:microsoft.com/office/officeart/2008/layout/RadialCluster"/>
    <dgm:cxn modelId="{BCEDF6F9-516B-5F4A-ACD6-9A9ABDEFB924}" type="presParOf" srcId="{5B8A89D8-A6A5-294D-A18C-26F40C61839A}" destId="{867F7372-D3A9-5342-A4EE-A040E875FC51}" srcOrd="7" destOrd="0" presId="urn:microsoft.com/office/officeart/2008/layout/RadialCluster"/>
    <dgm:cxn modelId="{9D217C30-B20C-4645-AF56-172AF35E3A15}" type="presParOf" srcId="{5B8A89D8-A6A5-294D-A18C-26F40C61839A}" destId="{5F0F14A7-3819-C144-87AB-D78F083CFD7E}" srcOrd="8" destOrd="0" presId="urn:microsoft.com/office/officeart/2008/layout/RadialCluster"/>
    <dgm:cxn modelId="{5D14B9F7-1993-1148-B187-74C8EE47B0BE}" type="presParOf" srcId="{5B8A89D8-A6A5-294D-A18C-26F40C61839A}" destId="{F1BC88A3-96F3-7D4C-81F4-040ED9299A69}" srcOrd="9" destOrd="0" presId="urn:microsoft.com/office/officeart/2008/layout/RadialCluster"/>
    <dgm:cxn modelId="{4DB6B94C-C980-4B44-99BA-89518A0A3B48}" type="presParOf" srcId="{5B8A89D8-A6A5-294D-A18C-26F40C61839A}" destId="{2731B935-5484-C04E-A1AF-48C977D19F9C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2803014" y="1915875"/>
          <a:ext cx="1333741" cy="8002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类型</a:t>
          </a: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:</a:t>
          </a:r>
          <a:r>
            <a:rPr lang="zh-CN" altLang="en-US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单值单</a:t>
          </a: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sz="16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842079" y="1954940"/>
        <a:ext cx="1255611" cy="722122"/>
      </dsp:txXfrm>
    </dsp:sp>
    <dsp:sp modelId="{0690D629-334D-3142-AE2A-133CAF3F4F3E}">
      <dsp:nvSpPr>
        <dsp:cNvPr id="0" name=""/>
        <dsp:cNvSpPr/>
      </dsp:nvSpPr>
      <dsp:spPr>
        <a:xfrm rot="16200824">
          <a:off x="3078934" y="1524734"/>
          <a:ext cx="782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28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2870064" y="466717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902618" y="499271"/>
        <a:ext cx="1135259" cy="601767"/>
      </dsp:txXfrm>
    </dsp:sp>
    <dsp:sp modelId="{BF4E3414-77CC-F942-A89F-D61F9E423C26}">
      <dsp:nvSpPr>
        <dsp:cNvPr id="0" name=""/>
        <dsp:cNvSpPr/>
      </dsp:nvSpPr>
      <dsp:spPr>
        <a:xfrm rot="20679991">
          <a:off x="4127302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4648973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4681527" y="1527246"/>
        <a:ext cx="1135259" cy="601767"/>
      </dsp:txXfrm>
    </dsp:sp>
    <dsp:sp modelId="{F7C0EB29-EC86-DF4F-A622-0DC0B04774E7}">
      <dsp:nvSpPr>
        <dsp:cNvPr id="0" name=""/>
        <dsp:cNvSpPr/>
      </dsp:nvSpPr>
      <dsp:spPr>
        <a:xfrm rot="3195209">
          <a:off x="3598354" y="3055777"/>
          <a:ext cx="8477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75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3924601" y="339542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sz="1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957155" y="3427979"/>
        <a:ext cx="1135259" cy="601767"/>
      </dsp:txXfrm>
    </dsp:sp>
    <dsp:sp modelId="{867F7372-D3A9-5342-A4EE-A040E875FC51}">
      <dsp:nvSpPr>
        <dsp:cNvPr id="0" name=""/>
        <dsp:cNvSpPr/>
      </dsp:nvSpPr>
      <dsp:spPr>
        <a:xfrm rot="7497205">
          <a:off x="2538390" y="3055774"/>
          <a:ext cx="828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9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1882119" y="3395421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sp:txBody>
      <dsp:txXfrm>
        <a:off x="1914673" y="3427975"/>
        <a:ext cx="1135259" cy="601767"/>
      </dsp:txXfrm>
    </dsp:sp>
    <dsp:sp modelId="{F1BC88A3-96F3-7D4C-81F4-040ED9299A69}">
      <dsp:nvSpPr>
        <dsp:cNvPr id="0" name=""/>
        <dsp:cNvSpPr/>
      </dsp:nvSpPr>
      <dsp:spPr>
        <a:xfrm rot="11720009">
          <a:off x="2281343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B935-5484-C04E-A1AF-48C977D19F9C}">
      <dsp:nvSpPr>
        <dsp:cNvPr id="0" name=""/>
        <dsp:cNvSpPr/>
      </dsp:nvSpPr>
      <dsp:spPr>
        <a:xfrm>
          <a:off x="1090429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sz="17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122983" y="1527246"/>
        <a:ext cx="1135259" cy="60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2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2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57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96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8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0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0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6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8"/>
            <a:ext cx="4572000" cy="8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err="1"/>
              <a:t>Redis</a:t>
            </a:r>
            <a:r>
              <a:rPr lang="zh-CN" altLang="en-US" sz="2800" b="1" dirty="0"/>
              <a:t>的数据类型及操作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01584" y="3867894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http://redisdoc.com/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8325450" cy="379485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是一个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链表结构</a:t>
            </a:r>
            <a:r>
              <a:rPr lang="zh-CN" altLang="en-US" sz="2800" dirty="0" smtClean="0">
                <a:solidFill>
                  <a:schemeClr val="bg1"/>
                </a:solidFill>
              </a:rPr>
              <a:t>，主要功能是</a:t>
            </a:r>
            <a:r>
              <a:rPr lang="en-US" altLang="zh-CN" sz="2800" dirty="0" smtClean="0">
                <a:solidFill>
                  <a:schemeClr val="bg1"/>
                </a:solidFill>
              </a:rPr>
              <a:t>push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、获取一个范围的所有值等等，操作中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理解为链表的名字。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类型其实就是一个每个子元素都是</a:t>
            </a:r>
            <a:r>
              <a:rPr lang="en-US" altLang="zh-CN" sz="2800" dirty="0" smtClean="0">
                <a:solidFill>
                  <a:schemeClr val="bg1"/>
                </a:solidFill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</a:rPr>
              <a:t>类型的双向链表。可以通过</a:t>
            </a:r>
            <a:r>
              <a:rPr lang="en-US" altLang="zh-CN" sz="2800" dirty="0" smtClean="0">
                <a:solidFill>
                  <a:schemeClr val="bg1"/>
                </a:solidFill>
              </a:rPr>
              <a:t>push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操作从链表的头部或者尾部添加删除元素，这样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既可以作为</a:t>
            </a:r>
            <a:r>
              <a:rPr lang="zh-CN" altLang="en-US" sz="2800" dirty="0" smtClean="0">
                <a:solidFill>
                  <a:srgbClr val="FF0000"/>
                </a:solidFill>
              </a:rPr>
              <a:t>栈</a:t>
            </a:r>
            <a:r>
              <a:rPr lang="zh-CN" altLang="en-US" sz="2800" dirty="0" smtClean="0">
                <a:solidFill>
                  <a:schemeClr val="bg1"/>
                </a:solidFill>
              </a:rPr>
              <a:t>，又可以作为</a:t>
            </a:r>
            <a:r>
              <a:rPr lang="zh-CN" altLang="en-US" sz="2800" dirty="0" smtClean="0">
                <a:solidFill>
                  <a:srgbClr val="FF0000"/>
                </a:solidFill>
              </a:rPr>
              <a:t>队列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lpush</a:t>
            </a:r>
            <a:r>
              <a:rPr lang="zh-CN" altLang="en-US" sz="2800" dirty="0" smtClean="0">
                <a:solidFill>
                  <a:schemeClr val="bg1"/>
                </a:solidFill>
              </a:rPr>
              <a:t>：在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的头部添加字符串元素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lpop</a:t>
            </a:r>
            <a:r>
              <a:rPr lang="zh-CN" altLang="en-US" sz="2800" dirty="0" smtClean="0">
                <a:solidFill>
                  <a:schemeClr val="bg1"/>
                </a:solidFill>
              </a:rPr>
              <a:t>：从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的头部删除元素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并返回删除元素，当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不</a:t>
            </a:r>
            <a:r>
              <a:rPr lang="zh-CN" altLang="en-US" sz="2800" dirty="0">
                <a:solidFill>
                  <a:schemeClr val="bg1"/>
                </a:solidFill>
              </a:rPr>
              <a:t>存在时，返回 </a:t>
            </a:r>
            <a:r>
              <a:rPr lang="en-US" altLang="zh-CN" sz="2800" dirty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20" y="2189342"/>
            <a:ext cx="44291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rpush</a:t>
            </a:r>
            <a:r>
              <a:rPr lang="zh-CN" altLang="en-US" sz="2800" dirty="0" smtClean="0">
                <a:solidFill>
                  <a:schemeClr val="bg1"/>
                </a:solidFill>
              </a:rPr>
              <a:t>：在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的尾部添加字符串元素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28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从</a:t>
            </a:r>
            <a:r>
              <a:rPr lang="en-US" altLang="zh-CN" sz="2800" dirty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的尾部</a:t>
            </a:r>
            <a:r>
              <a:rPr lang="zh-CN" altLang="en-US" sz="2800" dirty="0">
                <a:solidFill>
                  <a:schemeClr val="bg1"/>
                </a:solidFill>
              </a:rPr>
              <a:t>删除元素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并返回删除元素，当</a:t>
            </a:r>
            <a:r>
              <a:rPr lang="en-US" altLang="zh-CN" sz="2800" dirty="0">
                <a:solidFill>
                  <a:schemeClr val="bg1"/>
                </a:solidFill>
              </a:rPr>
              <a:t>key</a:t>
            </a:r>
            <a:r>
              <a:rPr lang="zh-CN" altLang="en-US" sz="2800" dirty="0">
                <a:solidFill>
                  <a:schemeClr val="bg1"/>
                </a:solidFill>
              </a:rPr>
              <a:t>不存在时，返回 </a:t>
            </a:r>
            <a:r>
              <a:rPr lang="en-US" altLang="zh-CN" sz="2800" dirty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11710"/>
            <a:ext cx="4581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1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linsert</a:t>
            </a:r>
            <a:r>
              <a:rPr lang="zh-CN" altLang="en-US" sz="2400" dirty="0" smtClean="0">
                <a:solidFill>
                  <a:schemeClr val="bg1"/>
                </a:solidFill>
              </a:rPr>
              <a:t>：在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的特定位置前或后添加字符串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lset</a:t>
            </a:r>
            <a:r>
              <a:rPr lang="zh-CN" altLang="en-US" sz="2400" dirty="0" smtClean="0">
                <a:solidFill>
                  <a:schemeClr val="bg1"/>
                </a:solidFill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指定下标的元素值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24013"/>
            <a:ext cx="60102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651870"/>
            <a:ext cx="4638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lrem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中删除</a:t>
            </a:r>
            <a:r>
              <a:rPr lang="en-US" altLang="zh-CN" sz="2400" dirty="0" smtClean="0">
                <a:solidFill>
                  <a:schemeClr val="bg1"/>
                </a:solidFill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</a:rPr>
              <a:t>个和</a:t>
            </a:r>
            <a:r>
              <a:rPr lang="en-US" altLang="zh-CN" sz="2400" dirty="0" smtClean="0">
                <a:solidFill>
                  <a:schemeClr val="bg1"/>
                </a:solidFill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</a:rPr>
              <a:t>相同的元素。（</a:t>
            </a:r>
            <a:r>
              <a:rPr lang="en-US" altLang="zh-CN" sz="2400" dirty="0" smtClean="0">
                <a:solidFill>
                  <a:schemeClr val="bg1"/>
                </a:solidFill>
              </a:rPr>
              <a:t>n&lt;0</a:t>
            </a:r>
            <a:r>
              <a:rPr lang="zh-CN" altLang="en-US" sz="2400" dirty="0" smtClean="0">
                <a:solidFill>
                  <a:schemeClr val="bg1"/>
                </a:solidFill>
              </a:rPr>
              <a:t>从尾部删除，</a:t>
            </a:r>
            <a:r>
              <a:rPr lang="en-US" altLang="zh-CN" sz="2400" dirty="0" smtClean="0">
                <a:solidFill>
                  <a:schemeClr val="bg1"/>
                </a:solidFill>
              </a:rPr>
              <a:t>n=0</a:t>
            </a:r>
            <a:r>
              <a:rPr lang="zh-CN" altLang="en-US" sz="2400" dirty="0" smtClean="0">
                <a:solidFill>
                  <a:schemeClr val="bg1"/>
                </a:solidFill>
              </a:rPr>
              <a:t>全部删除）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ltrim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保留</a:t>
            </a:r>
            <a:r>
              <a:rPr lang="zh-CN" altLang="en-US" sz="2400" dirty="0" smtClean="0">
                <a:solidFill>
                  <a:schemeClr val="bg1"/>
                </a:solidFill>
              </a:rPr>
              <a:t>指定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的值范围内的数据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061591"/>
            <a:ext cx="424847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645279"/>
            <a:ext cx="4359796" cy="232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1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rpoplpush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的尾部移除元素并添加到第二个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的头部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18" y="1678571"/>
            <a:ext cx="5619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2225"/>
            <a:ext cx="5605810" cy="28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lindex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index</a:t>
            </a:r>
            <a:r>
              <a:rPr lang="zh-CN" altLang="en-US" sz="2400" dirty="0" smtClean="0">
                <a:solidFill>
                  <a:schemeClr val="bg1"/>
                </a:solidFill>
              </a:rPr>
              <a:t>位置的元素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llen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的长度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95413"/>
            <a:ext cx="4800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4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 smtClean="0"/>
              <a:t>类型总结</a:t>
            </a:r>
            <a:endParaRPr kumimoji="1" lang="zh-CN" altLang="en-US" sz="32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87450" y="843558"/>
            <a:ext cx="8325450" cy="37948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它是一个字符串链表，</a:t>
            </a:r>
            <a:r>
              <a:rPr lang="en-US" altLang="zh-CN" sz="2400" dirty="0" smtClean="0">
                <a:solidFill>
                  <a:schemeClr val="bg1"/>
                </a:solidFill>
              </a:rPr>
              <a:t>left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right</a:t>
            </a:r>
            <a:r>
              <a:rPr lang="zh-CN" altLang="en-US" sz="2400" dirty="0" smtClean="0">
                <a:solidFill>
                  <a:schemeClr val="bg1"/>
                </a:solidFill>
              </a:rPr>
              <a:t>都可以插入添加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如果键不存在，创建新的链表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如果键已存在，新增内容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如果值全移除，对应的键也就消失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链表的操作无论是头和尾效率都很高，中间元素操作效率低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hash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50" y="987574"/>
            <a:ext cx="7856958" cy="332398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hash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。特别适合于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存储对象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，相较于将对象的每个字段存成单个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类型。将一个对象存储在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类型中会占用更少的内存，并且可以更方便的存取整个对象。</a:t>
            </a:r>
          </a:p>
        </p:txBody>
      </p:sp>
    </p:spTree>
    <p:extLst>
      <p:ext uri="{BB962C8B-B14F-4D97-AF65-F5344CB8AC3E}">
        <p14:creationId xmlns:p14="http://schemas.microsoft.com/office/powerpoint/2010/main" val="17773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228780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hset: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为指定值，如果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不存在，则先创建。如果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域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已经存在于哈希表中， 那么它的旧值将被新值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覆盖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hget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b="4491"/>
          <a:stretch/>
        </p:blipFill>
        <p:spPr bwMode="auto">
          <a:xfrm>
            <a:off x="1259632" y="2833861"/>
            <a:ext cx="5105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0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20032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hsetnx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为指定值，如果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不存在，则先创建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存在返回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7734"/>
            <a:ext cx="5133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86241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hmset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同时设置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的多个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hmget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：获取全部指定的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95686"/>
            <a:ext cx="53721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hincrby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加上给定值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hexists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hlen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返回指定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7734"/>
            <a:ext cx="4314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1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hash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27534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hdel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：删除指定的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field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hkeys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的所有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hvals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的所有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value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0332"/>
            <a:ext cx="6506617" cy="262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2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45204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0989" y="843558"/>
            <a:ext cx="5904656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hgetall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获取某个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中全部的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54" y="1923678"/>
            <a:ext cx="44291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2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9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325450" cy="3794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 Set</a:t>
            </a:r>
            <a:r>
              <a:rPr lang="zh-CN" altLang="en-US" sz="2400" dirty="0">
                <a:solidFill>
                  <a:schemeClr val="bg1"/>
                </a:solidFill>
              </a:rPr>
              <a:t>是集合，它是</a:t>
            </a:r>
            <a:r>
              <a:rPr lang="en-US" altLang="zh-CN" sz="2400" dirty="0">
                <a:solidFill>
                  <a:schemeClr val="bg1"/>
                </a:solidFill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</a:rPr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无序</a:t>
            </a:r>
            <a:r>
              <a:rPr lang="zh-CN" altLang="en-US" sz="2400" dirty="0" smtClean="0">
                <a:solidFill>
                  <a:schemeClr val="bg1"/>
                </a:solidFill>
              </a:rPr>
              <a:t>集合，</a:t>
            </a:r>
            <a:r>
              <a:rPr lang="zh-CN" altLang="en-US" sz="2400" dirty="0">
                <a:solidFill>
                  <a:srgbClr val="FF0000"/>
                </a:solidFill>
              </a:rPr>
              <a:t>不允许有重复的值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</a:rPr>
              <a:t>是通过</a:t>
            </a:r>
            <a:r>
              <a:rPr lang="en-US" altLang="zh-CN" sz="2400" dirty="0">
                <a:solidFill>
                  <a:srgbClr val="FF0000"/>
                </a:solidFill>
              </a:rPr>
              <a:t>hash table</a:t>
            </a:r>
            <a:r>
              <a:rPr lang="zh-CN" altLang="en-US" sz="2400" dirty="0">
                <a:solidFill>
                  <a:schemeClr val="bg1"/>
                </a:solidFill>
              </a:rPr>
              <a:t>实现的，添加、删除和查找的复杂度都是</a:t>
            </a:r>
            <a:r>
              <a:rPr lang="en-US" altLang="zh-CN" sz="2400" dirty="0">
                <a:solidFill>
                  <a:schemeClr val="bg1"/>
                </a:solidFill>
              </a:rPr>
              <a:t>0(1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。对集合我们可以取并集、交集、差集。通过这些操作我们可以实现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sns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中的好友推荐和</a:t>
            </a:r>
            <a:r>
              <a:rPr lang="en-US" altLang="zh-CN" sz="2400" dirty="0" smtClean="0">
                <a:solidFill>
                  <a:schemeClr val="bg1"/>
                </a:solidFill>
              </a:rPr>
              <a:t>blog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tag</a:t>
            </a:r>
            <a:r>
              <a:rPr lang="zh-CN" altLang="en-US" sz="2400" dirty="0" smtClean="0">
                <a:solidFill>
                  <a:schemeClr val="bg1"/>
                </a:solidFill>
              </a:rPr>
              <a:t>功能。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sadd</a:t>
            </a:r>
            <a:r>
              <a:rPr lang="zh-CN" altLang="en-US" sz="2400" dirty="0" smtClean="0">
                <a:solidFill>
                  <a:schemeClr val="bg1"/>
                </a:solidFill>
              </a:rPr>
              <a:t>：向名称为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中添加元素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srem</a:t>
            </a:r>
            <a:r>
              <a:rPr lang="zh-CN" altLang="en-US" sz="2400" dirty="0" smtClean="0">
                <a:solidFill>
                  <a:schemeClr val="bg1"/>
                </a:solidFill>
              </a:rPr>
              <a:t>：删除名称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中的某个元素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smembers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</a:t>
            </a:r>
            <a:r>
              <a:rPr lang="zh-CN" altLang="en-US" sz="2400" dirty="0">
                <a:solidFill>
                  <a:schemeClr val="bg1"/>
                </a:solidFill>
              </a:rPr>
              <a:t>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的所有元素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851670"/>
            <a:ext cx="3724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sdiff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的差集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sdiffstore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</a:rPr>
              <a:t>差集，结果存为另一个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7654"/>
            <a:ext cx="4676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95476867"/>
              </p:ext>
            </p:extLst>
          </p:nvPr>
        </p:nvGraphicFramePr>
        <p:xfrm>
          <a:off x="1230815" y="327614"/>
          <a:ext cx="6939771" cy="4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48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sinter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的交集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sinterstore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</a:rPr>
              <a:t>交</a:t>
            </a:r>
            <a:r>
              <a:rPr lang="zh-CN" altLang="en-US" sz="2400" dirty="0" smtClean="0">
                <a:solidFill>
                  <a:schemeClr val="bg1"/>
                </a:solidFill>
              </a:rPr>
              <a:t>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29" y="1758702"/>
            <a:ext cx="4562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" b="5370"/>
          <a:stretch/>
        </p:blipFill>
        <p:spPr bwMode="auto">
          <a:xfrm>
            <a:off x="3203848" y="3619500"/>
            <a:ext cx="48958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sunion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并集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sunion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的并集，结果存为另一个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66950"/>
            <a:ext cx="2447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07654"/>
            <a:ext cx="4400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smove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中移除</a:t>
            </a:r>
            <a:r>
              <a:rPr lang="en-US" altLang="zh-CN" sz="2400" dirty="0" smtClean="0">
                <a:solidFill>
                  <a:schemeClr val="bg1"/>
                </a:solidFill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并添加到第二个对应的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scard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的元素个数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sismember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：测试</a:t>
            </a:r>
            <a:r>
              <a:rPr lang="en-US" altLang="zh-CN" sz="2400" dirty="0" smtClean="0">
                <a:solidFill>
                  <a:schemeClr val="bg1"/>
                </a:solidFill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是否是名称为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的元素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srandmember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：随机返回名称为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一个元素，但不删除元素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7773"/>
            <a:ext cx="3600400" cy="210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0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err="1" smtClean="0"/>
              <a:t>zset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50" y="987574"/>
            <a:ext cx="7856958" cy="257666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sorted 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的一个升级版本，它在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的基础上增加一个顺序属性，这一属性在添加修改元素的时候可以指定，每次指定后，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会自动重新按新的值调整顺序。</a:t>
            </a:r>
          </a:p>
        </p:txBody>
      </p:sp>
    </p:spTree>
    <p:extLst>
      <p:ext uri="{BB962C8B-B14F-4D97-AF65-F5344CB8AC3E}">
        <p14:creationId xmlns:p14="http://schemas.microsoft.com/office/powerpoint/2010/main" val="27350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向名称为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用于排序。如果该元素不存在，则更新其顺序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中元素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9702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99542"/>
            <a:ext cx="7776864" cy="168315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zincrby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如果在名称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中已经存在元素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，则该元素的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increment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，否则向该集合中添加该元素，其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increment 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5726"/>
            <a:ext cx="5292080" cy="264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2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kumimoji="1" lang="en-US" altLang="zh-CN" sz="2800" dirty="0" smtClean="0"/>
              <a:t>hash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26805"/>
            <a:ext cx="7776864" cy="173380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zrank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：返回名称为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元素的排名（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从小到大的排序），即下标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zrevrank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返回名称为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元素的排名（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从大到小的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排序），即下标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15766"/>
            <a:ext cx="5543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/>
              <a:t>中</a:t>
            </a:r>
            <a:r>
              <a:rPr kumimoji="1" lang="en-US" altLang="zh-CN" sz="2800" dirty="0"/>
              <a:t>hash</a:t>
            </a:r>
            <a:r>
              <a:rPr kumimoji="1" lang="zh-CN" altLang="en-US" sz="28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8280919" cy="12413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zrange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返回有序集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中，指定区间内的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zrevrange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返回有序集 </a:t>
            </a:r>
            <a:r>
              <a:rPr lang="en-US" altLang="zh-CN" sz="2400" dirty="0">
                <a:solidFill>
                  <a:schemeClr val="bg1"/>
                </a:solidFill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</a:rPr>
              <a:t>中成员 </a:t>
            </a:r>
            <a:r>
              <a:rPr lang="en-US" altLang="zh-CN" sz="2400" dirty="0">
                <a:solidFill>
                  <a:schemeClr val="bg1"/>
                </a:solidFill>
              </a:rPr>
              <a:t>member </a:t>
            </a:r>
            <a:r>
              <a:rPr lang="zh-CN" altLang="en-US" sz="2400" dirty="0">
                <a:solidFill>
                  <a:schemeClr val="bg1"/>
                </a:solidFill>
              </a:rPr>
              <a:t>的排名</a:t>
            </a:r>
            <a:r>
              <a:rPr lang="zh-CN" altLang="en-US" sz="2400" dirty="0" smtClean="0">
                <a:solidFill>
                  <a:schemeClr val="bg1"/>
                </a:solidFill>
              </a:rPr>
              <a:t>。其中</a:t>
            </a:r>
            <a:r>
              <a:rPr lang="zh-CN" altLang="en-US" sz="2400" dirty="0">
                <a:solidFill>
                  <a:schemeClr val="bg1"/>
                </a:solidFill>
              </a:rPr>
              <a:t>有序集成员按 </a:t>
            </a:r>
            <a:r>
              <a:rPr lang="en-US" altLang="zh-CN" sz="2400" dirty="0">
                <a:solidFill>
                  <a:schemeClr val="bg1"/>
                </a:solidFill>
              </a:rPr>
              <a:t>score </a:t>
            </a:r>
            <a:r>
              <a:rPr lang="zh-CN" altLang="en-US" sz="2400" dirty="0">
                <a:solidFill>
                  <a:schemeClr val="bg1"/>
                </a:solidFill>
              </a:rPr>
              <a:t>值递减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从大到小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排序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7694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/>
              <a:t>中</a:t>
            </a:r>
            <a:r>
              <a:rPr kumimoji="1" lang="en-US" altLang="zh-CN" sz="2800" dirty="0"/>
              <a:t>hash</a:t>
            </a:r>
            <a:r>
              <a:rPr kumimoji="1" lang="zh-CN" altLang="en-US" sz="28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8280919" cy="91307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zcount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返回分数范围内的成员数量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zcard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：返回有序集合中的成员数量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7694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627534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string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，如果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已经存在返回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 exist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的意思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setex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设置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，并指定此键值对应的有效期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" b="17901"/>
          <a:stretch/>
        </p:blipFill>
        <p:spPr bwMode="auto">
          <a:xfrm>
            <a:off x="2555776" y="2499742"/>
            <a:ext cx="4392488" cy="233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0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71550"/>
            <a:ext cx="8325450" cy="37948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HyperLogLog</a:t>
            </a:r>
            <a:r>
              <a:rPr lang="zh-CN" altLang="en-US" dirty="0">
                <a:solidFill>
                  <a:schemeClr val="bg1"/>
                </a:solidFill>
              </a:rPr>
              <a:t>命令是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2.8</a:t>
            </a:r>
            <a:r>
              <a:rPr lang="zh-CN" altLang="en-US" dirty="0">
                <a:solidFill>
                  <a:schemeClr val="bg1"/>
                </a:solidFill>
              </a:rPr>
              <a:t>版本中加入的，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zh-CN" altLang="en-US" dirty="0">
                <a:solidFill>
                  <a:schemeClr val="bg1"/>
                </a:solidFill>
              </a:rPr>
              <a:t>是用来做</a:t>
            </a:r>
            <a:r>
              <a:rPr lang="zh-CN" altLang="en-US" dirty="0">
                <a:solidFill>
                  <a:srgbClr val="FF0000"/>
                </a:solidFill>
              </a:rPr>
              <a:t>基数统计</a:t>
            </a:r>
            <a:r>
              <a:rPr lang="zh-CN" altLang="en-US" dirty="0">
                <a:solidFill>
                  <a:schemeClr val="bg1"/>
                </a:solidFill>
              </a:rPr>
              <a:t>的。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HyperLogLog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的优点是，在输入元素的数量或者体积非常非常大时，计算基数所需的空间总是固定的、并且是很小的，因此每个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键只需要花费 </a:t>
            </a:r>
            <a:r>
              <a:rPr lang="en-US" altLang="zh-CN" dirty="0">
                <a:solidFill>
                  <a:schemeClr val="bg1"/>
                </a:solidFill>
              </a:rPr>
              <a:t>12 KB </a:t>
            </a:r>
            <a:r>
              <a:rPr lang="zh-CN" altLang="en-US" dirty="0">
                <a:solidFill>
                  <a:schemeClr val="bg1"/>
                </a:solidFill>
              </a:rPr>
              <a:t>内存，就可以计算接近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不同元素的基数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、它</a:t>
            </a:r>
            <a:r>
              <a:rPr lang="zh-CN" altLang="en-US" dirty="0">
                <a:solidFill>
                  <a:schemeClr val="bg1"/>
                </a:solidFill>
              </a:rPr>
              <a:t>是估计基数的算法，所以会有一定误差</a:t>
            </a:r>
            <a:r>
              <a:rPr lang="en-US" altLang="zh-CN" dirty="0">
                <a:solidFill>
                  <a:schemeClr val="bg1"/>
                </a:solidFill>
              </a:rPr>
              <a:t>0.81%</a:t>
            </a:r>
            <a:r>
              <a:rPr lang="zh-CN" altLang="en-US" dirty="0">
                <a:solidFill>
                  <a:schemeClr val="bg1"/>
                </a:solidFill>
              </a:rPr>
              <a:t>，而且无法获取具体的元素值。因此应用在对准确性不是很重要的场景，例如：</a:t>
            </a:r>
            <a:r>
              <a:rPr lang="en-US" altLang="zh-CN" dirty="0" err="1">
                <a:solidFill>
                  <a:schemeClr val="bg1"/>
                </a:solidFill>
              </a:rPr>
              <a:t>QQ</a:t>
            </a:r>
            <a:r>
              <a:rPr lang="zh-CN" altLang="en-US" dirty="0">
                <a:solidFill>
                  <a:schemeClr val="bg1"/>
                </a:solidFill>
              </a:rPr>
              <a:t>同时在线人数，网站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访问数量</a:t>
            </a:r>
            <a:r>
              <a:rPr lang="zh-CN" altLang="en-US" dirty="0" smtClean="0">
                <a:solidFill>
                  <a:schemeClr val="bg1"/>
                </a:solidFill>
              </a:rPr>
              <a:t>等等。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chemeClr val="bg1"/>
                </a:solidFill>
              </a:rPr>
              <a:t>因为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只会根据输入元素来计算基数，而</a:t>
            </a:r>
            <a:r>
              <a:rPr lang="zh-CN" altLang="en-US" dirty="0">
                <a:solidFill>
                  <a:srgbClr val="FF0000"/>
                </a:solidFill>
              </a:rPr>
              <a:t>不会储存输入元素</a:t>
            </a:r>
            <a:r>
              <a:rPr lang="zh-CN" altLang="en-US" dirty="0">
                <a:solidFill>
                  <a:schemeClr val="bg1"/>
                </a:solidFill>
              </a:rPr>
              <a:t>本身，所以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不能像集合那样，返回输入的各个元素。 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3" y="963290"/>
            <a:ext cx="8244441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数据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 3, 5, 7, 5, 7, 8}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那么这个数据集的基数集为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 3, 5 ,7, 8},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基数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不重复元素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基数估计就是在误差可接受的范围内，快速计算基数。 </a:t>
            </a:r>
          </a:p>
        </p:txBody>
      </p:sp>
    </p:spTree>
    <p:extLst>
      <p:ext uri="{BB962C8B-B14F-4D97-AF65-F5344CB8AC3E}">
        <p14:creationId xmlns:p14="http://schemas.microsoft.com/office/powerpoint/2010/main" val="12421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546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pfadd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将任意数量的元素添加到指定的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pfcount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返回给定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的基数估算</a:t>
            </a:r>
            <a:r>
              <a:rPr lang="zh-CN" altLang="en-US" sz="2800" dirty="0"/>
              <a:t>值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pfmerge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将多个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合并为一个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2" y="2355726"/>
            <a:ext cx="52006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04041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setrange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设置指定的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值为子字符串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mset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：一次设置多个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的值。成功返回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ok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表示所有的值都设置了，失败返回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表示没有任何值被设置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altLang="zh-CN" sz="2400" dirty="0" smtClean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54578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22" y="2571750"/>
            <a:ext cx="64944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04041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msetnx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</a:rPr>
              <a:t>一次设置多个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的值。成功返回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ok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表示所有的值都设置了，失败返回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表示没有任何值被设置，但是不会覆盖已经存在的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6"/>
          <a:stretch/>
        </p:blipFill>
        <p:spPr bwMode="auto">
          <a:xfrm>
            <a:off x="401564" y="2283718"/>
            <a:ext cx="59817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0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4" y="704041"/>
            <a:ext cx="8505945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get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</a:rPr>
              <a:t>获取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string</a:t>
            </a:r>
            <a:r>
              <a:rPr lang="zh-CN" altLang="en-US" sz="2400" dirty="0" smtClean="0">
                <a:solidFill>
                  <a:schemeClr val="bg1"/>
                </a:solidFill>
              </a:rPr>
              <a:t>值，如果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不存在返回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getset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的值，并返回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的旧值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getrange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：获取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值的子字符串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mget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：一次获取多个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的值，如果对应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不存在则对应返回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nil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：对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的值做加操作，并返回新的值；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不存在时，会设定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，原来的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incrby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：同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incr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，加指定值，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5" y="704041"/>
            <a:ext cx="7344816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decr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：对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值做减操作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decrby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：同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，减指定值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append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：给指定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的字符串追加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，返回新字符串值的长度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strlen</a:t>
            </a:r>
            <a:r>
              <a:rPr lang="zh-CN" altLang="en-US" sz="2400" dirty="0" smtClean="0">
                <a:solidFill>
                  <a:schemeClr val="bg1"/>
                </a:solidFill>
              </a:rPr>
              <a:t>：取指定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</a:rPr>
              <a:t>值的长度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/>
              <a:t>本章大纲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80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Redis入门概述</Template>
  <TotalTime>2948</TotalTime>
  <Words>2004</Words>
  <Application>Microsoft Office PowerPoint</Application>
  <PresentationFormat>全屏显示(16:9)</PresentationFormat>
  <Paragraphs>169</Paragraphs>
  <Slides>43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Black</vt:lpstr>
      <vt:lpstr> Redis的数据类型及操作</vt:lpstr>
      <vt:lpstr>本章大纲</vt:lpstr>
      <vt:lpstr>Redis中string类型及操作</vt:lpstr>
      <vt:lpstr>Redis中string类型及操作</vt:lpstr>
      <vt:lpstr>Redis中string类型及操作</vt:lpstr>
      <vt:lpstr>Redis中string类型及操作</vt:lpstr>
      <vt:lpstr>Redis中string类型及操作</vt:lpstr>
      <vt:lpstr>Redis中string类型及操作</vt:lpstr>
      <vt:lpstr>本章大纲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Redis中lists类型总结</vt:lpstr>
      <vt:lpstr>本章大纲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本章大纲</vt:lpstr>
      <vt:lpstr>Redis中set类型及操作</vt:lpstr>
      <vt:lpstr>Redis中set类型及操作</vt:lpstr>
      <vt:lpstr>Redis中set类型及操作</vt:lpstr>
      <vt:lpstr>Redis中set类型及操作</vt:lpstr>
      <vt:lpstr>Redis中set类型及操作</vt:lpstr>
      <vt:lpstr>Redis中set类型及操作</vt:lpstr>
      <vt:lpstr>本章大纲</vt:lpstr>
      <vt:lpstr>Redis中zset类型及操作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本章大纲</vt:lpstr>
      <vt:lpstr>Redis中HyperLogLog类型及操作</vt:lpstr>
      <vt:lpstr>Redis中HyperLogLog类型及操作</vt:lpstr>
      <vt:lpstr>Redis中HyperLogLog类型及操作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597</cp:revision>
  <dcterms:created xsi:type="dcterms:W3CDTF">2015-03-23T11:35:35Z</dcterms:created>
  <dcterms:modified xsi:type="dcterms:W3CDTF">2019-03-25T22:35:32Z</dcterms:modified>
</cp:coreProperties>
</file>