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85" r:id="rId3"/>
    <p:sldId id="265" r:id="rId4"/>
    <p:sldId id="357" r:id="rId5"/>
    <p:sldId id="358" r:id="rId6"/>
    <p:sldId id="359" r:id="rId7"/>
    <p:sldId id="346" r:id="rId8"/>
    <p:sldId id="360" r:id="rId9"/>
    <p:sldId id="361" r:id="rId10"/>
    <p:sldId id="362" r:id="rId11"/>
    <p:sldId id="363" r:id="rId12"/>
    <p:sldId id="270" r:id="rId13"/>
    <p:sldId id="393" r:id="rId14"/>
    <p:sldId id="391" r:id="rId15"/>
    <p:sldId id="394" r:id="rId16"/>
    <p:sldId id="396" r:id="rId17"/>
    <p:sldId id="397" r:id="rId18"/>
    <p:sldId id="386" r:id="rId19"/>
    <p:sldId id="387" r:id="rId20"/>
    <p:sldId id="388" r:id="rId21"/>
    <p:sldId id="364" r:id="rId22"/>
    <p:sldId id="365" r:id="rId23"/>
    <p:sldId id="366" r:id="rId24"/>
    <p:sldId id="367" r:id="rId25"/>
    <p:sldId id="389" r:id="rId26"/>
    <p:sldId id="368" r:id="rId27"/>
    <p:sldId id="370" r:id="rId28"/>
    <p:sldId id="369" r:id="rId29"/>
    <p:sldId id="271" r:id="rId30"/>
    <p:sldId id="398" r:id="rId31"/>
    <p:sldId id="399" r:id="rId32"/>
    <p:sldId id="400" r:id="rId33"/>
    <p:sldId id="371" r:id="rId34"/>
    <p:sldId id="372" r:id="rId35"/>
    <p:sldId id="373" r:id="rId36"/>
    <p:sldId id="374" r:id="rId37"/>
    <p:sldId id="375" r:id="rId38"/>
    <p:sldId id="376" r:id="rId39"/>
    <p:sldId id="378" r:id="rId40"/>
    <p:sldId id="377" r:id="rId41"/>
    <p:sldId id="379" r:id="rId42"/>
    <p:sldId id="383" r:id="rId43"/>
    <p:sldId id="326" r:id="rId44"/>
    <p:sldId id="328" r:id="rId45"/>
    <p:sldId id="384" r:id="rId46"/>
    <p:sldId id="390" r:id="rId47"/>
    <p:sldId id="403" r:id="rId48"/>
    <p:sldId id="406" r:id="rId49"/>
    <p:sldId id="408" r:id="rId50"/>
    <p:sldId id="409" r:id="rId51"/>
    <p:sldId id="347" r:id="rId52"/>
    <p:sldId id="348" r:id="rId53"/>
    <p:sldId id="349" r:id="rId54"/>
    <p:sldId id="385" r:id="rId55"/>
    <p:sldId id="404" r:id="rId56"/>
    <p:sldId id="316" r:id="rId57"/>
    <p:sldId id="405" r:id="rId5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05" autoAdjust="0"/>
  </p:normalViewPr>
  <p:slideViewPr>
    <p:cSldViewPr>
      <p:cViewPr varScale="1">
        <p:scale>
          <a:sx n="74" d="100"/>
          <a:sy n="74" d="100"/>
        </p:scale>
        <p:origin x="-1014" y="-150"/>
      </p:cViewPr>
      <p:guideLst>
        <p:guide orient="horz" pos="1620"/>
        <p:guide pos="28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3AB0175-4F28-4A5C-88E4-EEAF4B85F77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745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F836D35-76A8-4217-8B0C-7690A9984741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819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这一页不知道是什么意思？这个图需要讲解。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这是一个安全性的</a:t>
            </a:r>
            <a:r>
              <a:rPr lang="en-US" altLang="zh-CN" dirty="0" smtClean="0"/>
              <a:t>BUG</a:t>
            </a:r>
            <a:r>
              <a:rPr lang="zh-CN" altLang="en-US" smtClean="0"/>
              <a:t>。如果网站规定不能进行安全性测试，这个缺陷就是无效的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36D35-76A8-4217-8B0C-7690A9984741}" type="slidenum">
              <a:rPr lang="en-US" altLang="zh-CN" smtClean="0"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8133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P27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word</a:t>
            </a:r>
            <a:r>
              <a:rPr lang="zh-CN" altLang="en-US" smtClean="0">
                <a:latin typeface="Arial" panose="020B0604020202020204" pitchFamily="34" charset="0"/>
              </a:rPr>
              <a:t>的非正常关闭例子</a:t>
            </a: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350BAB-2387-4DEC-A5EC-C06743F946D1}" type="slidenum">
              <a:rPr lang="en-US" altLang="zh-CN" smtClean="0">
                <a:latin typeface="Arial" panose="020B0604020202020204" pitchFamily="34" charset="0"/>
              </a:rPr>
              <a:t>20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如何确保缺陷重现？</a:t>
            </a: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E167D2-9FD6-4CE7-AE93-C43B709CD1AD}" type="slidenum">
              <a:rPr lang="en-US" altLang="zh-CN" smtClean="0">
                <a:latin typeface="Arial" panose="020B0604020202020204" pitchFamily="34" charset="0"/>
              </a:rPr>
              <a:t>28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latin typeface="+mn-ea"/>
              </a:rPr>
              <a:t>N</a:t>
            </a:r>
            <a:r>
              <a:rPr lang="zh-CN" altLang="en-US" sz="1200" b="1" dirty="0" smtClean="0">
                <a:latin typeface="+mn-ea"/>
              </a:rPr>
              <a:t>个白色乒乓球，置入</a:t>
            </a:r>
            <a:r>
              <a:rPr lang="en-US" altLang="zh-CN" sz="1200" b="1" dirty="0" smtClean="0">
                <a:latin typeface="+mn-ea"/>
              </a:rPr>
              <a:t>M</a:t>
            </a:r>
            <a:r>
              <a:rPr lang="zh-CN" altLang="en-US" sz="1200" b="1" dirty="0" smtClean="0">
                <a:latin typeface="+mn-ea"/>
              </a:rPr>
              <a:t>个黑色的乒乓球，随即取出一部分，假设白色的有</a:t>
            </a:r>
            <a:r>
              <a:rPr lang="en-US" altLang="zh-CN" sz="1200" b="1" dirty="0" smtClean="0">
                <a:latin typeface="+mn-ea"/>
              </a:rPr>
              <a:t>n</a:t>
            </a:r>
            <a:r>
              <a:rPr lang="zh-CN" altLang="en-US" sz="1200" b="1" dirty="0" smtClean="0">
                <a:latin typeface="+mn-ea"/>
              </a:rPr>
              <a:t>个，黑色的有</a:t>
            </a:r>
            <a:r>
              <a:rPr lang="en-US" altLang="zh-CN" sz="1200" b="1" dirty="0" smtClean="0">
                <a:latin typeface="+mn-ea"/>
              </a:rPr>
              <a:t>m</a:t>
            </a:r>
            <a:r>
              <a:rPr lang="zh-CN" altLang="en-US" sz="1200" b="1" dirty="0" smtClean="0">
                <a:latin typeface="+mn-ea"/>
              </a:rPr>
              <a:t>个</a:t>
            </a:r>
            <a:endParaRPr lang="en-US" altLang="zh-CN" sz="1200" b="1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36D35-76A8-4217-8B0C-7690A9984741}" type="slidenum">
              <a:rPr lang="en-US" altLang="zh-CN" smtClean="0"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415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36D35-76A8-4217-8B0C-7690A9984741}" type="slidenum">
              <a:rPr lang="en-US" altLang="zh-CN" smtClean="0"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415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还有</a:t>
            </a:r>
            <a:r>
              <a:rPr lang="en-US" altLang="zh-CN" dirty="0" err="1" smtClean="0"/>
              <a:t>halstead</a:t>
            </a:r>
            <a:r>
              <a:rPr lang="zh-CN" altLang="en-US" dirty="0" smtClean="0"/>
              <a:t>模型 </a:t>
            </a:r>
            <a:r>
              <a:rPr lang="en-US" altLang="zh-CN" smtClean="0"/>
              <a:t>N=V/30000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36D35-76A8-4217-8B0C-7690A9984741}" type="slidenum">
              <a:rPr lang="en-US" altLang="zh-CN" smtClean="0"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41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1795462"/>
            <a:ext cx="7772400" cy="82154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42950"/>
            <a:ext cx="7772400" cy="10287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571750"/>
            <a:ext cx="7010400" cy="120015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3F04-6514-4734-848C-F892F99C270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-164554"/>
            <a:ext cx="8001000" cy="912019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4683919"/>
            <a:ext cx="19812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19812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A985E-BE02-4E5A-8B89-C24F6CB4E83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14300"/>
            <a:ext cx="6096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709613" y="114300"/>
            <a:ext cx="6096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89" y="1113235"/>
            <a:ext cx="7666037" cy="34813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53200" y="4683919"/>
            <a:ext cx="19812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14300"/>
            <a:ext cx="6096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709613" y="114300"/>
            <a:ext cx="6096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89" y="1113235"/>
            <a:ext cx="7666037" cy="34813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53200" y="4683919"/>
            <a:ext cx="19812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14300"/>
            <a:ext cx="6096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709613" y="114300"/>
            <a:ext cx="6096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89" y="1113235"/>
            <a:ext cx="7666037" cy="34813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53200" y="4683919"/>
            <a:ext cx="19812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28600"/>
            <a:ext cx="8001000" cy="91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14450"/>
            <a:ext cx="8001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681540"/>
            <a:ext cx="7958138" cy="82153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4" r:id="rId5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demo.testfire.net/index.j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dirty="0" smtClean="0">
                <a:ea typeface="华文隶书" panose="02010800040101010101" pitchFamily="2" charset="-122"/>
              </a:rPr>
              <a:t>软件测试实用教程</a:t>
            </a:r>
            <a:r>
              <a:rPr lang="en-US" altLang="zh-CN" sz="6000" b="1" dirty="0" smtClean="0">
                <a:ea typeface="华文隶书" panose="02010800040101010101" pitchFamily="2" charset="-122"/>
              </a:rPr>
              <a:t/>
            </a:r>
            <a:br>
              <a:rPr lang="en-US" altLang="zh-CN" sz="6000" b="1" dirty="0" smtClean="0">
                <a:ea typeface="华文隶书" panose="02010800040101010101" pitchFamily="2" charset="-122"/>
              </a:rPr>
            </a:br>
            <a:r>
              <a:rPr lang="en-US" altLang="zh-CN" sz="6000" b="1" dirty="0" smtClean="0">
                <a:ea typeface="华文隶书" panose="02010800040101010101" pitchFamily="2" charset="-122"/>
              </a:rPr>
              <a:t>——</a:t>
            </a:r>
            <a:r>
              <a:rPr lang="zh-CN" altLang="en-US" sz="6000" b="1" dirty="0" smtClean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PartIII    </a:t>
            </a:r>
            <a:r>
              <a:rPr lang="zh-CN" altLang="en-US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15566"/>
            <a:ext cx="8424936" cy="3200400"/>
          </a:xfrm>
        </p:spPr>
        <p:txBody>
          <a:bodyPr/>
          <a:lstStyle/>
          <a:p>
            <a:pPr algn="just" eaLnBrk="1" hangingPunct="1"/>
            <a:r>
              <a:rPr lang="zh-CN" altLang="en-US" sz="3400" b="1" dirty="0" smtClean="0"/>
              <a:t>测试用例修改更新策略（续）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b="1" dirty="0" smtClean="0"/>
              <a:t>若新版本中原有的产品特性发生变化，但属于功能增强，则原有测试用例仅对原版本有效，此时不能修改测试用例，只能增加新的测试用例，新增测试用例仅对当前版本有效</a:t>
            </a:r>
          </a:p>
          <a:p>
            <a:pPr lvl="1"/>
            <a:r>
              <a:rPr lang="zh-CN" altLang="en-US" b="1" dirty="0" smtClean="0"/>
              <a:t>若新版本中原有产品特性发生变化，且属于完全新增的特性，则需针对新增的特性补充新的测试用例，此时，原有测试用例对原版本和当前版本都有效，新增测试用例仅对当前版本有效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1" y="843558"/>
            <a:ext cx="8001000" cy="3200400"/>
          </a:xfrm>
        </p:spPr>
        <p:txBody>
          <a:bodyPr/>
          <a:lstStyle/>
          <a:p>
            <a:pPr algn="just" eaLnBrk="1" hangingPunct="1"/>
            <a:r>
              <a:rPr lang="zh-CN" altLang="en-US" sz="3400" b="1" dirty="0" smtClean="0"/>
              <a:t>典型测试用例生命周期</a:t>
            </a:r>
            <a:endParaRPr lang="zh-CN" altLang="en-US" b="1" dirty="0" smtClean="0"/>
          </a:p>
        </p:txBody>
      </p:sp>
      <p:pic>
        <p:nvPicPr>
          <p:cNvPr id="26630" name="Picture 2" descr="10t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4" y="1875235"/>
            <a:ext cx="8664575" cy="182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15566"/>
            <a:ext cx="8424936" cy="3200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/>
              <a:t>软件缺陷的定义</a:t>
            </a:r>
          </a:p>
          <a:p>
            <a:pPr lvl="1" eaLnBrk="1" hangingPunct="1">
              <a:defRPr/>
            </a:pPr>
            <a:r>
              <a:rPr lang="zh-CN" altLang="en-US" b="1" dirty="0"/>
              <a:t>软件未达到需求规格说明书中指明的功能。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软件</a:t>
            </a:r>
            <a:r>
              <a:rPr lang="zh-CN" altLang="en-US" b="1" dirty="0"/>
              <a:t>出现了需求规格说明书中指明不会出现的错。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软件</a:t>
            </a:r>
            <a:r>
              <a:rPr lang="zh-CN" altLang="en-US" b="1" dirty="0"/>
              <a:t>功能超出需求规格说明书中指明的范围。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软件</a:t>
            </a:r>
            <a:r>
              <a:rPr lang="zh-CN" altLang="en-US" b="1" dirty="0"/>
              <a:t>未达到需求规格说明书中虽未指出但应达到的目标。 </a:t>
            </a:r>
          </a:p>
          <a:p>
            <a:pPr lvl="1" eaLnBrk="1" hangingPunct="1">
              <a:defRPr/>
            </a:pPr>
            <a:r>
              <a:rPr lang="zh-CN" altLang="en-US" b="1" dirty="0">
                <a:sym typeface="+mn-ea"/>
              </a:rPr>
              <a:t>软件测试员认为软件难以理解、不易使用、运行速度缓慢，或者最终用户认为不好。</a:t>
            </a:r>
            <a:endParaRPr lang="zh-CN" altLang="en-US" b="1" dirty="0"/>
          </a:p>
          <a:p>
            <a:pPr>
              <a:defRPr/>
            </a:pP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b="1" dirty="0" smtClean="0"/>
          </a:p>
          <a:p>
            <a:pPr lvl="1" eaLnBrk="1" hangingPunct="1">
              <a:defRPr/>
            </a:pPr>
            <a:endParaRPr lang="en-US" altLang="zh-CN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43558"/>
            <a:ext cx="8604448" cy="3481388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sz="3400" b="1" dirty="0"/>
              <a:t>缺陷的产生</a:t>
            </a:r>
            <a:endParaRPr lang="en-US" altLang="zh-CN" sz="3400" b="1" dirty="0"/>
          </a:p>
          <a:p>
            <a:pPr lvl="1">
              <a:lnSpc>
                <a:spcPts val="3120"/>
              </a:lnSpc>
              <a:spcBef>
                <a:spcPts val="0"/>
              </a:spcBef>
              <a:defRPr/>
            </a:pPr>
            <a:r>
              <a:rPr lang="zh-CN" altLang="en-US" sz="2600" b="1" dirty="0"/>
              <a:t>技术问题</a:t>
            </a:r>
          </a:p>
          <a:p>
            <a:pPr lvl="2" eaLnBrk="1" hangingPunct="1">
              <a:lnSpc>
                <a:spcPts val="312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算法错误，语法错误，计算和精度问题，接口参数传递不匹配</a:t>
            </a:r>
            <a:endParaRPr lang="en-US" altLang="zh-CN" sz="2400" b="1" dirty="0"/>
          </a:p>
          <a:p>
            <a:pPr lvl="1">
              <a:lnSpc>
                <a:spcPts val="3120"/>
              </a:lnSpc>
              <a:spcBef>
                <a:spcPts val="0"/>
              </a:spcBef>
              <a:defRPr/>
            </a:pPr>
            <a:r>
              <a:rPr lang="zh-CN" altLang="en-US" sz="2600" b="1" dirty="0"/>
              <a:t>团队工作</a:t>
            </a:r>
            <a:endParaRPr lang="en-US" altLang="zh-CN" sz="2600" b="1" dirty="0"/>
          </a:p>
          <a:p>
            <a:pPr lvl="2" eaLnBrk="1" hangingPunct="1">
              <a:lnSpc>
                <a:spcPts val="312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误解、沟通不充分</a:t>
            </a:r>
            <a:endParaRPr lang="en-US" altLang="zh-CN" sz="2400" b="1" dirty="0"/>
          </a:p>
          <a:p>
            <a:pPr lvl="1">
              <a:lnSpc>
                <a:spcPts val="3120"/>
              </a:lnSpc>
              <a:spcBef>
                <a:spcPts val="0"/>
              </a:spcBef>
              <a:defRPr/>
            </a:pPr>
            <a:r>
              <a:rPr lang="zh-CN" altLang="en-US" sz="2600" b="1" dirty="0"/>
              <a:t>软件本身</a:t>
            </a:r>
            <a:endParaRPr lang="en-US" altLang="zh-CN" sz="2600" b="1" dirty="0"/>
          </a:p>
          <a:p>
            <a:pPr lvl="2" eaLnBrk="1" hangingPunct="1">
              <a:lnSpc>
                <a:spcPts val="312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文档错误、用户使用场合</a:t>
            </a:r>
          </a:p>
          <a:p>
            <a:pPr lvl="2" eaLnBrk="1" hangingPunct="1">
              <a:lnSpc>
                <a:spcPts val="312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时间上不协调或不一致性所带来的问题</a:t>
            </a:r>
          </a:p>
          <a:p>
            <a:pPr lvl="2" eaLnBrk="1" hangingPunct="1">
              <a:lnSpc>
                <a:spcPts val="312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 smtClean="0"/>
              <a:t>系统自我</a:t>
            </a:r>
            <a:r>
              <a:rPr lang="zh-CN" altLang="en-US" sz="2400" b="1" dirty="0"/>
              <a:t>恢复或数据的异地备份、灾难性恢复等问题</a:t>
            </a:r>
          </a:p>
          <a:p>
            <a:pPr lvl="1" eaLnBrk="1" hangingPunct="1">
              <a:spcBef>
                <a:spcPts val="0"/>
              </a:spcBef>
              <a:defRPr/>
            </a:pPr>
            <a:endParaRPr lang="zh-CN" altLang="en-US" sz="26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2" y="77857"/>
            <a:ext cx="8001000" cy="621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470" y="1439227"/>
            <a:ext cx="3252470" cy="157067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/>
              <a:t>思考：为什么需求阶段缺陷最多？</a:t>
            </a:r>
          </a:p>
          <a:p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94537" y="-308570"/>
            <a:ext cx="8001000" cy="91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grpSp>
        <p:nvGrpSpPr>
          <p:cNvPr id="6" name="组合 18"/>
          <p:cNvGrpSpPr/>
          <p:nvPr/>
        </p:nvGrpSpPr>
        <p:grpSpPr bwMode="auto">
          <a:xfrm>
            <a:off x="3720444" y="1436512"/>
            <a:ext cx="4591419" cy="3188605"/>
            <a:chOff x="2454275" y="1616075"/>
            <a:chExt cx="4114800" cy="3975101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454275" y="1616075"/>
              <a:ext cx="4114800" cy="3975101"/>
            </a:xfrm>
            <a:prstGeom prst="ellipse">
              <a:avLst/>
            </a:prstGeom>
            <a:solidFill>
              <a:srgbClr val="92D050"/>
            </a:solidFill>
            <a:ln w="28575">
              <a:noFill/>
              <a:rou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reflection blurRad="6350" stA="55000" endA="300" endPos="45500" dir="5400000" sy="-100000" algn="bl" rotWithShape="0"/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4511675" y="1616075"/>
              <a:ext cx="128588" cy="2082195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3611563" y="3698270"/>
              <a:ext cx="900113" cy="1703614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582863" y="2941108"/>
              <a:ext cx="1928813" cy="757162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 flipV="1">
              <a:off x="3354388" y="1994656"/>
              <a:ext cx="1157288" cy="1703614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773215" y="1626996"/>
              <a:ext cx="642938" cy="7571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en-US" sz="1800" b="1" dirty="0">
                <a:solidFill>
                  <a:schemeClr val="bg2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其  他</a:t>
              </a: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10%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768850" y="3168014"/>
              <a:ext cx="1617753" cy="13250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软件产品说明书（需求）</a:t>
              </a: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56%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711450" y="2308927"/>
              <a:ext cx="1157288" cy="9464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en-US" sz="1800" b="1" dirty="0">
                <a:solidFill>
                  <a:schemeClr val="bg2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编写代码</a:t>
              </a: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7%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097213" y="3887561"/>
              <a:ext cx="642938" cy="7571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设  计27%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001000" cy="3200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400" b="1" dirty="0"/>
              <a:t>为什么需求阶段缺陷最多？</a:t>
            </a:r>
            <a:endParaRPr lang="en-US" altLang="zh-CN" sz="3400" b="1" dirty="0"/>
          </a:p>
          <a:p>
            <a:pPr lvl="1" algn="just" eaLnBrk="1" hangingPunct="1">
              <a:defRPr/>
            </a:pPr>
            <a:r>
              <a:rPr lang="zh-CN" altLang="en-US" b="1" dirty="0"/>
              <a:t>需求：沟通难度</a:t>
            </a:r>
            <a:endParaRPr lang="en-US" altLang="zh-CN" b="1" dirty="0"/>
          </a:p>
          <a:p>
            <a:pPr lvl="1" algn="just" eaLnBrk="1" hangingPunct="1">
              <a:defRPr/>
            </a:pPr>
            <a:r>
              <a:rPr lang="zh-CN" altLang="en-US" b="1" dirty="0"/>
              <a:t>未设计、开发在黑暗中摸索前行</a:t>
            </a:r>
            <a:endParaRPr lang="en-US" altLang="zh-CN" b="1" dirty="0"/>
          </a:p>
          <a:p>
            <a:pPr lvl="1" algn="just" eaLnBrk="1" hangingPunct="1">
              <a:defRPr/>
            </a:pPr>
            <a:r>
              <a:rPr lang="zh-CN" altLang="en-US" b="1" dirty="0"/>
              <a:t>忽视文档的重要作用</a:t>
            </a:r>
            <a:endParaRPr lang="en-US" altLang="zh-CN" b="1" dirty="0"/>
          </a:p>
          <a:p>
            <a:pPr lvl="1" algn="just" eaLnBrk="1" hangingPunct="1">
              <a:defRPr/>
            </a:pPr>
            <a:r>
              <a:rPr lang="zh-CN" altLang="en-US" b="1" dirty="0"/>
              <a:t>需求变动导致信息不一致</a:t>
            </a:r>
            <a:endParaRPr lang="en-US" altLang="zh-CN" b="1" dirty="0"/>
          </a:p>
          <a:p>
            <a:pPr lvl="1" algn="just" eaLnBrk="1" hangingPunct="1">
              <a:defRPr/>
            </a:pPr>
            <a:r>
              <a:rPr lang="zh-CN" altLang="en-US" b="1" dirty="0"/>
              <a:t>团队合作不够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-236562"/>
            <a:ext cx="8001000" cy="91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576" y="759224"/>
            <a:ext cx="8280920" cy="3481388"/>
          </a:xfrm>
        </p:spPr>
        <p:txBody>
          <a:bodyPr/>
          <a:lstStyle/>
          <a:p>
            <a:pPr lvl="1" algn="just" eaLnBrk="1" hangingPunct="1">
              <a:defRPr/>
            </a:pPr>
            <a:r>
              <a:rPr lang="zh-CN" altLang="en-US" sz="2600" b="1" dirty="0"/>
              <a:t>软件在从需求、设计、编码、测试一直到交付用户公开使用后的过程中，都有可能产生和发现缺陷。</a:t>
            </a:r>
            <a:endParaRPr lang="en-US" altLang="zh-CN" sz="2600" b="1" dirty="0"/>
          </a:p>
          <a:p>
            <a:pPr lvl="1" algn="just" eaLnBrk="1" hangingPunct="1">
              <a:defRPr/>
            </a:pPr>
            <a:r>
              <a:rPr lang="zh-CN" altLang="en-US" sz="2600" b="1" dirty="0"/>
              <a:t>随着整个开发过程的时间推移，更正缺陷或修复问题的费用呈几何级数增长。</a:t>
            </a:r>
          </a:p>
          <a:p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 bwMode="auto">
          <a:xfrm>
            <a:off x="866160" y="2913798"/>
            <a:ext cx="7397750" cy="2011561"/>
            <a:chOff x="0" y="1797"/>
            <a:chExt cx="5284" cy="1891"/>
          </a:xfrm>
        </p:grpSpPr>
        <p:sp>
          <p:nvSpPr>
            <p:cNvPr id="6" name="AutoShape 5"/>
            <p:cNvSpPr>
              <a:spLocks noChangeAspect="1" noChangeArrowheads="1" noTextEdit="1"/>
            </p:cNvSpPr>
            <p:nvPr/>
          </p:nvSpPr>
          <p:spPr bwMode="auto">
            <a:xfrm>
              <a:off x="0" y="1797"/>
              <a:ext cx="5284" cy="18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10" y="0"/>
                </a:cxn>
                <a:cxn ang="0">
                  <a:pos x="4169" y="0"/>
                </a:cxn>
                <a:cxn ang="0">
                  <a:pos x="4060" y="69"/>
                </a:cxn>
                <a:cxn ang="0">
                  <a:pos x="0" y="69"/>
                </a:cxn>
              </a:cxnLst>
              <a:rect l="0" t="0" r="r" b="b"/>
              <a:pathLst>
                <a:path w="4169" h="69">
                  <a:moveTo>
                    <a:pt x="0" y="69"/>
                  </a:moveTo>
                  <a:lnTo>
                    <a:pt x="110" y="0"/>
                  </a:lnTo>
                  <a:lnTo>
                    <a:pt x="4169" y="0"/>
                  </a:lnTo>
                  <a:lnTo>
                    <a:pt x="4060" y="69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712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20" y="1964"/>
              <a:ext cx="3989" cy="127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7">
                  <a:moveTo>
                    <a:pt x="0" y="7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712" y="2979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12" y="2723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712" y="2467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712" y="2211"/>
              <a:ext cx="4097" cy="7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712" y="1964"/>
              <a:ext cx="4097" cy="6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7">
                  <a:moveTo>
                    <a:pt x="0" y="7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4169" y="0"/>
                </a:cxn>
                <a:cxn ang="0">
                  <a:pos x="4060" y="69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4169" y="0"/>
                </a:cxn>
              </a:cxnLst>
              <a:rect l="0" t="0" r="r" b="b"/>
              <a:pathLst>
                <a:path w="4169" h="69">
                  <a:moveTo>
                    <a:pt x="4169" y="0"/>
                  </a:moveTo>
                  <a:lnTo>
                    <a:pt x="4060" y="69"/>
                  </a:lnTo>
                  <a:lnTo>
                    <a:pt x="0" y="69"/>
                  </a:lnTo>
                  <a:lnTo>
                    <a:pt x="110" y="0"/>
                  </a:lnTo>
                  <a:lnTo>
                    <a:pt x="4169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712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noFill/>
            <a:ln w="17463">
              <a:solidFill>
                <a:srgbClr val="80808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820" y="1964"/>
              <a:ext cx="3989" cy="1271"/>
            </a:xfrm>
            <a:prstGeom prst="rect">
              <a:avLst/>
            </a:prstGeom>
            <a:noFill/>
            <a:ln w="17463">
              <a:solidFill>
                <a:srgbClr val="80808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1273" y="3186"/>
              <a:ext cx="107" cy="118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0" y="69"/>
                </a:cxn>
                <a:cxn ang="0">
                  <a:pos x="109" y="0"/>
                </a:cxn>
                <a:cxn ang="0">
                  <a:pos x="109" y="49"/>
                </a:cxn>
                <a:cxn ang="0">
                  <a:pos x="0" y="118"/>
                </a:cxn>
              </a:cxnLst>
              <a:rect l="0" t="0" r="r" b="b"/>
              <a:pathLst>
                <a:path w="109" h="118">
                  <a:moveTo>
                    <a:pt x="0" y="118"/>
                  </a:moveTo>
                  <a:lnTo>
                    <a:pt x="0" y="69"/>
                  </a:lnTo>
                  <a:lnTo>
                    <a:pt x="109" y="0"/>
                  </a:lnTo>
                  <a:lnTo>
                    <a:pt x="109" y="49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949" y="3255"/>
              <a:ext cx="324" cy="49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949" y="3186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8" y="0"/>
                </a:cxn>
                <a:cxn ang="0">
                  <a:pos x="109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8" h="69">
                  <a:moveTo>
                    <a:pt x="329" y="69"/>
                  </a:moveTo>
                  <a:lnTo>
                    <a:pt x="438" y="0"/>
                  </a:lnTo>
                  <a:lnTo>
                    <a:pt x="109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2071" y="3107"/>
              <a:ext cx="107" cy="197"/>
            </a:xfrm>
            <a:custGeom>
              <a:avLst/>
              <a:gdLst/>
              <a:ahLst/>
              <a:cxnLst>
                <a:cxn ang="0">
                  <a:pos x="0" y="197"/>
                </a:cxn>
                <a:cxn ang="0">
                  <a:pos x="0" y="79"/>
                </a:cxn>
                <a:cxn ang="0">
                  <a:pos x="109" y="0"/>
                </a:cxn>
                <a:cxn ang="0">
                  <a:pos x="109" y="128"/>
                </a:cxn>
                <a:cxn ang="0">
                  <a:pos x="0" y="197"/>
                </a:cxn>
              </a:cxnLst>
              <a:rect l="0" t="0" r="r" b="b"/>
              <a:pathLst>
                <a:path w="109" h="197">
                  <a:moveTo>
                    <a:pt x="0" y="197"/>
                  </a:moveTo>
                  <a:lnTo>
                    <a:pt x="0" y="79"/>
                  </a:lnTo>
                  <a:lnTo>
                    <a:pt x="109" y="0"/>
                  </a:lnTo>
                  <a:lnTo>
                    <a:pt x="109" y="128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747" y="3186"/>
              <a:ext cx="324" cy="118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1747" y="3107"/>
              <a:ext cx="431" cy="79"/>
            </a:xfrm>
            <a:custGeom>
              <a:avLst/>
              <a:gdLst/>
              <a:ahLst/>
              <a:cxnLst>
                <a:cxn ang="0">
                  <a:pos x="330" y="7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79"/>
                </a:cxn>
                <a:cxn ang="0">
                  <a:pos x="330" y="79"/>
                </a:cxn>
              </a:cxnLst>
              <a:rect l="0" t="0" r="r" b="b"/>
              <a:pathLst>
                <a:path w="439" h="79">
                  <a:moveTo>
                    <a:pt x="330" y="7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79"/>
                  </a:lnTo>
                  <a:lnTo>
                    <a:pt x="330" y="7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2869" y="3038"/>
              <a:ext cx="107" cy="266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0" y="79"/>
                </a:cxn>
                <a:cxn ang="0">
                  <a:pos x="109" y="0"/>
                </a:cxn>
                <a:cxn ang="0">
                  <a:pos x="109" y="197"/>
                </a:cxn>
                <a:cxn ang="0">
                  <a:pos x="0" y="266"/>
                </a:cxn>
              </a:cxnLst>
              <a:rect l="0" t="0" r="r" b="b"/>
              <a:pathLst>
                <a:path w="109" h="266">
                  <a:moveTo>
                    <a:pt x="0" y="266"/>
                  </a:moveTo>
                  <a:lnTo>
                    <a:pt x="0" y="79"/>
                  </a:lnTo>
                  <a:lnTo>
                    <a:pt x="109" y="0"/>
                  </a:lnTo>
                  <a:lnTo>
                    <a:pt x="109" y="197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545" y="3117"/>
              <a:ext cx="324" cy="187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2545" y="3038"/>
              <a:ext cx="431" cy="79"/>
            </a:xfrm>
            <a:custGeom>
              <a:avLst/>
              <a:gdLst/>
              <a:ahLst/>
              <a:cxnLst>
                <a:cxn ang="0">
                  <a:pos x="330" y="7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79"/>
                </a:cxn>
                <a:cxn ang="0">
                  <a:pos x="330" y="79"/>
                </a:cxn>
              </a:cxnLst>
              <a:rect l="0" t="0" r="r" b="b"/>
              <a:pathLst>
                <a:path w="439" h="79">
                  <a:moveTo>
                    <a:pt x="330" y="7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79"/>
                  </a:lnTo>
                  <a:lnTo>
                    <a:pt x="330" y="7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3666" y="2930"/>
              <a:ext cx="108" cy="374"/>
            </a:xfrm>
            <a:custGeom>
              <a:avLst/>
              <a:gdLst/>
              <a:ahLst/>
              <a:cxnLst>
                <a:cxn ang="0">
                  <a:pos x="0" y="374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305"/>
                </a:cxn>
                <a:cxn ang="0">
                  <a:pos x="0" y="374"/>
                </a:cxn>
              </a:cxnLst>
              <a:rect l="0" t="0" r="r" b="b"/>
              <a:pathLst>
                <a:path w="110" h="374">
                  <a:moveTo>
                    <a:pt x="0" y="374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305"/>
                  </a:lnTo>
                  <a:lnTo>
                    <a:pt x="0" y="374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343" y="2999"/>
              <a:ext cx="323" cy="305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3343" y="2930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9" h="69">
                  <a:moveTo>
                    <a:pt x="329" y="6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4464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141" y="2033"/>
              <a:ext cx="323" cy="1271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4141" y="1964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9" h="69">
                  <a:moveTo>
                    <a:pt x="329" y="6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V="1">
              <a:off x="712" y="2033"/>
              <a:ext cx="1" cy="127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712" y="3304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>
              <a:off x="712" y="3058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>
              <a:off x="712" y="2802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H="1">
              <a:off x="712" y="2546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H="1">
              <a:off x="712" y="2289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712" y="2033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567" y="3203"/>
              <a:ext cx="114" cy="2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09" y="2976"/>
              <a:ext cx="167" cy="2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20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509" y="2704"/>
              <a:ext cx="167" cy="2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40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509" y="2432"/>
              <a:ext cx="167" cy="2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60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509" y="2160"/>
              <a:ext cx="167" cy="2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80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460" y="1933"/>
              <a:ext cx="251" cy="2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712" y="3304"/>
              <a:ext cx="399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712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1510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2308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3106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3904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4702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764" y="3339"/>
              <a:ext cx="824" cy="2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编制说明书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1632" y="3339"/>
              <a:ext cx="660" cy="2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设计阶段</a:t>
              </a: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2403" y="3339"/>
              <a:ext cx="660" cy="2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编写代码</a:t>
              </a: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3368" y="3339"/>
              <a:ext cx="330" cy="2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测试</a:t>
              </a: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4184" y="3339"/>
              <a:ext cx="330" cy="2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发布</a:t>
              </a:r>
            </a:p>
          </p:txBody>
        </p:sp>
      </p:grpSp>
      <p:sp>
        <p:nvSpPr>
          <p:cNvPr id="61" name="Rectangle 2"/>
          <p:cNvSpPr txBox="1">
            <a:spLocks noChangeArrowheads="1"/>
          </p:cNvSpPr>
          <p:nvPr/>
        </p:nvSpPr>
        <p:spPr bwMode="auto">
          <a:xfrm>
            <a:off x="564535" y="-308570"/>
            <a:ext cx="8001000" cy="91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ptop" descr="纸莎草纸"/>
          <p:cNvSpPr>
            <a:spLocks noEditPoints="1" noChangeArrowheads="1"/>
          </p:cNvSpPr>
          <p:nvPr/>
        </p:nvSpPr>
        <p:spPr bwMode="auto">
          <a:xfrm>
            <a:off x="684074" y="1369256"/>
            <a:ext cx="7903200" cy="341731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5685" y="1804764"/>
            <a:ext cx="5183187" cy="19820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800" b="1" dirty="0">
                <a:solidFill>
                  <a:srgbClr val="CC3399"/>
                </a:solidFill>
                <a:latin typeface="Arial Black" panose="020B0A04020102020204" pitchFamily="34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必须意识到</a:t>
            </a:r>
            <a:r>
              <a:rPr lang="zh-CN" altLang="en-US" sz="2800" b="1" dirty="0" smtClean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： </a:t>
            </a:r>
            <a:r>
              <a:rPr lang="zh-CN" altLang="en-US" sz="2400" b="1" dirty="0" smtClean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需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求评审很重要！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</a:t>
            </a:r>
            <a:r>
              <a:rPr lang="zh-CN" altLang="en-US" sz="2400" b="1" dirty="0" smtClean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设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计评审不可少！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</a:t>
            </a:r>
            <a:r>
              <a:rPr lang="zh-CN" altLang="en-US" sz="2400" b="1" dirty="0" smtClean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文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档更新要及时！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</a:t>
            </a:r>
            <a:r>
              <a:rPr lang="zh-CN" altLang="en-US" sz="2400" b="1" dirty="0" smtClean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开发测试要思考！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62990" y="-236562"/>
            <a:ext cx="8001000" cy="91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9582"/>
            <a:ext cx="8001000" cy="3200400"/>
          </a:xfrm>
        </p:spPr>
        <p:txBody>
          <a:bodyPr/>
          <a:lstStyle/>
          <a:p>
            <a:pPr eaLnBrk="1" hangingPunct="1">
              <a:lnSpc>
                <a:spcPts val="4000"/>
              </a:lnSpc>
              <a:spcBef>
                <a:spcPts val="0"/>
              </a:spcBef>
              <a:defRPr/>
            </a:pPr>
            <a:r>
              <a:rPr lang="zh-CN" altLang="en-US" sz="3400" b="1" dirty="0"/>
              <a:t>缺陷管理概述</a:t>
            </a:r>
            <a:endParaRPr lang="en-US" altLang="zh-CN" sz="3400" b="1" dirty="0"/>
          </a:p>
          <a:p>
            <a:pPr lvl="1" eaLnBrk="1" hangingPunct="1">
              <a:lnSpc>
                <a:spcPts val="4000"/>
              </a:lnSpc>
              <a:spcBef>
                <a:spcPts val="0"/>
              </a:spcBef>
            </a:pPr>
            <a:r>
              <a:rPr lang="zh-CN" altLang="en-US" b="1" dirty="0" smtClean="0"/>
              <a:t>缺陷管理：是在软件生命周期中识别和管理缺陷的过程（从缺陷的识别到缺陷的解决关闭），确保缺陷被跟踪管理而不丢失。</a:t>
            </a:r>
          </a:p>
          <a:p>
            <a:pPr lvl="1" eaLnBrk="1" hangingPunct="1">
              <a:lnSpc>
                <a:spcPts val="4000"/>
              </a:lnSpc>
              <a:spcBef>
                <a:spcPts val="0"/>
              </a:spcBef>
            </a:pPr>
            <a:r>
              <a:rPr lang="zh-CN" altLang="en-US" b="1" dirty="0" smtClean="0"/>
              <a:t>一般的，需要跟踪管理工具来帮助进行缺陷的全流程管理。 （</a:t>
            </a:r>
            <a:r>
              <a:rPr lang="en-US" altLang="zh-CN" b="1" dirty="0" err="1" smtClean="0"/>
              <a:t>bugfree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bugzilla</a:t>
            </a:r>
            <a:r>
              <a:rPr lang="zh-CN" altLang="en-US" b="1" dirty="0" smtClean="0"/>
              <a:t>、禅道、</a:t>
            </a:r>
            <a:r>
              <a:rPr lang="en-US" altLang="zh-CN" b="1" dirty="0" err="1" smtClean="0"/>
              <a:t>redmine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jira</a:t>
            </a:r>
            <a:r>
              <a:rPr lang="zh-CN" altLang="en-US" b="1" dirty="0" smtClean="0"/>
              <a:t>）</a:t>
            </a:r>
          </a:p>
          <a:p>
            <a:pPr lvl="1" eaLnBrk="1" hangingPunct="1"/>
            <a:endParaRPr lang="en-US" altLang="zh-CN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31590"/>
            <a:ext cx="8001000" cy="3200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3400" b="1" dirty="0" smtClean="0"/>
              <a:t>缺陷管理的概述</a:t>
            </a:r>
            <a:endParaRPr lang="en-US" altLang="zh-CN" sz="34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 smtClean="0"/>
              <a:t>缺陷</a:t>
            </a:r>
            <a:r>
              <a:rPr lang="zh-CN" altLang="en-US" b="1" dirty="0"/>
              <a:t>的属性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 smtClean="0"/>
              <a:t>缺陷</a:t>
            </a:r>
            <a:r>
              <a:rPr lang="zh-CN" altLang="en-US" b="1" dirty="0"/>
              <a:t>报告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 smtClean="0"/>
              <a:t>缺陷</a:t>
            </a:r>
            <a:r>
              <a:rPr lang="zh-CN" altLang="en-US" b="1" dirty="0"/>
              <a:t>跟踪和管理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章  测试过程管理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31590"/>
            <a:ext cx="8001000" cy="3200400"/>
          </a:xfrm>
        </p:spPr>
        <p:txBody>
          <a:bodyPr/>
          <a:lstStyle/>
          <a:p>
            <a:pPr eaLnBrk="1" hangingPunct="1"/>
            <a:r>
              <a:rPr lang="zh-CN" altLang="en-US" sz="3400" b="1" dirty="0" smtClean="0"/>
              <a:t>本章重点</a:t>
            </a:r>
          </a:p>
          <a:p>
            <a:pPr lvl="1" eaLnBrk="1" hangingPunct="1"/>
            <a:r>
              <a:rPr lang="zh-CN" altLang="en-US" sz="3100" b="1" dirty="0" smtClean="0"/>
              <a:t>测试用例管理</a:t>
            </a:r>
            <a:endParaRPr lang="en-US" altLang="zh-CN" sz="3100" b="1" dirty="0" smtClean="0"/>
          </a:p>
          <a:p>
            <a:pPr lvl="1" eaLnBrk="1" hangingPunct="1"/>
            <a:r>
              <a:rPr lang="zh-CN" altLang="en-US" sz="3100" b="1" dirty="0" smtClean="0"/>
              <a:t>软件缺陷管理</a:t>
            </a:r>
            <a:endParaRPr lang="en-US" altLang="zh-CN" sz="3100" b="1" dirty="0" smtClean="0"/>
          </a:p>
          <a:p>
            <a:pPr lvl="1" eaLnBrk="1" hangingPunct="1"/>
            <a:r>
              <a:rPr lang="zh-CN" altLang="en-US" sz="3100" b="1" dirty="0" smtClean="0"/>
              <a:t>测试团队管理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843558"/>
            <a:ext cx="8001000" cy="3200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400" b="1" dirty="0" smtClean="0"/>
              <a:t>缺陷的属性</a:t>
            </a:r>
            <a:endParaRPr lang="en-US" altLang="zh-CN" sz="3400" b="1" dirty="0" smtClean="0"/>
          </a:p>
          <a:p>
            <a:pPr lvl="1" eaLnBrk="1" hangingPunct="1">
              <a:defRPr/>
            </a:pPr>
            <a:r>
              <a:rPr lang="zh-CN" altLang="en-US" b="1" dirty="0" smtClean="0"/>
              <a:t>严重性</a:t>
            </a:r>
            <a:endParaRPr lang="en-US" altLang="zh-CN" b="1" dirty="0" smtClean="0"/>
          </a:p>
          <a:p>
            <a:pPr lvl="1" eaLnBrk="1" hangingPunct="1">
              <a:defRPr/>
            </a:pPr>
            <a:r>
              <a:rPr lang="zh-CN" altLang="en-US" b="1" dirty="0" smtClean="0"/>
              <a:t>优先级</a:t>
            </a:r>
            <a:endParaRPr lang="en-US" altLang="zh-CN" b="1" dirty="0" smtClean="0"/>
          </a:p>
          <a:p>
            <a:pPr lvl="1" eaLnBrk="1" hangingPunct="1">
              <a:defRPr/>
            </a:pPr>
            <a:r>
              <a:rPr lang="zh-CN" altLang="en-US" b="1" dirty="0" smtClean="0"/>
              <a:t>可重现性</a:t>
            </a:r>
            <a:endParaRPr lang="en-US" altLang="zh-CN" b="1" dirty="0"/>
          </a:p>
          <a:p>
            <a:pPr marL="471170" lvl="1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/>
              <a:t>    在有限的时间和成本的压力下，测试人员需要根据这些属性，给缺陷打上不同的标签，才能保证开发人员在最短的时间内、以最安全的方式处理所有发现的缺陷，使得产品发布时的风险最低。</a:t>
            </a:r>
            <a:endParaRPr lang="en-US" altLang="zh-CN" b="1" dirty="0" smtClean="0"/>
          </a:p>
          <a:p>
            <a:pPr lvl="1" eaLnBrk="1" hangingPunct="1">
              <a:defRPr/>
            </a:pPr>
            <a:endParaRPr lang="en-US" altLang="zh-CN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9582"/>
            <a:ext cx="8001000" cy="3200400"/>
          </a:xfrm>
        </p:spPr>
        <p:txBody>
          <a:bodyPr/>
          <a:lstStyle/>
          <a:p>
            <a:pPr eaLnBrk="1" hangingPunct="1"/>
            <a:r>
              <a:rPr lang="zh-CN" altLang="en-US" sz="3400" b="1" dirty="0" smtClean="0"/>
              <a:t>严重性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b="1" dirty="0" smtClean="0"/>
              <a:t>指缺陷</a:t>
            </a:r>
            <a:r>
              <a:rPr lang="zh-CN" altLang="en-US" b="1" dirty="0" smtClean="0">
                <a:solidFill>
                  <a:srgbClr val="FF0000"/>
                </a:solidFill>
              </a:rPr>
              <a:t>对被测系统造成的破坏程度</a:t>
            </a:r>
            <a:r>
              <a:rPr lang="zh-CN" altLang="en-US" b="1" dirty="0" smtClean="0"/>
              <a:t>的大小，它可能是即时的破坏，也可能是一段时间之后对系统带来的毁坏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是对缺陷的客观评价，反映了缺陷自身对软件系统和对用户使用造成的绝对影响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由测试人员设定，但一经设定，不可随意改动</a:t>
            </a:r>
            <a:endParaRPr lang="en-US" altLang="zh-CN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915566"/>
            <a:ext cx="7920880" cy="3168352"/>
          </a:xfrm>
        </p:spPr>
        <p:txBody>
          <a:bodyPr/>
          <a:lstStyle/>
          <a:p>
            <a:pPr eaLnBrk="1" hangingPunct="1"/>
            <a:r>
              <a:rPr lang="zh-CN" altLang="en-US" sz="3400" b="1" dirty="0" smtClean="0">
                <a:latin typeface="+mn-ea"/>
              </a:rPr>
              <a:t>严重性等级</a:t>
            </a:r>
            <a:endParaRPr lang="en-US" altLang="zh-CN" sz="3400" b="1" dirty="0" smtClean="0">
              <a:latin typeface="+mn-ea"/>
            </a:endParaRPr>
          </a:p>
          <a:p>
            <a:pPr lvl="1" eaLnBrk="1" hangingPunct="1"/>
            <a:r>
              <a:rPr lang="zh-CN" altLang="en-US" b="1" dirty="0" smtClean="0"/>
              <a:t>严重的：重要功能丧失，致命错误造成系统崩溃、死机、系统悬挂、甚至危及人身安全</a:t>
            </a:r>
            <a:r>
              <a:rPr lang="en-US" altLang="zh-CN" b="1" dirty="0" smtClean="0"/>
              <a:t>…</a:t>
            </a:r>
            <a:endParaRPr lang="en-US" altLang="en-US" b="1" dirty="0" smtClean="0"/>
          </a:p>
          <a:p>
            <a:pPr lvl="1" eaLnBrk="1" hangingPunct="1"/>
            <a:r>
              <a:rPr lang="zh-CN" altLang="en-US" b="1" dirty="0" smtClean="0"/>
              <a:t>一般的：不影响系统的基本使用，能满足商业要求，用户不常用的功能实现未达到预期效果，可能导致用户使用不方便。</a:t>
            </a:r>
            <a:endParaRPr lang="en-US" altLang="en-US" b="1" dirty="0" smtClean="0"/>
          </a:p>
          <a:p>
            <a:pPr lvl="1" eaLnBrk="1" hangingPunct="1"/>
            <a:r>
              <a:rPr lang="zh-CN" altLang="en-US" b="1" dirty="0" smtClean="0"/>
              <a:t>次要的：对功能几乎没有影响，产品及属性仍可使用，可以轻易处理的缺陷</a:t>
            </a:r>
            <a:endParaRPr lang="en-US" altLang="zh-CN" b="1" dirty="0" smtClean="0"/>
          </a:p>
          <a:p>
            <a:pPr eaLnBrk="1" hangingPunct="1"/>
            <a:r>
              <a:rPr lang="zh-CN" altLang="en-US" sz="2800" b="1" dirty="0" smtClean="0">
                <a:solidFill>
                  <a:srgbClr val="0000FF"/>
                </a:solidFill>
              </a:rPr>
              <a:t>严重性低的缺陷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通常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得不到修复</a:t>
            </a:r>
            <a:endParaRPr lang="en-US" altLang="zh-CN" sz="2400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9582"/>
            <a:ext cx="8001000" cy="3200400"/>
          </a:xfrm>
        </p:spPr>
        <p:txBody>
          <a:bodyPr/>
          <a:lstStyle/>
          <a:p>
            <a:pPr eaLnBrk="1" hangingPunct="1"/>
            <a:r>
              <a:rPr lang="zh-CN" altLang="en-US" sz="3400" b="1" dirty="0" smtClean="0"/>
              <a:t>优先级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b="1" dirty="0" smtClean="0"/>
              <a:t>指缺陷必须被修复的紧急程度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是对缺陷的主观评价，反映了项目小组对缺陷风险的评估结论，若认为缺陷带来的风险不大，则设定该缺陷的优先级别较低，反之，则定级较高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由项目经理负责设置，一经确定，也不能随意改动</a:t>
            </a:r>
            <a:endParaRPr lang="en-US" altLang="zh-CN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987574"/>
            <a:ext cx="8001000" cy="3200400"/>
          </a:xfrm>
        </p:spPr>
        <p:txBody>
          <a:bodyPr/>
          <a:lstStyle/>
          <a:p>
            <a:pPr eaLnBrk="1" hangingPunct="1"/>
            <a:r>
              <a:rPr lang="zh-CN" altLang="en-US" sz="3400" b="1" dirty="0" smtClean="0"/>
              <a:t>优先级等级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b="1" dirty="0" smtClean="0"/>
              <a:t>高</a:t>
            </a:r>
            <a:r>
              <a:rPr lang="en-US" altLang="en-US" b="1" dirty="0" smtClean="0"/>
              <a:t>(High)</a:t>
            </a:r>
            <a:r>
              <a:rPr lang="zh-CN" altLang="en-US" b="1" dirty="0" smtClean="0"/>
              <a:t>：缺陷完全阻碍或部分阻碍进一步开发或测试工作，需立刻修复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中</a:t>
            </a:r>
            <a:r>
              <a:rPr lang="en-US" altLang="en-US" b="1" dirty="0" smtClean="0"/>
              <a:t>(Middle)</a:t>
            </a:r>
            <a:r>
              <a:rPr lang="zh-CN" altLang="en-US" b="1" dirty="0" smtClean="0"/>
              <a:t>：缺陷需正常排队等待修复，但在产品发布之前必须修复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低</a:t>
            </a:r>
            <a:r>
              <a:rPr lang="en-US" altLang="en-US" b="1" dirty="0" smtClean="0"/>
              <a:t>(Low)</a:t>
            </a:r>
            <a:r>
              <a:rPr lang="zh-CN" altLang="en-US" b="1" dirty="0" smtClean="0"/>
              <a:t>：缺陷对系统影响不大，当时间允许时可考虑修复，有时甚至不修复也能发布产品</a:t>
            </a:r>
            <a:endParaRPr lang="en-US" altLang="zh-CN" b="1" dirty="0" smtClean="0"/>
          </a:p>
          <a:p>
            <a:pPr eaLnBrk="1" hangingPunct="1"/>
            <a:r>
              <a:rPr lang="zh-CN" altLang="en-US" sz="3400" b="1" dirty="0" smtClean="0">
                <a:solidFill>
                  <a:srgbClr val="0000FF"/>
                </a:solidFill>
              </a:rPr>
              <a:t>优先级随着项目推进可能会发生变化</a:t>
            </a:r>
            <a:endParaRPr lang="en-US" altLang="zh-CN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严重性与优先级等级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b="1" dirty="0" smtClean="0"/>
              <a:t>严重性高的的缺陷通常指定高优先级</a:t>
            </a:r>
          </a:p>
          <a:p>
            <a:pPr lvl="1" eaLnBrk="1" hangingPunct="1"/>
            <a:r>
              <a:rPr lang="zh-CN" altLang="en-US" b="1" dirty="0" smtClean="0"/>
              <a:t>非常严重的缺陷一定将指定为最高的处理优先级吗？</a:t>
            </a:r>
            <a:endParaRPr lang="en-US" altLang="zh-CN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9582"/>
            <a:ext cx="8001000" cy="3200400"/>
          </a:xfrm>
        </p:spPr>
        <p:txBody>
          <a:bodyPr/>
          <a:lstStyle/>
          <a:p>
            <a:pPr eaLnBrk="1" hangingPunct="1"/>
            <a:r>
              <a:rPr lang="zh-CN" altLang="zh-CN" sz="3400" b="1" dirty="0" smtClean="0"/>
              <a:t>可重现性</a:t>
            </a:r>
            <a:endParaRPr lang="en-US" altLang="zh-CN" sz="3400" b="1" dirty="0" smtClean="0"/>
          </a:p>
          <a:p>
            <a:pPr lvl="1" eaLnBrk="1" hangingPunct="1"/>
            <a:r>
              <a:rPr lang="zh-CN" altLang="zh-CN" b="1" dirty="0" smtClean="0"/>
              <a:t>指缺陷应在同样的条件下可反复出现，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确认最终出现的结果与报告中缺陷的呈现完全一致</a:t>
            </a:r>
            <a:endParaRPr lang="en-US" altLang="zh-CN" b="1" dirty="0" smtClean="0"/>
          </a:p>
          <a:p>
            <a:pPr lvl="1" eaLnBrk="1" hangingPunct="1"/>
            <a:r>
              <a:rPr lang="zh-CN" altLang="zh-CN" b="1" dirty="0" smtClean="0"/>
              <a:t>无法重现的缺陷对开发人员是无意义的，因为无法对缺陷进行定位，意味着无法修复该缺陷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9582"/>
            <a:ext cx="8001000" cy="3200400"/>
          </a:xfrm>
        </p:spPr>
        <p:txBody>
          <a:bodyPr/>
          <a:lstStyle/>
          <a:p>
            <a:pPr eaLnBrk="1" hangingPunct="1"/>
            <a:r>
              <a:rPr lang="zh-CN" altLang="en-US" sz="3400" b="1" dirty="0" smtClean="0"/>
              <a:t>部分缺陷可能难以重现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b="1" dirty="0" smtClean="0"/>
              <a:t>具有误差累积效应的缺陷，需长时间运行才能出现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涉及对特殊日期处理的缺陷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仅在特定运行次数时才出现的缺陷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高严重性的缺陷可能导致测试后无法恢复测试之前的环境，使得缺陷无法重现</a:t>
            </a:r>
            <a:endParaRPr lang="en-US" altLang="zh-CN" b="1" dirty="0" smtClean="0"/>
          </a:p>
          <a:p>
            <a:pPr eaLnBrk="1" hangingPunct="1"/>
            <a:endParaRPr lang="en-US" altLang="zh-CN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987574"/>
            <a:ext cx="8001000" cy="3200400"/>
          </a:xfrm>
        </p:spPr>
        <p:txBody>
          <a:bodyPr/>
          <a:lstStyle/>
          <a:p>
            <a:pPr eaLnBrk="1" hangingPunct="1"/>
            <a:r>
              <a:rPr lang="zh-CN" altLang="en-US" sz="3400" b="1" dirty="0" smtClean="0"/>
              <a:t>确保缺陷</a:t>
            </a:r>
            <a:r>
              <a:rPr lang="zh-CN" altLang="zh-CN" sz="3400" b="1" dirty="0" smtClean="0"/>
              <a:t>可重现性</a:t>
            </a:r>
            <a:r>
              <a:rPr lang="zh-CN" altLang="en-US" sz="3400" b="1" dirty="0" smtClean="0"/>
              <a:t>的措施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b="1" dirty="0" smtClean="0"/>
              <a:t>在测试过程中随时记录操作步骤和被测系统的响应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重复测试至少三次，确保每次执行同样的步骤可得到相同表现的缺陷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对于随机性出现的缺陷，应尝试使用不同的测试数据、改变测试环境等，试图找到影响缺陷出现的根本原因</a:t>
            </a:r>
            <a:endParaRPr lang="en-US" altLang="zh-CN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987574"/>
            <a:ext cx="7967345" cy="3200400"/>
          </a:xfrm>
        </p:spPr>
        <p:txBody>
          <a:bodyPr/>
          <a:lstStyle/>
          <a:p>
            <a:pPr eaLnBrk="1" hangingPunct="1"/>
            <a:r>
              <a:rPr lang="zh-CN" altLang="en-US" sz="3400" b="1" dirty="0" smtClean="0"/>
              <a:t>缺陷报告的撰写</a:t>
            </a:r>
            <a:endParaRPr lang="en-US" altLang="zh-CN" sz="3400" b="1" dirty="0" smtClean="0"/>
          </a:p>
          <a:p>
            <a:r>
              <a:rPr lang="zh-CN" altLang="en-US" sz="3400" b="1" dirty="0" smtClean="0"/>
              <a:t>实质就是要回答如下问题</a:t>
            </a:r>
          </a:p>
          <a:p>
            <a:pPr lvl="1"/>
            <a:r>
              <a:rPr lang="zh-CN" altLang="en-US" b="1" dirty="0" smtClean="0"/>
              <a:t>谁，何时，在何处，发现了什么缺陷？</a:t>
            </a:r>
          </a:p>
          <a:p>
            <a:pPr lvl="1"/>
            <a:r>
              <a:rPr lang="zh-CN" altLang="en-US" b="1" dirty="0" smtClean="0"/>
              <a:t>谁，何时，提出怎样的处理意见？</a:t>
            </a:r>
          </a:p>
          <a:p>
            <a:pPr lvl="1"/>
            <a:r>
              <a:rPr lang="zh-CN" altLang="en-US" b="1" dirty="0" smtClean="0"/>
              <a:t>谁，何时，如何修复该缺陷？</a:t>
            </a:r>
            <a:r>
              <a:rPr lang="en-US" altLang="en-US" b="1" dirty="0" smtClean="0"/>
              <a:t>(</a:t>
            </a:r>
            <a:r>
              <a:rPr lang="zh-CN" altLang="en-US" b="1" dirty="0" smtClean="0"/>
              <a:t>如果需要修复缺陷的话</a:t>
            </a:r>
            <a:r>
              <a:rPr lang="en-US" altLang="en-US" b="1" dirty="0" smtClean="0"/>
              <a:t>)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谁，何时，如何验证该缺陷？测试结果如何？</a:t>
            </a:r>
          </a:p>
          <a:p>
            <a:pPr eaLnBrk="1" hangingPunct="1"/>
            <a:endParaRPr lang="zh-CN" altLang="en-US" sz="3400" b="1" dirty="0" smtClean="0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1672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87574"/>
            <a:ext cx="8001000" cy="3200400"/>
          </a:xfrm>
        </p:spPr>
        <p:txBody>
          <a:bodyPr/>
          <a:lstStyle/>
          <a:p>
            <a:pPr algn="just" eaLnBrk="1" hangingPunct="1"/>
            <a:r>
              <a:rPr lang="zh-CN" altLang="en-US" sz="3400" b="1" dirty="0" smtClean="0"/>
              <a:t>测试用例报告的撰写</a:t>
            </a:r>
            <a:r>
              <a:rPr lang="en-US" altLang="zh-CN" sz="3400" b="1" dirty="0" smtClean="0"/>
              <a:t>(1)</a:t>
            </a:r>
          </a:p>
          <a:p>
            <a:pPr lvl="1"/>
            <a:r>
              <a:rPr lang="zh-CN" altLang="en-US" b="1" dirty="0" smtClean="0"/>
              <a:t>项目</a:t>
            </a:r>
            <a:r>
              <a:rPr lang="en-US" altLang="en-US" b="1" dirty="0" smtClean="0"/>
              <a:t>/</a:t>
            </a:r>
            <a:r>
              <a:rPr lang="zh-CN" altLang="en-US" b="1" dirty="0" smtClean="0"/>
              <a:t>软件</a:t>
            </a:r>
          </a:p>
          <a:p>
            <a:pPr lvl="1"/>
            <a:r>
              <a:rPr lang="zh-CN" altLang="en-US" b="1" dirty="0" smtClean="0"/>
              <a:t>程序版本</a:t>
            </a:r>
          </a:p>
          <a:p>
            <a:pPr lvl="1"/>
            <a:r>
              <a:rPr lang="zh-CN" altLang="en-US" b="1" dirty="0" smtClean="0"/>
              <a:t>编制人</a:t>
            </a:r>
          </a:p>
          <a:p>
            <a:pPr lvl="1"/>
            <a:r>
              <a:rPr lang="zh-CN" altLang="en-US" b="1" dirty="0" smtClean="0"/>
              <a:t>编制时间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功能模块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功能特性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测试需求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9582"/>
            <a:ext cx="8001000" cy="32004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3400" b="1" dirty="0"/>
              <a:t>缺陷报告的用途是什么？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800" b="1" dirty="0"/>
              <a:t>记录缺陷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800" b="1" dirty="0"/>
              <a:t>缺陷分类（为解决缺陷分配资源）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800" b="1" dirty="0"/>
              <a:t>缺陷跟踪</a:t>
            </a:r>
          </a:p>
          <a:p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180707" y="2139702"/>
            <a:ext cx="2604654" cy="2867597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pPr lvl="1" indent="-457200">
              <a:tabLst>
                <a:tab pos="92075" algn="l"/>
              </a:tabLst>
            </a:pPr>
            <a:r>
              <a:rPr lang="zh-CN" altLang="en-US" sz="2400" b="1" dirty="0">
                <a:latin typeface="+mn-ea"/>
                <a:ea typeface="+mn-ea"/>
              </a:rPr>
              <a:t>口头描述</a:t>
            </a:r>
            <a:endParaRPr lang="en-US" altLang="zh-CN" sz="2400" b="1" dirty="0">
              <a:latin typeface="+mn-ea"/>
              <a:ea typeface="+mn-ea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400" b="1" dirty="0">
                <a:latin typeface="+mn-ea"/>
                <a:ea typeface="+mn-ea"/>
              </a:rPr>
              <a:t>国内测试管理规</a:t>
            </a:r>
            <a:endParaRPr lang="en-US" altLang="zh-CN" sz="2400" b="1" dirty="0">
              <a:latin typeface="+mn-ea"/>
              <a:ea typeface="+mn-ea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400" b="1" dirty="0">
                <a:latin typeface="+mn-ea"/>
                <a:ea typeface="+mn-ea"/>
              </a:rPr>
              <a:t>范程度低的小企</a:t>
            </a:r>
            <a:endParaRPr lang="en-US" altLang="zh-CN" sz="2400" b="1" dirty="0">
              <a:latin typeface="+mn-ea"/>
              <a:ea typeface="+mn-ea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400" b="1" dirty="0">
                <a:latin typeface="+mn-ea"/>
                <a:ea typeface="+mn-ea"/>
              </a:rPr>
              <a:t>业使用</a:t>
            </a:r>
            <a:endParaRPr lang="en-US" altLang="zh-CN" sz="2400" b="1" dirty="0">
              <a:latin typeface="+mn-ea"/>
              <a:ea typeface="+mn-ea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缺点</a:t>
            </a:r>
            <a:r>
              <a:rPr lang="zh-CN" altLang="en-US" sz="2400" b="1" dirty="0">
                <a:latin typeface="+mn-ea"/>
                <a:ea typeface="+mn-ea"/>
              </a:rPr>
              <a:t>：</a:t>
            </a:r>
            <a:endParaRPr lang="en-US" altLang="zh-CN" sz="2400" b="1" dirty="0">
              <a:latin typeface="+mn-ea"/>
              <a:ea typeface="+mn-ea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400" b="1" dirty="0">
                <a:latin typeface="+mn-ea"/>
                <a:ea typeface="+mn-ea"/>
              </a:rPr>
              <a:t>不易追踪</a:t>
            </a:r>
            <a:endParaRPr lang="en-US" altLang="zh-CN" sz="2400" b="1" dirty="0">
              <a:latin typeface="+mn-ea"/>
              <a:ea typeface="+mn-ea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400" b="1" dirty="0">
                <a:latin typeface="+mn-ea"/>
                <a:ea typeface="+mn-ea"/>
              </a:rPr>
              <a:t>沟通理解易出错</a:t>
            </a:r>
            <a:endParaRPr lang="en-US" altLang="zh-CN" sz="2400" b="1" dirty="0">
              <a:latin typeface="+mn-ea"/>
              <a:ea typeface="+mn-ea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400" b="1" dirty="0">
                <a:latin typeface="+mn-ea"/>
                <a:ea typeface="+mn-ea"/>
              </a:rPr>
              <a:t>打乱开发思路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2904386" y="2355726"/>
            <a:ext cx="3035766" cy="2592288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pPr marL="0" lvl="1"/>
            <a:r>
              <a:rPr lang="zh-CN" altLang="en-US" sz="2400" b="1" dirty="0">
                <a:latin typeface="+mn-ea"/>
                <a:ea typeface="+mn-ea"/>
              </a:rPr>
              <a:t>直接记录，内容可以记录成</a:t>
            </a:r>
            <a:r>
              <a:rPr lang="en-US" altLang="zh-CN" sz="2400" b="1" dirty="0" err="1">
                <a:latin typeface="+mn-ea"/>
                <a:ea typeface="+mn-ea"/>
              </a:rPr>
              <a:t>word,excel</a:t>
            </a:r>
            <a:r>
              <a:rPr lang="zh-CN" altLang="en-US" sz="2400" b="1" dirty="0">
                <a:latin typeface="+mn-ea"/>
                <a:ea typeface="+mn-ea"/>
              </a:rPr>
              <a:t>等格式</a:t>
            </a:r>
            <a:endParaRPr lang="en-US" altLang="zh-CN" sz="2400" b="1" dirty="0">
              <a:latin typeface="+mn-ea"/>
              <a:ea typeface="+mn-ea"/>
            </a:endParaRPr>
          </a:p>
          <a:p>
            <a:pPr marL="0" lvl="1"/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缺点</a:t>
            </a:r>
            <a:r>
              <a:rPr lang="zh-CN" altLang="en-US" sz="2400" b="1" dirty="0">
                <a:latin typeface="+mn-ea"/>
                <a:ea typeface="+mn-ea"/>
              </a:rPr>
              <a:t>：</a:t>
            </a:r>
            <a:endParaRPr lang="en-US" altLang="zh-CN" sz="2400" b="1" dirty="0">
              <a:latin typeface="+mn-ea"/>
              <a:ea typeface="+mn-ea"/>
            </a:endParaRPr>
          </a:p>
          <a:p>
            <a:pPr marL="0" lvl="1"/>
            <a:r>
              <a:rPr lang="zh-CN" altLang="en-US" sz="2400" b="1" dirty="0">
                <a:latin typeface="+mn-ea"/>
                <a:ea typeface="+mn-ea"/>
              </a:rPr>
              <a:t>反映</a:t>
            </a:r>
            <a:r>
              <a:rPr lang="en-US" altLang="zh-CN" sz="2400" b="1" dirty="0">
                <a:latin typeface="+mn-ea"/>
                <a:ea typeface="+mn-ea"/>
              </a:rPr>
              <a:t>bug</a:t>
            </a:r>
            <a:r>
              <a:rPr lang="zh-CN" altLang="en-US" sz="2400" b="1" dirty="0">
                <a:latin typeface="+mn-ea"/>
                <a:ea typeface="+mn-ea"/>
              </a:rPr>
              <a:t>延迟</a:t>
            </a:r>
            <a:endParaRPr lang="en-US" altLang="zh-CN" sz="2400" b="1" dirty="0">
              <a:latin typeface="+mn-ea"/>
              <a:ea typeface="+mn-ea"/>
            </a:endParaRPr>
          </a:p>
          <a:p>
            <a:pPr marL="0" lvl="1"/>
            <a:r>
              <a:rPr lang="zh-CN" altLang="en-US" sz="2400" b="1" dirty="0">
                <a:latin typeface="+mn-ea"/>
                <a:ea typeface="+mn-ea"/>
              </a:rPr>
              <a:t>延误</a:t>
            </a:r>
            <a:r>
              <a:rPr lang="en-US" altLang="zh-CN" sz="2400" b="1" dirty="0">
                <a:latin typeface="+mn-ea"/>
                <a:ea typeface="+mn-ea"/>
              </a:rPr>
              <a:t>bug</a:t>
            </a:r>
            <a:r>
              <a:rPr lang="zh-CN" altLang="en-US" sz="2400" b="1" dirty="0">
                <a:latin typeface="+mn-ea"/>
                <a:ea typeface="+mn-ea"/>
              </a:rPr>
              <a:t>修改时间</a:t>
            </a:r>
            <a:endParaRPr lang="en-US" altLang="zh-CN" sz="2400" b="1" dirty="0">
              <a:latin typeface="+mn-ea"/>
              <a:ea typeface="+mn-ea"/>
            </a:endParaRPr>
          </a:p>
          <a:p>
            <a:pPr marL="0" lvl="1"/>
            <a:r>
              <a:rPr lang="zh-CN" altLang="en-US" sz="2400" b="1" dirty="0">
                <a:latin typeface="+mn-ea"/>
                <a:ea typeface="+mn-ea"/>
              </a:rPr>
              <a:t>不易管理</a:t>
            </a:r>
            <a:endParaRPr lang="zh-TW" altLang="en-US" sz="2400" b="1" dirty="0">
              <a:latin typeface="+mn-ea"/>
              <a:ea typeface="+mn-ea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gray">
          <a:xfrm>
            <a:off x="6117247" y="2275902"/>
            <a:ext cx="2919249" cy="2600104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r>
              <a:rPr lang="zh-CN" altLang="en-US" sz="2400" b="1" dirty="0">
                <a:latin typeface="+mn-ea"/>
                <a:ea typeface="+mn-ea"/>
              </a:rPr>
              <a:t>使用专业工具，</a:t>
            </a:r>
            <a:endParaRPr lang="en-US" altLang="zh-CN" sz="2400" b="1" dirty="0">
              <a:latin typeface="+mn-ea"/>
              <a:ea typeface="+mn-ea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优点</a:t>
            </a:r>
            <a:r>
              <a:rPr lang="zh-CN" altLang="en-US" sz="2400" b="1" dirty="0">
                <a:latin typeface="+mn-ea"/>
                <a:ea typeface="+mn-ea"/>
              </a:rPr>
              <a:t>：</a:t>
            </a:r>
            <a:endParaRPr lang="en-US" altLang="zh-CN" sz="2400" b="1" dirty="0">
              <a:latin typeface="+mn-ea"/>
              <a:ea typeface="+mn-ea"/>
            </a:endParaRPr>
          </a:p>
          <a:p>
            <a:r>
              <a:rPr lang="zh-CN" altLang="en-US" sz="2400" b="1" dirty="0">
                <a:latin typeface="+mn-ea"/>
                <a:ea typeface="+mn-ea"/>
              </a:rPr>
              <a:t>及时有效修复</a:t>
            </a:r>
            <a:r>
              <a:rPr lang="en-US" altLang="zh-CN" sz="2400" b="1" dirty="0">
                <a:latin typeface="+mn-ea"/>
                <a:ea typeface="+mn-ea"/>
              </a:rPr>
              <a:t>bug</a:t>
            </a:r>
          </a:p>
          <a:p>
            <a:r>
              <a:rPr lang="zh-CN" altLang="en-US" sz="2400" b="1" dirty="0">
                <a:latin typeface="+mn-ea"/>
                <a:ea typeface="+mn-ea"/>
              </a:rPr>
              <a:t>可标识、追踪缺陷</a:t>
            </a:r>
            <a:endParaRPr lang="en-US" altLang="zh-CN" sz="2400" b="1" dirty="0">
              <a:latin typeface="+mn-ea"/>
              <a:ea typeface="+mn-ea"/>
            </a:endParaRPr>
          </a:p>
          <a:p>
            <a:r>
              <a:rPr lang="zh-CN" altLang="en-US" sz="2400" b="1" dirty="0">
                <a:latin typeface="+mn-ea"/>
                <a:ea typeface="+mn-ea"/>
              </a:rPr>
              <a:t>测试员：直接提交</a:t>
            </a:r>
            <a:endParaRPr lang="en-US" altLang="zh-CN" sz="2400" b="1" dirty="0">
              <a:latin typeface="+mn-ea"/>
              <a:ea typeface="+mn-ea"/>
            </a:endParaRPr>
          </a:p>
          <a:p>
            <a:r>
              <a:rPr lang="zh-CN" altLang="en-US" sz="2400" b="1" dirty="0">
                <a:latin typeface="+mn-ea"/>
                <a:ea typeface="+mn-ea"/>
              </a:rPr>
              <a:t>程序员：直接查找</a:t>
            </a:r>
            <a:endParaRPr lang="zh-TW" altLang="en-US" sz="2400" b="1" dirty="0">
              <a:latin typeface="+mn-ea"/>
              <a:ea typeface="+mn-ea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gray">
          <a:xfrm>
            <a:off x="292417" y="1491824"/>
            <a:ext cx="2574904" cy="649432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空中接龙模式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gray">
          <a:xfrm>
            <a:off x="3048000" y="1491630"/>
            <a:ext cx="2679700" cy="649605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流水记帐模式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gray">
          <a:xfrm>
            <a:off x="5875020" y="1514490"/>
            <a:ext cx="2860040" cy="626745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系统管理模式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2298" y="783018"/>
            <a:ext cx="4597734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900" indent="-469900"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400" b="1" dirty="0">
                <a:latin typeface="+mn-lt"/>
                <a:ea typeface="+mn-ea"/>
              </a:rPr>
              <a:t>如何提交缺陷报告？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771550"/>
            <a:ext cx="8469758" cy="3200400"/>
          </a:xfrm>
        </p:spPr>
        <p:txBody>
          <a:bodyPr/>
          <a:lstStyle/>
          <a:p>
            <a:r>
              <a:rPr lang="zh-CN" altLang="en-US" sz="3200" b="1" kern="1200" dirty="0"/>
              <a:t>怎样编写缺陷报告</a:t>
            </a:r>
          </a:p>
          <a:p>
            <a:pPr lvl="1" algn="just" eaLnBrk="1" hangingPunct="1"/>
            <a:r>
              <a:rPr lang="zh-CN" altLang="en-US" sz="2400" b="1" dirty="0">
                <a:latin typeface="+mn-ea"/>
              </a:rPr>
              <a:t>单一：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zh-CN" altLang="en-US" sz="2400" b="1" dirty="0">
                <a:latin typeface="+mn-ea"/>
              </a:rPr>
              <a:t>一个缺陷一个报告</a:t>
            </a:r>
          </a:p>
          <a:p>
            <a:pPr lvl="1" algn="just" eaLnBrk="1" hangingPunct="1"/>
            <a:r>
              <a:rPr lang="zh-CN" altLang="en-US" sz="2400" b="1" dirty="0" smtClean="0">
                <a:latin typeface="+mn-ea"/>
              </a:rPr>
              <a:t>重现：不要忽视或者省略任何一项操作步骤</a:t>
            </a:r>
            <a:endParaRPr lang="en-US" altLang="zh-CN" sz="2400" b="1" dirty="0" smtClean="0">
              <a:latin typeface="+mn-ea"/>
            </a:endParaRPr>
          </a:p>
          <a:p>
            <a:pPr lvl="1" algn="just" eaLnBrk="1" hangingPunct="1"/>
            <a:r>
              <a:rPr lang="zh-CN" altLang="en-US" sz="2400" b="1" dirty="0" smtClean="0">
                <a:latin typeface="+mn-ea"/>
              </a:rPr>
              <a:t>完整：提供完整的缺陷描述信息</a:t>
            </a:r>
            <a:endParaRPr lang="en-US" altLang="zh-CN" sz="2400" b="1" dirty="0" smtClean="0">
              <a:latin typeface="+mn-ea"/>
            </a:endParaRPr>
          </a:p>
          <a:p>
            <a:pPr lvl="1" algn="just" eaLnBrk="1" hangingPunct="1"/>
            <a:r>
              <a:rPr lang="zh-CN" altLang="en-US" sz="2400" b="1" dirty="0" smtClean="0">
                <a:latin typeface="+mn-ea"/>
              </a:rPr>
              <a:t>简洁：使用专业语言，清晰而简短的描述缺陷，不要无关的信息</a:t>
            </a:r>
            <a:endParaRPr lang="en-US" altLang="zh-CN" sz="2400" b="1" dirty="0" smtClean="0">
              <a:latin typeface="+mn-ea"/>
            </a:endParaRPr>
          </a:p>
          <a:p>
            <a:pPr lvl="1" algn="just" eaLnBrk="1" hangingPunct="1"/>
            <a:r>
              <a:rPr lang="zh-CN" altLang="en-US" sz="2400" b="1" dirty="0" smtClean="0">
                <a:latin typeface="+mn-ea"/>
              </a:rPr>
              <a:t>报告</a:t>
            </a:r>
            <a:r>
              <a:rPr lang="zh-CN" altLang="en-US" sz="2400" b="1" dirty="0">
                <a:latin typeface="+mn-ea"/>
              </a:rPr>
              <a:t>小</a:t>
            </a:r>
            <a:r>
              <a:rPr lang="zh-CN" altLang="en-US" sz="2400" b="1" dirty="0" smtClean="0">
                <a:latin typeface="+mn-ea"/>
              </a:rPr>
              <a:t>缺陷和随机</a:t>
            </a:r>
            <a:r>
              <a:rPr lang="zh-CN" altLang="en-US" sz="2400" b="1" dirty="0">
                <a:latin typeface="+mn-ea"/>
              </a:rPr>
              <a:t>缺陷</a:t>
            </a:r>
            <a:endParaRPr lang="en-US" altLang="zh-CN" sz="2400" b="1" dirty="0">
              <a:latin typeface="+mn-ea"/>
            </a:endParaRPr>
          </a:p>
          <a:p>
            <a:pPr lvl="1" algn="just" eaLnBrk="1" hangingPunct="1"/>
            <a:r>
              <a:rPr lang="zh-CN" altLang="en-US" sz="2400" b="1" dirty="0" smtClean="0">
                <a:latin typeface="+mn-ea"/>
              </a:rPr>
              <a:t>客观：使用中性的语句描述事实，不带偏见或情绪化</a:t>
            </a:r>
            <a:endParaRPr lang="en-US" altLang="zh-CN" sz="2400" b="1" dirty="0" smtClean="0">
              <a:latin typeface="+mn-ea"/>
            </a:endParaRPr>
          </a:p>
          <a:p>
            <a:pPr lvl="1" algn="just" eaLnBrk="1" hangingPunct="1"/>
            <a:r>
              <a:rPr lang="zh-CN" altLang="en-US" sz="2400" b="1" dirty="0" smtClean="0">
                <a:latin typeface="+mn-ea"/>
              </a:rPr>
              <a:t>特定条件：必须注明缺陷发生的特定条件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-206518"/>
            <a:ext cx="8001000" cy="91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b="1" dirty="0" smtClean="0">
                <a:latin typeface="+mn-ea"/>
              </a:rPr>
              <a:t>缺陷报告分为三部分，分别涉及项目组中测试人员、项目经理、程序员三类人员</a:t>
            </a:r>
            <a:endParaRPr lang="en-US" altLang="zh-CN" sz="3200" b="1" dirty="0" smtClean="0">
              <a:latin typeface="+mn-ea"/>
            </a:endParaRPr>
          </a:p>
          <a:p>
            <a:pPr eaLnBrk="1" hangingPunct="1"/>
            <a:endParaRPr lang="zh-CN" altLang="en-US" sz="3400" b="1" dirty="0" smtClean="0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1672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987574"/>
            <a:ext cx="8001000" cy="3200400"/>
          </a:xfrm>
        </p:spPr>
        <p:txBody>
          <a:bodyPr/>
          <a:lstStyle/>
          <a:p>
            <a:pPr eaLnBrk="1" hangingPunct="1"/>
            <a:r>
              <a:rPr lang="zh-CN" altLang="en-US" sz="3400" b="1" dirty="0" smtClean="0"/>
              <a:t>测试人员首次需填写的内容</a:t>
            </a:r>
            <a:r>
              <a:rPr lang="en-US" altLang="zh-CN" sz="3400" b="1" dirty="0" smtClean="0"/>
              <a:t>(1)</a:t>
            </a:r>
          </a:p>
          <a:p>
            <a:pPr lvl="1" eaLnBrk="1" hangingPunct="1"/>
            <a:r>
              <a:rPr lang="zh-CN" altLang="en-US" b="1" dirty="0" smtClean="0"/>
              <a:t>项目</a:t>
            </a:r>
            <a:r>
              <a:rPr lang="en-US" altLang="en-US" b="1" dirty="0" smtClean="0"/>
              <a:t>/</a:t>
            </a:r>
            <a:r>
              <a:rPr lang="zh-CN" altLang="en-US" b="1" dirty="0" smtClean="0"/>
              <a:t>软件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程序版本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测试人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最后修改时间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功能模块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功能特性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用例编号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1672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835" y="1023048"/>
            <a:ext cx="8001000" cy="3200400"/>
          </a:xfrm>
        </p:spPr>
        <p:txBody>
          <a:bodyPr/>
          <a:lstStyle/>
          <a:p>
            <a:pPr eaLnBrk="1" hangingPunct="1"/>
            <a:r>
              <a:rPr lang="zh-CN" altLang="en-US" sz="3400" b="1" dirty="0" smtClean="0"/>
              <a:t>测试人员首次需填写的内容</a:t>
            </a:r>
            <a:r>
              <a:rPr lang="en-US" altLang="zh-CN" sz="3400" b="1" dirty="0" smtClean="0"/>
              <a:t>(2)</a:t>
            </a:r>
          </a:p>
          <a:p>
            <a:pPr lvl="1" eaLnBrk="1" hangingPunct="1"/>
            <a:r>
              <a:rPr lang="zh-CN" altLang="en-US" b="1" dirty="0" smtClean="0"/>
              <a:t>缺陷编号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缺陷标题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严重性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状态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缺陷类型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测试环境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发送给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1672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测试人员首次需填写的内容</a:t>
            </a:r>
            <a:r>
              <a:rPr lang="en-US" altLang="zh-CN" sz="3400" b="1" smtClean="0"/>
              <a:t>(3)</a:t>
            </a:r>
          </a:p>
          <a:p>
            <a:pPr lvl="1" eaLnBrk="1" hangingPunct="1"/>
            <a:r>
              <a:rPr lang="zh-CN" altLang="en-US" b="1" smtClean="0"/>
              <a:t>详细描述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缺陷相关附件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相关缺陷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历史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1672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缺陷报告提交发送给项目经理后</a:t>
            </a:r>
            <a:endParaRPr lang="en-US" altLang="zh-CN" sz="3400" b="1" smtClean="0"/>
          </a:p>
          <a:p>
            <a:pPr eaLnBrk="1" hangingPunct="1"/>
            <a:r>
              <a:rPr lang="zh-CN" altLang="en-US" sz="3400" b="1" smtClean="0"/>
              <a:t>项目经理需填写的内容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分配给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优先级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1672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缺陷报告分配给程序员后</a:t>
            </a:r>
            <a:endParaRPr lang="en-US" altLang="zh-CN" sz="3400" b="1" smtClean="0"/>
          </a:p>
          <a:p>
            <a:pPr eaLnBrk="1" hangingPunct="1"/>
            <a:r>
              <a:rPr lang="zh-CN" altLang="en-US" sz="3400" b="1" smtClean="0"/>
              <a:t>程序员需填写的内容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解决方案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解决</a:t>
            </a:r>
            <a:r>
              <a:rPr lang="en-US" altLang="en-US" b="1" smtClean="0"/>
              <a:t>Build</a:t>
            </a:r>
          </a:p>
          <a:p>
            <a:pPr lvl="1" eaLnBrk="1" hangingPunct="1"/>
            <a:r>
              <a:rPr lang="zh-CN" altLang="en-US" b="1" smtClean="0"/>
              <a:t>解决详情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相关附件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1672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987574"/>
            <a:ext cx="8001000" cy="3200400"/>
          </a:xfrm>
        </p:spPr>
        <p:txBody>
          <a:bodyPr/>
          <a:lstStyle/>
          <a:p>
            <a:pPr eaLnBrk="1" hangingPunct="1"/>
            <a:r>
              <a:rPr lang="zh-CN" altLang="en-US" sz="3400" b="1" dirty="0" smtClean="0"/>
              <a:t>解决方案分类</a:t>
            </a:r>
            <a:endParaRPr lang="en-US" altLang="zh-CN" sz="3400" b="1" dirty="0" smtClean="0"/>
          </a:p>
          <a:p>
            <a:pPr lvl="1"/>
            <a:r>
              <a:rPr lang="zh-CN" altLang="en-US" b="1" dirty="0" smtClean="0"/>
              <a:t>已修复</a:t>
            </a:r>
            <a:r>
              <a:rPr lang="en-US" altLang="en-US" b="1" dirty="0" smtClean="0"/>
              <a:t>(Fixed)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暂缓</a:t>
            </a:r>
            <a:r>
              <a:rPr lang="en-US" altLang="en-US" b="1" dirty="0" smtClean="0"/>
              <a:t>(Postponed</a:t>
            </a:r>
            <a:r>
              <a:rPr lang="zh-CN" altLang="en-US" b="1" dirty="0" smtClean="0"/>
              <a:t>或</a:t>
            </a:r>
            <a:r>
              <a:rPr lang="en-US" altLang="en-US" b="1" dirty="0" smtClean="0"/>
              <a:t>Later)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外部原因</a:t>
            </a:r>
            <a:r>
              <a:rPr lang="en-US" altLang="en-US" b="1" dirty="0" smtClean="0"/>
              <a:t>(External</a:t>
            </a:r>
            <a:r>
              <a:rPr lang="zh-CN" altLang="en-US" b="1" dirty="0" smtClean="0"/>
              <a:t>或</a:t>
            </a:r>
            <a:r>
              <a:rPr lang="en-US" altLang="en-US" b="1" dirty="0" smtClean="0"/>
              <a:t>On hold)</a:t>
            </a:r>
            <a:endParaRPr lang="zh-CN" altLang="en-US" b="1" dirty="0" smtClean="0"/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不修复</a:t>
            </a:r>
            <a:r>
              <a:rPr lang="en-US" altLang="en-US" b="1" dirty="0" smtClean="0">
                <a:solidFill>
                  <a:srgbClr val="0000FF"/>
                </a:solidFill>
              </a:rPr>
              <a:t>(Don’t fix)</a:t>
            </a:r>
            <a:endParaRPr lang="zh-CN" altLang="en-US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重复的</a:t>
            </a:r>
            <a:r>
              <a:rPr lang="en-US" altLang="en-US" b="1" dirty="0" smtClean="0">
                <a:solidFill>
                  <a:srgbClr val="0000FF"/>
                </a:solidFill>
              </a:rPr>
              <a:t>(Duplicate)</a:t>
            </a:r>
            <a:endParaRPr lang="zh-CN" altLang="en-US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不可重现</a:t>
            </a:r>
            <a:r>
              <a:rPr lang="en-US" altLang="en-US" b="1" dirty="0" smtClean="0">
                <a:solidFill>
                  <a:srgbClr val="0000FF"/>
                </a:solidFill>
              </a:rPr>
              <a:t>(Not repro)</a:t>
            </a:r>
            <a:endParaRPr lang="zh-CN" altLang="en-US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符合设计</a:t>
            </a:r>
            <a:r>
              <a:rPr lang="en-US" altLang="en-US" b="1" dirty="0" smtClean="0">
                <a:solidFill>
                  <a:srgbClr val="0000FF"/>
                </a:solidFill>
              </a:rPr>
              <a:t>(By design</a:t>
            </a:r>
            <a:r>
              <a:rPr lang="zh-CN" altLang="en-US" b="1" dirty="0" smtClean="0">
                <a:solidFill>
                  <a:srgbClr val="0000FF"/>
                </a:solidFill>
              </a:rPr>
              <a:t>或</a:t>
            </a:r>
            <a:r>
              <a:rPr lang="en-US" altLang="en-US" b="1" dirty="0" smtClean="0">
                <a:solidFill>
                  <a:srgbClr val="0000FF"/>
                </a:solidFill>
              </a:rPr>
              <a:t>Not a bug)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1672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测试用例报告的撰写</a:t>
            </a:r>
            <a:r>
              <a:rPr lang="en-US" altLang="zh-CN" sz="3400" b="1" dirty="0" smtClean="0"/>
              <a:t>(2)</a:t>
            </a:r>
          </a:p>
          <a:p>
            <a:pPr lvl="1" algn="just" eaLnBrk="1" hangingPunct="1"/>
            <a:r>
              <a:rPr lang="zh-CN" altLang="en-US" b="1" dirty="0" smtClean="0"/>
              <a:t>测试包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优先级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预置条件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初始化和清除环境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测试环境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参考文档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缺陷报告回复给测试人员</a:t>
            </a:r>
            <a:endParaRPr lang="en-US" altLang="zh-CN" sz="3400" b="1" smtClean="0"/>
          </a:p>
          <a:p>
            <a:pPr eaLnBrk="1" hangingPunct="1"/>
            <a:r>
              <a:rPr lang="zh-CN" altLang="en-US" sz="3400" b="1" smtClean="0"/>
              <a:t>测试人员需再次填写的内容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复审结果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1672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5DC7F9-661F-4D29-A22A-39259A604007}" type="slidenum">
              <a:rPr lang="en-US" altLang="zh-CN" smtClean="0"/>
              <a:t>41</a:t>
            </a:fld>
            <a:endParaRPr lang="en-US" altLang="zh-CN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8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捉虫实践：第二日问题</a:t>
            </a:r>
            <a:endParaRPr lang="en-US" altLang="zh-CN" sz="3800" b="1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38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测试人员首次提交缺陷报告需填写的内容</a:t>
            </a:r>
            <a:endParaRPr lang="zh-CN" altLang="en-US" sz="3400" b="1" smtClean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843558"/>
            <a:ext cx="8664575" cy="411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59DA03-42E6-4AA9-AE26-B14091976608}" type="slidenum">
              <a:rPr lang="en-US" altLang="zh-CN" smtClean="0"/>
              <a:t>42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缺陷报告的裁剪</a:t>
            </a:r>
          </a:p>
        </p:txBody>
      </p:sp>
      <p:pic>
        <p:nvPicPr>
          <p:cNvPr id="532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49" y="1112099"/>
            <a:ext cx="8816975" cy="401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C20CCD-1FF8-46D6-9AF5-C2D7B9E78E51}" type="slidenum">
              <a:rPr lang="en-US" altLang="zh-CN" smtClean="0"/>
              <a:t>43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缺陷的跟踪和管理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1672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5367" name="Picture 7" descr="10t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19522"/>
            <a:ext cx="5617554" cy="446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缺陷跟踪流程中涉及的不同角色及其权限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1672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5303" name="Picture 7" descr="10t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228850"/>
            <a:ext cx="8866188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987574"/>
            <a:ext cx="8136904" cy="3200400"/>
          </a:xfrm>
        </p:spPr>
        <p:txBody>
          <a:bodyPr/>
          <a:lstStyle/>
          <a:p>
            <a:r>
              <a:rPr lang="zh-CN" altLang="en-US" sz="2400" b="1" dirty="0" smtClean="0"/>
              <a:t>测试员负责上报缺陷，并对缺陷进行分类，确定缺陷的严重等级</a:t>
            </a:r>
          </a:p>
          <a:p>
            <a:r>
              <a:rPr lang="zh-CN" altLang="en-US" sz="2400" b="1" dirty="0" smtClean="0"/>
              <a:t>项目经理负责对缺陷的优先级进行划定，将缺陷分配给程序员</a:t>
            </a:r>
          </a:p>
          <a:p>
            <a:r>
              <a:rPr lang="zh-CN" altLang="en-US" sz="2400" b="1" dirty="0" smtClean="0"/>
              <a:t>程序员对缺陷报告审核之后决定针对缺陷应采取的处理方式，负责修复缺陷</a:t>
            </a:r>
          </a:p>
          <a:p>
            <a:r>
              <a:rPr lang="zh-CN" altLang="en-US" sz="2400" b="1" dirty="0" smtClean="0"/>
              <a:t>当程序员与测试员对缺陷的处理意见不一致时，仲裁委员会负责进行仲裁，避免程序员与测试员的“踢皮球”现象</a:t>
            </a:r>
          </a:p>
          <a:p>
            <a:r>
              <a:rPr lang="zh-CN" altLang="en-US" sz="2400" b="1" dirty="0" smtClean="0"/>
              <a:t>项目经理需了解整个项目的进度和质量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1672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5"/>
          <p:cNvSpPr>
            <a:spLocks noGrp="1"/>
          </p:cNvSpPr>
          <p:nvPr>
            <p:ph idx="1"/>
          </p:nvPr>
        </p:nvSpPr>
        <p:spPr>
          <a:xfrm>
            <a:off x="794395" y="1707654"/>
            <a:ext cx="7666037" cy="34813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kern="1200" dirty="0" smtClean="0">
                <a:latin typeface="+mn-ea"/>
              </a:rPr>
              <a:t>测试人员</a:t>
            </a:r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kern="1200" dirty="0" smtClean="0">
                <a:latin typeface="+mn-ea"/>
              </a:rPr>
              <a:t>开发人员</a:t>
            </a:r>
            <a:endParaRPr lang="en-US" altLang="zh-CN" sz="2400" b="1" kern="1200" dirty="0" smtClean="0">
              <a:latin typeface="+mn-ea"/>
            </a:endParaRPr>
          </a:p>
          <a:p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kern="1200" dirty="0" smtClean="0">
                <a:latin typeface="+mn-ea"/>
              </a:rPr>
              <a:t>测试人员</a:t>
            </a:r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kern="1200" dirty="0" smtClean="0">
                <a:latin typeface="+mn-ea"/>
              </a:rPr>
              <a:t>测试人员</a:t>
            </a:r>
            <a:endParaRPr lang="en-US" altLang="zh-CN" sz="2400" b="1" kern="1200" dirty="0" smtClean="0">
              <a:latin typeface="+mn-ea"/>
            </a:endParaRPr>
          </a:p>
          <a:p>
            <a:endParaRPr lang="zh-CN" altLang="en-US" sz="2400" b="1" kern="12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836118" y="1861524"/>
            <a:ext cx="1757362" cy="332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提交缺陷报告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3844617" y="2605760"/>
            <a:ext cx="1757362" cy="332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处理缺陷报告</a:t>
            </a:r>
          </a:p>
        </p:txBody>
      </p:sp>
      <p:sp>
        <p:nvSpPr>
          <p:cNvPr id="9" name="菱形 8"/>
          <p:cNvSpPr/>
          <p:nvPr/>
        </p:nvSpPr>
        <p:spPr bwMode="auto">
          <a:xfrm>
            <a:off x="3115173" y="3429403"/>
            <a:ext cx="3286125" cy="707231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返测</a:t>
            </a:r>
            <a:endParaRPr kumimoji="0" lang="en-US" altLang="zh-CN" sz="1900" b="0" i="0" u="none" strike="noStrike" cap="none" normalizeH="0" baseline="0" dirty="0" smtClean="0">
              <a:ln>
                <a:noFill/>
              </a:ln>
              <a:solidFill>
                <a:schemeClr val="tx1">
                  <a:lumMod val="1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925579" y="4507818"/>
            <a:ext cx="1757362" cy="332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关闭缺陷报告</a:t>
            </a:r>
          </a:p>
        </p:txBody>
      </p:sp>
      <p:cxnSp>
        <p:nvCxnSpPr>
          <p:cNvPr id="11" name="直接箭头连接符 10"/>
          <p:cNvCxnSpPr>
            <a:endCxn id="8" idx="0"/>
          </p:cNvCxnSpPr>
          <p:nvPr/>
        </p:nvCxnSpPr>
        <p:spPr bwMode="auto">
          <a:xfrm rot="5400000">
            <a:off x="4514029" y="2391727"/>
            <a:ext cx="423303" cy="47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 rot="5400000">
            <a:off x="4511367" y="3189479"/>
            <a:ext cx="421480" cy="23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rot="5400000">
            <a:off x="4565541" y="4353048"/>
            <a:ext cx="339329" cy="47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6423149" y="3772293"/>
            <a:ext cx="500063" cy="11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rot="16200000" flipV="1">
            <a:off x="6040024" y="2889395"/>
            <a:ext cx="1733759" cy="40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rot="10800000">
            <a:off x="5544834" y="2000877"/>
            <a:ext cx="1378705" cy="96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144294" y="3103961"/>
            <a:ext cx="147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Y           N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42385" y="4117160"/>
            <a:ext cx="147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Y          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09065" y="2855572"/>
            <a:ext cx="147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N          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665401" y="-164554"/>
            <a:ext cx="8001000" cy="912019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" name="矩形 1"/>
          <p:cNvSpPr/>
          <p:nvPr/>
        </p:nvSpPr>
        <p:spPr>
          <a:xfrm>
            <a:off x="484501" y="979886"/>
            <a:ext cx="59474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900" indent="-46990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400" b="1" dirty="0">
                <a:latin typeface="+mn-lt"/>
                <a:ea typeface="+mn-ea"/>
              </a:rPr>
              <a:t>缺陷的</a:t>
            </a:r>
            <a:r>
              <a:rPr lang="zh-CN" altLang="en-US" sz="3400" b="1" dirty="0" smtClean="0">
                <a:latin typeface="+mn-lt"/>
                <a:ea typeface="+mn-ea"/>
              </a:rPr>
              <a:t>生命周期</a:t>
            </a:r>
            <a:r>
              <a:rPr lang="en-US" altLang="zh-CN" sz="3400" b="1" dirty="0" smtClean="0">
                <a:latin typeface="+mn-lt"/>
                <a:ea typeface="+mn-ea"/>
              </a:rPr>
              <a:t>(</a:t>
            </a:r>
            <a:r>
              <a:rPr lang="zh-CN" altLang="en-US" sz="3400" b="1" dirty="0" smtClean="0">
                <a:latin typeface="+mn-lt"/>
                <a:ea typeface="+mn-ea"/>
              </a:rPr>
              <a:t>实际项目</a:t>
            </a:r>
            <a:r>
              <a:rPr lang="en-US" altLang="zh-CN" sz="3400" b="1" dirty="0" smtClean="0">
                <a:latin typeface="+mn-lt"/>
                <a:ea typeface="+mn-ea"/>
              </a:rPr>
              <a:t>)</a:t>
            </a:r>
            <a:endParaRPr lang="zh-CN" altLang="en-US" sz="34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915566"/>
            <a:ext cx="8001000" cy="3525552"/>
          </a:xfrm>
        </p:spPr>
        <p:txBody>
          <a:bodyPr/>
          <a:lstStyle/>
          <a:p>
            <a:r>
              <a:rPr lang="en-US" altLang="zh-CN" sz="2600" b="1" dirty="0" err="1"/>
              <a:t>DDP</a:t>
            </a:r>
            <a:r>
              <a:rPr lang="zh-CN" altLang="en-US" sz="2600" b="1" dirty="0"/>
              <a:t>（</a:t>
            </a:r>
            <a:r>
              <a:rPr lang="en-US" altLang="zh-CN" sz="2600" b="1" dirty="0"/>
              <a:t>Defect Detection Percentage</a:t>
            </a:r>
            <a:r>
              <a:rPr lang="zh-CN" altLang="en-US" sz="2600" b="1" dirty="0"/>
              <a:t>）即缺陷探测率。</a:t>
            </a:r>
            <a:r>
              <a:rPr lang="en-US" altLang="zh-CN" sz="2600" b="1" dirty="0" err="1"/>
              <a:t>DDP</a:t>
            </a:r>
            <a:r>
              <a:rPr lang="zh-CN" altLang="en-US" sz="2600" b="1" dirty="0"/>
              <a:t>是衡量测试投资回报的一个重要指标，是衡量测试工作效率的软件质量成本指标之一。其计算公式如下：</a:t>
            </a:r>
          </a:p>
          <a:p>
            <a:r>
              <a:rPr lang="en-US" altLang="zh-CN" sz="2600" b="1" dirty="0" err="1"/>
              <a:t>DDP</a:t>
            </a:r>
            <a:r>
              <a:rPr lang="en-US" altLang="zh-CN" sz="2600" b="1" dirty="0"/>
              <a:t>=Bugs(tester) / Bugs(tester)+Bugs(customer)</a:t>
            </a:r>
          </a:p>
          <a:p>
            <a:r>
              <a:rPr lang="zh-CN" altLang="en-US" sz="2600" b="1" dirty="0"/>
              <a:t>其中，</a:t>
            </a:r>
            <a:r>
              <a:rPr lang="en-US" altLang="zh-CN" sz="2600" b="1" dirty="0"/>
              <a:t>Bugs(tester)</a:t>
            </a:r>
            <a:r>
              <a:rPr lang="zh-CN" altLang="en-US" sz="2600" b="1" dirty="0"/>
              <a:t>为软件开发方测试者发现的</a:t>
            </a:r>
            <a:r>
              <a:rPr lang="en-US" altLang="zh-CN" sz="2600" b="1" dirty="0"/>
              <a:t>Bugs</a:t>
            </a:r>
            <a:r>
              <a:rPr lang="zh-CN" altLang="en-US" sz="2600" b="1" dirty="0"/>
              <a:t>数目，</a:t>
            </a:r>
            <a:r>
              <a:rPr lang="en-US" altLang="zh-CN" sz="2600" b="1" dirty="0"/>
              <a:t>Bugs(customer)</a:t>
            </a:r>
            <a:r>
              <a:rPr lang="zh-CN" altLang="en-US" sz="2600" b="1" dirty="0"/>
              <a:t>为客户方发现并反馈技术支持人员进行修复的</a:t>
            </a:r>
            <a:r>
              <a:rPr lang="en-US" altLang="zh-CN" sz="2600" b="1" dirty="0"/>
              <a:t>Bugs</a:t>
            </a:r>
            <a:r>
              <a:rPr lang="zh-CN" altLang="en-US" sz="2600" b="1" dirty="0"/>
              <a:t>数目。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-164554"/>
            <a:ext cx="8001000" cy="912019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  <p:extLst>
      <p:ext uri="{BB962C8B-B14F-4D97-AF65-F5344CB8AC3E}">
        <p14:creationId xmlns:p14="http://schemas.microsoft.com/office/powerpoint/2010/main" val="2963247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915566"/>
            <a:ext cx="8001000" cy="3525552"/>
          </a:xfrm>
        </p:spPr>
        <p:txBody>
          <a:bodyPr/>
          <a:lstStyle/>
          <a:p>
            <a:pPr marL="36000" indent="0">
              <a:lnSpc>
                <a:spcPts val="3200"/>
              </a:lnSpc>
              <a:spcBef>
                <a:spcPts val="1300"/>
              </a:spcBef>
              <a:buNone/>
            </a:pPr>
            <a:r>
              <a:rPr lang="zh-CN" altLang="en-US" sz="2800" b="1" dirty="0" smtClean="0">
                <a:latin typeface="+mn-ea"/>
              </a:rPr>
              <a:t>软件缺陷数目估计</a:t>
            </a:r>
            <a:endParaRPr lang="en-US" altLang="zh-CN" sz="2800" b="1" dirty="0" smtClean="0">
              <a:latin typeface="+mn-ea"/>
            </a:endParaRPr>
          </a:p>
          <a:p>
            <a:pPr marL="36000" indent="0">
              <a:lnSpc>
                <a:spcPts val="3200"/>
              </a:lnSpc>
              <a:spcBef>
                <a:spcPts val="1300"/>
              </a:spcBef>
              <a:buNone/>
            </a:pPr>
            <a:r>
              <a:rPr lang="en-US" altLang="zh-CN" sz="2400" b="1" dirty="0">
                <a:latin typeface="+mn-ea"/>
              </a:rPr>
              <a:t>1</a:t>
            </a:r>
            <a:r>
              <a:rPr lang="zh-CN" altLang="en-US" sz="2400" b="1" dirty="0">
                <a:latin typeface="+mn-ea"/>
              </a:rPr>
              <a:t>、散播</a:t>
            </a:r>
            <a:r>
              <a:rPr lang="zh-CN" altLang="en-US" sz="2400" b="1" dirty="0" smtClean="0">
                <a:latin typeface="+mn-ea"/>
              </a:rPr>
              <a:t>模型</a:t>
            </a:r>
            <a:r>
              <a:rPr lang="en-US" altLang="zh-CN" sz="2400" b="1" dirty="0" smtClean="0">
                <a:latin typeface="+mn-ea"/>
              </a:rPr>
              <a:t>----</a:t>
            </a:r>
            <a:r>
              <a:rPr lang="zh-CN" altLang="en-US" sz="2400" b="1" dirty="0" smtClean="0">
                <a:latin typeface="+mn-ea"/>
              </a:rPr>
              <a:t>通过</a:t>
            </a:r>
            <a:r>
              <a:rPr lang="zh-CN" altLang="en-US" sz="2400" b="1" dirty="0">
                <a:latin typeface="+mn-ea"/>
              </a:rPr>
              <a:t>已知缺陷来估计程序中潜在的、未知的缺陷数目</a:t>
            </a:r>
            <a:endParaRPr lang="en-US" altLang="zh-CN" sz="2400" b="1" dirty="0">
              <a:latin typeface="+mn-ea"/>
            </a:endParaRPr>
          </a:p>
          <a:p>
            <a:pPr marL="36000" indent="0">
              <a:lnSpc>
                <a:spcPts val="3200"/>
              </a:lnSpc>
              <a:spcBef>
                <a:spcPts val="1300"/>
              </a:spcBef>
              <a:buNone/>
            </a:pPr>
            <a:r>
              <a:rPr lang="en-US" altLang="zh-CN" sz="2400" b="1" dirty="0" smtClean="0">
                <a:latin typeface="+mn-ea"/>
              </a:rPr>
              <a:t>Mills</a:t>
            </a:r>
            <a:r>
              <a:rPr lang="zh-CN" altLang="en-US" sz="2400" b="1" dirty="0" smtClean="0">
                <a:latin typeface="+mn-ea"/>
              </a:rPr>
              <a:t>提出：用人工随机地向待估算的软件植入错误</a:t>
            </a:r>
            <a:r>
              <a:rPr lang="en-US" altLang="zh-CN" sz="2400" b="1" dirty="0" smtClean="0">
                <a:latin typeface="+mn-ea"/>
              </a:rPr>
              <a:t>M</a:t>
            </a:r>
            <a:r>
              <a:rPr lang="zh-CN" altLang="en-US" sz="2400" b="1" dirty="0" smtClean="0">
                <a:latin typeface="+mn-ea"/>
              </a:rPr>
              <a:t>个，然后进行测试，其中人工植入的</a:t>
            </a:r>
            <a:r>
              <a:rPr lang="en-US" altLang="zh-CN" sz="2400" b="1" dirty="0" smtClean="0">
                <a:latin typeface="+mn-ea"/>
              </a:rPr>
              <a:t>m</a:t>
            </a:r>
            <a:r>
              <a:rPr lang="zh-CN" altLang="en-US" sz="2400" b="1" dirty="0" smtClean="0">
                <a:latin typeface="+mn-ea"/>
              </a:rPr>
              <a:t>个，固有的错误</a:t>
            </a:r>
            <a:r>
              <a:rPr lang="en-US" altLang="zh-CN" sz="2400" b="1" dirty="0" smtClean="0">
                <a:latin typeface="+mn-ea"/>
              </a:rPr>
              <a:t>n</a:t>
            </a:r>
            <a:r>
              <a:rPr lang="zh-CN" altLang="en-US" sz="2400" b="1" dirty="0" smtClean="0">
                <a:latin typeface="+mn-ea"/>
              </a:rPr>
              <a:t>个，用以下公式估算程序中所有的错误：</a:t>
            </a:r>
            <a:endParaRPr lang="en-US" altLang="zh-CN" sz="2400" b="1" dirty="0" smtClean="0">
              <a:latin typeface="+mn-ea"/>
            </a:endParaRPr>
          </a:p>
          <a:p>
            <a:pPr marL="36000" indent="0">
              <a:lnSpc>
                <a:spcPts val="3200"/>
              </a:lnSpc>
              <a:spcBef>
                <a:spcPts val="1300"/>
              </a:spcBef>
              <a:buNone/>
            </a:pPr>
            <a:r>
              <a:rPr lang="zh-CN" altLang="en-US" sz="2400" b="1" dirty="0" smtClean="0">
                <a:latin typeface="+mn-ea"/>
              </a:rPr>
              <a:t>所以：</a:t>
            </a:r>
            <a:r>
              <a:rPr lang="en-US" altLang="zh-CN" sz="2400" b="1" dirty="0" smtClean="0">
                <a:latin typeface="+mn-ea"/>
              </a:rPr>
              <a:t>N=(n/m)*M</a:t>
            </a: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-164554"/>
            <a:ext cx="8001000" cy="912019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  <p:extLst>
      <p:ext uri="{BB962C8B-B14F-4D97-AF65-F5344CB8AC3E}">
        <p14:creationId xmlns:p14="http://schemas.microsoft.com/office/powerpoint/2010/main" val="15294191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15566"/>
            <a:ext cx="8685782" cy="3525552"/>
          </a:xfrm>
        </p:spPr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zh-CN" altLang="en-US" sz="2400" b="1" dirty="0">
                <a:latin typeface="+mn-ea"/>
              </a:rPr>
              <a:t>上述方法估计程序中残留的缺陷数目是值得怀疑的。</a:t>
            </a:r>
            <a:endParaRPr lang="en-US" altLang="zh-CN" sz="2400" b="1" dirty="0">
              <a:latin typeface="+mn-ea"/>
            </a:endParaRPr>
          </a:p>
          <a:p>
            <a:pPr>
              <a:lnSpc>
                <a:spcPts val="336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+mn-ea"/>
              </a:rPr>
              <a:t>程序</a:t>
            </a:r>
            <a:r>
              <a:rPr lang="zh-CN" altLang="en-US" sz="2400" b="1" dirty="0">
                <a:latin typeface="+mn-ea"/>
              </a:rPr>
              <a:t>中固有的缺陷是未知的</a:t>
            </a:r>
            <a:r>
              <a:rPr lang="zh-CN" altLang="en-US" sz="2400" b="1" dirty="0">
                <a:latin typeface="+mn-ea"/>
              </a:rPr>
              <a:t>，每个错误被测试的</a:t>
            </a:r>
            <a:r>
              <a:rPr lang="zh-CN" altLang="en-US" sz="2400" b="1" dirty="0">
                <a:latin typeface="+mn-ea"/>
              </a:rPr>
              <a:t>难易程度是不一样的</a:t>
            </a:r>
            <a:endParaRPr lang="en-US" altLang="zh-CN" sz="2400" b="1" dirty="0">
              <a:latin typeface="+mn-ea"/>
            </a:endParaRPr>
          </a:p>
          <a:p>
            <a:pPr>
              <a:lnSpc>
                <a:spcPts val="336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+mn-ea"/>
              </a:rPr>
              <a:t>人工植入的</a:t>
            </a:r>
            <a:r>
              <a:rPr lang="zh-CN" altLang="en-US" sz="2400" b="1" dirty="0">
                <a:latin typeface="+mn-ea"/>
              </a:rPr>
              <a:t>缺陷是否和固有</a:t>
            </a:r>
            <a:r>
              <a:rPr lang="zh-CN" altLang="en-US" sz="2400" b="1" dirty="0">
                <a:latin typeface="+mn-ea"/>
              </a:rPr>
              <a:t>的缺陷难易</a:t>
            </a:r>
            <a:r>
              <a:rPr lang="zh-CN" altLang="en-US" sz="2400" b="1" dirty="0">
                <a:latin typeface="+mn-ea"/>
              </a:rPr>
              <a:t>程度一致也是未知的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ts val="3360"/>
              </a:lnSpc>
              <a:buNone/>
            </a:pPr>
            <a:r>
              <a:rPr lang="en-US" altLang="zh-CN" sz="2400" b="1" dirty="0" smtClean="0">
                <a:latin typeface="+mn-ea"/>
              </a:rPr>
              <a:t>    Hyman</a:t>
            </a:r>
            <a:r>
              <a:rPr lang="zh-CN" altLang="en-US" sz="2400" b="1" dirty="0">
                <a:latin typeface="+mn-ea"/>
              </a:rPr>
              <a:t>提出另外一种模型：第一个人发现了</a:t>
            </a:r>
            <a:r>
              <a:rPr lang="en-US" altLang="zh-CN" sz="2400" b="1" dirty="0">
                <a:latin typeface="+mn-ea"/>
              </a:rPr>
              <a:t>n</a:t>
            </a:r>
            <a:r>
              <a:rPr lang="zh-CN" altLang="en-US" sz="2400" b="1" dirty="0">
                <a:latin typeface="+mn-ea"/>
              </a:rPr>
              <a:t>个错误，第二个人发现了</a:t>
            </a:r>
            <a:r>
              <a:rPr lang="en-US" altLang="zh-CN" sz="2400" b="1" dirty="0">
                <a:latin typeface="+mn-ea"/>
              </a:rPr>
              <a:t>m</a:t>
            </a:r>
            <a:r>
              <a:rPr lang="zh-CN" altLang="en-US" sz="2400" b="1" dirty="0">
                <a:latin typeface="+mn-ea"/>
              </a:rPr>
              <a:t>个错误，其中两个人共同发现的错误是</a:t>
            </a:r>
            <a:r>
              <a:rPr lang="en-US" altLang="zh-CN" sz="2400" b="1" dirty="0">
                <a:latin typeface="+mn-ea"/>
              </a:rPr>
              <a:t>m1</a:t>
            </a:r>
            <a:r>
              <a:rPr lang="zh-CN" altLang="en-US" sz="2400" b="1" dirty="0">
                <a:latin typeface="+mn-ea"/>
              </a:rPr>
              <a:t>个。则程序中的固有错误：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ts val="3360"/>
              </a:lnSpc>
              <a:buNone/>
            </a:pPr>
            <a:r>
              <a:rPr lang="en-US" altLang="zh-CN" sz="2800" b="1" dirty="0">
                <a:latin typeface="+mn-ea"/>
              </a:rPr>
              <a:t>N=(m/m1)*n</a:t>
            </a:r>
            <a:endParaRPr lang="zh-CN" altLang="en-US" sz="2800" b="1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-164554"/>
            <a:ext cx="8001000" cy="912019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  <p:extLst>
      <p:ext uri="{BB962C8B-B14F-4D97-AF65-F5344CB8AC3E}">
        <p14:creationId xmlns:p14="http://schemas.microsoft.com/office/powerpoint/2010/main" val="3880235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9582"/>
            <a:ext cx="8001000" cy="3200400"/>
          </a:xfrm>
        </p:spPr>
        <p:txBody>
          <a:bodyPr/>
          <a:lstStyle/>
          <a:p>
            <a:pPr algn="just" eaLnBrk="1" hangingPunct="1"/>
            <a:r>
              <a:rPr lang="zh-CN" altLang="en-US" sz="3400" b="1" dirty="0" smtClean="0"/>
              <a:t>测试用例报告的撰写</a:t>
            </a:r>
            <a:r>
              <a:rPr lang="en-US" altLang="zh-CN" sz="3400" b="1" dirty="0" smtClean="0"/>
              <a:t>(3)</a:t>
            </a:r>
          </a:p>
          <a:p>
            <a:pPr lvl="1" algn="just" eaLnBrk="1" hangingPunct="1"/>
            <a:r>
              <a:rPr lang="zh-CN" altLang="en-US" b="1" dirty="0" smtClean="0"/>
              <a:t>用例序号</a:t>
            </a:r>
            <a:r>
              <a:rPr lang="en-US" altLang="en-US" b="1" dirty="0" smtClean="0"/>
              <a:t>(ID)</a:t>
            </a:r>
          </a:p>
          <a:p>
            <a:pPr lvl="1" algn="just" eaLnBrk="1" hangingPunct="1"/>
            <a:r>
              <a:rPr lang="zh-CN" altLang="en-US" b="1" dirty="0" smtClean="0"/>
              <a:t>输入条件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操作步骤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预期输出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测试结果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实际输出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915566"/>
            <a:ext cx="8001000" cy="3525552"/>
          </a:xfrm>
        </p:spPr>
        <p:txBody>
          <a:bodyPr/>
          <a:lstStyle/>
          <a:p>
            <a:pPr marL="36000" indent="0">
              <a:lnSpc>
                <a:spcPts val="3200"/>
              </a:lnSpc>
              <a:spcBef>
                <a:spcPts val="1300"/>
              </a:spcBef>
              <a:buNone/>
            </a:pPr>
            <a:r>
              <a:rPr lang="zh-CN" altLang="en-US" sz="2800" b="1" dirty="0" smtClean="0">
                <a:latin typeface="+mn-ea"/>
              </a:rPr>
              <a:t>软件缺陷数目估计</a:t>
            </a:r>
            <a:endParaRPr lang="en-US" altLang="zh-CN" sz="2800" b="1" dirty="0" smtClean="0">
              <a:latin typeface="+mn-ea"/>
            </a:endParaRPr>
          </a:p>
          <a:p>
            <a:pPr marL="36000" indent="0">
              <a:lnSpc>
                <a:spcPts val="3200"/>
              </a:lnSpc>
              <a:spcBef>
                <a:spcPts val="1300"/>
              </a:spcBef>
              <a:buNone/>
            </a:pPr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 smtClean="0">
                <a:latin typeface="+mn-ea"/>
              </a:rPr>
              <a:t>、静态模型</a:t>
            </a:r>
            <a:r>
              <a:rPr lang="en-US" altLang="zh-CN" sz="2400" b="1" dirty="0" smtClean="0">
                <a:latin typeface="+mn-ea"/>
              </a:rPr>
              <a:t>----</a:t>
            </a:r>
            <a:r>
              <a:rPr lang="zh-CN" altLang="en-US" sz="2400" b="1" dirty="0" smtClean="0">
                <a:latin typeface="+mn-ea"/>
              </a:rPr>
              <a:t>根据软件的规模和复杂性进行估计</a:t>
            </a:r>
            <a:endParaRPr lang="en-US" altLang="zh-CN" sz="2400" b="1" dirty="0" smtClean="0">
              <a:latin typeface="+mn-ea"/>
            </a:endParaRPr>
          </a:p>
          <a:p>
            <a:pPr marL="378900" indent="-342900">
              <a:lnSpc>
                <a:spcPts val="3200"/>
              </a:lnSpc>
              <a:spcBef>
                <a:spcPts val="1300"/>
              </a:spcBef>
              <a:buFont typeface="Wingdings" panose="05000000000000000000" pitchFamily="2" charset="2"/>
              <a:buChar char="p"/>
            </a:pPr>
            <a:r>
              <a:rPr lang="en-US" altLang="zh-CN" sz="2400" b="1" dirty="0" err="1" smtClean="0">
                <a:latin typeface="+mn-ea"/>
              </a:rPr>
              <a:t>Akiyam</a:t>
            </a:r>
            <a:r>
              <a:rPr lang="zh-CN" altLang="en-US" sz="2400" b="1" dirty="0" smtClean="0">
                <a:latin typeface="+mn-ea"/>
              </a:rPr>
              <a:t>模型：</a:t>
            </a:r>
            <a:r>
              <a:rPr lang="en-US" altLang="zh-CN" sz="2400" b="1" dirty="0" smtClean="0">
                <a:latin typeface="+mn-ea"/>
              </a:rPr>
              <a:t>N=4.86+0.018L</a:t>
            </a:r>
          </a:p>
          <a:p>
            <a:pPr marL="36000" indent="0">
              <a:lnSpc>
                <a:spcPts val="3200"/>
              </a:lnSpc>
              <a:spcBef>
                <a:spcPts val="1300"/>
              </a:spcBef>
              <a:buNone/>
            </a:pPr>
            <a:r>
              <a:rPr lang="zh-CN" altLang="en-US" sz="2400" b="1" dirty="0" smtClean="0">
                <a:latin typeface="+mn-ea"/>
              </a:rPr>
              <a:t>其中</a:t>
            </a:r>
            <a:r>
              <a:rPr lang="en-US" altLang="zh-CN" sz="2400" b="1" dirty="0" smtClean="0">
                <a:latin typeface="+mn-ea"/>
              </a:rPr>
              <a:t>N</a:t>
            </a:r>
            <a:r>
              <a:rPr lang="zh-CN" altLang="en-US" sz="2400" b="1" dirty="0" smtClean="0">
                <a:latin typeface="+mn-ea"/>
              </a:rPr>
              <a:t>是缺陷数；</a:t>
            </a:r>
            <a:r>
              <a:rPr lang="en-US" altLang="zh-CN" sz="2400" b="1" dirty="0" smtClean="0">
                <a:latin typeface="+mn-ea"/>
              </a:rPr>
              <a:t>L</a:t>
            </a:r>
            <a:r>
              <a:rPr lang="zh-CN" altLang="en-US" sz="2400" b="1" dirty="0" smtClean="0">
                <a:latin typeface="+mn-ea"/>
              </a:rPr>
              <a:t>是可执行的源代码数目</a:t>
            </a:r>
            <a:endParaRPr lang="en-US" altLang="zh-CN" sz="2400" b="1" dirty="0" smtClean="0">
              <a:latin typeface="+mn-ea"/>
            </a:endParaRPr>
          </a:p>
          <a:p>
            <a:pPr marL="378900" indent="-342900">
              <a:lnSpc>
                <a:spcPts val="3200"/>
              </a:lnSpc>
              <a:spcBef>
                <a:spcPts val="1300"/>
              </a:spcBef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+mn-ea"/>
              </a:rPr>
              <a:t>谓词模型：</a:t>
            </a:r>
            <a:r>
              <a:rPr lang="en-US" altLang="zh-CN" sz="2400" b="1" dirty="0">
                <a:latin typeface="+mn-ea"/>
              </a:rPr>
              <a:t>N=</a:t>
            </a:r>
            <a:r>
              <a:rPr lang="en-US" altLang="zh-CN" sz="2400" b="1" dirty="0" err="1">
                <a:latin typeface="+mn-ea"/>
              </a:rPr>
              <a:t>C+J</a:t>
            </a:r>
            <a:endParaRPr lang="en-US" altLang="zh-CN" sz="2400" b="1" dirty="0">
              <a:latin typeface="+mn-ea"/>
            </a:endParaRPr>
          </a:p>
          <a:p>
            <a:pPr marL="36000" indent="0">
              <a:lnSpc>
                <a:spcPts val="3200"/>
              </a:lnSpc>
              <a:spcBef>
                <a:spcPts val="1300"/>
              </a:spcBef>
              <a:buNone/>
            </a:pPr>
            <a:r>
              <a:rPr lang="zh-CN" altLang="en-US" sz="2400" b="1" dirty="0" smtClean="0">
                <a:latin typeface="+mn-ea"/>
              </a:rPr>
              <a:t>其中：</a:t>
            </a:r>
            <a:r>
              <a:rPr lang="en-US" altLang="zh-CN" sz="2400" b="1" dirty="0" smtClean="0">
                <a:latin typeface="+mn-ea"/>
              </a:rPr>
              <a:t>C</a:t>
            </a:r>
            <a:r>
              <a:rPr lang="zh-CN" altLang="en-US" sz="2400" b="1" dirty="0" smtClean="0">
                <a:latin typeface="+mn-ea"/>
              </a:rPr>
              <a:t>是谓词数目；</a:t>
            </a:r>
            <a:r>
              <a:rPr lang="en-US" altLang="zh-CN" sz="2400" b="1" dirty="0" smtClean="0">
                <a:latin typeface="+mn-ea"/>
              </a:rPr>
              <a:t>J</a:t>
            </a:r>
            <a:r>
              <a:rPr lang="zh-CN" altLang="en-US" sz="2400" b="1" dirty="0" smtClean="0">
                <a:latin typeface="+mn-ea"/>
              </a:rPr>
              <a:t>是子程序数目</a:t>
            </a: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-164554"/>
            <a:ext cx="8001000" cy="912019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  <p:extLst>
      <p:ext uri="{BB962C8B-B14F-4D97-AF65-F5344CB8AC3E}">
        <p14:creationId xmlns:p14="http://schemas.microsoft.com/office/powerpoint/2010/main" val="142293092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10.4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测试团队的管理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915566"/>
            <a:ext cx="8001000" cy="3200400"/>
          </a:xfrm>
        </p:spPr>
        <p:txBody>
          <a:bodyPr/>
          <a:lstStyle/>
          <a:p>
            <a:pPr algn="just" eaLnBrk="1" hangingPunct="1"/>
            <a:r>
              <a:rPr lang="zh-CN" altLang="en-US" sz="3400" b="1" dirty="0" smtClean="0"/>
              <a:t>测试团队的责任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b="1" dirty="0" smtClean="0"/>
              <a:t>尽早并尽可能多地发现软件产品中的</a:t>
            </a:r>
            <a:r>
              <a:rPr lang="zh-CN" altLang="en-US" b="1" dirty="0" smtClean="0">
                <a:solidFill>
                  <a:srgbClr val="FF0000"/>
                </a:solidFill>
              </a:rPr>
              <a:t>严重缺陷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 algn="just" eaLnBrk="1" hangingPunct="1"/>
            <a:r>
              <a:rPr lang="zh-CN" altLang="en-US" b="1" dirty="0" smtClean="0"/>
              <a:t>督促开发人员尽快修复程序中已发现的缺陷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帮助项目管理人员制订合理的开发计划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分析、总结和</a:t>
            </a:r>
            <a:r>
              <a:rPr lang="zh-CN" altLang="en-US" b="1" dirty="0" smtClean="0">
                <a:solidFill>
                  <a:srgbClr val="FF0000"/>
                </a:solidFill>
              </a:rPr>
              <a:t>跟踪</a:t>
            </a:r>
            <a:r>
              <a:rPr lang="zh-CN" altLang="en-US" b="1" dirty="0" smtClean="0"/>
              <a:t>发现的缺陷，便于让项目管理者和负责人清楚了解系统当前的质量情况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帮助改善开发流程，提高产品的开发效率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督促开发人员遵循良好的编码习惯，提高代码的规范性、可读性和可维护性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1672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10.4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测试团队的管理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843558"/>
            <a:ext cx="8001000" cy="3200400"/>
          </a:xfrm>
        </p:spPr>
        <p:txBody>
          <a:bodyPr/>
          <a:lstStyle/>
          <a:p>
            <a:pPr algn="just" eaLnBrk="1" hangingPunct="1"/>
            <a:r>
              <a:rPr lang="zh-CN" sz="3400" b="1" dirty="0" smtClean="0"/>
              <a:t>测试</a:t>
            </a:r>
            <a:r>
              <a:rPr lang="zh-CN" altLang="en-US" sz="3400" b="1" dirty="0" smtClean="0"/>
              <a:t>团队组织架构</a:t>
            </a:r>
            <a:endParaRPr lang="en-US" altLang="zh-CN" sz="3400" b="1" dirty="0" smtClean="0"/>
          </a:p>
          <a:p>
            <a:pPr lvl="1"/>
            <a:r>
              <a:rPr lang="zh-CN" altLang="en-US" b="1" dirty="0" smtClean="0"/>
              <a:t>技术支持组：包括系统架构师和业务分析师</a:t>
            </a:r>
          </a:p>
          <a:p>
            <a:pPr lvl="1"/>
            <a:r>
              <a:rPr lang="zh-CN" altLang="en-US" b="1" dirty="0" smtClean="0"/>
              <a:t>质量保障组：包括质量保障人员和配置管理人员</a:t>
            </a:r>
          </a:p>
          <a:p>
            <a:pPr lvl="1"/>
            <a:r>
              <a:rPr lang="zh-CN" altLang="en-US" b="1" dirty="0" smtClean="0"/>
              <a:t>测试实施组：包括功能测试工程师和性能测试工程师</a:t>
            </a:r>
          </a:p>
          <a:p>
            <a:pPr lvl="1"/>
            <a:r>
              <a:rPr lang="zh-CN" altLang="en-US" b="1" dirty="0" smtClean="0"/>
              <a:t>测试开发组：包括软件架构师和测试开发工程师</a:t>
            </a:r>
            <a:endParaRPr lang="en-US" altLang="zh-CN" b="1" dirty="0" smtClean="0"/>
          </a:p>
          <a:p>
            <a:pPr algn="just" eaLnBrk="1" hangingPunct="1"/>
            <a:endParaRPr lang="zh-CN" altLang="en-US" sz="3400" b="1" dirty="0" smtClean="0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1672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10.4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测试团队的管理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87574"/>
            <a:ext cx="8001000" cy="3200400"/>
          </a:xfrm>
        </p:spPr>
        <p:txBody>
          <a:bodyPr/>
          <a:lstStyle/>
          <a:p>
            <a:pPr algn="just" eaLnBrk="1" hangingPunct="1"/>
            <a:r>
              <a:rPr lang="zh-CN" sz="3400" b="1" dirty="0" smtClean="0"/>
              <a:t>测试团队各角色职责</a:t>
            </a:r>
            <a:endParaRPr lang="en-US" altLang="zh-CN" sz="3400" b="1" dirty="0" smtClean="0"/>
          </a:p>
          <a:p>
            <a:pPr lvl="1" algn="just" eaLnBrk="1" hangingPunct="1"/>
            <a:r>
              <a:rPr lang="zh-CN" b="1" dirty="0" smtClean="0"/>
              <a:t>项目经理</a:t>
            </a:r>
            <a:r>
              <a:rPr lang="zh-CN" altLang="en-US" b="1" dirty="0" smtClean="0"/>
              <a:t>：对整个项目负责</a:t>
            </a:r>
            <a:endParaRPr lang="en-US" altLang="zh-CN" b="1" dirty="0" smtClean="0"/>
          </a:p>
          <a:p>
            <a:pPr lvl="1" algn="just" eaLnBrk="1" hangingPunct="1"/>
            <a:r>
              <a:rPr lang="zh-CN" b="1" dirty="0" smtClean="0"/>
              <a:t>测试组长</a:t>
            </a:r>
            <a:r>
              <a:rPr lang="zh-CN" altLang="en-US" b="1" dirty="0" smtClean="0"/>
              <a:t>：对测试项目的管理负责</a:t>
            </a:r>
            <a:endParaRPr lang="en-US" altLang="zh-CN" b="1" dirty="0" smtClean="0"/>
          </a:p>
          <a:p>
            <a:pPr lvl="1" algn="just" eaLnBrk="1" hangingPunct="1"/>
            <a:r>
              <a:rPr lang="zh-CN" b="1" dirty="0" smtClean="0"/>
              <a:t>测试</a:t>
            </a:r>
            <a:r>
              <a:rPr lang="zh-CN" altLang="en-US" b="1" dirty="0" smtClean="0"/>
              <a:t>工程师：负责开发文档的审查、测试的设计、实施和执行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实验室管理员（运维人员）：负责配置和维护实验室测试环境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1672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236562"/>
            <a:ext cx="8001000" cy="912019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10.4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测试团队的管理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915566"/>
            <a:ext cx="8001000" cy="3200400"/>
          </a:xfrm>
        </p:spPr>
        <p:txBody>
          <a:bodyPr/>
          <a:lstStyle/>
          <a:p>
            <a:pPr algn="just" eaLnBrk="1" hangingPunct="1"/>
            <a:r>
              <a:rPr lang="zh-CN" sz="3400" b="1" dirty="0" smtClean="0"/>
              <a:t>测试团队各角色职责</a:t>
            </a:r>
            <a:r>
              <a:rPr lang="en-US" altLang="zh-CN" sz="3400" b="1" dirty="0" smtClean="0"/>
              <a:t>(</a:t>
            </a:r>
            <a:r>
              <a:rPr lang="zh-CN" altLang="en-US" sz="3400" b="1" dirty="0" smtClean="0"/>
              <a:t>续</a:t>
            </a:r>
            <a:r>
              <a:rPr lang="en-US" altLang="zh-CN" sz="3400" b="1" dirty="0" smtClean="0"/>
              <a:t>)</a:t>
            </a:r>
          </a:p>
          <a:p>
            <a:pPr lvl="1" algn="just" eaLnBrk="1" hangingPunct="1"/>
            <a:r>
              <a:rPr lang="zh-CN" altLang="en-US" b="1" dirty="0" smtClean="0"/>
              <a:t>内审员：类似质量保障人员和配置管理人员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配置管理人员</a:t>
            </a:r>
            <a:endParaRPr lang="en-US" altLang="zh-CN" b="1" dirty="0" smtClean="0"/>
          </a:p>
          <a:p>
            <a:pPr lvl="1" algn="just" eaLnBrk="1" hangingPunct="1"/>
            <a:r>
              <a:rPr lang="zh-CN" b="1" dirty="0" smtClean="0"/>
              <a:t>项目质量保障人员</a:t>
            </a:r>
            <a:endParaRPr lang="en-US" altLang="zh-CN" b="1" dirty="0" smtClean="0"/>
          </a:p>
          <a:p>
            <a:pPr lvl="1" algn="just" eaLnBrk="1" hangingPunct="1"/>
            <a:r>
              <a:rPr lang="zh-CN" b="1" dirty="0" smtClean="0"/>
              <a:t>系统架构师</a:t>
            </a:r>
            <a:r>
              <a:rPr lang="zh-CN" altLang="en-US" b="1" dirty="0" smtClean="0"/>
              <a:t>：</a:t>
            </a:r>
            <a:r>
              <a:rPr lang="zh-CN" b="1" dirty="0" smtClean="0"/>
              <a:t>进行软件架构设计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业务分析师（产品经理）：</a:t>
            </a:r>
            <a:r>
              <a:rPr lang="zh-CN" b="1" dirty="0" smtClean="0"/>
              <a:t>收集用户需求，进行需求分析</a:t>
            </a:r>
            <a:endParaRPr lang="zh-CN" altLang="en-US" b="1" dirty="0" smtClean="0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1672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-104775"/>
            <a:ext cx="8001000" cy="912019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10.5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软件测试质量度量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1672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947988"/>
              </p:ext>
            </p:extLst>
          </p:nvPr>
        </p:nvGraphicFramePr>
        <p:xfrm>
          <a:off x="755578" y="843559"/>
          <a:ext cx="7344814" cy="4149090"/>
        </p:xfrm>
        <a:graphic>
          <a:graphicData uri="http://schemas.openxmlformats.org/drawingml/2006/table">
            <a:tbl>
              <a:tblPr/>
              <a:tblGrid>
                <a:gridCol w="2448270"/>
                <a:gridCol w="2952328"/>
                <a:gridCol w="1944216"/>
              </a:tblGrid>
              <a:tr h="261588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 b="1" dirty="0">
                          <a:effectLst/>
                        </a:rPr>
                        <a:t>指标名称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dirty="0">
                          <a:effectLst/>
                        </a:rPr>
                        <a:t>定义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dirty="0">
                          <a:effectLst/>
                        </a:rPr>
                        <a:t>度量范围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93940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工作量偏差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（（实际工作量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计划工作量）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计划工作量）*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100%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进度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940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测试执行率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（实际执行的测试用例数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测试用例总数）*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100%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测试进度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940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测试通过率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（执行通过的测试用例数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测试用例总数）*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100%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开发质量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940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需求（测试用例）覆盖率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（已设计测试用例的需求数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需求总数）*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100%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测试设计质量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58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需求通过率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（已测试通过的需求数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需求总数）*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100%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进度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58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测试用例命中率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（缺陷总数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测试用例数）*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100%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测试用例质量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58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二次故障率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Reopen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的缺陷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缺陷总数）*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100%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开发质量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58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NG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率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（验证不通过的缺陷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缺陷总数）*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100%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开发质量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58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缺陷有效率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（有效的缺陷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缺陷总数）*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100%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测试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58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缺陷修复率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（已解决的缺陷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缺陷总数）*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100%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开发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58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缺陷生存周期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缺陷从提交到关闭的平均时间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开发、测试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58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缺陷修复的平均时长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缺陷从提交到修复的平均时间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开发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58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缺陷关闭的平均时长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缺陷从修复到关闭的平均时间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测试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122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缺陷探测率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（测试者发现的缺陷数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（测试者发现的缺陷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客户发现的缺陷））*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100%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测试质量</a:t>
                      </a:r>
                    </a:p>
                  </a:txBody>
                  <a:tcPr marL="26670" marR="26670" marT="13335" marB="13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191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683568" y="2193708"/>
            <a:ext cx="8001000" cy="912019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谢 谢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bugfree3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的安装包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https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://pan.baidu.com/s/1slLrR2X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优秀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Bug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展示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110142"/>
              </p:ext>
            </p:extLst>
          </p:nvPr>
        </p:nvGraphicFramePr>
        <p:xfrm>
          <a:off x="611560" y="843558"/>
          <a:ext cx="8001000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070"/>
                <a:gridCol w="572393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缺陷标题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testfire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网站用户登录页面能够被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SQL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注入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测试平台与浏览器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 8+firefox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测试步骤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、用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firefox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浏览器打开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3"/>
                        </a:rPr>
                        <a:t>http://demo.testfire.net/index.jsp</a:t>
                      </a:r>
                      <a:endParaRPr lang="en-US" altLang="zh-CN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、进入登录页面</a:t>
                      </a:r>
                      <a:endParaRPr lang="en-US" altLang="zh-CN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、在用户名处输入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 or 0=0 –-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，密码输入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</a:t>
                      </a:r>
                    </a:p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、单击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Login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按钮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、查看结果页面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期望结果：页面提示拒绝登录的信息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实际结果：成功并以管理员身份登录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缺陷附图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90089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917544"/>
            <a:ext cx="8001000" cy="3200400"/>
          </a:xfrm>
        </p:spPr>
        <p:txBody>
          <a:bodyPr/>
          <a:lstStyle/>
          <a:p>
            <a:pPr algn="just" eaLnBrk="1" hangingPunct="1"/>
            <a:r>
              <a:rPr lang="zh-CN" altLang="en-US" sz="3400" b="1" dirty="0" smtClean="0"/>
              <a:t>测试结果</a:t>
            </a:r>
            <a:endParaRPr lang="en-US" altLang="zh-CN" sz="3400" b="1" dirty="0" smtClean="0"/>
          </a:p>
          <a:p>
            <a:pPr lvl="1"/>
            <a:r>
              <a:rPr lang="zh-CN" altLang="en-US" b="1" dirty="0" smtClean="0"/>
              <a:t>通过</a:t>
            </a:r>
            <a:r>
              <a:rPr lang="en-US" altLang="en-US" b="1" dirty="0" smtClean="0"/>
              <a:t>(Pass)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失败</a:t>
            </a:r>
            <a:r>
              <a:rPr lang="en-US" altLang="en-US" b="1" dirty="0" smtClean="0"/>
              <a:t>(Fail)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警告</a:t>
            </a:r>
            <a:r>
              <a:rPr lang="en-US" altLang="en-US" b="1" dirty="0" smtClean="0"/>
              <a:t>(Warn)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阻塞</a:t>
            </a:r>
            <a:r>
              <a:rPr lang="en-US" altLang="en-US" b="1" dirty="0" smtClean="0"/>
              <a:t>(Block)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跳过</a:t>
            </a:r>
            <a:r>
              <a:rPr lang="en-US" altLang="en-US" b="1" dirty="0" smtClean="0"/>
              <a:t>(Skip)</a:t>
            </a:r>
            <a:endParaRPr lang="zh-CN" alt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771550"/>
            <a:ext cx="8001000" cy="3200400"/>
          </a:xfrm>
        </p:spPr>
        <p:txBody>
          <a:bodyPr/>
          <a:lstStyle/>
          <a:p>
            <a:pPr algn="just" eaLnBrk="1" hangingPunct="1"/>
            <a:r>
              <a:rPr lang="zh-CN" altLang="en-US" sz="3400" b="1" dirty="0" smtClean="0"/>
              <a:t>测试用例的组织和跟踪</a:t>
            </a:r>
            <a:endParaRPr lang="en-US" altLang="zh-CN" sz="3400" b="1" dirty="0" smtClean="0"/>
          </a:p>
          <a:p>
            <a:pPr lvl="1" algn="just" eaLnBrk="1" hangingPunct="1"/>
            <a:r>
              <a:rPr lang="zh-CN" b="1" dirty="0" smtClean="0"/>
              <a:t>整理模块需求</a:t>
            </a:r>
            <a:endParaRPr lang="en-US" altLang="zh-CN" b="1" dirty="0" smtClean="0"/>
          </a:p>
          <a:p>
            <a:pPr lvl="1" algn="just" eaLnBrk="1" hangingPunct="1"/>
            <a:r>
              <a:rPr lang="zh-CN" b="1" dirty="0" smtClean="0"/>
              <a:t>撰写测试计划</a:t>
            </a:r>
            <a:endParaRPr lang="en-US" altLang="zh-CN" b="1" dirty="0" smtClean="0"/>
          </a:p>
          <a:p>
            <a:pPr lvl="1" algn="just" eaLnBrk="1" hangingPunct="1"/>
            <a:r>
              <a:rPr lang="zh-CN" b="1" dirty="0" smtClean="0"/>
              <a:t>设计测试思路</a:t>
            </a:r>
            <a:endParaRPr lang="en-US" altLang="zh-CN" b="1" dirty="0" smtClean="0"/>
          </a:p>
          <a:p>
            <a:pPr lvl="1" algn="just" eaLnBrk="1" hangingPunct="1"/>
            <a:r>
              <a:rPr lang="zh-CN" b="1" dirty="0" smtClean="0"/>
              <a:t>编写测试用例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评审</a:t>
            </a:r>
            <a:r>
              <a:rPr lang="zh-CN" b="1" dirty="0" smtClean="0"/>
              <a:t>测试用例</a:t>
            </a:r>
            <a:endParaRPr lang="en-US" altLang="zh-CN" b="1" dirty="0" smtClean="0"/>
          </a:p>
          <a:p>
            <a:pPr lvl="1" algn="just" eaLnBrk="1" hangingPunct="1"/>
            <a:r>
              <a:rPr lang="zh-CN" b="1" dirty="0" smtClean="0"/>
              <a:t>修改更新测试用例</a:t>
            </a:r>
            <a:endParaRPr lang="en-US" altLang="zh-CN" b="1" dirty="0" smtClean="0"/>
          </a:p>
          <a:p>
            <a:pPr lvl="1" algn="just" eaLnBrk="1" hangingPunct="1"/>
            <a:r>
              <a:rPr lang="zh-CN" b="1" dirty="0" smtClean="0"/>
              <a:t>执行测试用例</a:t>
            </a:r>
            <a:endParaRPr lang="en-US" altLang="zh-CN" b="1" dirty="0" smtClean="0"/>
          </a:p>
          <a:p>
            <a:pPr lvl="1" algn="just" eaLnBrk="1" hangingPunct="1"/>
            <a:r>
              <a:rPr lang="zh-CN" b="1" dirty="0" smtClean="0"/>
              <a:t>分析评估测试用例质量</a:t>
            </a:r>
            <a:endParaRPr lang="zh-CN" alt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72CD5B-1D01-4129-A7DD-F88BEE1728F6}" type="slidenum">
              <a:rPr lang="en-US" altLang="zh-CN" smtClean="0"/>
              <a:t>8</a:t>
            </a:fld>
            <a:endParaRPr lang="en-US" altLang="zh-CN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987574"/>
            <a:ext cx="8001000" cy="3200400"/>
          </a:xfrm>
        </p:spPr>
        <p:txBody>
          <a:bodyPr/>
          <a:lstStyle/>
          <a:p>
            <a:pPr algn="just" eaLnBrk="1" hangingPunct="1"/>
            <a:r>
              <a:rPr lang="zh-CN" altLang="en-US" sz="3400" b="1" dirty="0" smtClean="0"/>
              <a:t>测试用例评审检查单（部分）</a:t>
            </a:r>
            <a:endParaRPr lang="zh-CN" altLang="en-US" b="1" dirty="0" smtClean="0"/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9" y="1768079"/>
            <a:ext cx="69437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9582"/>
            <a:ext cx="8001000" cy="3200400"/>
          </a:xfrm>
        </p:spPr>
        <p:txBody>
          <a:bodyPr/>
          <a:lstStyle/>
          <a:p>
            <a:pPr algn="just" eaLnBrk="1" hangingPunct="1">
              <a:lnSpc>
                <a:spcPts val="4080"/>
              </a:lnSpc>
            </a:pPr>
            <a:r>
              <a:rPr lang="zh-CN" altLang="en-US" sz="3400" b="1" dirty="0" smtClean="0"/>
              <a:t>测试用例修改更新策略</a:t>
            </a:r>
            <a:endParaRPr lang="en-US" altLang="zh-CN" sz="3400" b="1" dirty="0" smtClean="0"/>
          </a:p>
          <a:p>
            <a:pPr lvl="1">
              <a:lnSpc>
                <a:spcPts val="4080"/>
              </a:lnSpc>
            </a:pPr>
            <a:r>
              <a:rPr lang="zh-CN" altLang="en-US" b="1" dirty="0" smtClean="0"/>
              <a:t>若新版本特性无变化，只是出现缺陷被用户发现的情况，此时可以修改测试用例，并给出变更记录。且当前修改的测试用例，对目前和以前的版本都有效</a:t>
            </a:r>
          </a:p>
          <a:p>
            <a:pPr lvl="1">
              <a:lnSpc>
                <a:spcPts val="4080"/>
              </a:lnSpc>
            </a:pPr>
            <a:r>
              <a:rPr lang="zh-CN" altLang="en-US" b="1" dirty="0" smtClean="0"/>
              <a:t>若新版本中原有的功能取消，此时仅需在新版本上将对应测试用例设置为无效即可</a:t>
            </a:r>
            <a:endParaRPr lang="zh-CN" altLang="en-US" sz="3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467</TotalTime>
  <Words>2990</Words>
  <Application>Microsoft Office PowerPoint</Application>
  <PresentationFormat>全屏显示(16:9)</PresentationFormat>
  <Paragraphs>432</Paragraphs>
  <Slides>57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8" baseType="lpstr">
      <vt:lpstr>Profile</vt:lpstr>
      <vt:lpstr>软件测试实用教程 ——方法与实践</vt:lpstr>
      <vt:lpstr>第10章  测试过程管理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10.3 软件缺陷的管理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PowerPoint 演示文稿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10.4 测试团队的管理</vt:lpstr>
      <vt:lpstr>10.4 测试团队的管理</vt:lpstr>
      <vt:lpstr>10.4 测试团队的管理</vt:lpstr>
      <vt:lpstr>10.4 测试团队的管理</vt:lpstr>
      <vt:lpstr>10.5软件测试质量度量</vt:lpstr>
      <vt:lpstr>             谢 谢  bugfree3的安装包 https://pan.baidu.com/s/1slLrR2X</vt:lpstr>
      <vt:lpstr>优秀Bug展示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215</cp:revision>
  <dcterms:created xsi:type="dcterms:W3CDTF">2008-07-27T05:17:00Z</dcterms:created>
  <dcterms:modified xsi:type="dcterms:W3CDTF">2019-06-05T02:06:18Z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