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13"/>
  </p:notesMasterIdLst>
  <p:handoutMasterIdLst>
    <p:handoutMasterId r:id="rId14"/>
  </p:handoutMasterIdLst>
  <p:sldIdLst>
    <p:sldId id="256" r:id="rId2"/>
    <p:sldId id="285" r:id="rId3"/>
    <p:sldId id="327" r:id="rId4"/>
    <p:sldId id="328" r:id="rId5"/>
    <p:sldId id="336" r:id="rId6"/>
    <p:sldId id="329" r:id="rId7"/>
    <p:sldId id="338" r:id="rId8"/>
    <p:sldId id="337" r:id="rId9"/>
    <p:sldId id="331" r:id="rId10"/>
    <p:sldId id="332" r:id="rId11"/>
    <p:sldId id="323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55" autoAdjust="0"/>
  </p:normalViewPr>
  <p:slideViewPr>
    <p:cSldViewPr>
      <p:cViewPr>
        <p:scale>
          <a:sx n="75" d="100"/>
          <a:sy n="75" d="100"/>
        </p:scale>
        <p:origin x="-36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3AB0175-4F28-4A5C-88E4-EEAF4B85F7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3721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F836D35-76A8-4217-8B0C-7690A99847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78411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0273F-E35B-4368-A4A4-5732FF70872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DB19C5-4EDC-48A2-B389-206E2008633C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just">
              <a:spcBef>
                <a:spcPct val="20000"/>
              </a:spcBef>
              <a:buClr>
                <a:schemeClr val="hlink"/>
              </a:buClr>
              <a:buSzPct val="60000"/>
              <a:buFontTx/>
              <a:buNone/>
            </a:pPr>
            <a:r>
              <a:rPr lang="zh-CN" altLang="en-US" dirty="0" smtClean="0">
                <a:latin typeface="Times New Roman" pitchFamily="18" charset="0"/>
              </a:rPr>
              <a:t>大家已经知道什么是文本框了  那如何进行文本框控件测试  先看这个“插入工作表”的功能</a:t>
            </a:r>
            <a:endParaRPr lang="en-US" altLang="zh-CN" dirty="0" smtClean="0">
              <a:latin typeface="Times New Roman" pitchFamily="18" charset="0"/>
            </a:endParaRPr>
          </a:p>
          <a:p>
            <a:pPr algn="just">
              <a:spcBef>
                <a:spcPct val="20000"/>
              </a:spcBef>
              <a:buClr>
                <a:schemeClr val="hlink"/>
              </a:buClr>
              <a:buSzPct val="60000"/>
              <a:buFontTx/>
              <a:buNone/>
            </a:pPr>
            <a:r>
              <a:rPr lang="en-US" altLang="zh-CN" dirty="0" smtClean="0">
                <a:latin typeface="Times New Roman" pitchFamily="18" charset="0"/>
              </a:rPr>
              <a:t>\n</a:t>
            </a:r>
            <a:r>
              <a:rPr lang="en-US" altLang="zh-CN" baseline="0" dirty="0" smtClean="0">
                <a:latin typeface="Times New Roman" pitchFamily="18" charset="0"/>
              </a:rPr>
              <a:t> \r</a:t>
            </a:r>
            <a:endParaRPr lang="en-US" altLang="zh-CN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DB19C5-4EDC-48A2-B389-206E2008633C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just">
              <a:spcBef>
                <a:spcPct val="20000"/>
              </a:spcBef>
              <a:buClr>
                <a:schemeClr val="hlink"/>
              </a:buClr>
              <a:buSzPct val="60000"/>
              <a:buFontTx/>
              <a:buNone/>
            </a:pPr>
            <a:endParaRPr lang="en-US" altLang="zh-CN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CBB9B9-3177-46FC-BED4-BA10197AD449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 eaLnBrk="0" hangingPunct="0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 smtClean="0">
                <a:solidFill>
                  <a:schemeClr val="tx1"/>
                </a:solidFill>
              </a:rPr>
              <a:t>按钮功能是否实现（关联）                  </a:t>
            </a:r>
            <a:r>
              <a:rPr lang="en-US" altLang="zh-CN" sz="2000" dirty="0" smtClean="0">
                <a:solidFill>
                  <a:schemeClr val="tx1"/>
                </a:solidFill>
              </a:rPr>
              <a:t>EX</a:t>
            </a:r>
            <a:r>
              <a:rPr lang="zh-CN" altLang="en-US" sz="2000" dirty="0" smtClean="0">
                <a:solidFill>
                  <a:schemeClr val="tx1"/>
                </a:solidFill>
              </a:rPr>
              <a:t>： 邮件发送，定时发送</a:t>
            </a:r>
          </a:p>
          <a:p>
            <a:pPr lvl="1" eaLnBrk="0" hangingPunct="0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 smtClean="0">
                <a:solidFill>
                  <a:schemeClr val="tx1"/>
                </a:solidFill>
              </a:rPr>
              <a:t>提示信息是否正确（正确、友好、无法恢复时）</a:t>
            </a:r>
            <a:r>
              <a:rPr lang="en-US" altLang="zh-CN" sz="2000" dirty="0" smtClean="0">
                <a:solidFill>
                  <a:schemeClr val="tx1"/>
                </a:solidFill>
              </a:rPr>
              <a:t>EX</a:t>
            </a:r>
            <a:r>
              <a:rPr lang="zh-CN" altLang="en-US" sz="2000" dirty="0" smtClean="0">
                <a:solidFill>
                  <a:schemeClr val="tx1"/>
                </a:solidFill>
              </a:rPr>
              <a:t>： 删除</a:t>
            </a:r>
            <a:r>
              <a:rPr lang="en-US" altLang="zh-CN" sz="2000" dirty="0" smtClean="0">
                <a:solidFill>
                  <a:schemeClr val="tx1"/>
                </a:solidFill>
              </a:rPr>
              <a:t>QQ</a:t>
            </a:r>
            <a:r>
              <a:rPr lang="zh-CN" altLang="en-US" sz="2000" dirty="0" smtClean="0">
                <a:solidFill>
                  <a:schemeClr val="tx1"/>
                </a:solidFill>
              </a:rPr>
              <a:t>好友，删除后不在接收他的信息</a:t>
            </a:r>
          </a:p>
          <a:p>
            <a:pPr lvl="1" eaLnBrk="0" hangingPunct="0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 smtClean="0">
                <a:solidFill>
                  <a:schemeClr val="tx1"/>
                </a:solidFill>
              </a:rPr>
              <a:t>对于</a:t>
            </a:r>
            <a:r>
              <a:rPr lang="zh-CN" altLang="en-US" sz="2000" dirty="0" smtClean="0">
                <a:solidFill>
                  <a:srgbClr val="FF0000"/>
                </a:solidFill>
              </a:rPr>
              <a:t>不符合业务</a:t>
            </a:r>
            <a:r>
              <a:rPr lang="zh-CN" altLang="en-US" sz="2000" dirty="0" smtClean="0">
                <a:solidFill>
                  <a:schemeClr val="tx1"/>
                </a:solidFill>
              </a:rPr>
              <a:t>背景的输入数据是否有相应    </a:t>
            </a:r>
            <a:r>
              <a:rPr lang="en-US" altLang="zh-CN" sz="2000" dirty="0" smtClean="0">
                <a:solidFill>
                  <a:schemeClr val="tx1"/>
                </a:solidFill>
              </a:rPr>
              <a:t>EX</a:t>
            </a:r>
            <a:r>
              <a:rPr lang="zh-CN" altLang="en-US" sz="2000" dirty="0" smtClean="0">
                <a:solidFill>
                  <a:schemeClr val="tx1"/>
                </a:solidFill>
              </a:rPr>
              <a:t>：错误的邮件收件人格式</a:t>
            </a:r>
            <a:endParaRPr lang="zh-CN" alt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CBB9B9-3177-46FC-BED4-BA10197AD449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 eaLnBrk="0" hangingPunct="0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 smtClean="0">
                <a:solidFill>
                  <a:schemeClr val="tx1"/>
                </a:solidFill>
              </a:rPr>
              <a:t>按钮功能是否实现（关联）                  </a:t>
            </a:r>
            <a:r>
              <a:rPr lang="en-US" altLang="zh-CN" sz="2000" dirty="0" smtClean="0">
                <a:solidFill>
                  <a:schemeClr val="tx1"/>
                </a:solidFill>
              </a:rPr>
              <a:t>EX</a:t>
            </a:r>
            <a:r>
              <a:rPr lang="zh-CN" altLang="en-US" sz="2000" dirty="0" smtClean="0">
                <a:solidFill>
                  <a:schemeClr val="tx1"/>
                </a:solidFill>
              </a:rPr>
              <a:t>： 邮件发送，定时发送</a:t>
            </a:r>
          </a:p>
          <a:p>
            <a:pPr lvl="1" eaLnBrk="0" hangingPunct="0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 smtClean="0">
                <a:solidFill>
                  <a:schemeClr val="tx1"/>
                </a:solidFill>
              </a:rPr>
              <a:t>提示信息是否正确（正确、友好、无法恢复时）</a:t>
            </a:r>
            <a:r>
              <a:rPr lang="en-US" altLang="zh-CN" sz="2000" dirty="0" smtClean="0">
                <a:solidFill>
                  <a:schemeClr val="tx1"/>
                </a:solidFill>
              </a:rPr>
              <a:t>EX</a:t>
            </a:r>
            <a:r>
              <a:rPr lang="zh-CN" altLang="en-US" sz="2000" dirty="0" smtClean="0">
                <a:solidFill>
                  <a:schemeClr val="tx1"/>
                </a:solidFill>
              </a:rPr>
              <a:t>： 删除</a:t>
            </a:r>
            <a:r>
              <a:rPr lang="en-US" altLang="zh-CN" sz="2000" dirty="0" smtClean="0">
                <a:solidFill>
                  <a:schemeClr val="tx1"/>
                </a:solidFill>
              </a:rPr>
              <a:t>QQ</a:t>
            </a:r>
            <a:r>
              <a:rPr lang="zh-CN" altLang="en-US" sz="2000" dirty="0" smtClean="0">
                <a:solidFill>
                  <a:schemeClr val="tx1"/>
                </a:solidFill>
              </a:rPr>
              <a:t>好友，删除后不在接收他的信息</a:t>
            </a:r>
          </a:p>
          <a:p>
            <a:pPr lvl="1" eaLnBrk="0" hangingPunct="0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 smtClean="0">
                <a:solidFill>
                  <a:schemeClr val="tx1"/>
                </a:solidFill>
              </a:rPr>
              <a:t>对于</a:t>
            </a:r>
            <a:r>
              <a:rPr lang="zh-CN" altLang="en-US" sz="2000" dirty="0" smtClean="0">
                <a:solidFill>
                  <a:srgbClr val="FF0000"/>
                </a:solidFill>
              </a:rPr>
              <a:t>不符合业务</a:t>
            </a:r>
            <a:r>
              <a:rPr lang="zh-CN" altLang="en-US" sz="2000" dirty="0" smtClean="0">
                <a:solidFill>
                  <a:schemeClr val="tx1"/>
                </a:solidFill>
              </a:rPr>
              <a:t>背景的输入数据是否有相应    </a:t>
            </a:r>
            <a:r>
              <a:rPr lang="en-US" altLang="zh-CN" sz="2000" dirty="0" smtClean="0">
                <a:solidFill>
                  <a:schemeClr val="tx1"/>
                </a:solidFill>
              </a:rPr>
              <a:t>EX</a:t>
            </a:r>
            <a:r>
              <a:rPr lang="zh-CN" altLang="en-US" sz="2000" dirty="0" smtClean="0">
                <a:solidFill>
                  <a:schemeClr val="tx1"/>
                </a:solidFill>
              </a:rPr>
              <a:t>：错误的邮件收件人格式</a:t>
            </a:r>
            <a:endParaRPr lang="zh-CN" alt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5FB3A0-4803-4FBF-86AA-15716D61BFE0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just">
              <a:spcBef>
                <a:spcPct val="20000"/>
              </a:spcBef>
              <a:buClr>
                <a:schemeClr val="hlink"/>
              </a:buClr>
              <a:buSzPct val="60000"/>
              <a:buFontTx/>
              <a:buNone/>
            </a:pPr>
            <a:r>
              <a:rPr lang="zh-CN" altLang="en-US" sz="2000" dirty="0" smtClean="0">
                <a:latin typeface="Times New Roman" pitchFamily="18" charset="0"/>
              </a:rPr>
              <a:t>什么场合使用单选按钮呢？</a:t>
            </a:r>
            <a:endParaRPr lang="en-US" altLang="zh-CN" sz="2000" dirty="0" smtClean="0">
              <a:latin typeface="Times New Roman" pitchFamily="18" charset="0"/>
            </a:endParaRPr>
          </a:p>
          <a:p>
            <a:pPr algn="just">
              <a:spcBef>
                <a:spcPct val="20000"/>
              </a:spcBef>
              <a:buClr>
                <a:schemeClr val="hlink"/>
              </a:buClr>
              <a:buSzPct val="60000"/>
              <a:buFontTx/>
              <a:buNone/>
            </a:pPr>
            <a:r>
              <a:rPr lang="zh-CN" altLang="en-US" sz="2000" dirty="0" smtClean="0">
                <a:latin typeface="Times New Roman" pitchFamily="18" charset="0"/>
              </a:rPr>
              <a:t>最高学历，性别</a:t>
            </a:r>
            <a:endParaRPr lang="en-US" altLang="zh-CN" sz="2000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0F79F5-386F-4E62-98EF-B15FC288EEBC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just"/>
            <a:endParaRPr lang="zh-CN" alt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以 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中插入表格 </a:t>
            </a:r>
            <a:r>
              <a:rPr lang="en-US" altLang="zh-CN" smtClean="0"/>
              <a:t>1~63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0273F-E35B-4368-A4A4-5732FF70872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1807294"/>
            <a:ext cx="7772400" cy="109538"/>
          </a:xfrm>
          <a:custGeom>
            <a:avLst/>
            <a:gdLst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-1714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73F04-6514-4734-848C-F892F99C27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2497040"/>
      </p:ext>
    </p:extLst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AAC41-EA36-4A53-B79A-D9BF33D13E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8112041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4A7B6D-62B6-4537-809E-ABDC6B07BA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5271555"/>
      </p:ext>
    </p:extLst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FA88B-FF8D-4C74-A1F1-4BDE2EC131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479454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-99392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6A985E-BE02-4E5A-8B89-C24F6CB4E8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6581887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4B876-B44A-43F9-909D-16B3927D33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1773278"/>
      </p:ext>
    </p:extLst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290F09-A56D-4D85-A7A9-189BF5CE88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4189924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8E896-1D8F-454E-8E0C-F7CD3EEA4B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0857381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897FB0-C034-4891-AECB-0464FA75E6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9404246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04039E-83C1-4423-88C9-747AD56E9B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5909322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0CF74-0CBD-43DB-9A7E-1A254DE4CA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587376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015AC-05C6-4E54-A464-1C9D3B84D0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9772789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-1714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052736"/>
            <a:ext cx="7958138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07030D2-A4B3-4FEB-9FA1-EE311C3DAF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  <p:sldLayoutId id="2147483943" r:id="rId12"/>
  </p:sldLayoutIdLst>
  <p:transition>
    <p:blinds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AE4AF2A0-B184-49B8-9ABA-6104AA3B9D79}" type="slidenum">
              <a:rPr lang="en-US" altLang="zh-CN" smtClean="0"/>
              <a:pPr eaLnBrk="1" hangingPunct="1"/>
              <a:t>1</a:t>
            </a:fld>
            <a:endParaRPr lang="en-US" altLang="zh-CN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548680"/>
            <a:ext cx="7772400" cy="1371600"/>
          </a:xfrm>
        </p:spPr>
        <p:txBody>
          <a:bodyPr/>
          <a:lstStyle/>
          <a:p>
            <a:pPr algn="ctr" eaLnBrk="1" hangingPunct="1"/>
            <a:r>
              <a:rPr lang="zh-CN" altLang="en-US" sz="6000" b="1" dirty="0" smtClean="0">
                <a:ea typeface="华文隶书" pitchFamily="2" charset="-122"/>
              </a:rPr>
              <a:t>软件测试实用教程</a:t>
            </a:r>
            <a:r>
              <a:rPr lang="en-US" altLang="zh-CN" sz="6000" b="1" dirty="0" smtClean="0">
                <a:ea typeface="华文隶书" pitchFamily="2" charset="-122"/>
              </a:rPr>
              <a:t/>
            </a:r>
            <a:br>
              <a:rPr lang="en-US" altLang="zh-CN" sz="6000" b="1" dirty="0" smtClean="0">
                <a:ea typeface="华文隶书" pitchFamily="2" charset="-122"/>
              </a:rPr>
            </a:br>
            <a:r>
              <a:rPr lang="en-US" altLang="zh-CN" sz="6000" b="1" dirty="0" smtClean="0">
                <a:ea typeface="华文隶书" pitchFamily="2" charset="-122"/>
              </a:rPr>
              <a:t>——</a:t>
            </a:r>
            <a:r>
              <a:rPr lang="zh-CN" altLang="en-US" sz="6000" b="1" dirty="0" smtClean="0">
                <a:ea typeface="华文隶书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smtClean="0">
                <a:latin typeface="华文隶书" pitchFamily="2" charset="-122"/>
                <a:ea typeface="华文隶书" pitchFamily="2" charset="-122"/>
              </a:rPr>
              <a:t>PartII I</a:t>
            </a:r>
            <a:r>
              <a:rPr lang="zh-CN" altLang="en-US" sz="4400" b="1" smtClean="0">
                <a:latin typeface="华文隶书" pitchFamily="2" charset="-122"/>
                <a:ea typeface="华文隶书" pitchFamily="2" charset="-122"/>
              </a:rPr>
              <a:t>软件测试应用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5" descr="updown控件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928670"/>
            <a:ext cx="5153025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3214678" y="3500438"/>
            <a:ext cx="2413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up-down</a:t>
            </a: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控件＋文本框</a:t>
            </a:r>
            <a:endParaRPr lang="zh-CN" altLang="en-US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6" name="Picture 4" descr="组合列表框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62" y="1142984"/>
            <a:ext cx="4078690" cy="2953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6929454" y="264318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组合列表框</a:t>
            </a:r>
            <a:endParaRPr lang="zh-CN" altLang="en-US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8" name="Picture 5" descr="列表框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596" y="2786058"/>
            <a:ext cx="4572032" cy="3299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2571736" y="407194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列表框</a:t>
            </a:r>
            <a:endParaRPr lang="zh-CN" altLang="en-US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11" name="Picture 5" descr="字体效果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78430" y="2857496"/>
            <a:ext cx="4073552" cy="316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/>
        </p:nvSpPr>
        <p:spPr>
          <a:xfrm>
            <a:off x="5892896" y="448842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控件组合</a:t>
            </a:r>
            <a:endParaRPr lang="zh-CN" altLang="en-US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" name="Text Box 1"/>
          <p:cNvSpPr txBox="1">
            <a:spLocks noChangeArrowheads="1"/>
          </p:cNvSpPr>
          <p:nvPr/>
        </p:nvSpPr>
        <p:spPr bwMode="auto">
          <a:xfrm>
            <a:off x="600075" y="228600"/>
            <a:ext cx="903109" cy="52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marL="166688" indent="-163513">
              <a:spcAft>
                <a:spcPts val="600"/>
              </a:spcAft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</a:pPr>
            <a:r>
              <a:rPr lang="zh-CN" altLang="en-US" sz="28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拓展</a:t>
            </a:r>
            <a:endParaRPr lang="zh-CN" sz="28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10" name="Picture 5" descr="滚动条控件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215206" y="3357562"/>
            <a:ext cx="942975" cy="2743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8954241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 idx="4294967295"/>
          </p:nvPr>
        </p:nvSpPr>
        <p:spPr>
          <a:xfrm>
            <a:off x="1259632" y="2204864"/>
            <a:ext cx="8001000" cy="1216025"/>
          </a:xfrm>
        </p:spPr>
        <p:txBody>
          <a:bodyPr/>
          <a:lstStyle/>
          <a:p>
            <a:pPr algn="ctr"/>
            <a:r>
              <a:rPr lang="zh-CN" b="1" dirty="0" smtClean="0">
                <a:latin typeface="黑体" pitchFamily="49" charset="-122"/>
                <a:ea typeface="黑体" pitchFamily="49" charset="-122"/>
              </a:rPr>
              <a:t>谢 谢</a:t>
            </a:r>
          </a:p>
        </p:txBody>
      </p:sp>
      <p:sp>
        <p:nvSpPr>
          <p:cNvPr id="66564" name="灯片编号占位符 3"/>
          <p:cNvSpPr txBox="1">
            <a:spLocks noGrp="1" noChangeArrowheads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r" eaLnBrk="1" hangingPunct="1"/>
            <a:fld id="{2C94674F-49E1-416F-9C4D-1B58472BEB2A}" type="slidenum">
              <a:rPr lang="en-US" altLang="zh-CN" sz="1200"/>
              <a:pPr algn="r" eaLnBrk="1" hangingPunct="1"/>
              <a:t>11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8602377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648219E3-10F8-4EA7-A0AA-3BBFF91E385B}" type="slidenum">
              <a:rPr lang="en-US" altLang="zh-CN" smtClean="0"/>
              <a:pPr eaLnBrk="1" hangingPunct="1"/>
              <a:t>2</a:t>
            </a:fld>
            <a:endParaRPr lang="en-US" altLang="zh-CN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常用控件的测试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340768"/>
            <a:ext cx="8001000" cy="4267200"/>
          </a:xfrm>
        </p:spPr>
        <p:txBody>
          <a:bodyPr/>
          <a:lstStyle/>
          <a:p>
            <a:pPr eaLnBrk="1" hangingPunct="1"/>
            <a:r>
              <a:rPr lang="zh-CN" altLang="en-US" sz="3400" b="1" dirty="0" smtClean="0"/>
              <a:t>本章重点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3200" b="1" dirty="0" smtClean="0"/>
              <a:t>常用控件的测试</a:t>
            </a:r>
            <a:endParaRPr lang="en-US" altLang="zh-CN" sz="32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1639" y="1547826"/>
            <a:ext cx="1886747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4"/>
          <p:cNvSpPr>
            <a:spLocks/>
          </p:cNvSpPr>
          <p:nvPr/>
        </p:nvSpPr>
        <p:spPr bwMode="auto">
          <a:xfrm>
            <a:off x="6314929" y="2268551"/>
            <a:ext cx="1802518" cy="334962"/>
          </a:xfrm>
          <a:prstGeom prst="borderCallout2">
            <a:avLst>
              <a:gd name="adj1" fmla="val 34125"/>
              <a:gd name="adj2" fmla="val -8972"/>
              <a:gd name="adj3" fmla="val 34125"/>
              <a:gd name="adj4" fmla="val -35329"/>
              <a:gd name="adj5" fmla="val 71088"/>
              <a:gd name="adj6" fmla="val -62241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文本框</a:t>
            </a:r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6305404" y="2736863"/>
            <a:ext cx="1802518" cy="334963"/>
          </a:xfrm>
          <a:prstGeom prst="borderCallout2">
            <a:avLst>
              <a:gd name="adj1" fmla="val 34125"/>
              <a:gd name="adj2" fmla="val -8972"/>
              <a:gd name="adj3" fmla="val 34125"/>
              <a:gd name="adj4" fmla="val -36824"/>
              <a:gd name="adj5" fmla="val 34125"/>
              <a:gd name="adj6" fmla="val -6560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按钮</a:t>
            </a:r>
          </a:p>
        </p:txBody>
      </p:sp>
      <p:sp>
        <p:nvSpPr>
          <p:cNvPr id="7" name="AutoShape 6"/>
          <p:cNvSpPr>
            <a:spLocks/>
          </p:cNvSpPr>
          <p:nvPr/>
        </p:nvSpPr>
        <p:spPr bwMode="auto">
          <a:xfrm>
            <a:off x="6305404" y="3224226"/>
            <a:ext cx="2227036" cy="334962"/>
          </a:xfrm>
          <a:prstGeom prst="borderCallout2">
            <a:avLst>
              <a:gd name="adj1" fmla="val 34125"/>
              <a:gd name="adj2" fmla="val -7264"/>
              <a:gd name="adj3" fmla="val 34125"/>
              <a:gd name="adj4" fmla="val -29347"/>
              <a:gd name="adj5" fmla="val -2843"/>
              <a:gd name="adj6" fmla="val -51889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单选按钮</a:t>
            </a:r>
          </a:p>
        </p:txBody>
      </p:sp>
      <p:sp>
        <p:nvSpPr>
          <p:cNvPr id="8" name="AutoShape 7"/>
          <p:cNvSpPr>
            <a:spLocks/>
          </p:cNvSpPr>
          <p:nvPr/>
        </p:nvSpPr>
        <p:spPr bwMode="auto">
          <a:xfrm>
            <a:off x="6630842" y="3765563"/>
            <a:ext cx="1802516" cy="334963"/>
          </a:xfrm>
          <a:prstGeom prst="borderCallout2">
            <a:avLst>
              <a:gd name="adj1" fmla="val 34125"/>
              <a:gd name="adj2" fmla="val -8972"/>
              <a:gd name="adj3" fmla="val 34125"/>
              <a:gd name="adj4" fmla="val -55329"/>
              <a:gd name="adj5" fmla="val -62560"/>
              <a:gd name="adj6" fmla="val -101681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列表框</a:t>
            </a:r>
          </a:p>
        </p:txBody>
      </p:sp>
      <p:sp>
        <p:nvSpPr>
          <p:cNvPr id="9" name="AutoShape 8"/>
          <p:cNvSpPr>
            <a:spLocks/>
          </p:cNvSpPr>
          <p:nvPr/>
        </p:nvSpPr>
        <p:spPr bwMode="auto">
          <a:xfrm>
            <a:off x="6629254" y="4291026"/>
            <a:ext cx="1802518" cy="334962"/>
          </a:xfrm>
          <a:prstGeom prst="borderCallout2">
            <a:avLst>
              <a:gd name="adj1" fmla="val 36366"/>
              <a:gd name="adj2" fmla="val -8694"/>
              <a:gd name="adj3" fmla="val 36366"/>
              <a:gd name="adj4" fmla="val -55435"/>
              <a:gd name="adj5" fmla="val -142426"/>
              <a:gd name="adj6" fmla="val -10217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滚动条</a:t>
            </a:r>
          </a:p>
        </p:txBody>
      </p:sp>
      <p:sp>
        <p:nvSpPr>
          <p:cNvPr id="10" name="AutoShape 9"/>
          <p:cNvSpPr>
            <a:spLocks/>
          </p:cNvSpPr>
          <p:nvPr/>
        </p:nvSpPr>
        <p:spPr bwMode="auto">
          <a:xfrm>
            <a:off x="1115616" y="3529026"/>
            <a:ext cx="2446032" cy="333375"/>
          </a:xfrm>
          <a:prstGeom prst="borderCallout2">
            <a:avLst>
              <a:gd name="adj1" fmla="val 34287"/>
              <a:gd name="adj2" fmla="val 106611"/>
              <a:gd name="adj3" fmla="val 34287"/>
              <a:gd name="adj4" fmla="val 130991"/>
              <a:gd name="adj5" fmla="val 0"/>
              <a:gd name="adj6" fmla="val 156199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组合列表框</a:t>
            </a:r>
          </a:p>
        </p:txBody>
      </p:sp>
      <p:sp>
        <p:nvSpPr>
          <p:cNvPr id="11" name="AutoShape 10"/>
          <p:cNvSpPr>
            <a:spLocks/>
          </p:cNvSpPr>
          <p:nvPr/>
        </p:nvSpPr>
        <p:spPr bwMode="auto">
          <a:xfrm>
            <a:off x="1420416" y="2843226"/>
            <a:ext cx="1799148" cy="333375"/>
          </a:xfrm>
          <a:prstGeom prst="borderCallout2">
            <a:avLst>
              <a:gd name="adj1" fmla="val 34287"/>
              <a:gd name="adj2" fmla="val 108991"/>
              <a:gd name="adj3" fmla="val 34287"/>
              <a:gd name="adj4" fmla="val 141574"/>
              <a:gd name="adj5" fmla="val 100000"/>
              <a:gd name="adj6" fmla="val 17528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复选框</a:t>
            </a:r>
          </a:p>
        </p:txBody>
      </p:sp>
      <p:sp>
        <p:nvSpPr>
          <p:cNvPr id="14" name="Text Box 1"/>
          <p:cNvSpPr txBox="1">
            <a:spLocks noChangeArrowheads="1"/>
          </p:cNvSpPr>
          <p:nvPr/>
        </p:nvSpPr>
        <p:spPr bwMode="auto">
          <a:xfrm>
            <a:off x="600075" y="311311"/>
            <a:ext cx="3118459" cy="679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marL="166688" indent="-163513"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</a:pPr>
            <a:r>
              <a:rPr lang="zh-CN" altLang="en-US" sz="3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常用控件介绍</a:t>
            </a:r>
            <a:endParaRPr lang="zh-CN" sz="3800" b="1" dirty="0">
              <a:solidFill>
                <a:schemeClr val="tx2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8602027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5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124744"/>
            <a:ext cx="8568952" cy="4641850"/>
          </a:xfrm>
        </p:spPr>
        <p:txBody>
          <a:bodyPr/>
          <a:lstStyle/>
          <a:p>
            <a:pPr eaLnBrk="0" hangingPunct="0">
              <a:lnSpc>
                <a:spcPct val="150000"/>
              </a:lnSpc>
            </a:pPr>
            <a:r>
              <a:rPr lang="zh-CN" altLang="en-US" sz="2800" b="1" dirty="0"/>
              <a:t>文本框测试</a:t>
            </a:r>
          </a:p>
          <a:p>
            <a:pPr lvl="1"/>
            <a:r>
              <a:rPr lang="zh-CN" altLang="en-US" sz="2400" b="1" dirty="0" smtClean="0">
                <a:solidFill>
                  <a:schemeClr val="tx1"/>
                </a:solidFill>
              </a:rPr>
              <a:t>数据的内容、长度、类型（注：大小写）、格式（行、日期）、唯一性、空、空格、复制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/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粘贴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+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手动、特殊字符、功能键等</a:t>
            </a:r>
            <a:r>
              <a:rPr lang="zh-CN" altLang="en-US" sz="2400" b="1" dirty="0">
                <a:solidFill>
                  <a:schemeClr val="tx1"/>
                </a:solidFill>
              </a:rPr>
              <a:t>。</a:t>
            </a:r>
            <a:endParaRPr lang="en-US" altLang="zh-CN" sz="2400" b="1" dirty="0" smtClean="0">
              <a:solidFill>
                <a:schemeClr val="tx1"/>
              </a:solidFill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828451" y="3212976"/>
            <a:ext cx="4953000" cy="2986088"/>
            <a:chOff x="1121" y="1434"/>
            <a:chExt cx="3120" cy="1881"/>
          </a:xfrm>
        </p:grpSpPr>
        <p:pic>
          <p:nvPicPr>
            <p:cNvPr id="18438" name="Picture 4" descr="窗口控件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21" y="1434"/>
              <a:ext cx="3120" cy="18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439" name="AutoShape 5"/>
            <p:cNvSpPr>
              <a:spLocks noChangeArrowheads="1"/>
            </p:cNvSpPr>
            <p:nvPr/>
          </p:nvSpPr>
          <p:spPr bwMode="auto">
            <a:xfrm>
              <a:off x="1791" y="2251"/>
              <a:ext cx="1769" cy="227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FF0000"/>
                </a:solidFill>
              </a:endParaRPr>
            </a:p>
          </p:txBody>
        </p:sp>
      </p:grpSp>
      <p:sp>
        <p:nvSpPr>
          <p:cNvPr id="10" name="Text Box 1"/>
          <p:cNvSpPr txBox="1">
            <a:spLocks noChangeArrowheads="1"/>
          </p:cNvSpPr>
          <p:nvPr/>
        </p:nvSpPr>
        <p:spPr bwMode="auto">
          <a:xfrm>
            <a:off x="600075" y="311311"/>
            <a:ext cx="2629544" cy="679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marL="166688" indent="-163513"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</a:pPr>
            <a:r>
              <a:rPr lang="zh-CN" altLang="en-US" sz="3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文本框测试</a:t>
            </a:r>
            <a:endParaRPr lang="zh-CN" sz="3800" b="1" dirty="0">
              <a:solidFill>
                <a:schemeClr val="tx2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438122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1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1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"/>
          <p:cNvSpPr txBox="1">
            <a:spLocks noChangeArrowheads="1"/>
          </p:cNvSpPr>
          <p:nvPr/>
        </p:nvSpPr>
        <p:spPr bwMode="auto">
          <a:xfrm>
            <a:off x="600075" y="311311"/>
            <a:ext cx="2629544" cy="679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marL="166688" indent="-163513"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</a:pPr>
            <a:r>
              <a:rPr lang="zh-CN" altLang="en-US" sz="3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文本框测试</a:t>
            </a:r>
            <a:endParaRPr lang="zh-CN" sz="3800" b="1" dirty="0">
              <a:solidFill>
                <a:schemeClr val="tx2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9858" y="1364377"/>
            <a:ext cx="824061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1</a:t>
            </a:r>
            <a:r>
              <a:rPr lang="zh-CN" altLang="en-US" sz="2000" b="1" dirty="0">
                <a:solidFill>
                  <a:schemeClr val="tx2"/>
                </a:solidFill>
                <a:latin typeface="+mn-ea"/>
                <a:ea typeface="+mn-ea"/>
                <a:cs typeface="+mj-cs"/>
              </a:rPr>
              <a:t>、输入正常字母或数字。例如输入“工作表</a:t>
            </a:r>
            <a:r>
              <a:rPr lang="en-US" altLang="zh-CN" sz="2000" b="1" dirty="0">
                <a:solidFill>
                  <a:schemeClr val="tx2"/>
                </a:solidFill>
                <a:latin typeface="+mn-ea"/>
                <a:ea typeface="+mn-ea"/>
                <a:cs typeface="+mj-cs"/>
              </a:rPr>
              <a:t>4</a:t>
            </a:r>
            <a:r>
              <a:rPr lang="zh-CN" altLang="en-US" sz="2000" b="1" dirty="0">
                <a:solidFill>
                  <a:schemeClr val="tx2"/>
                </a:solidFill>
                <a:latin typeface="+mn-ea"/>
                <a:ea typeface="+mn-ea"/>
                <a:cs typeface="+mj-cs"/>
              </a:rPr>
              <a:t>”，按确定，成功创建一个名称为“工作表</a:t>
            </a:r>
            <a:r>
              <a:rPr lang="en-US" altLang="zh-CN" sz="2000" b="1" dirty="0">
                <a:solidFill>
                  <a:schemeClr val="tx2"/>
                </a:solidFill>
                <a:latin typeface="+mn-ea"/>
                <a:ea typeface="+mn-ea"/>
                <a:cs typeface="+mj-cs"/>
              </a:rPr>
              <a:t>4</a:t>
            </a:r>
            <a:r>
              <a:rPr lang="zh-CN" altLang="en-US" sz="2000" b="1" dirty="0">
                <a:solidFill>
                  <a:schemeClr val="tx2"/>
                </a:solidFill>
                <a:latin typeface="+mn-ea"/>
                <a:ea typeface="+mn-ea"/>
                <a:cs typeface="+mj-cs"/>
              </a:rPr>
              <a:t>”的工作表</a:t>
            </a:r>
            <a:endParaRPr lang="en-US" altLang="zh-CN" sz="2000" b="1" dirty="0">
              <a:solidFill>
                <a:schemeClr val="tx2"/>
              </a:solidFill>
              <a:latin typeface="+mn-ea"/>
              <a:ea typeface="+mn-ea"/>
              <a:cs typeface="+mj-cs"/>
            </a:endParaRPr>
          </a:p>
          <a:p>
            <a:r>
              <a:rPr lang="en-US" altLang="zh-CN" sz="2000" b="1" dirty="0">
                <a:solidFill>
                  <a:schemeClr val="tx2"/>
                </a:solidFill>
                <a:latin typeface="+mn-ea"/>
                <a:ea typeface="+mn-ea"/>
                <a:cs typeface="+mj-cs"/>
              </a:rPr>
              <a:t>2</a:t>
            </a:r>
            <a:r>
              <a:rPr lang="zh-CN" altLang="en-US" sz="2000" b="1" dirty="0">
                <a:solidFill>
                  <a:schemeClr val="tx2"/>
                </a:solidFill>
                <a:latin typeface="+mn-ea"/>
                <a:ea typeface="+mn-ea"/>
                <a:cs typeface="+mj-cs"/>
              </a:rPr>
              <a:t>、输入已存在的工作表名称，给出正确的提示“所要命名的工作表与已有的工作表重名”</a:t>
            </a:r>
            <a:endParaRPr lang="en-US" altLang="zh-CN" sz="2000" b="1" dirty="0">
              <a:solidFill>
                <a:schemeClr val="tx2"/>
              </a:solidFill>
              <a:latin typeface="+mn-ea"/>
              <a:ea typeface="+mn-ea"/>
              <a:cs typeface="+mj-cs"/>
            </a:endParaRPr>
          </a:p>
          <a:p>
            <a:r>
              <a:rPr lang="en-US" altLang="zh-CN" sz="2000" b="1" dirty="0">
                <a:solidFill>
                  <a:schemeClr val="tx2"/>
                </a:solidFill>
                <a:latin typeface="+mn-ea"/>
                <a:ea typeface="+mn-ea"/>
                <a:cs typeface="+mj-cs"/>
              </a:rPr>
              <a:t>3</a:t>
            </a:r>
            <a:r>
              <a:rPr lang="zh-CN" altLang="en-US" sz="2000" b="1" dirty="0">
                <a:solidFill>
                  <a:schemeClr val="tx2"/>
                </a:solidFill>
                <a:latin typeface="+mn-ea"/>
                <a:ea typeface="+mn-ea"/>
                <a:cs typeface="+mj-cs"/>
              </a:rPr>
              <a:t>、输入超长字符，例如，名称允许输入</a:t>
            </a:r>
            <a:r>
              <a:rPr lang="en-US" altLang="zh-CN" sz="2000" b="1" dirty="0">
                <a:solidFill>
                  <a:schemeClr val="tx2"/>
                </a:solidFill>
                <a:latin typeface="+mn-ea"/>
                <a:ea typeface="+mn-ea"/>
                <a:cs typeface="+mj-cs"/>
              </a:rPr>
              <a:t>16</a:t>
            </a:r>
            <a:r>
              <a:rPr lang="zh-CN" altLang="en-US" sz="2000" b="1" dirty="0">
                <a:solidFill>
                  <a:schemeClr val="tx2"/>
                </a:solidFill>
                <a:latin typeface="+mn-ea"/>
                <a:ea typeface="+mn-ea"/>
                <a:cs typeface="+mj-cs"/>
              </a:rPr>
              <a:t>个字符，尝试输入</a:t>
            </a:r>
            <a:r>
              <a:rPr lang="en-US" altLang="zh-CN" sz="2000" b="1" dirty="0">
                <a:solidFill>
                  <a:schemeClr val="tx2"/>
                </a:solidFill>
                <a:latin typeface="+mn-ea"/>
                <a:ea typeface="+mn-ea"/>
                <a:cs typeface="+mj-cs"/>
              </a:rPr>
              <a:t>17</a:t>
            </a:r>
            <a:r>
              <a:rPr lang="zh-CN" altLang="en-US" sz="2000" b="1" dirty="0">
                <a:solidFill>
                  <a:schemeClr val="tx2"/>
                </a:solidFill>
                <a:latin typeface="+mn-ea"/>
                <a:ea typeface="+mn-ea"/>
                <a:cs typeface="+mj-cs"/>
              </a:rPr>
              <a:t>个字符</a:t>
            </a:r>
            <a:r>
              <a:rPr lang="zh-CN" altLang="en-US" sz="2000" b="1" dirty="0" smtClean="0">
                <a:solidFill>
                  <a:schemeClr val="tx2"/>
                </a:solidFill>
                <a:latin typeface="+mn-ea"/>
                <a:ea typeface="+mn-ea"/>
                <a:cs typeface="+mj-cs"/>
              </a:rPr>
              <a:t>，</a:t>
            </a:r>
            <a:r>
              <a:rPr lang="zh-CN" altLang="en-US" sz="2000" b="1" dirty="0" smtClean="0">
                <a:solidFill>
                  <a:schemeClr val="tx2"/>
                </a:solidFill>
                <a:latin typeface="+mn-ea"/>
                <a:ea typeface="+mn-ea"/>
                <a:cs typeface="+mj-cs"/>
              </a:rPr>
              <a:t>检查</a:t>
            </a:r>
            <a:r>
              <a:rPr lang="zh-CN" altLang="en-US" sz="2000" b="1" dirty="0" smtClean="0">
                <a:solidFill>
                  <a:schemeClr val="tx2"/>
                </a:solidFill>
                <a:latin typeface="+mn-ea"/>
                <a:ea typeface="+mn-ea"/>
                <a:cs typeface="+mj-cs"/>
              </a:rPr>
              <a:t>能否</a:t>
            </a:r>
            <a:r>
              <a:rPr lang="zh-CN" altLang="en-US" sz="2000" b="1" dirty="0">
                <a:solidFill>
                  <a:schemeClr val="tx2"/>
                </a:solidFill>
                <a:latin typeface="+mn-ea"/>
                <a:ea typeface="+mn-ea"/>
                <a:cs typeface="+mj-cs"/>
              </a:rPr>
              <a:t>正确处理</a:t>
            </a:r>
            <a:endParaRPr lang="en-US" altLang="zh-CN" sz="2000" b="1" dirty="0">
              <a:solidFill>
                <a:schemeClr val="tx2"/>
              </a:solidFill>
              <a:latin typeface="+mn-ea"/>
              <a:ea typeface="+mn-ea"/>
              <a:cs typeface="+mj-cs"/>
            </a:endParaRPr>
          </a:p>
          <a:p>
            <a:r>
              <a:rPr lang="en-US" altLang="zh-CN" sz="2000" b="1" dirty="0">
                <a:solidFill>
                  <a:schemeClr val="tx2"/>
                </a:solidFill>
                <a:latin typeface="+mn-ea"/>
                <a:ea typeface="+mn-ea"/>
                <a:cs typeface="+mj-cs"/>
              </a:rPr>
              <a:t>4</a:t>
            </a:r>
            <a:r>
              <a:rPr lang="zh-CN" altLang="en-US" sz="2000" b="1" dirty="0">
                <a:solidFill>
                  <a:schemeClr val="tx2"/>
                </a:solidFill>
                <a:latin typeface="+mn-ea"/>
                <a:ea typeface="+mn-ea"/>
                <a:cs typeface="+mj-cs"/>
              </a:rPr>
              <a:t>、输入默认值，空白，空格</a:t>
            </a:r>
            <a:endParaRPr lang="en-US" altLang="zh-CN" sz="2000" b="1" dirty="0">
              <a:solidFill>
                <a:schemeClr val="tx2"/>
              </a:solidFill>
              <a:latin typeface="+mn-ea"/>
              <a:ea typeface="+mn-ea"/>
              <a:cs typeface="+mj-cs"/>
            </a:endParaRPr>
          </a:p>
          <a:p>
            <a:r>
              <a:rPr lang="en-US" altLang="zh-CN" sz="2000" b="1" dirty="0">
                <a:solidFill>
                  <a:schemeClr val="tx2"/>
                </a:solidFill>
                <a:latin typeface="+mn-ea"/>
                <a:ea typeface="+mn-ea"/>
                <a:cs typeface="+mj-cs"/>
              </a:rPr>
              <a:t>5</a:t>
            </a:r>
            <a:r>
              <a:rPr lang="zh-CN" altLang="en-US" sz="2000" b="1" dirty="0">
                <a:solidFill>
                  <a:schemeClr val="tx2"/>
                </a:solidFill>
                <a:latin typeface="+mn-ea"/>
                <a:ea typeface="+mn-ea"/>
                <a:cs typeface="+mj-cs"/>
              </a:rPr>
              <a:t>、若只允许输入字母，尝试输入数字</a:t>
            </a:r>
            <a:endParaRPr lang="en-US" altLang="zh-CN" sz="2000" b="1" dirty="0">
              <a:solidFill>
                <a:schemeClr val="tx2"/>
              </a:solidFill>
              <a:latin typeface="+mn-ea"/>
              <a:ea typeface="+mn-ea"/>
              <a:cs typeface="+mj-cs"/>
            </a:endParaRPr>
          </a:p>
          <a:p>
            <a:r>
              <a:rPr lang="en-US" altLang="zh-CN" sz="2000" b="1" dirty="0">
                <a:solidFill>
                  <a:schemeClr val="tx2"/>
                </a:solidFill>
                <a:latin typeface="+mn-ea"/>
                <a:ea typeface="+mn-ea"/>
                <a:cs typeface="+mj-cs"/>
              </a:rPr>
              <a:t>6</a:t>
            </a:r>
            <a:r>
              <a:rPr lang="zh-CN" altLang="en-US" sz="2000" b="1" dirty="0">
                <a:solidFill>
                  <a:schemeClr val="tx2"/>
                </a:solidFill>
                <a:latin typeface="+mn-ea"/>
                <a:ea typeface="+mn-ea"/>
                <a:cs typeface="+mj-cs"/>
              </a:rPr>
              <a:t>、采用复制粘贴等操作强制输入程序不允许输入的数据</a:t>
            </a:r>
            <a:endParaRPr lang="en-US" altLang="zh-CN" sz="2000" b="1" dirty="0">
              <a:solidFill>
                <a:schemeClr val="tx2"/>
              </a:solidFill>
              <a:latin typeface="+mn-ea"/>
              <a:ea typeface="+mn-ea"/>
              <a:cs typeface="+mj-cs"/>
            </a:endParaRPr>
          </a:p>
          <a:p>
            <a:r>
              <a:rPr lang="en-US" altLang="zh-CN" sz="2000" b="1" dirty="0">
                <a:solidFill>
                  <a:schemeClr val="tx2"/>
                </a:solidFill>
                <a:latin typeface="+mn-ea"/>
                <a:ea typeface="+mn-ea"/>
                <a:cs typeface="+mj-cs"/>
              </a:rPr>
              <a:t>7</a:t>
            </a:r>
            <a:r>
              <a:rPr lang="zh-CN" altLang="en-US" sz="2000" b="1" dirty="0">
                <a:solidFill>
                  <a:schemeClr val="tx2"/>
                </a:solidFill>
                <a:latin typeface="+mn-ea"/>
                <a:ea typeface="+mn-ea"/>
                <a:cs typeface="+mj-cs"/>
              </a:rPr>
              <a:t>、输入特殊字符集。例如</a:t>
            </a:r>
            <a:r>
              <a:rPr lang="en-US" altLang="zh-CN" sz="2000" b="1" dirty="0">
                <a:solidFill>
                  <a:schemeClr val="tx2"/>
                </a:solidFill>
                <a:latin typeface="+mn-ea"/>
                <a:ea typeface="+mn-ea"/>
                <a:cs typeface="+mj-cs"/>
              </a:rPr>
              <a:t>,</a:t>
            </a:r>
            <a:r>
              <a:rPr lang="en-US" altLang="zh-CN" sz="2000" b="1" dirty="0" err="1">
                <a:solidFill>
                  <a:schemeClr val="tx2"/>
                </a:solidFill>
                <a:latin typeface="+mn-ea"/>
                <a:ea typeface="+mn-ea"/>
                <a:cs typeface="+mj-cs"/>
              </a:rPr>
              <a:t>NuLL</a:t>
            </a:r>
            <a:r>
              <a:rPr lang="en-US" altLang="zh-CN" sz="2000" b="1" dirty="0">
                <a:solidFill>
                  <a:schemeClr val="tx2"/>
                </a:solidFill>
                <a:latin typeface="+mn-ea"/>
                <a:ea typeface="+mn-ea"/>
                <a:cs typeface="+mj-cs"/>
              </a:rPr>
              <a:t>,\n</a:t>
            </a:r>
            <a:r>
              <a:rPr lang="zh-CN" altLang="en-US" sz="2000" b="1" dirty="0">
                <a:solidFill>
                  <a:schemeClr val="tx2"/>
                </a:solidFill>
                <a:latin typeface="+mn-ea"/>
                <a:ea typeface="+mn-ea"/>
                <a:cs typeface="+mj-cs"/>
              </a:rPr>
              <a:t>等编程语言中的保留字符</a:t>
            </a:r>
            <a:endParaRPr lang="en-US" altLang="zh-CN" sz="2000" b="1" dirty="0">
              <a:solidFill>
                <a:schemeClr val="tx2"/>
              </a:solidFill>
              <a:latin typeface="+mn-ea"/>
              <a:ea typeface="+mn-ea"/>
              <a:cs typeface="+mj-cs"/>
            </a:endParaRPr>
          </a:p>
          <a:p>
            <a:r>
              <a:rPr lang="en-US" altLang="zh-CN" sz="2000" b="1" dirty="0">
                <a:solidFill>
                  <a:schemeClr val="tx2"/>
                </a:solidFill>
                <a:latin typeface="+mn-ea"/>
                <a:ea typeface="+mn-ea"/>
                <a:cs typeface="+mj-cs"/>
              </a:rPr>
              <a:t>8</a:t>
            </a:r>
            <a:r>
              <a:rPr lang="zh-CN" altLang="en-US" sz="2000" b="1" dirty="0">
                <a:solidFill>
                  <a:schemeClr val="tx2"/>
                </a:solidFill>
                <a:latin typeface="+mn-ea"/>
                <a:ea typeface="+mn-ea"/>
                <a:cs typeface="+mj-cs"/>
              </a:rPr>
              <a:t>、输入超过文本框长度的字符或输入多行文本，检查输入内容是否可以正常显示</a:t>
            </a:r>
            <a:endParaRPr lang="en-US" altLang="zh-CN" sz="2000" b="1" dirty="0">
              <a:solidFill>
                <a:schemeClr val="tx2"/>
              </a:solidFill>
              <a:latin typeface="+mn-ea"/>
              <a:ea typeface="+mn-ea"/>
              <a:cs typeface="+mj-cs"/>
            </a:endParaRPr>
          </a:p>
          <a:p>
            <a:r>
              <a:rPr lang="en-US" altLang="zh-CN" sz="2000" b="1" dirty="0">
                <a:solidFill>
                  <a:schemeClr val="tx2"/>
                </a:solidFill>
                <a:latin typeface="+mn-ea"/>
                <a:ea typeface="+mn-ea"/>
                <a:cs typeface="+mj-cs"/>
              </a:rPr>
              <a:t>9</a:t>
            </a:r>
            <a:r>
              <a:rPr lang="zh-CN" altLang="en-US" sz="2000" b="1" dirty="0">
                <a:solidFill>
                  <a:schemeClr val="tx2"/>
                </a:solidFill>
                <a:latin typeface="+mn-ea"/>
                <a:ea typeface="+mn-ea"/>
                <a:cs typeface="+mj-cs"/>
              </a:rPr>
              <a:t>、输入不符合格式的数据，检查程序是否正确效验</a:t>
            </a:r>
          </a:p>
        </p:txBody>
      </p:sp>
    </p:spTree>
    <p:extLst>
      <p:ext uri="{BB962C8B-B14F-4D97-AF65-F5344CB8AC3E}">
        <p14:creationId xmlns:p14="http://schemas.microsoft.com/office/powerpoint/2010/main" val="266938248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3" name="Rectangle 3"/>
          <p:cNvSpPr>
            <a:spLocks noGrp="1" noChangeArrowheads="1"/>
          </p:cNvSpPr>
          <p:nvPr>
            <p:ph idx="1"/>
          </p:nvPr>
        </p:nvSpPr>
        <p:spPr>
          <a:xfrm>
            <a:off x="600075" y="1196752"/>
            <a:ext cx="8868469" cy="4641850"/>
          </a:xfrm>
        </p:spPr>
        <p:txBody>
          <a:bodyPr/>
          <a:lstStyle/>
          <a:p>
            <a:pPr eaLnBrk="0" hangingPunct="0">
              <a:lnSpc>
                <a:spcPct val="150000"/>
              </a:lnSpc>
            </a:pPr>
            <a:r>
              <a:rPr lang="zh-CN" altLang="en-US" sz="3200" b="1" dirty="0"/>
              <a:t>按钮测试</a:t>
            </a:r>
          </a:p>
          <a:p>
            <a:pPr lvl="1" eaLnBrk="0" hangingPunct="0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dirty="0">
                <a:solidFill>
                  <a:schemeClr val="tx1"/>
                </a:solidFill>
              </a:rPr>
              <a:t>按钮功能是否实现（关联）</a:t>
            </a:r>
          </a:p>
          <a:p>
            <a:pPr lvl="1" eaLnBrk="0" hangingPunct="0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dirty="0">
                <a:solidFill>
                  <a:schemeClr val="tx1"/>
                </a:solidFill>
              </a:rPr>
              <a:t>提示信息是否正确（正确、友好、无法恢复时）</a:t>
            </a:r>
          </a:p>
          <a:p>
            <a:pPr lvl="1" eaLnBrk="0" hangingPunct="0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dirty="0">
                <a:solidFill>
                  <a:schemeClr val="tx1"/>
                </a:solidFill>
              </a:rPr>
              <a:t>对于</a:t>
            </a:r>
            <a:r>
              <a:rPr lang="zh-CN" altLang="en-US" sz="2800" b="1" dirty="0">
                <a:solidFill>
                  <a:srgbClr val="FF0000"/>
                </a:solidFill>
              </a:rPr>
              <a:t>不符合业务</a:t>
            </a:r>
            <a:r>
              <a:rPr lang="zh-CN" altLang="en-US" sz="2800" b="1" dirty="0">
                <a:solidFill>
                  <a:schemeClr val="tx1"/>
                </a:solidFill>
              </a:rPr>
              <a:t>背景的输入数据是否有相应的处理</a:t>
            </a:r>
          </a:p>
        </p:txBody>
      </p:sp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600075" y="311311"/>
            <a:ext cx="2140627" cy="679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marL="166688" indent="-163513">
              <a:spcAft>
                <a:spcPts val="600"/>
              </a:spcAft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</a:pPr>
            <a:r>
              <a:rPr lang="zh-CN" altLang="en-US" sz="3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按钮测试</a:t>
            </a:r>
            <a:endParaRPr lang="zh-CN" sz="3800" b="1" dirty="0">
              <a:solidFill>
                <a:schemeClr val="tx2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2228148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3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63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63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63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03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3" name="Rectangle 3"/>
          <p:cNvSpPr>
            <a:spLocks noGrp="1" noChangeArrowheads="1"/>
          </p:cNvSpPr>
          <p:nvPr>
            <p:ph idx="1"/>
          </p:nvPr>
        </p:nvSpPr>
        <p:spPr>
          <a:xfrm>
            <a:off x="738188" y="1196752"/>
            <a:ext cx="8405812" cy="4641850"/>
          </a:xfrm>
        </p:spPr>
        <p:txBody>
          <a:bodyPr/>
          <a:lstStyle/>
          <a:p>
            <a:pPr marL="0" indent="0" eaLnBrk="0" hangingPunct="0">
              <a:lnSpc>
                <a:spcPct val="150000"/>
              </a:lnSpc>
              <a:buNone/>
            </a:pP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、点击按钮正确响应操作。如：点击提交按钮，正确执行报案的添加；点击重置按钮，恢复到初始状态</a:t>
            </a:r>
            <a:endParaRPr lang="en-US" altLang="zh-CN" sz="2000" b="1" dirty="0" smtClean="0"/>
          </a:p>
          <a:p>
            <a:pPr marL="0" indent="0" eaLnBrk="0" hangingPunct="0">
              <a:lnSpc>
                <a:spcPct val="150000"/>
              </a:lnSpc>
              <a:buNone/>
            </a:pP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、对于非法的输入或操作给出足够的提示说明。例如手机号不正确，系统应提示“手机号码不正确”</a:t>
            </a:r>
            <a:endParaRPr lang="en-US" altLang="zh-CN" sz="2000" b="1" dirty="0" smtClean="0"/>
          </a:p>
          <a:p>
            <a:pPr marL="0" indent="0" eaLnBrk="0" hangingPunct="0">
              <a:lnSpc>
                <a:spcPct val="150000"/>
              </a:lnSpc>
              <a:buNone/>
            </a:pPr>
            <a:r>
              <a:rPr lang="en-US" altLang="zh-CN" sz="2000" b="1" dirty="0" smtClean="0"/>
              <a:t>3</a:t>
            </a:r>
            <a:r>
              <a:rPr lang="zh-CN" altLang="en-US" sz="2000" b="1" dirty="0" smtClean="0"/>
              <a:t>、错误说明应该清楚、明了、恰当，让用户明白错误出处</a:t>
            </a:r>
            <a:endParaRPr lang="en-US" altLang="zh-CN" sz="2000" b="1" dirty="0" smtClean="0"/>
          </a:p>
          <a:p>
            <a:pPr marL="0" indent="0" eaLnBrk="0" hangingPunct="0">
              <a:lnSpc>
                <a:spcPct val="150000"/>
              </a:lnSpc>
              <a:buNone/>
            </a:pPr>
            <a:r>
              <a:rPr lang="en-US" altLang="zh-CN" sz="2000" b="1" dirty="0" smtClean="0"/>
              <a:t>4</a:t>
            </a:r>
            <a:r>
              <a:rPr lang="zh-CN" altLang="en-US" sz="2000" b="1" dirty="0" smtClean="0"/>
              <a:t>、对可能造成数据无法恢复的操作必须提供确认信息，给用户放弃的机会。如“删除”，关闭时，文件未保存，需要提示用户“文件未保存，是否保存该文件”</a:t>
            </a:r>
            <a:endParaRPr lang="en-US" altLang="zh-CN" sz="2000" b="1" dirty="0" smtClean="0"/>
          </a:p>
          <a:p>
            <a:pPr marL="0" indent="0" eaLnBrk="0" hangingPunct="0">
              <a:lnSpc>
                <a:spcPct val="150000"/>
              </a:lnSpc>
              <a:buNone/>
            </a:pPr>
            <a:endParaRPr lang="en-US" altLang="zh-CN" sz="2400" b="1" dirty="0" smtClean="0"/>
          </a:p>
        </p:txBody>
      </p:sp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600075" y="311311"/>
            <a:ext cx="2140627" cy="679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marL="166688" indent="-163513">
              <a:spcAft>
                <a:spcPts val="600"/>
              </a:spcAft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</a:pPr>
            <a:r>
              <a:rPr lang="zh-CN" altLang="en-US" sz="3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按钮测试</a:t>
            </a:r>
            <a:endParaRPr lang="zh-CN" sz="3800" b="1" dirty="0">
              <a:solidFill>
                <a:schemeClr val="tx2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5565513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3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63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63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63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03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1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124744"/>
            <a:ext cx="7666037" cy="4641850"/>
          </a:xfrm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ts val="0"/>
              </a:spcBef>
            </a:pPr>
            <a:r>
              <a:rPr lang="zh-CN" altLang="en-US" sz="2800" b="1" dirty="0"/>
              <a:t>单选按钮测试</a:t>
            </a:r>
          </a:p>
          <a:p>
            <a:pPr lvl="1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chemeClr val="tx1"/>
                </a:solidFill>
              </a:rPr>
              <a:t>各单选按钮功能是否能正确完成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1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chemeClr val="tx1"/>
                </a:solidFill>
              </a:rPr>
              <a:t>单选按钮是否</a:t>
            </a:r>
            <a:r>
              <a:rPr lang="zh-CN" altLang="en-US" sz="2400" b="1" dirty="0">
                <a:solidFill>
                  <a:srgbClr val="FF0000"/>
                </a:solidFill>
              </a:rPr>
              <a:t>只能选中</a:t>
            </a:r>
            <a:r>
              <a:rPr lang="zh-CN" altLang="en-US" sz="2400" b="1" dirty="0">
                <a:solidFill>
                  <a:schemeClr val="tx1"/>
                </a:solidFill>
              </a:rPr>
              <a:t>一个</a:t>
            </a:r>
          </a:p>
          <a:p>
            <a:pPr lvl="1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chemeClr val="tx1"/>
                </a:solidFill>
              </a:rPr>
              <a:t>是否有默认被选中的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选项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632867" y="301438"/>
            <a:ext cx="3118459" cy="679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marL="166688" indent="-163513">
              <a:spcAft>
                <a:spcPts val="600"/>
              </a:spcAft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</a:pPr>
            <a:r>
              <a:rPr lang="zh-CN" altLang="en-US" sz="3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单选按钮测试</a:t>
            </a:r>
            <a:endParaRPr lang="zh-CN" sz="3800" b="1" dirty="0">
              <a:solidFill>
                <a:schemeClr val="tx2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0725948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65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65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65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196752"/>
            <a:ext cx="7666037" cy="464185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b="1" dirty="0"/>
              <a:t>复选框测试</a:t>
            </a:r>
            <a:endParaRPr lang="en-US" altLang="zh-CN" sz="2800" b="1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cs typeface="+mn-cs"/>
              </a:rPr>
              <a:t>多个复选框可以同时选中</a:t>
            </a:r>
            <a:endParaRPr lang="en-US" altLang="zh-CN" sz="2800" b="1" dirty="0">
              <a:cs typeface="+mn-cs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cs typeface="+mn-cs"/>
              </a:rPr>
              <a:t>多个复选框可以部分选中</a:t>
            </a:r>
            <a:endParaRPr lang="en-US" altLang="zh-CN" sz="2800" b="1" dirty="0">
              <a:cs typeface="+mn-cs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cs typeface="+mn-cs"/>
              </a:rPr>
              <a:t>多个复选框可以不被选中</a:t>
            </a:r>
            <a:endParaRPr lang="en-US" altLang="zh-CN" sz="2800" b="1" dirty="0">
              <a:cs typeface="+mn-cs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cs typeface="+mn-cs"/>
              </a:rPr>
              <a:t>逐一执行每个复选框的功能</a:t>
            </a:r>
            <a:endParaRPr lang="en-US" altLang="zh-CN" sz="2800" b="1" dirty="0">
              <a:cs typeface="+mn-cs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cs typeface="+mn-cs"/>
              </a:rPr>
              <a:t>组合执行复选框的功能</a:t>
            </a:r>
            <a:endParaRPr lang="en-US" altLang="zh-CN" sz="2800" b="1" dirty="0">
              <a:cs typeface="+mn-cs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zh-CN" altLang="en-US" sz="2800" b="1" dirty="0">
              <a:cs typeface="+mn-cs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646312" y="373446"/>
            <a:ext cx="2629544" cy="679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marL="166688" indent="-163513">
              <a:spcAft>
                <a:spcPts val="600"/>
              </a:spcAft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</a:pPr>
            <a:r>
              <a:rPr lang="zh-CN" altLang="en-US" sz="3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复选框测试</a:t>
            </a:r>
            <a:endParaRPr lang="zh-CN" sz="3800" b="1" dirty="0">
              <a:solidFill>
                <a:schemeClr val="tx2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6867762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637</TotalTime>
  <Words>649</Words>
  <Application>Microsoft Office PowerPoint</Application>
  <PresentationFormat>全屏显示(4:3)</PresentationFormat>
  <Paragraphs>76</Paragraphs>
  <Slides>11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Profile</vt:lpstr>
      <vt:lpstr>软件测试实用教程 ——方法与实践</vt:lpstr>
      <vt:lpstr>常用控件的测试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 谢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admin</cp:lastModifiedBy>
  <cp:revision>204</cp:revision>
  <dcterms:created xsi:type="dcterms:W3CDTF">2008-07-27T05:17:11Z</dcterms:created>
  <dcterms:modified xsi:type="dcterms:W3CDTF">2017-12-25T04:03:11Z</dcterms:modified>
</cp:coreProperties>
</file>