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3"/>
  </p:notesMasterIdLst>
  <p:handoutMasterIdLst>
    <p:handoutMasterId r:id="rId14"/>
  </p:handoutMasterIdLst>
  <p:sldIdLst>
    <p:sldId id="256" r:id="rId2"/>
    <p:sldId id="257" r:id="rId3"/>
    <p:sldId id="285" r:id="rId4"/>
    <p:sldId id="258" r:id="rId5"/>
    <p:sldId id="321" r:id="rId6"/>
    <p:sldId id="322" r:id="rId7"/>
    <p:sldId id="317" r:id="rId8"/>
    <p:sldId id="259" r:id="rId9"/>
    <p:sldId id="260" r:id="rId10"/>
    <p:sldId id="318" r:id="rId11"/>
    <p:sldId id="316"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918" y="-15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288538"/>
            <a:ext cx="7772400" cy="109539"/>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714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62137" y="-31541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558382" y="908720"/>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275856" y="3341774"/>
            <a:ext cx="1368152" cy="1152128"/>
          </a:xfrm>
          <a:prstGeom prst="ellipse">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黑盒</a:t>
            </a:r>
            <a:endParaRPr lang="en-US" altLang="zh-CN" dirty="0" smtClean="0"/>
          </a:p>
          <a:p>
            <a:pPr algn="ctr"/>
            <a:r>
              <a:rPr lang="zh-CN" altLang="en-US" dirty="0" smtClean="0"/>
              <a:t>测试</a:t>
            </a:r>
            <a:endParaRPr lang="zh-CN" altLang="en-US" dirty="0"/>
          </a:p>
        </p:txBody>
      </p:sp>
      <p:sp>
        <p:nvSpPr>
          <p:cNvPr id="7" name="椭圆 6"/>
          <p:cNvSpPr/>
          <p:nvPr/>
        </p:nvSpPr>
        <p:spPr>
          <a:xfrm>
            <a:off x="1417244" y="1706972"/>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等价类方法</a:t>
            </a:r>
            <a:endParaRPr lang="zh-CN" altLang="en-US" dirty="0">
              <a:solidFill>
                <a:schemeClr val="tx1"/>
              </a:solidFill>
            </a:endParaRPr>
          </a:p>
        </p:txBody>
      </p:sp>
      <p:sp>
        <p:nvSpPr>
          <p:cNvPr id="8" name="椭圆 7"/>
          <p:cNvSpPr/>
          <p:nvPr/>
        </p:nvSpPr>
        <p:spPr>
          <a:xfrm>
            <a:off x="733168" y="3341774"/>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边界值</a:t>
            </a:r>
            <a:endParaRPr lang="zh-CN" altLang="en-US" dirty="0">
              <a:solidFill>
                <a:schemeClr val="tx1"/>
              </a:solidFill>
            </a:endParaRPr>
          </a:p>
        </p:txBody>
      </p:sp>
      <p:sp>
        <p:nvSpPr>
          <p:cNvPr id="9" name="椭圆 8"/>
          <p:cNvSpPr/>
          <p:nvPr/>
        </p:nvSpPr>
        <p:spPr>
          <a:xfrm>
            <a:off x="1187624" y="5013176"/>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正交试验法</a:t>
            </a:r>
            <a:endParaRPr lang="zh-CN" altLang="en-US" dirty="0">
              <a:solidFill>
                <a:schemeClr val="tx1"/>
              </a:solidFill>
            </a:endParaRPr>
          </a:p>
        </p:txBody>
      </p:sp>
      <p:sp>
        <p:nvSpPr>
          <p:cNvPr id="10" name="椭圆 9"/>
          <p:cNvSpPr/>
          <p:nvPr/>
        </p:nvSpPr>
        <p:spPr>
          <a:xfrm>
            <a:off x="5004048" y="1484784"/>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因果图</a:t>
            </a:r>
            <a:endParaRPr lang="zh-CN" altLang="en-US" dirty="0">
              <a:solidFill>
                <a:schemeClr val="tx1"/>
              </a:solidFill>
            </a:endParaRPr>
          </a:p>
        </p:txBody>
      </p:sp>
      <p:sp>
        <p:nvSpPr>
          <p:cNvPr id="11" name="椭圆 10"/>
          <p:cNvSpPr/>
          <p:nvPr/>
        </p:nvSpPr>
        <p:spPr>
          <a:xfrm>
            <a:off x="5472100" y="3140968"/>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状态图</a:t>
            </a:r>
            <a:endParaRPr lang="zh-CN" altLang="en-US" dirty="0">
              <a:solidFill>
                <a:schemeClr val="tx1"/>
              </a:solidFill>
            </a:endParaRPr>
          </a:p>
        </p:txBody>
      </p:sp>
      <p:sp>
        <p:nvSpPr>
          <p:cNvPr id="12" name="椭圆 11"/>
          <p:cNvSpPr/>
          <p:nvPr/>
        </p:nvSpPr>
        <p:spPr>
          <a:xfrm>
            <a:off x="5328084" y="4808176"/>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正交试验法</a:t>
            </a:r>
            <a:endParaRPr lang="zh-CN" altLang="en-US" dirty="0">
              <a:solidFill>
                <a:schemeClr val="tx1"/>
              </a:solidFill>
            </a:endParaRPr>
          </a:p>
        </p:txBody>
      </p:sp>
      <p:sp>
        <p:nvSpPr>
          <p:cNvPr id="13" name="椭圆 12"/>
          <p:cNvSpPr/>
          <p:nvPr/>
        </p:nvSpPr>
        <p:spPr>
          <a:xfrm>
            <a:off x="3491880" y="5384240"/>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错误推测法</a:t>
            </a:r>
            <a:endParaRPr lang="zh-CN" altLang="en-US" dirty="0">
              <a:solidFill>
                <a:schemeClr val="tx1"/>
              </a:solidFill>
            </a:endParaRPr>
          </a:p>
        </p:txBody>
      </p:sp>
      <p:cxnSp>
        <p:nvCxnSpPr>
          <p:cNvPr id="15" name="直接连接符 14"/>
          <p:cNvCxnSpPr>
            <a:stCxn id="7" idx="5"/>
            <a:endCxn id="6" idx="1"/>
          </p:cNvCxnSpPr>
          <p:nvPr/>
        </p:nvCxnSpPr>
        <p:spPr>
          <a:xfrm>
            <a:off x="2585035" y="2690375"/>
            <a:ext cx="891182" cy="8201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3"/>
            <a:endCxn id="6" idx="7"/>
          </p:cNvCxnSpPr>
          <p:nvPr/>
        </p:nvCxnSpPr>
        <p:spPr>
          <a:xfrm flipH="1">
            <a:off x="4443647" y="2468187"/>
            <a:ext cx="760762" cy="104231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6" idx="6"/>
          </p:cNvCxnSpPr>
          <p:nvPr/>
        </p:nvCxnSpPr>
        <p:spPr>
          <a:xfrm flipH="1">
            <a:off x="4644008" y="3738989"/>
            <a:ext cx="837010" cy="17884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6"/>
            <a:endCxn id="6" idx="2"/>
          </p:cNvCxnSpPr>
          <p:nvPr/>
        </p:nvCxnSpPr>
        <p:spPr>
          <a:xfrm>
            <a:off x="2101320" y="3917838"/>
            <a:ext cx="117453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6" idx="3"/>
          </p:cNvCxnSpPr>
          <p:nvPr/>
        </p:nvCxnSpPr>
        <p:spPr>
          <a:xfrm flipV="1">
            <a:off x="2555776" y="4325177"/>
            <a:ext cx="920441" cy="10590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6" idx="4"/>
          </p:cNvCxnSpPr>
          <p:nvPr/>
        </p:nvCxnSpPr>
        <p:spPr>
          <a:xfrm flipH="1" flipV="1">
            <a:off x="3959932" y="4493902"/>
            <a:ext cx="1" cy="8903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1"/>
            <a:endCxn id="6" idx="5"/>
          </p:cNvCxnSpPr>
          <p:nvPr/>
        </p:nvCxnSpPr>
        <p:spPr>
          <a:xfrm flipH="1" flipV="1">
            <a:off x="4443647" y="4325177"/>
            <a:ext cx="1084798" cy="6517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041884" y="1061120"/>
            <a:ext cx="1368152" cy="11521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场景法</a:t>
            </a:r>
            <a:endParaRPr lang="zh-CN" altLang="en-US" dirty="0">
              <a:solidFill>
                <a:schemeClr val="tx1"/>
              </a:solidFill>
            </a:endParaRPr>
          </a:p>
        </p:txBody>
      </p:sp>
      <p:cxnSp>
        <p:nvCxnSpPr>
          <p:cNvPr id="34" name="直接连接符 33"/>
          <p:cNvCxnSpPr>
            <a:endCxn id="6" idx="0"/>
          </p:cNvCxnSpPr>
          <p:nvPr/>
        </p:nvCxnSpPr>
        <p:spPr>
          <a:xfrm>
            <a:off x="3725961" y="2283036"/>
            <a:ext cx="233971" cy="10587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Rectangle 2"/>
          <p:cNvSpPr>
            <a:spLocks noGrp="1" noChangeArrowheads="1"/>
          </p:cNvSpPr>
          <p:nvPr>
            <p:ph type="title"/>
          </p:nvPr>
        </p:nvSpPr>
        <p:spPr>
          <a:xfrm>
            <a:off x="458788" y="-242888"/>
            <a:ext cx="8001000" cy="1216026"/>
          </a:xfrm>
        </p:spPr>
        <p:txBody>
          <a:bodyPr/>
          <a:lstStyle/>
          <a:p>
            <a:pPr eaLnBrk="1" hangingPunct="1"/>
            <a:r>
              <a:rPr lang="en-US" altLang="zh-CN" b="1" dirty="0" smtClean="0">
                <a:latin typeface="黑体" pitchFamily="2" charset="-122"/>
                <a:ea typeface="黑体" pitchFamily="2" charset="-122"/>
              </a:rPr>
              <a:t>3.1 </a:t>
            </a:r>
            <a:r>
              <a:rPr lang="zh-CN" altLang="en-US" b="1" dirty="0" smtClean="0">
                <a:latin typeface="黑体" pitchFamily="2" charset="-122"/>
                <a:ea typeface="黑体" pitchFamily="2" charset="-122"/>
              </a:rPr>
              <a:t>概述</a:t>
            </a:r>
          </a:p>
        </p:txBody>
      </p:sp>
    </p:spTree>
    <p:extLst>
      <p:ext uri="{BB962C8B-B14F-4D97-AF65-F5344CB8AC3E}">
        <p14:creationId xmlns:p14="http://schemas.microsoft.com/office/powerpoint/2010/main" val="4037528512"/>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323528" y="2564905"/>
            <a:ext cx="8001000" cy="1216025"/>
          </a:xfrm>
        </p:spPr>
        <p:txBody>
          <a:bodyPr/>
          <a:lstStyle/>
          <a:p>
            <a:pPr algn="ctr"/>
            <a:r>
              <a:rPr lang="zh-CN" altLang="en-US" b="1" dirty="0" smtClean="0">
                <a:latin typeface="黑体" pitchFamily="2" charset="-122"/>
                <a:ea typeface="黑体" pitchFamily="2" charset="-122"/>
              </a:rPr>
              <a:t>谢 谢</a:t>
            </a:r>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11</a:t>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a:xfrm>
            <a:off x="395536" y="1412776"/>
            <a:ext cx="8001000" cy="4267200"/>
          </a:xfrm>
        </p:spPr>
        <p:txBody>
          <a:bodyPr/>
          <a:lstStyle/>
          <a:p>
            <a:pPr eaLnBrk="1" hangingPunct="1"/>
            <a:r>
              <a:rPr lang="zh-CN" altLang="en-US" sz="3400" b="1" dirty="0" smtClean="0"/>
              <a:t>内容提要</a:t>
            </a:r>
          </a:p>
          <a:p>
            <a:pPr lvl="1" eaLnBrk="1" hangingPunct="1"/>
            <a:r>
              <a:rPr lang="zh-CN" altLang="en-US" b="1" dirty="0" smtClean="0"/>
              <a:t>介绍黑盒测试基本原理，围绕最重要</a:t>
            </a:r>
            <a:r>
              <a:rPr lang="zh-CN" altLang="en-US" b="1" dirty="0" smtClean="0"/>
              <a:t>的</a:t>
            </a:r>
            <a:r>
              <a:rPr lang="en-US" altLang="zh-CN" b="1" dirty="0"/>
              <a:t>7</a:t>
            </a:r>
            <a:r>
              <a:rPr lang="zh-CN" altLang="en-US" b="1" dirty="0" smtClean="0"/>
              <a:t>种</a:t>
            </a:r>
            <a:r>
              <a:rPr lang="zh-CN" altLang="en-US" b="1" dirty="0" smtClean="0"/>
              <a:t>测试方法展开讨论</a:t>
            </a:r>
            <a:endParaRPr lang="en-US" altLang="zh-CN" b="1" dirty="0" smtClean="0"/>
          </a:p>
          <a:p>
            <a:pPr lvl="1" eaLnBrk="1" hangingPunct="1"/>
            <a:r>
              <a:rPr lang="zh-CN" altLang="en-US" b="1" dirty="0" smtClean="0"/>
              <a:t>边界值测试、等价类测试、基于决策表的测试和基于正交表的测试主要从数据优选的角度展开测试，适用于单元测试阶段，用于对函数或类的方法进行测试</a:t>
            </a:r>
            <a:endParaRPr lang="en-US" altLang="zh-CN" b="1" dirty="0" smtClean="0"/>
          </a:p>
          <a:p>
            <a:pPr lvl="1" eaLnBrk="1" hangingPunct="1"/>
            <a:r>
              <a:rPr lang="zh-CN" altLang="en-US" b="1" dirty="0" smtClean="0"/>
              <a:t>基于场景的测试是从业务流程优选的角度展开测试，适用于系统测试阶段，用于对功能、界面等进行测试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31440" y="-387424"/>
            <a:ext cx="8001000" cy="1216025"/>
          </a:xfrm>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边界值测试</a:t>
            </a:r>
          </a:p>
          <a:p>
            <a:pPr lvl="1" eaLnBrk="1" hangingPunct="1"/>
            <a:r>
              <a:rPr lang="zh-CN" altLang="en-US" sz="3100" b="1" dirty="0" smtClean="0"/>
              <a:t>等价类测试</a:t>
            </a:r>
            <a:endParaRPr lang="en-US" altLang="zh-CN" sz="3100" b="1" dirty="0" smtClean="0"/>
          </a:p>
          <a:p>
            <a:pPr lvl="1" eaLnBrk="1" hangingPunct="1"/>
            <a:r>
              <a:rPr lang="zh-CN" altLang="en-US" sz="3100" b="1" dirty="0" smtClean="0"/>
              <a:t>因果图测试</a:t>
            </a:r>
            <a:endParaRPr lang="en-US" altLang="zh-CN" sz="3100" b="1" dirty="0" smtClean="0"/>
          </a:p>
          <a:p>
            <a:pPr lvl="1" eaLnBrk="1" hangingPunct="1"/>
            <a:r>
              <a:rPr lang="zh-CN" altLang="en-US" sz="3100" b="1" dirty="0" smtClean="0"/>
              <a:t>基于决策表的测试（判定表）</a:t>
            </a:r>
            <a:endParaRPr lang="en-US" altLang="zh-CN" sz="3100" b="1" dirty="0" smtClean="0"/>
          </a:p>
          <a:p>
            <a:pPr lvl="1" eaLnBrk="1" hangingPunct="1"/>
            <a:r>
              <a:rPr lang="zh-CN" altLang="en-US" sz="3100" b="1" dirty="0" smtClean="0"/>
              <a:t>基于正交表的测试</a:t>
            </a:r>
            <a:endParaRPr lang="en-US" altLang="zh-CN" sz="3100" b="1" dirty="0" smtClean="0"/>
          </a:p>
          <a:p>
            <a:pPr lvl="1" eaLnBrk="1" hangingPunct="1"/>
            <a:r>
              <a:rPr lang="zh-CN" altLang="en-US" sz="3100" b="1" dirty="0" smtClean="0"/>
              <a:t>基于状态转换法的测试</a:t>
            </a:r>
            <a:endParaRPr lang="en-US" altLang="zh-CN" sz="3100" b="1" dirty="0" smtClean="0"/>
          </a:p>
          <a:p>
            <a:pPr lvl="1" eaLnBrk="1" hangingPunct="1"/>
            <a:r>
              <a:rPr lang="zh-CN" altLang="en-US" sz="3100" b="1" dirty="0" smtClean="0"/>
              <a:t>基于场景的测试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95536" y="-315416"/>
            <a:ext cx="8001000" cy="1216025"/>
          </a:xfrm>
        </p:spPr>
        <p:txBody>
          <a:bodyPr/>
          <a:lstStyle/>
          <a:p>
            <a:pPr eaLnBrk="1" hangingPunct="1"/>
            <a:r>
              <a:rPr lang="en-US" altLang="zh-CN" b="1" dirty="0" smtClean="0">
                <a:latin typeface="黑体" pitchFamily="2" charset="-122"/>
                <a:ea typeface="黑体" pitchFamily="2" charset="-122"/>
              </a:rPr>
              <a:t>3.1 </a:t>
            </a:r>
            <a:r>
              <a:rPr lang="zh-CN" altLang="en-US" b="1" dirty="0" smtClean="0">
                <a:latin typeface="黑体" pitchFamily="2" charset="-122"/>
                <a:ea typeface="黑体" pitchFamily="2" charset="-122"/>
              </a:rPr>
              <a:t>概述</a:t>
            </a:r>
          </a:p>
        </p:txBody>
      </p:sp>
      <p:sp>
        <p:nvSpPr>
          <p:cNvPr id="6148" name="Rectangle 3"/>
          <p:cNvSpPr>
            <a:spLocks noGrp="1" noChangeArrowheads="1"/>
          </p:cNvSpPr>
          <p:nvPr>
            <p:ph type="body" idx="1"/>
          </p:nvPr>
        </p:nvSpPr>
        <p:spPr>
          <a:xfrm>
            <a:off x="531440" y="1268760"/>
            <a:ext cx="8001000" cy="4267200"/>
          </a:xfrm>
        </p:spPr>
        <p:txBody>
          <a:bodyPr/>
          <a:lstStyle/>
          <a:p>
            <a:pPr algn="just" eaLnBrk="1" hangingPunct="1"/>
            <a:r>
              <a:rPr lang="zh-CN" altLang="en-US" sz="3400" b="1" dirty="0" smtClean="0"/>
              <a:t>基本原理</a:t>
            </a:r>
          </a:p>
        </p:txBody>
      </p:sp>
      <p:pic>
        <p:nvPicPr>
          <p:cNvPr id="6150" name="Picture 7" descr="3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76872"/>
            <a:ext cx="8101533" cy="312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3.1 </a:t>
            </a:r>
            <a:r>
              <a:rPr lang="zh-CN" altLang="en-US" b="1" dirty="0"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dirty="0" smtClean="0"/>
              <a:t>定义</a:t>
            </a:r>
            <a:endParaRPr lang="en-US" altLang="zh-CN" sz="3400" b="1" dirty="0" smtClean="0"/>
          </a:p>
          <a:p>
            <a:pPr marL="0" indent="0" algn="just" eaLnBrk="1" hangingPunct="1">
              <a:buNone/>
            </a:pPr>
            <a:r>
              <a:rPr lang="zh-CN" altLang="en-US" sz="3200" b="1" dirty="0" smtClean="0"/>
              <a:t>    黑盒测试，又称为功能测试或数据驱动测试，是把测试对象当作看不见内部的黑盒。在完全不考虑程序内容结构和处理过程的情况下，测试者仅根据</a:t>
            </a:r>
            <a:r>
              <a:rPr lang="zh-CN" altLang="en-US" sz="3200" b="1" dirty="0" smtClean="0">
                <a:solidFill>
                  <a:srgbClr val="FF0000"/>
                </a:solidFill>
              </a:rPr>
              <a:t>程序功能的需求规范</a:t>
            </a:r>
            <a:r>
              <a:rPr lang="zh-CN" altLang="en-US" sz="3200" b="1" dirty="0" smtClean="0"/>
              <a:t>考虑确定测试用例和推断测试结果的正确性。</a:t>
            </a:r>
            <a:endParaRPr lang="zh-CN" altLang="en-US" sz="3200" b="1" dirty="0" smtClean="0"/>
          </a:p>
        </p:txBody>
      </p:sp>
    </p:spTree>
    <p:extLst>
      <p:ext uri="{BB962C8B-B14F-4D97-AF65-F5344CB8AC3E}">
        <p14:creationId xmlns:p14="http://schemas.microsoft.com/office/powerpoint/2010/main" val="40237575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3.1 </a:t>
            </a:r>
            <a:r>
              <a:rPr lang="zh-CN" altLang="en-US" b="1" dirty="0" smtClean="0">
                <a:latin typeface="黑体" pitchFamily="2" charset="-122"/>
                <a:ea typeface="黑体" pitchFamily="2" charset="-122"/>
              </a:rPr>
              <a:t>概述</a:t>
            </a:r>
          </a:p>
        </p:txBody>
      </p:sp>
      <p:sp>
        <p:nvSpPr>
          <p:cNvPr id="6148" name="Rectangle 3"/>
          <p:cNvSpPr>
            <a:spLocks noGrp="1" noChangeArrowheads="1"/>
          </p:cNvSpPr>
          <p:nvPr>
            <p:ph type="body" idx="1"/>
          </p:nvPr>
        </p:nvSpPr>
        <p:spPr/>
        <p:txBody>
          <a:bodyPr/>
          <a:lstStyle/>
          <a:p>
            <a:pPr algn="just" eaLnBrk="1" hangingPunct="1"/>
            <a:r>
              <a:rPr lang="zh-CN" altLang="en-US" sz="3400" b="1" dirty="0" smtClean="0"/>
              <a:t>定义</a:t>
            </a:r>
            <a:endParaRPr lang="en-US" altLang="zh-CN" sz="3400" b="1" dirty="0" smtClean="0"/>
          </a:p>
          <a:p>
            <a:pPr marL="0" indent="0" algn="just" eaLnBrk="1" hangingPunct="1">
              <a:buNone/>
            </a:pPr>
            <a:r>
              <a:rPr lang="zh-CN" altLang="en-US" sz="3200" b="1" dirty="0" smtClean="0"/>
              <a:t>    黑盒测试，又称为功能测试或数据驱动测试，是把测试对象当作看不见内部的黑盒。在完全不考虑程序内容结构和处理过程的情况下，测试者仅根据</a:t>
            </a:r>
            <a:r>
              <a:rPr lang="zh-CN" altLang="en-US" sz="3200" b="1" dirty="0" smtClean="0">
                <a:solidFill>
                  <a:srgbClr val="FF0000"/>
                </a:solidFill>
              </a:rPr>
              <a:t>程序功能的需求规范</a:t>
            </a:r>
            <a:r>
              <a:rPr lang="zh-CN" altLang="en-US" sz="3200" b="1" dirty="0" smtClean="0"/>
              <a:t>考虑确定测试用例和推断测试结果的正确性。</a:t>
            </a:r>
            <a:endParaRPr lang="zh-CN" altLang="en-US" sz="3200" b="1" dirty="0" smtClean="0"/>
          </a:p>
        </p:txBody>
      </p:sp>
    </p:spTree>
    <p:extLst>
      <p:ext uri="{BB962C8B-B14F-4D97-AF65-F5344CB8AC3E}">
        <p14:creationId xmlns:p14="http://schemas.microsoft.com/office/powerpoint/2010/main" val="16328781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9220" name="Rectangle 3"/>
          <p:cNvSpPr>
            <a:spLocks noGrp="1" noChangeArrowheads="1"/>
          </p:cNvSpPr>
          <p:nvPr>
            <p:ph type="body" idx="1"/>
          </p:nvPr>
        </p:nvSpPr>
        <p:spPr/>
        <p:txBody>
          <a:bodyPr/>
          <a:lstStyle/>
          <a:p>
            <a:pPr algn="just" eaLnBrk="1" hangingPunct="1">
              <a:defRPr/>
            </a:pPr>
            <a:r>
              <a:rPr lang="zh-CN" altLang="en-US" sz="3200" b="1" dirty="0"/>
              <a:t>黑</a:t>
            </a:r>
            <a:r>
              <a:rPr lang="zh-CN" altLang="en-US" sz="3200" b="1" dirty="0" smtClean="0"/>
              <a:t>盒测试能发现以下几类问题</a:t>
            </a:r>
            <a:endParaRPr lang="en-US" altLang="zh-CN" sz="3200" b="1" dirty="0" smtClean="0"/>
          </a:p>
          <a:p>
            <a:pPr lvl="1" algn="just" eaLnBrk="1" hangingPunct="1">
              <a:defRPr/>
            </a:pPr>
            <a:r>
              <a:rPr lang="zh-CN" altLang="en-US" sz="2800" b="1" dirty="0"/>
              <a:t>功能不读或遗漏</a:t>
            </a:r>
            <a:endParaRPr lang="en-US" altLang="zh-CN" sz="2800" b="1" dirty="0"/>
          </a:p>
          <a:p>
            <a:pPr lvl="1" algn="just" eaLnBrk="1" hangingPunct="1">
              <a:defRPr/>
            </a:pPr>
            <a:r>
              <a:rPr lang="zh-CN" altLang="en-US" sz="2800" b="1" dirty="0"/>
              <a:t>接口错误或界面错误</a:t>
            </a:r>
            <a:endParaRPr lang="en-US" altLang="zh-CN" sz="2800" b="1" dirty="0"/>
          </a:p>
          <a:p>
            <a:pPr lvl="1" algn="just" eaLnBrk="1" hangingPunct="1">
              <a:defRPr/>
            </a:pPr>
            <a:r>
              <a:rPr lang="zh-CN" altLang="en-US" sz="2800" b="1" dirty="0"/>
              <a:t>数据结构或外部数据库访问错误</a:t>
            </a:r>
            <a:endParaRPr lang="en-US" altLang="zh-CN" sz="2800" b="1" dirty="0"/>
          </a:p>
          <a:p>
            <a:pPr lvl="1" algn="just" eaLnBrk="1" hangingPunct="1">
              <a:defRPr/>
            </a:pPr>
            <a:r>
              <a:rPr lang="zh-CN" altLang="en-US" sz="2800" b="1" dirty="0"/>
              <a:t>性能错误</a:t>
            </a:r>
            <a:endParaRPr lang="en-US" altLang="zh-CN" sz="2800" b="1" dirty="0"/>
          </a:p>
          <a:p>
            <a:pPr lvl="1" algn="just" eaLnBrk="1" hangingPunct="1">
              <a:defRPr/>
            </a:pPr>
            <a:r>
              <a:rPr lang="zh-CN" altLang="en-US" sz="2800" b="1" dirty="0"/>
              <a:t>初始化和终止错误</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3.1 </a:t>
            </a:r>
            <a:r>
              <a:rPr lang="zh-CN" altLang="en-US" b="1" smtClean="0">
                <a:latin typeface="黑体" pitchFamily="2" charset="-122"/>
                <a:ea typeface="黑体" pitchFamily="2" charset="-122"/>
              </a:rPr>
              <a:t>概述</a:t>
            </a:r>
          </a:p>
        </p:txBody>
      </p:sp>
      <p:sp>
        <p:nvSpPr>
          <p:cNvPr id="8196" name="Rectangle 3"/>
          <p:cNvSpPr>
            <a:spLocks noGrp="1" noChangeArrowheads="1"/>
          </p:cNvSpPr>
          <p:nvPr>
            <p:ph type="body" idx="1"/>
          </p:nvPr>
        </p:nvSpPr>
        <p:spPr>
          <a:xfrm>
            <a:off x="323528" y="1340768"/>
            <a:ext cx="8001000" cy="4267200"/>
          </a:xfrm>
        </p:spPr>
        <p:txBody>
          <a:bodyPr/>
          <a:lstStyle/>
          <a:p>
            <a:pPr algn="just" eaLnBrk="1" hangingPunct="1"/>
            <a:r>
              <a:rPr lang="zh-CN" altLang="en-US" sz="3400" b="1" dirty="0" smtClean="0"/>
              <a:t>适用阶段</a:t>
            </a:r>
            <a:endParaRPr lang="en-US" altLang="zh-CN" sz="3400" b="1" dirty="0" smtClean="0"/>
          </a:p>
          <a:p>
            <a:pPr algn="just" eaLnBrk="1" hangingPunct="1"/>
            <a:r>
              <a:rPr lang="zh-CN" altLang="en-US" sz="3400" b="1" dirty="0" smtClean="0"/>
              <a:t>当被测对象为函数时</a:t>
            </a:r>
            <a:endParaRPr lang="en-US" altLang="zh-CN" sz="3400" b="1" dirty="0" smtClean="0"/>
          </a:p>
          <a:p>
            <a:pPr lvl="1" algn="just" eaLnBrk="1" hangingPunct="1"/>
            <a:r>
              <a:rPr lang="zh-CN" altLang="en-US" sz="2400" b="1" dirty="0" smtClean="0"/>
              <a:t>完成对函数功能的测试</a:t>
            </a:r>
            <a:endParaRPr lang="en-US" altLang="zh-CN" sz="2400" b="1" dirty="0" smtClean="0"/>
          </a:p>
          <a:p>
            <a:pPr lvl="1" algn="just" eaLnBrk="1" hangingPunct="1"/>
            <a:r>
              <a:rPr lang="zh-CN" altLang="en-US" sz="2400" b="1" dirty="0" smtClean="0"/>
              <a:t>无需看函数代码，只需了解函数接口和返回值</a:t>
            </a:r>
            <a:endParaRPr lang="en-US" altLang="zh-CN" sz="2400" b="1" dirty="0" smtClean="0"/>
          </a:p>
          <a:p>
            <a:pPr lvl="1" algn="just" eaLnBrk="1" hangingPunct="1"/>
            <a:r>
              <a:rPr lang="zh-CN" altLang="en-US" sz="2400" b="1" dirty="0" smtClean="0"/>
              <a:t>对应单元测试阶段</a:t>
            </a:r>
            <a:endParaRPr lang="en-US" altLang="zh-CN" sz="2400" b="1" dirty="0" smtClean="0"/>
          </a:p>
          <a:p>
            <a:pPr algn="just" eaLnBrk="1" hangingPunct="1"/>
            <a:r>
              <a:rPr lang="zh-CN" altLang="en-US" sz="3400" b="1" dirty="0" smtClean="0"/>
              <a:t>当被测对象为功能时</a:t>
            </a:r>
            <a:endParaRPr lang="en-US" altLang="zh-CN" sz="3400" b="1" dirty="0" smtClean="0"/>
          </a:p>
          <a:p>
            <a:pPr lvl="1" algn="just" eaLnBrk="1" hangingPunct="1"/>
            <a:r>
              <a:rPr lang="zh-CN" altLang="en-US" sz="2400" b="1" dirty="0" smtClean="0"/>
              <a:t>完成对整个软件系统功能和易用性等的测试</a:t>
            </a:r>
            <a:endParaRPr lang="en-US" altLang="zh-CN" sz="2400" b="1" dirty="0" smtClean="0"/>
          </a:p>
          <a:p>
            <a:pPr lvl="1" algn="just" eaLnBrk="1" hangingPunct="1"/>
            <a:r>
              <a:rPr lang="zh-CN" altLang="en-US" sz="2400" b="1" dirty="0" smtClean="0"/>
              <a:t>无需看各功能点如何编程实现，只需要了解</a:t>
            </a:r>
            <a:r>
              <a:rPr lang="en-US" altLang="en-US" sz="2400" b="1" dirty="0" smtClean="0"/>
              <a:t>SRS</a:t>
            </a:r>
            <a:r>
              <a:rPr lang="zh-CN" altLang="en-US" sz="2400" b="1" dirty="0" smtClean="0"/>
              <a:t>中关于输入和输出的规定</a:t>
            </a:r>
            <a:endParaRPr lang="en-US" altLang="zh-CN" sz="2400" b="1" dirty="0" smtClean="0"/>
          </a:p>
          <a:p>
            <a:pPr lvl="1" algn="just" eaLnBrk="1" hangingPunct="1"/>
            <a:r>
              <a:rPr lang="zh-CN" altLang="en-US" sz="2400" b="1" dirty="0" smtClean="0"/>
              <a:t>对应系统测试，或有用户共同参与的验收测试阶段</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531440" y="-315416"/>
            <a:ext cx="8001000" cy="1216025"/>
          </a:xfrm>
        </p:spPr>
        <p:txBody>
          <a:bodyPr/>
          <a:lstStyle/>
          <a:p>
            <a:pPr eaLnBrk="1" hangingPunct="1"/>
            <a:r>
              <a:rPr lang="en-US" altLang="zh-CN" b="1" dirty="0" smtClean="0">
                <a:latin typeface="黑体" pitchFamily="2" charset="-122"/>
                <a:ea typeface="黑体" pitchFamily="2" charset="-122"/>
              </a:rPr>
              <a:t>3.1 </a:t>
            </a:r>
            <a:r>
              <a:rPr lang="zh-CN" altLang="en-US" b="1" dirty="0" smtClean="0">
                <a:latin typeface="黑体" pitchFamily="2" charset="-122"/>
                <a:ea typeface="黑体" pitchFamily="2" charset="-122"/>
              </a:rPr>
              <a:t>概述</a:t>
            </a:r>
          </a:p>
        </p:txBody>
      </p:sp>
      <p:sp>
        <p:nvSpPr>
          <p:cNvPr id="9220" name="Rectangle 3"/>
          <p:cNvSpPr>
            <a:spLocks noGrp="1" noChangeArrowheads="1"/>
          </p:cNvSpPr>
          <p:nvPr>
            <p:ph type="body" idx="1"/>
          </p:nvPr>
        </p:nvSpPr>
        <p:spPr>
          <a:xfrm>
            <a:off x="611560" y="1196752"/>
            <a:ext cx="8001000" cy="4267200"/>
          </a:xfrm>
        </p:spPr>
        <p:txBody>
          <a:bodyPr/>
          <a:lstStyle/>
          <a:p>
            <a:pPr algn="just" eaLnBrk="1" hangingPunct="1"/>
            <a:r>
              <a:rPr lang="zh-CN" altLang="en-US" sz="3400" b="1" dirty="0" smtClean="0"/>
              <a:t>测试方法的评价</a:t>
            </a:r>
            <a:endParaRPr lang="en-US" altLang="zh-CN" sz="3400" b="1" dirty="0" smtClean="0"/>
          </a:p>
          <a:p>
            <a:pPr lvl="1" algn="just" eaLnBrk="1" hangingPunct="1"/>
            <a:r>
              <a:rPr lang="zh-CN" altLang="en-US" b="1" dirty="0" smtClean="0"/>
              <a:t>测试用例对被测对象的覆盖率</a:t>
            </a:r>
            <a:endParaRPr lang="en-US" altLang="zh-CN" b="1" dirty="0" smtClean="0"/>
          </a:p>
          <a:p>
            <a:pPr lvl="1" algn="just" eaLnBrk="1" hangingPunct="1"/>
            <a:r>
              <a:rPr lang="zh-CN" altLang="en-US" b="1" dirty="0" smtClean="0"/>
              <a:t>测试用例的冗余</a:t>
            </a:r>
            <a:endParaRPr lang="en-US" altLang="zh-CN" b="1" dirty="0" smtClean="0"/>
          </a:p>
          <a:p>
            <a:pPr lvl="1" algn="just" eaLnBrk="1" hangingPunct="1"/>
            <a:r>
              <a:rPr lang="zh-CN" altLang="en-US" b="1" dirty="0" smtClean="0"/>
              <a:t>测试用例的数量</a:t>
            </a:r>
            <a:endParaRPr lang="en-US" altLang="zh-CN" b="1" dirty="0" smtClean="0"/>
          </a:p>
          <a:p>
            <a:pPr lvl="1" algn="just" eaLnBrk="1" hangingPunct="1"/>
            <a:r>
              <a:rPr lang="zh-CN" altLang="en-US" b="1" dirty="0" smtClean="0"/>
              <a:t>测试用例对缺陷的定位能力</a:t>
            </a:r>
            <a:endParaRPr lang="en-US" altLang="zh-CN" b="1" dirty="0" smtClean="0"/>
          </a:p>
          <a:p>
            <a:pPr lvl="1" algn="just" eaLnBrk="1" hangingPunct="1"/>
            <a:r>
              <a:rPr lang="zh-CN" altLang="en-US" b="1" dirty="0" smtClean="0"/>
              <a:t>测试用例设计的复杂度</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641</TotalTime>
  <Words>422</Words>
  <Application>Microsoft Office PowerPoint</Application>
  <PresentationFormat>全屏显示(4:3)</PresentationFormat>
  <Paragraphs>61</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Profile</vt:lpstr>
      <vt:lpstr>软件测试实用教程 ——方法与实践</vt:lpstr>
      <vt:lpstr>第3章  黑盒测试技术</vt:lpstr>
      <vt:lpstr>第3章  黑盒测试技术</vt:lpstr>
      <vt:lpstr>3.1 概述</vt:lpstr>
      <vt:lpstr>3.1 概述</vt:lpstr>
      <vt:lpstr>3.1 概述</vt:lpstr>
      <vt:lpstr>3.1 概述</vt:lpstr>
      <vt:lpstr>3.1 概述</vt:lpstr>
      <vt:lpstr>3.1 概述</vt:lpstr>
      <vt:lpstr>3.1 概述</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88</cp:revision>
  <dcterms:created xsi:type="dcterms:W3CDTF">2008-07-27T05:17:11Z</dcterms:created>
  <dcterms:modified xsi:type="dcterms:W3CDTF">2019-06-10T07:10:12Z</dcterms:modified>
</cp:coreProperties>
</file>