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27"/>
  </p:notesMasterIdLst>
  <p:handoutMasterIdLst>
    <p:handoutMasterId r:id="rId28"/>
  </p:handoutMasterIdLst>
  <p:sldIdLst>
    <p:sldId id="256" r:id="rId2"/>
    <p:sldId id="333" r:id="rId3"/>
    <p:sldId id="361" r:id="rId4"/>
    <p:sldId id="358" r:id="rId5"/>
    <p:sldId id="359" r:id="rId6"/>
    <p:sldId id="354" r:id="rId7"/>
    <p:sldId id="355" r:id="rId8"/>
    <p:sldId id="356" r:id="rId9"/>
    <p:sldId id="339" r:id="rId10"/>
    <p:sldId id="340" r:id="rId11"/>
    <p:sldId id="362" r:id="rId12"/>
    <p:sldId id="363" r:id="rId13"/>
    <p:sldId id="364" r:id="rId14"/>
    <p:sldId id="357" r:id="rId15"/>
    <p:sldId id="341" r:id="rId16"/>
    <p:sldId id="342" r:id="rId17"/>
    <p:sldId id="351" r:id="rId18"/>
    <p:sldId id="365" r:id="rId19"/>
    <p:sldId id="366" r:id="rId20"/>
    <p:sldId id="367" r:id="rId21"/>
    <p:sldId id="369" r:id="rId22"/>
    <p:sldId id="368" r:id="rId23"/>
    <p:sldId id="331" r:id="rId24"/>
    <p:sldId id="347" r:id="rId25"/>
    <p:sldId id="360" r:id="rId2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288" autoAdjust="0"/>
  </p:normalViewPr>
  <p:slideViewPr>
    <p:cSldViewPr>
      <p:cViewPr>
        <p:scale>
          <a:sx n="78" d="100"/>
          <a:sy n="78" d="100"/>
        </p:scale>
        <p:origin x="-894" y="504"/>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B678E1-24A3-4C5A-B467-934EF9E96EC4}" type="doc">
      <dgm:prSet loTypeId="urn:microsoft.com/office/officeart/2005/8/layout/equation1" loCatId="process" qsTypeId="urn:microsoft.com/office/officeart/2005/8/quickstyle/simple1" qsCatId="simple" csTypeId="urn:microsoft.com/office/officeart/2005/8/colors/accent1_2" csCatId="accent1" phldr="1"/>
      <dgm:spPr>
        <a:scene3d>
          <a:camera prst="orthographicFront">
            <a:rot lat="0" lon="0" rev="0"/>
          </a:camera>
          <a:lightRig rig="contrasting" dir="t">
            <a:rot lat="0" lon="0" rev="7800000"/>
          </a:lightRig>
        </a:scene3d>
      </dgm:spPr>
    </dgm:pt>
    <dgm:pt modelId="{0D9D1539-8DC3-4C57-B45D-2B38755343AA}">
      <dgm:prSet phldrT="[文本]" custT="1"/>
      <dgm:spPr>
        <a:solidFill>
          <a:srgbClr val="FFCC99"/>
        </a:solidFill>
        <a:ln>
          <a:noFill/>
        </a:ln>
        <a:effectLst/>
        <a:scene3d>
          <a:camera prst="orthographicFront">
            <a:rot lat="0" lon="0" rev="0"/>
          </a:camera>
          <a:lightRig rig="contrasting" dir="t">
            <a:rot lat="0" lon="0" rev="7800000"/>
          </a:lightRig>
        </a:scene3d>
        <a:sp3d>
          <a:bevelT w="139700" h="139700"/>
        </a:sp3d>
      </dgm:spPr>
      <dgm:t>
        <a:bodyPr/>
        <a:lstStyle/>
        <a:p>
          <a:r>
            <a:rPr lang="zh-CN" altLang="en-US" sz="2600" b="1" dirty="0" smtClean="0">
              <a:solidFill>
                <a:schemeClr val="tx1">
                  <a:lumMod val="10000"/>
                </a:schemeClr>
              </a:solidFill>
              <a:latin typeface="楷体" panose="02010609060101010101" pitchFamily="49" charset="-122"/>
              <a:ea typeface="楷体" panose="02010609060101010101" pitchFamily="49" charset="-122"/>
            </a:rPr>
            <a:t>有效等价类</a:t>
          </a:r>
          <a:endParaRPr lang="zh-CN" altLang="en-US" sz="2600" b="1" dirty="0">
            <a:solidFill>
              <a:schemeClr val="tx1">
                <a:lumMod val="10000"/>
              </a:schemeClr>
            </a:solidFill>
            <a:latin typeface="楷体" panose="02010609060101010101" pitchFamily="49" charset="-122"/>
            <a:ea typeface="楷体" panose="02010609060101010101" pitchFamily="49" charset="-122"/>
          </a:endParaRPr>
        </a:p>
      </dgm:t>
    </dgm:pt>
    <dgm:pt modelId="{15BF19BE-B576-4998-8CF6-6A54FD230CC0}" type="parTrans" cxnId="{315398C5-D489-42D1-B923-9B8347447593}">
      <dgm:prSet/>
      <dgm:spPr/>
      <dgm:t>
        <a:bodyPr/>
        <a:lstStyle/>
        <a:p>
          <a:endParaRPr lang="zh-CN" altLang="en-US" sz="2600" b="1">
            <a:latin typeface="楷体" panose="02010609060101010101" pitchFamily="49" charset="-122"/>
            <a:ea typeface="楷体" panose="02010609060101010101" pitchFamily="49" charset="-122"/>
          </a:endParaRPr>
        </a:p>
      </dgm:t>
    </dgm:pt>
    <dgm:pt modelId="{235DC6CA-0180-42F6-8FCE-400EC7A00D58}" type="sibTrans" cxnId="{315398C5-D489-42D1-B923-9B8347447593}">
      <dgm:prSet custT="1"/>
      <dgm:spPr>
        <a:solidFill>
          <a:srgbClr val="FFC000"/>
        </a:solidFill>
        <a:ln>
          <a:noFill/>
        </a:ln>
        <a:effectLst/>
        <a:scene3d>
          <a:camera prst="orthographicFront">
            <a:rot lat="0" lon="0" rev="0"/>
          </a:camera>
          <a:lightRig rig="contrasting" dir="t">
            <a:rot lat="0" lon="0" rev="7800000"/>
          </a:lightRig>
        </a:scene3d>
        <a:sp3d>
          <a:bevelT w="139700" h="139700"/>
        </a:sp3d>
      </dgm:spPr>
      <dgm:t>
        <a:bodyPr/>
        <a:lstStyle/>
        <a:p>
          <a:endParaRPr lang="zh-CN" altLang="en-US" sz="2600" b="1">
            <a:latin typeface="楷体" panose="02010609060101010101" pitchFamily="49" charset="-122"/>
            <a:ea typeface="楷体" panose="02010609060101010101" pitchFamily="49" charset="-122"/>
          </a:endParaRPr>
        </a:p>
      </dgm:t>
    </dgm:pt>
    <dgm:pt modelId="{26194913-45E8-40AB-917B-0CA6FE78B5C8}">
      <dgm:prSet phldrT="[文本]" custT="1"/>
      <dgm:spPr>
        <a:solidFill>
          <a:schemeClr val="bg1">
            <a:lumMod val="85000"/>
          </a:schemeClr>
        </a:solidFill>
        <a:ln>
          <a:noFill/>
        </a:ln>
        <a:effectLst/>
        <a:scene3d>
          <a:camera prst="orthographicFront">
            <a:rot lat="0" lon="0" rev="0"/>
          </a:camera>
          <a:lightRig rig="contrasting" dir="t">
            <a:rot lat="0" lon="0" rev="7800000"/>
          </a:lightRig>
        </a:scene3d>
        <a:sp3d>
          <a:bevelT w="139700" h="139700"/>
        </a:sp3d>
      </dgm:spPr>
      <dgm:t>
        <a:bodyPr/>
        <a:lstStyle/>
        <a:p>
          <a:r>
            <a:rPr lang="zh-CN" altLang="en-US" sz="2600" b="1" dirty="0" smtClean="0">
              <a:solidFill>
                <a:schemeClr val="tx1">
                  <a:lumMod val="10000"/>
                </a:schemeClr>
              </a:solidFill>
              <a:latin typeface="楷体" panose="02010609060101010101" pitchFamily="49" charset="-122"/>
              <a:ea typeface="楷体" panose="02010609060101010101" pitchFamily="49" charset="-122"/>
            </a:rPr>
            <a:t>无效等价类</a:t>
          </a:r>
          <a:endParaRPr lang="zh-CN" altLang="en-US" sz="2600" b="1" dirty="0">
            <a:solidFill>
              <a:schemeClr val="tx1">
                <a:lumMod val="10000"/>
              </a:schemeClr>
            </a:solidFill>
            <a:latin typeface="楷体" panose="02010609060101010101" pitchFamily="49" charset="-122"/>
            <a:ea typeface="楷体" panose="02010609060101010101" pitchFamily="49" charset="-122"/>
          </a:endParaRPr>
        </a:p>
      </dgm:t>
    </dgm:pt>
    <dgm:pt modelId="{79A1E6A6-94F3-42FD-913D-F6844FBAA90A}" type="parTrans" cxnId="{0CE9C168-AF0E-4F69-B7CF-9C09B7E29D21}">
      <dgm:prSet/>
      <dgm:spPr/>
      <dgm:t>
        <a:bodyPr/>
        <a:lstStyle/>
        <a:p>
          <a:endParaRPr lang="zh-CN" altLang="en-US" sz="2600" b="1">
            <a:latin typeface="楷体" panose="02010609060101010101" pitchFamily="49" charset="-122"/>
            <a:ea typeface="楷体" panose="02010609060101010101" pitchFamily="49" charset="-122"/>
          </a:endParaRPr>
        </a:p>
      </dgm:t>
    </dgm:pt>
    <dgm:pt modelId="{1694C720-EDE8-46EA-B49F-0FB01FAC250E}" type="sibTrans" cxnId="{0CE9C168-AF0E-4F69-B7CF-9C09B7E29D21}">
      <dgm:prSet custT="1"/>
      <dgm:spPr>
        <a:solidFill>
          <a:srgbClr val="FFC000"/>
        </a:solidFill>
        <a:ln>
          <a:noFill/>
        </a:ln>
        <a:effectLst/>
        <a:scene3d>
          <a:camera prst="orthographicFront">
            <a:rot lat="0" lon="0" rev="0"/>
          </a:camera>
          <a:lightRig rig="contrasting" dir="t">
            <a:rot lat="0" lon="0" rev="7800000"/>
          </a:lightRig>
        </a:scene3d>
        <a:sp3d>
          <a:bevelT w="139700" h="139700"/>
        </a:sp3d>
      </dgm:spPr>
      <dgm:t>
        <a:bodyPr/>
        <a:lstStyle/>
        <a:p>
          <a:endParaRPr lang="zh-CN" altLang="en-US" sz="2600" b="1">
            <a:latin typeface="楷体" panose="02010609060101010101" pitchFamily="49" charset="-122"/>
            <a:ea typeface="楷体" panose="02010609060101010101" pitchFamily="49" charset="-122"/>
          </a:endParaRPr>
        </a:p>
      </dgm:t>
    </dgm:pt>
    <dgm:pt modelId="{24D47232-F1CE-43B0-9F30-7402E3355079}">
      <dgm:prSet phldrT="[文本]" custT="1"/>
      <dgm:spPr>
        <a:solidFill>
          <a:srgbClr val="53B5FF"/>
        </a:solidFill>
        <a:ln>
          <a:solidFill>
            <a:srgbClr val="8FCCF5"/>
          </a:solidFill>
        </a:ln>
        <a:effectLst/>
        <a:scene3d>
          <a:camera prst="orthographicFront">
            <a:rot lat="0" lon="0" rev="0"/>
          </a:camera>
          <a:lightRig rig="contrasting" dir="t">
            <a:rot lat="0" lon="0" rev="7800000"/>
          </a:lightRig>
        </a:scene3d>
        <a:sp3d>
          <a:bevelT w="139700" h="139700"/>
        </a:sp3d>
      </dgm:spPr>
      <dgm:t>
        <a:bodyPr/>
        <a:lstStyle/>
        <a:p>
          <a:r>
            <a:rPr lang="zh-CN" altLang="en-US" sz="2600" b="1" dirty="0" smtClean="0">
              <a:latin typeface="楷体" panose="02010609060101010101" pitchFamily="49" charset="-122"/>
              <a:ea typeface="楷体" panose="02010609060101010101" pitchFamily="49" charset="-122"/>
            </a:rPr>
            <a:t>等价类</a:t>
          </a:r>
          <a:endParaRPr lang="zh-CN" altLang="en-US" sz="2600" b="1" dirty="0">
            <a:latin typeface="楷体" panose="02010609060101010101" pitchFamily="49" charset="-122"/>
            <a:ea typeface="楷体" panose="02010609060101010101" pitchFamily="49" charset="-122"/>
          </a:endParaRPr>
        </a:p>
      </dgm:t>
    </dgm:pt>
    <dgm:pt modelId="{67862CA1-A8F8-4F60-BDDC-1E30E263D3FD}" type="parTrans" cxnId="{DCF70190-868D-4AF9-8011-CFEC805F3639}">
      <dgm:prSet/>
      <dgm:spPr/>
      <dgm:t>
        <a:bodyPr/>
        <a:lstStyle/>
        <a:p>
          <a:endParaRPr lang="zh-CN" altLang="en-US" sz="2600" b="1">
            <a:latin typeface="楷体" panose="02010609060101010101" pitchFamily="49" charset="-122"/>
            <a:ea typeface="楷体" panose="02010609060101010101" pitchFamily="49" charset="-122"/>
          </a:endParaRPr>
        </a:p>
      </dgm:t>
    </dgm:pt>
    <dgm:pt modelId="{DD3052E2-6D3E-4A28-B087-166D0534B513}" type="sibTrans" cxnId="{DCF70190-868D-4AF9-8011-CFEC805F3639}">
      <dgm:prSet/>
      <dgm:spPr/>
      <dgm:t>
        <a:bodyPr/>
        <a:lstStyle/>
        <a:p>
          <a:endParaRPr lang="zh-CN" altLang="en-US" sz="2600" b="1">
            <a:latin typeface="楷体" panose="02010609060101010101" pitchFamily="49" charset="-122"/>
            <a:ea typeface="楷体" panose="02010609060101010101" pitchFamily="49" charset="-122"/>
          </a:endParaRPr>
        </a:p>
      </dgm:t>
    </dgm:pt>
    <dgm:pt modelId="{F35564D5-E7DE-4B10-95F0-1A935FB239D2}" type="pres">
      <dgm:prSet presAssocID="{BAB678E1-24A3-4C5A-B467-934EF9E96EC4}" presName="linearFlow" presStyleCnt="0">
        <dgm:presLayoutVars>
          <dgm:dir/>
          <dgm:resizeHandles val="exact"/>
        </dgm:presLayoutVars>
      </dgm:prSet>
      <dgm:spPr/>
    </dgm:pt>
    <dgm:pt modelId="{1F1A7A4D-DBE0-4016-B9BC-A37D4C8B97E8}" type="pres">
      <dgm:prSet presAssocID="{0D9D1539-8DC3-4C57-B45D-2B38755343AA}" presName="node" presStyleLbl="node1" presStyleIdx="0" presStyleCnt="3" custLinFactX="176061" custLinFactNeighborX="200000" custLinFactNeighborY="-88">
        <dgm:presLayoutVars>
          <dgm:bulletEnabled val="1"/>
        </dgm:presLayoutVars>
      </dgm:prSet>
      <dgm:spPr/>
      <dgm:t>
        <a:bodyPr/>
        <a:lstStyle/>
        <a:p>
          <a:endParaRPr lang="zh-CN" altLang="en-US"/>
        </a:p>
      </dgm:t>
    </dgm:pt>
    <dgm:pt modelId="{561AF8A9-9758-428B-95AE-24260D2E65FF}" type="pres">
      <dgm:prSet presAssocID="{235DC6CA-0180-42F6-8FCE-400EC7A00D58}" presName="spacerL" presStyleCnt="0"/>
      <dgm:spPr>
        <a:ln>
          <a:noFill/>
        </a:ln>
        <a:effectLst/>
        <a:scene3d>
          <a:camera prst="orthographicFront">
            <a:rot lat="0" lon="0" rev="0"/>
          </a:camera>
          <a:lightRig rig="contrasting" dir="t">
            <a:rot lat="0" lon="0" rev="7800000"/>
          </a:lightRig>
        </a:scene3d>
        <a:sp3d>
          <a:bevelT w="139700" h="139700"/>
        </a:sp3d>
      </dgm:spPr>
    </dgm:pt>
    <dgm:pt modelId="{095D660B-3CCC-41DD-8447-AC9A246958B9}" type="pres">
      <dgm:prSet presAssocID="{235DC6CA-0180-42F6-8FCE-400EC7A00D58}" presName="sibTrans" presStyleLbl="sibTrans2D1" presStyleIdx="0" presStyleCnt="2" custLinFactX="280121" custLinFactNeighborX="300000" custLinFactNeighborY="10673"/>
      <dgm:spPr/>
      <dgm:t>
        <a:bodyPr/>
        <a:lstStyle/>
        <a:p>
          <a:endParaRPr lang="zh-CN" altLang="en-US"/>
        </a:p>
      </dgm:t>
    </dgm:pt>
    <dgm:pt modelId="{E13F54DA-75DA-45D3-B8B3-3049CB0E4F3A}" type="pres">
      <dgm:prSet presAssocID="{235DC6CA-0180-42F6-8FCE-400EC7A00D58}" presName="spacerR" presStyleCnt="0"/>
      <dgm:spPr>
        <a:ln>
          <a:noFill/>
        </a:ln>
        <a:effectLst/>
        <a:scene3d>
          <a:camera prst="orthographicFront">
            <a:rot lat="0" lon="0" rev="0"/>
          </a:camera>
          <a:lightRig rig="contrasting" dir="t">
            <a:rot lat="0" lon="0" rev="7800000"/>
          </a:lightRig>
        </a:scene3d>
        <a:sp3d>
          <a:bevelT w="139700" h="139700"/>
        </a:sp3d>
      </dgm:spPr>
    </dgm:pt>
    <dgm:pt modelId="{711E1C4C-D0A0-4ED2-B1B3-479D102A6289}" type="pres">
      <dgm:prSet presAssocID="{26194913-45E8-40AB-917B-0CA6FE78B5C8}" presName="node" presStyleLbl="node1" presStyleIdx="1" presStyleCnt="3" custLinFactX="160038" custLinFactNeighborX="200000" custLinFactNeighborY="6936">
        <dgm:presLayoutVars>
          <dgm:bulletEnabled val="1"/>
        </dgm:presLayoutVars>
      </dgm:prSet>
      <dgm:spPr/>
      <dgm:t>
        <a:bodyPr/>
        <a:lstStyle/>
        <a:p>
          <a:endParaRPr lang="zh-CN" altLang="en-US"/>
        </a:p>
      </dgm:t>
    </dgm:pt>
    <dgm:pt modelId="{5903D3D0-E979-4584-9FD5-24C8095FF5D4}" type="pres">
      <dgm:prSet presAssocID="{1694C720-EDE8-46EA-B49F-0FB01FAC250E}" presName="spacerL" presStyleCnt="0"/>
      <dgm:spPr>
        <a:ln>
          <a:noFill/>
        </a:ln>
        <a:effectLst/>
        <a:scene3d>
          <a:camera prst="orthographicFront">
            <a:rot lat="0" lon="0" rev="0"/>
          </a:camera>
          <a:lightRig rig="contrasting" dir="t">
            <a:rot lat="0" lon="0" rev="7800000"/>
          </a:lightRig>
        </a:scene3d>
        <a:sp3d>
          <a:bevelT w="139700" h="139700"/>
        </a:sp3d>
      </dgm:spPr>
    </dgm:pt>
    <dgm:pt modelId="{7314A908-0E3E-439D-A97A-0F3A1976901A}" type="pres">
      <dgm:prSet presAssocID="{1694C720-EDE8-46EA-B49F-0FB01FAC250E}" presName="sibTrans" presStyleLbl="sibTrans2D1" presStyleIdx="1" presStyleCnt="2" custLinFactX="-239132" custLinFactNeighborX="-300000" custLinFactNeighborY="12440"/>
      <dgm:spPr/>
      <dgm:t>
        <a:bodyPr/>
        <a:lstStyle/>
        <a:p>
          <a:endParaRPr lang="zh-CN" altLang="en-US"/>
        </a:p>
      </dgm:t>
    </dgm:pt>
    <dgm:pt modelId="{0F5E12B7-2F2E-415A-9B3A-5FF49F5E334A}" type="pres">
      <dgm:prSet presAssocID="{1694C720-EDE8-46EA-B49F-0FB01FAC250E}" presName="spacerR" presStyleCnt="0"/>
      <dgm:spPr>
        <a:ln>
          <a:noFill/>
        </a:ln>
        <a:effectLst/>
        <a:scene3d>
          <a:camera prst="orthographicFront">
            <a:rot lat="0" lon="0" rev="0"/>
          </a:camera>
          <a:lightRig rig="contrasting" dir="t">
            <a:rot lat="0" lon="0" rev="7800000"/>
          </a:lightRig>
        </a:scene3d>
        <a:sp3d>
          <a:bevelT w="139700" h="139700"/>
        </a:sp3d>
      </dgm:spPr>
    </dgm:pt>
    <dgm:pt modelId="{EB272918-D129-446B-9822-E89A703038E2}" type="pres">
      <dgm:prSet presAssocID="{24D47232-F1CE-43B0-9F30-7402E3355079}" presName="node" presStyleLbl="node1" presStyleIdx="2" presStyleCnt="3" custLinFactX="-302382" custLinFactNeighborX="-400000" custLinFactNeighborY="-202">
        <dgm:presLayoutVars>
          <dgm:bulletEnabled val="1"/>
        </dgm:presLayoutVars>
      </dgm:prSet>
      <dgm:spPr/>
      <dgm:t>
        <a:bodyPr/>
        <a:lstStyle/>
        <a:p>
          <a:endParaRPr lang="zh-CN" altLang="en-US"/>
        </a:p>
      </dgm:t>
    </dgm:pt>
  </dgm:ptLst>
  <dgm:cxnLst>
    <dgm:cxn modelId="{475A18FF-3A82-4B0A-883E-96F11B147FA5}" type="presOf" srcId="{24D47232-F1CE-43B0-9F30-7402E3355079}" destId="{EB272918-D129-446B-9822-E89A703038E2}" srcOrd="0" destOrd="0" presId="urn:microsoft.com/office/officeart/2005/8/layout/equation1"/>
    <dgm:cxn modelId="{DCF70190-868D-4AF9-8011-CFEC805F3639}" srcId="{BAB678E1-24A3-4C5A-B467-934EF9E96EC4}" destId="{24D47232-F1CE-43B0-9F30-7402E3355079}" srcOrd="2" destOrd="0" parTransId="{67862CA1-A8F8-4F60-BDDC-1E30E263D3FD}" sibTransId="{DD3052E2-6D3E-4A28-B087-166D0534B513}"/>
    <dgm:cxn modelId="{0CE9C168-AF0E-4F69-B7CF-9C09B7E29D21}" srcId="{BAB678E1-24A3-4C5A-B467-934EF9E96EC4}" destId="{26194913-45E8-40AB-917B-0CA6FE78B5C8}" srcOrd="1" destOrd="0" parTransId="{79A1E6A6-94F3-42FD-913D-F6844FBAA90A}" sibTransId="{1694C720-EDE8-46EA-B49F-0FB01FAC250E}"/>
    <dgm:cxn modelId="{928E6A1C-0E16-4756-83E1-659566F8E6CA}" type="presOf" srcId="{1694C720-EDE8-46EA-B49F-0FB01FAC250E}" destId="{7314A908-0E3E-439D-A97A-0F3A1976901A}" srcOrd="0" destOrd="0" presId="urn:microsoft.com/office/officeart/2005/8/layout/equation1"/>
    <dgm:cxn modelId="{B62A5260-950B-4622-B872-3F5072A2A3AE}" type="presOf" srcId="{26194913-45E8-40AB-917B-0CA6FE78B5C8}" destId="{711E1C4C-D0A0-4ED2-B1B3-479D102A6289}" srcOrd="0" destOrd="0" presId="urn:microsoft.com/office/officeart/2005/8/layout/equation1"/>
    <dgm:cxn modelId="{F182ACB7-8DDF-4A8A-98C6-CB4F4BD19B36}" type="presOf" srcId="{235DC6CA-0180-42F6-8FCE-400EC7A00D58}" destId="{095D660B-3CCC-41DD-8447-AC9A246958B9}" srcOrd="0" destOrd="0" presId="urn:microsoft.com/office/officeart/2005/8/layout/equation1"/>
    <dgm:cxn modelId="{315398C5-D489-42D1-B923-9B8347447593}" srcId="{BAB678E1-24A3-4C5A-B467-934EF9E96EC4}" destId="{0D9D1539-8DC3-4C57-B45D-2B38755343AA}" srcOrd="0" destOrd="0" parTransId="{15BF19BE-B576-4998-8CF6-6A54FD230CC0}" sibTransId="{235DC6CA-0180-42F6-8FCE-400EC7A00D58}"/>
    <dgm:cxn modelId="{12300126-1C2A-46A3-A1CE-C9ADAA49E5C9}" type="presOf" srcId="{BAB678E1-24A3-4C5A-B467-934EF9E96EC4}" destId="{F35564D5-E7DE-4B10-95F0-1A935FB239D2}" srcOrd="0" destOrd="0" presId="urn:microsoft.com/office/officeart/2005/8/layout/equation1"/>
    <dgm:cxn modelId="{B9D796C7-0E25-490D-84F9-C3BD78A8D5EA}" type="presOf" srcId="{0D9D1539-8DC3-4C57-B45D-2B38755343AA}" destId="{1F1A7A4D-DBE0-4016-B9BC-A37D4C8B97E8}" srcOrd="0" destOrd="0" presId="urn:microsoft.com/office/officeart/2005/8/layout/equation1"/>
    <dgm:cxn modelId="{79ECEE25-915F-41B8-B1C6-32256565CDCF}" type="presParOf" srcId="{F35564D5-E7DE-4B10-95F0-1A935FB239D2}" destId="{1F1A7A4D-DBE0-4016-B9BC-A37D4C8B97E8}" srcOrd="0" destOrd="0" presId="urn:microsoft.com/office/officeart/2005/8/layout/equation1"/>
    <dgm:cxn modelId="{4D9388FD-8748-4610-B1C5-0DE6B94D52D7}" type="presParOf" srcId="{F35564D5-E7DE-4B10-95F0-1A935FB239D2}" destId="{561AF8A9-9758-428B-95AE-24260D2E65FF}" srcOrd="1" destOrd="0" presId="urn:microsoft.com/office/officeart/2005/8/layout/equation1"/>
    <dgm:cxn modelId="{FB0D1BE4-F313-4760-8C4E-815C8EBB6221}" type="presParOf" srcId="{F35564D5-E7DE-4B10-95F0-1A935FB239D2}" destId="{095D660B-3CCC-41DD-8447-AC9A246958B9}" srcOrd="2" destOrd="0" presId="urn:microsoft.com/office/officeart/2005/8/layout/equation1"/>
    <dgm:cxn modelId="{4F11614A-9FF4-4F26-BF5F-1FF2CFEBC001}" type="presParOf" srcId="{F35564D5-E7DE-4B10-95F0-1A935FB239D2}" destId="{E13F54DA-75DA-45D3-B8B3-3049CB0E4F3A}" srcOrd="3" destOrd="0" presId="urn:microsoft.com/office/officeart/2005/8/layout/equation1"/>
    <dgm:cxn modelId="{E30DC607-2C97-4698-8E36-0F3CFAB7FC23}" type="presParOf" srcId="{F35564D5-E7DE-4B10-95F0-1A935FB239D2}" destId="{711E1C4C-D0A0-4ED2-B1B3-479D102A6289}" srcOrd="4" destOrd="0" presId="urn:microsoft.com/office/officeart/2005/8/layout/equation1"/>
    <dgm:cxn modelId="{2B73F887-E23F-4D22-BFD8-8B6D910E9FD5}" type="presParOf" srcId="{F35564D5-E7DE-4B10-95F0-1A935FB239D2}" destId="{5903D3D0-E979-4584-9FD5-24C8095FF5D4}" srcOrd="5" destOrd="0" presId="urn:microsoft.com/office/officeart/2005/8/layout/equation1"/>
    <dgm:cxn modelId="{CEAB1A1D-1A2B-46FF-8C56-C3C5F7FD8A15}" type="presParOf" srcId="{F35564D5-E7DE-4B10-95F0-1A935FB239D2}" destId="{7314A908-0E3E-439D-A97A-0F3A1976901A}" srcOrd="6" destOrd="0" presId="urn:microsoft.com/office/officeart/2005/8/layout/equation1"/>
    <dgm:cxn modelId="{3666B856-27D1-4299-959D-A5D32BC20DAD}" type="presParOf" srcId="{F35564D5-E7DE-4B10-95F0-1A935FB239D2}" destId="{0F5E12B7-2F2E-415A-9B3A-5FF49F5E334A}" srcOrd="7" destOrd="0" presId="urn:microsoft.com/office/officeart/2005/8/layout/equation1"/>
    <dgm:cxn modelId="{3D57A4F1-0086-49C0-A069-5116D59E8593}" type="presParOf" srcId="{F35564D5-E7DE-4B10-95F0-1A935FB239D2}" destId="{EB272918-D129-446B-9822-E89A703038E2}"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1A7A4D-DBE0-4016-B9BC-A37D4C8B97E8}">
      <dsp:nvSpPr>
        <dsp:cNvPr id="0" name=""/>
        <dsp:cNvSpPr/>
      </dsp:nvSpPr>
      <dsp:spPr>
        <a:xfrm>
          <a:off x="2182212" y="538351"/>
          <a:ext cx="1134345" cy="1134345"/>
        </a:xfrm>
        <a:prstGeom prst="ellipse">
          <a:avLst/>
        </a:prstGeom>
        <a:solidFill>
          <a:srgbClr val="FFCC99"/>
        </a:solidFill>
        <a:ln w="25400" cap="flat" cmpd="sng" algn="ctr">
          <a:no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zh-CN" altLang="en-US" sz="2600" b="1" kern="1200" dirty="0" smtClean="0">
              <a:solidFill>
                <a:schemeClr val="tx1">
                  <a:lumMod val="10000"/>
                </a:schemeClr>
              </a:solidFill>
              <a:latin typeface="楷体" panose="02010609060101010101" pitchFamily="49" charset="-122"/>
              <a:ea typeface="楷体" panose="02010609060101010101" pitchFamily="49" charset="-122"/>
            </a:rPr>
            <a:t>有效等价类</a:t>
          </a:r>
          <a:endParaRPr lang="zh-CN" altLang="en-US" sz="2600" b="1" kern="1200" dirty="0">
            <a:solidFill>
              <a:schemeClr val="tx1">
                <a:lumMod val="10000"/>
              </a:schemeClr>
            </a:solidFill>
            <a:latin typeface="楷体" panose="02010609060101010101" pitchFamily="49" charset="-122"/>
            <a:ea typeface="楷体" panose="02010609060101010101" pitchFamily="49" charset="-122"/>
          </a:endParaRPr>
        </a:p>
      </dsp:txBody>
      <dsp:txXfrm>
        <a:off x="2348333" y="704472"/>
        <a:ext cx="802103" cy="802103"/>
      </dsp:txXfrm>
    </dsp:sp>
    <dsp:sp modelId="{095D660B-3CCC-41DD-8447-AC9A246958B9}">
      <dsp:nvSpPr>
        <dsp:cNvPr id="0" name=""/>
        <dsp:cNvSpPr/>
      </dsp:nvSpPr>
      <dsp:spPr>
        <a:xfrm>
          <a:off x="3346609" y="847781"/>
          <a:ext cx="657920" cy="657920"/>
        </a:xfrm>
        <a:prstGeom prst="mathPlus">
          <a:avLst/>
        </a:prstGeom>
        <a:solidFill>
          <a:srgbClr val="FFC000"/>
        </a:solidFill>
        <a:ln>
          <a:noFill/>
        </a:ln>
        <a:effectLst/>
        <a:scene3d>
          <a:camera prst="orthographicFront">
            <a:rot lat="0" lon="0" rev="0"/>
          </a:camera>
          <a:lightRig rig="contrasting" dir="t">
            <a:rot lat="0" lon="0" rev="7800000"/>
          </a:lightRig>
        </a:scene3d>
        <a:sp3d>
          <a:bevelT w="139700" h="1397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zh-CN" altLang="en-US" sz="2600" b="1" kern="1200">
            <a:latin typeface="楷体" panose="02010609060101010101" pitchFamily="49" charset="-122"/>
            <a:ea typeface="楷体" panose="02010609060101010101" pitchFamily="49" charset="-122"/>
          </a:endParaRPr>
        </a:p>
      </dsp:txBody>
      <dsp:txXfrm>
        <a:off x="3433816" y="1099370"/>
        <a:ext cx="483506" cy="154742"/>
      </dsp:txXfrm>
    </dsp:sp>
    <dsp:sp modelId="{711E1C4C-D0A0-4ED2-B1B3-479D102A6289}">
      <dsp:nvSpPr>
        <dsp:cNvPr id="0" name=""/>
        <dsp:cNvSpPr/>
      </dsp:nvSpPr>
      <dsp:spPr>
        <a:xfrm>
          <a:off x="3954677" y="618027"/>
          <a:ext cx="1134345" cy="1134345"/>
        </a:xfrm>
        <a:prstGeom prst="ellipse">
          <a:avLst/>
        </a:prstGeom>
        <a:solidFill>
          <a:schemeClr val="bg1">
            <a:lumMod val="85000"/>
          </a:schemeClr>
        </a:solidFill>
        <a:ln w="25400" cap="flat" cmpd="sng" algn="ctr">
          <a:no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zh-CN" altLang="en-US" sz="2600" b="1" kern="1200" dirty="0" smtClean="0">
              <a:solidFill>
                <a:schemeClr val="tx1">
                  <a:lumMod val="10000"/>
                </a:schemeClr>
              </a:solidFill>
              <a:latin typeface="楷体" panose="02010609060101010101" pitchFamily="49" charset="-122"/>
              <a:ea typeface="楷体" panose="02010609060101010101" pitchFamily="49" charset="-122"/>
            </a:rPr>
            <a:t>无效等价类</a:t>
          </a:r>
          <a:endParaRPr lang="zh-CN" altLang="en-US" sz="2600" b="1" kern="1200" dirty="0">
            <a:solidFill>
              <a:schemeClr val="tx1">
                <a:lumMod val="10000"/>
              </a:schemeClr>
            </a:solidFill>
            <a:latin typeface="楷体" panose="02010609060101010101" pitchFamily="49" charset="-122"/>
            <a:ea typeface="楷体" panose="02010609060101010101" pitchFamily="49" charset="-122"/>
          </a:endParaRPr>
        </a:p>
      </dsp:txBody>
      <dsp:txXfrm>
        <a:off x="4120798" y="784148"/>
        <a:ext cx="802103" cy="802103"/>
      </dsp:txXfrm>
    </dsp:sp>
    <dsp:sp modelId="{7314A908-0E3E-439D-A97A-0F3A1976901A}">
      <dsp:nvSpPr>
        <dsp:cNvPr id="0" name=""/>
        <dsp:cNvSpPr/>
      </dsp:nvSpPr>
      <dsp:spPr>
        <a:xfrm>
          <a:off x="1354168" y="859407"/>
          <a:ext cx="657920" cy="657920"/>
        </a:xfrm>
        <a:prstGeom prst="mathEqual">
          <a:avLst/>
        </a:prstGeom>
        <a:solidFill>
          <a:srgbClr val="FFC000"/>
        </a:solidFill>
        <a:ln>
          <a:noFill/>
        </a:ln>
        <a:effectLst/>
        <a:scene3d>
          <a:camera prst="orthographicFront">
            <a:rot lat="0" lon="0" rev="0"/>
          </a:camera>
          <a:lightRig rig="contrasting" dir="t">
            <a:rot lat="0" lon="0" rev="7800000"/>
          </a:lightRig>
        </a:scene3d>
        <a:sp3d>
          <a:bevelT w="139700" h="1397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zh-CN" altLang="en-US" sz="2600" b="1" kern="1200">
            <a:latin typeface="楷体" panose="02010609060101010101" pitchFamily="49" charset="-122"/>
            <a:ea typeface="楷体" panose="02010609060101010101" pitchFamily="49" charset="-122"/>
          </a:endParaRPr>
        </a:p>
      </dsp:txBody>
      <dsp:txXfrm>
        <a:off x="1441375" y="994939"/>
        <a:ext cx="483506" cy="386856"/>
      </dsp:txXfrm>
    </dsp:sp>
    <dsp:sp modelId="{EB272918-D129-446B-9822-E89A703038E2}">
      <dsp:nvSpPr>
        <dsp:cNvPr id="0" name=""/>
        <dsp:cNvSpPr/>
      </dsp:nvSpPr>
      <dsp:spPr>
        <a:xfrm>
          <a:off x="155330" y="537058"/>
          <a:ext cx="1134345" cy="1134345"/>
        </a:xfrm>
        <a:prstGeom prst="ellipse">
          <a:avLst/>
        </a:prstGeom>
        <a:solidFill>
          <a:srgbClr val="53B5FF"/>
        </a:solidFill>
        <a:ln w="25400" cap="flat" cmpd="sng" algn="ctr">
          <a:solidFill>
            <a:srgbClr val="8FCCF5"/>
          </a:solid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zh-CN" altLang="en-US" sz="2600" b="1" kern="1200" dirty="0" smtClean="0">
              <a:latin typeface="楷体" panose="02010609060101010101" pitchFamily="49" charset="-122"/>
              <a:ea typeface="楷体" panose="02010609060101010101" pitchFamily="49" charset="-122"/>
            </a:rPr>
            <a:t>等价类</a:t>
          </a:r>
          <a:endParaRPr lang="zh-CN" altLang="en-US" sz="2600" b="1" kern="1200" dirty="0">
            <a:latin typeface="楷体" panose="02010609060101010101" pitchFamily="49" charset="-122"/>
            <a:ea typeface="楷体" panose="02010609060101010101" pitchFamily="49" charset="-122"/>
          </a:endParaRPr>
        </a:p>
      </dsp:txBody>
      <dsp:txXfrm>
        <a:off x="321451" y="703179"/>
        <a:ext cx="802103" cy="802103"/>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A4B6774F-B969-4134-AA4B-4ED831A1D1B9}" type="slidenum">
              <a:rPr lang="en-US" altLang="zh-CN"/>
              <a:pPr>
                <a:defRPr/>
              </a:pPr>
              <a:t>‹#›</a:t>
            </a:fld>
            <a:endParaRPr lang="en-US" altLang="zh-CN"/>
          </a:p>
        </p:txBody>
      </p:sp>
    </p:spTree>
    <p:extLst>
      <p:ext uri="{BB962C8B-B14F-4D97-AF65-F5344CB8AC3E}">
        <p14:creationId xmlns:p14="http://schemas.microsoft.com/office/powerpoint/2010/main" val="357207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48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C6E7EC9E-A07B-4D49-8E17-EEA97947E75D}" type="slidenum">
              <a:rPr lang="en-US" altLang="zh-CN"/>
              <a:pPr>
                <a:defRPr/>
              </a:pPr>
              <a:t>‹#›</a:t>
            </a:fld>
            <a:endParaRPr lang="en-US" altLang="zh-CN"/>
          </a:p>
        </p:txBody>
      </p:sp>
    </p:spTree>
    <p:extLst>
      <p:ext uri="{BB962C8B-B14F-4D97-AF65-F5344CB8AC3E}">
        <p14:creationId xmlns:p14="http://schemas.microsoft.com/office/powerpoint/2010/main" val="12704555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pPr>
                <a:defRPr/>
              </a:pPr>
              <a:t>4</a:t>
            </a:fld>
            <a:endParaRPr lang="en-US" altLang="zh-CN"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r>
              <a:rPr lang="zh-CN" altLang="en-US" dirty="0" smtClean="0"/>
              <a:t>我们一起来分析这样一个例子，假设我开发了非常简单的一个计算器，计算两个整数</a:t>
            </a:r>
            <a:r>
              <a:rPr lang="en-US" altLang="zh-CN" dirty="0" smtClean="0"/>
              <a:t>0-99</a:t>
            </a:r>
            <a:r>
              <a:rPr lang="zh-CN" altLang="en-US" dirty="0" smtClean="0"/>
              <a:t>之间的整数和，大家想想，两个整数的和，加数可以使用的值</a:t>
            </a:r>
            <a:r>
              <a:rPr lang="en-US" altLang="zh-CN" dirty="0" smtClean="0"/>
              <a:t>0-99 </a:t>
            </a:r>
            <a:r>
              <a:rPr lang="zh-CN" altLang="en-US" dirty="0" smtClean="0"/>
              <a:t>，</a:t>
            </a:r>
            <a:r>
              <a:rPr lang="en-US" altLang="zh-CN" dirty="0" smtClean="0"/>
              <a:t>99</a:t>
            </a:r>
            <a:r>
              <a:rPr lang="zh-CN" altLang="en-US" dirty="0" smtClean="0"/>
              <a:t>个数字，被加数，</a:t>
            </a:r>
            <a:r>
              <a:rPr lang="en-US" altLang="zh-CN" dirty="0" smtClean="0"/>
              <a:t>0-99</a:t>
            </a:r>
            <a:r>
              <a:rPr lang="zh-CN" altLang="en-US" dirty="0" smtClean="0"/>
              <a:t>，</a:t>
            </a:r>
            <a:r>
              <a:rPr lang="en-US" altLang="zh-CN" dirty="0" smtClean="0"/>
              <a:t>99</a:t>
            </a:r>
            <a:r>
              <a:rPr lang="zh-CN" altLang="en-US" dirty="0" smtClean="0"/>
              <a:t>个数字，两个加数不同组合，最终有多少种组合？</a:t>
            </a:r>
            <a:r>
              <a:rPr lang="en-US" altLang="zh-CN" dirty="0" smtClean="0"/>
              <a:t>9900</a:t>
            </a:r>
            <a:r>
              <a:rPr lang="zh-CN" altLang="en-US" dirty="0" smtClean="0"/>
              <a:t>种，那么这</a:t>
            </a:r>
            <a:r>
              <a:rPr lang="en-US" altLang="zh-CN" dirty="0" smtClean="0"/>
              <a:t>9900</a:t>
            </a:r>
            <a:r>
              <a:rPr lang="zh-CN" altLang="en-US" dirty="0" smtClean="0"/>
              <a:t>种组合都测试一遍，我们假设</a:t>
            </a:r>
            <a:r>
              <a:rPr lang="en-US" altLang="zh-CN" dirty="0" smtClean="0"/>
              <a:t>1</a:t>
            </a:r>
            <a:r>
              <a:rPr lang="zh-CN" altLang="en-US" dirty="0" smtClean="0"/>
              <a:t>分钟测试一组数据和，那么我们需要多少时间测试完成，</a:t>
            </a:r>
            <a:r>
              <a:rPr lang="en-US" altLang="zh-CN" dirty="0" smtClean="0"/>
              <a:t>9900/60,</a:t>
            </a:r>
            <a:r>
              <a:rPr lang="zh-CN" altLang="en-US" dirty="0" smtClean="0"/>
              <a:t>大约</a:t>
            </a:r>
            <a:r>
              <a:rPr lang="en-US" altLang="zh-CN" dirty="0" smtClean="0"/>
              <a:t>167</a:t>
            </a:r>
            <a:r>
              <a:rPr lang="zh-CN" altLang="en-US" dirty="0" smtClean="0"/>
              <a:t>个小时，按每周</a:t>
            </a:r>
            <a:r>
              <a:rPr lang="en-US" altLang="zh-CN" dirty="0" smtClean="0"/>
              <a:t>40</a:t>
            </a:r>
            <a:r>
              <a:rPr lang="zh-CN" altLang="en-US" dirty="0" smtClean="0"/>
              <a:t>个小时工作时间算，</a:t>
            </a:r>
            <a:r>
              <a:rPr lang="en-US" altLang="zh-CN" dirty="0" smtClean="0"/>
              <a:t>4</a:t>
            </a:r>
            <a:r>
              <a:rPr lang="zh-CN" altLang="en-US" dirty="0" smtClean="0"/>
              <a:t>个星期才能做完？</a:t>
            </a:r>
            <a:endParaRPr lang="en-US" altLang="zh-CN" dirty="0" smtClean="0"/>
          </a:p>
          <a:p>
            <a:pPr eaLnBrk="1" hangingPunct="1"/>
            <a:r>
              <a:rPr lang="zh-CN" altLang="en-US" dirty="0" smtClean="0"/>
              <a:t>如果我这个计算器，换成真实的计算器，加，减，乘，除都能计算，并且每个数据都是从</a:t>
            </a:r>
            <a:r>
              <a:rPr lang="en-US" altLang="zh-CN" dirty="0" smtClean="0"/>
              <a:t>-99</a:t>
            </a:r>
            <a:r>
              <a:rPr lang="zh-CN" altLang="en-US" dirty="0" smtClean="0"/>
              <a:t>万</a:t>
            </a:r>
            <a:r>
              <a:rPr lang="en-US" altLang="zh-CN" dirty="0" smtClean="0"/>
              <a:t>——</a:t>
            </a:r>
            <a:r>
              <a:rPr lang="zh-CN" altLang="en-US" dirty="0" smtClean="0"/>
              <a:t>正</a:t>
            </a:r>
            <a:r>
              <a:rPr lang="en-US" altLang="zh-CN" dirty="0" smtClean="0"/>
              <a:t>99</a:t>
            </a:r>
            <a:r>
              <a:rPr lang="zh-CN" altLang="en-US" dirty="0" smtClean="0"/>
              <a:t>万，大家想想这样组合下去，加法中我们会测试</a:t>
            </a:r>
            <a:r>
              <a:rPr lang="en-US" altLang="zh-CN" dirty="0" smtClean="0"/>
              <a:t>99</a:t>
            </a:r>
            <a:r>
              <a:rPr lang="zh-CN" altLang="en-US" dirty="0" smtClean="0"/>
              <a:t>万*</a:t>
            </a:r>
            <a:r>
              <a:rPr lang="en-US" altLang="zh-CN" dirty="0" smtClean="0"/>
              <a:t>99</a:t>
            </a:r>
            <a:r>
              <a:rPr lang="zh-CN" altLang="en-US" dirty="0" smtClean="0"/>
              <a:t>万种组合；减法，乘法，除法都同样是这么多，这还仅仅是整数运算，如果加上小数，计算平方，开方这样的数字，怎么计算，这是一个天文数字，是人无法完成的，对不对？那我们怎么做呢？</a:t>
            </a:r>
            <a:endParaRPr lang="en-US" altLang="zh-CN" dirty="0" smtClean="0"/>
          </a:p>
          <a:p>
            <a:pPr eaLnBrk="1" hangingPunct="1"/>
            <a:endParaRPr lang="en-US" altLang="zh-CN" dirty="0" smtClean="0"/>
          </a:p>
          <a:p>
            <a:pPr eaLnBrk="1" hangingPunct="1"/>
            <a:r>
              <a:rPr lang="zh-CN" altLang="en-US" dirty="0" smtClean="0"/>
              <a:t>我告诉大家将输入数据划分类，使用等价类划分法，那什么是等价类划分法，如何使用等价类划分法呢？我们先看什么是等价类划分法</a:t>
            </a:r>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r>
              <a:rPr lang="zh-CN" altLang="en-US" dirty="0" smtClean="0"/>
              <a:t>现在针对这句话测试</a:t>
            </a:r>
            <a:r>
              <a:rPr lang="zh-CN" altLang="en-US" baseline="0" dirty="0" smtClean="0"/>
              <a:t>  这句话是什么？  需求！！！</a:t>
            </a:r>
            <a:endParaRPr lang="en-US" altLang="zh-CN" baseline="0" dirty="0" smtClean="0"/>
          </a:p>
          <a:p>
            <a:pPr eaLnBrk="1" hangingPunct="1"/>
            <a:r>
              <a:rPr lang="zh-CN" altLang="en-US" baseline="0" dirty="0" smtClean="0"/>
              <a:t>大家会不会像小猪一样 。。。。。。</a:t>
            </a:r>
            <a:endParaRPr lang="en-US" altLang="zh-CN" baseline="0" dirty="0" smtClean="0"/>
          </a:p>
          <a:p>
            <a:pPr eaLnBrk="1" hangingPunct="1"/>
            <a:r>
              <a:rPr lang="zh-CN" altLang="en-US" baseline="0" dirty="0" smtClean="0"/>
              <a:t>大家肯定说  我怎么会像它一样愚蠢呢  嘿嘿  别笑话它  其实咱们很多同学在测试过程中一直在做着小猪的超级模仿秀  比如说登陆页面   输入用户名  </a:t>
            </a:r>
            <a:r>
              <a:rPr lang="en-US" altLang="zh-CN" baseline="0" dirty="0" smtClean="0"/>
              <a:t>1-10</a:t>
            </a:r>
            <a:r>
              <a:rPr lang="zh-CN" altLang="en-US" baseline="0" dirty="0" smtClean="0"/>
              <a:t>个汉字  有的同学  输入  张三  张晓三  张小小三 其实这个时候你就是在进行着小猪一样的工作  什么工作呢？ 穷举测试</a:t>
            </a:r>
            <a:endParaRPr lang="en-US" altLang="zh-CN" baseline="0" dirty="0" smtClean="0"/>
          </a:p>
          <a:p>
            <a:pPr eaLnBrk="1" hangingPunct="1"/>
            <a:r>
              <a:rPr lang="zh-CN" altLang="en-US" baseline="0" dirty="0" smtClean="0"/>
              <a:t>如果我们这时候采用下面讲解的等价类划分法的话  这里我告诉你  上面的这些输入其实都可以用任何一个比如“张三”来替代  而其他的都可以省略</a:t>
            </a:r>
            <a:endParaRPr lang="en-US" altLang="zh-CN" baseline="0" dirty="0" smtClean="0"/>
          </a:p>
          <a:p>
            <a:pPr eaLnBrk="1" hangingPunct="1"/>
            <a:r>
              <a:rPr lang="zh-CN" altLang="en-US" baseline="0" dirty="0" smtClean="0"/>
              <a:t>这样大家会觉得省了不少事情  没错  等价类划分法就是这样避免重复或丢失用例的这样的一种方法  来看一下</a:t>
            </a:r>
            <a:endParaRPr lang="zh-CN" altLang="en-US" dirty="0" smtClean="0"/>
          </a:p>
        </p:txBody>
      </p:sp>
    </p:spTree>
    <p:extLst>
      <p:ext uri="{BB962C8B-B14F-4D97-AF65-F5344CB8AC3E}">
        <p14:creationId xmlns:p14="http://schemas.microsoft.com/office/powerpoint/2010/main" val="1184586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pPr>
                <a:defRPr/>
              </a:pPr>
              <a:t>5</a:t>
            </a:fld>
            <a:endParaRPr lang="en-US" altLang="zh-CN"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altLang="zh-CN" dirty="0" smtClean="0"/>
          </a:p>
          <a:p>
            <a:pPr eaLnBrk="1" hangingPunct="1"/>
            <a:endParaRPr lang="en-US" altLang="zh-CN" dirty="0" smtClean="0"/>
          </a:p>
          <a:p>
            <a:pPr eaLnBrk="1" hangingPunct="1"/>
            <a:r>
              <a:rPr lang="zh-CN" altLang="en-US" dirty="0" smtClean="0"/>
              <a:t>现在针对这句话测试</a:t>
            </a:r>
            <a:r>
              <a:rPr lang="zh-CN" altLang="en-US" baseline="0" dirty="0" smtClean="0"/>
              <a:t>  这句话是什么？  需求！！！</a:t>
            </a:r>
            <a:endParaRPr lang="en-US" altLang="zh-CN" baseline="0" dirty="0" smtClean="0"/>
          </a:p>
          <a:p>
            <a:pPr eaLnBrk="1" hangingPunct="1"/>
            <a:r>
              <a:rPr lang="zh-CN" altLang="en-US" baseline="0" dirty="0" smtClean="0"/>
              <a:t>大家会不会像小猪一样 。。。。。。</a:t>
            </a:r>
            <a:endParaRPr lang="en-US" altLang="zh-CN" baseline="0" dirty="0" smtClean="0"/>
          </a:p>
          <a:p>
            <a:pPr eaLnBrk="1" hangingPunct="1"/>
            <a:r>
              <a:rPr lang="zh-CN" altLang="en-US" baseline="0" dirty="0" smtClean="0"/>
              <a:t>大家肯定说  我怎么会像它一样愚蠢呢  嘿嘿  别笑话它  其实咱们很多同学在测试过程中一直在做着小猪的超级模仿秀  比如说登陆页面   输入用户名  </a:t>
            </a:r>
            <a:r>
              <a:rPr lang="en-US" altLang="zh-CN" baseline="0" dirty="0" smtClean="0"/>
              <a:t>1-10</a:t>
            </a:r>
            <a:r>
              <a:rPr lang="zh-CN" altLang="en-US" baseline="0" dirty="0" smtClean="0"/>
              <a:t>个汉字  有的同学  输入  张三  张晓三  张小小三 其实这个时候你就是在进行着小猪一样的工作  什么工作呢？ 穷举测试</a:t>
            </a:r>
            <a:endParaRPr lang="en-US" altLang="zh-CN" baseline="0" dirty="0" smtClean="0"/>
          </a:p>
          <a:p>
            <a:pPr eaLnBrk="1" hangingPunct="1"/>
            <a:r>
              <a:rPr lang="zh-CN" altLang="en-US" baseline="0" dirty="0" smtClean="0"/>
              <a:t>如果我们这时候采用下面讲解的等价类划分法的话  这里我告诉你  上面的这些输入其实都可以用任何一个比如“张三”来替代  而其他的都可以省略</a:t>
            </a:r>
            <a:endParaRPr lang="en-US" altLang="zh-CN" baseline="0" dirty="0" smtClean="0"/>
          </a:p>
          <a:p>
            <a:pPr eaLnBrk="1" hangingPunct="1"/>
            <a:r>
              <a:rPr lang="zh-CN" altLang="en-US" baseline="0" dirty="0" smtClean="0"/>
              <a:t>这样大家会觉得省了不少事情  没错  等价类划分法就是这样避免重复或丢失用例的这样的一种方法  来看一下</a:t>
            </a:r>
            <a:endParaRPr lang="zh-CN" altLang="en-US" dirty="0" smtClean="0"/>
          </a:p>
        </p:txBody>
      </p:sp>
    </p:spTree>
    <p:extLst>
      <p:ext uri="{BB962C8B-B14F-4D97-AF65-F5344CB8AC3E}">
        <p14:creationId xmlns:p14="http://schemas.microsoft.com/office/powerpoint/2010/main" val="3307659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pPr>
                <a:defRPr/>
              </a:pPr>
              <a:t>9</a:t>
            </a:fld>
            <a:endParaRPr lang="en-US" altLang="zh-CN"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0" dirty="0" smtClean="0">
                <a:ea typeface="宋体" pitchFamily="2" charset="-122"/>
              </a:rPr>
              <a:t>什么是等价类划分法，依据需求对输入的范围进行细分，然后再分出的每一个区域内选取一个有代表性的测试数据，开展测试。这句话说起来非常简单，但做起来没那么简单。</a:t>
            </a:r>
            <a:endParaRPr lang="en-US" altLang="zh-CN" b="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0" dirty="0" smtClean="0">
                <a:ea typeface="宋体" pitchFamily="2" charset="-122"/>
              </a:rPr>
              <a:t>我们前面讲到的取每一个值，然后组合每一组值，这是穷举测试，引入等价类，我们就要摒弃穷举测试，然后对输入范围进行合理分类，这个合理分类就是等价类划分，然后再分出的每个区域内提取一个有代表性的测试数据设计成测试用例，开展测试。</a:t>
            </a:r>
            <a:endParaRPr lang="en-US" altLang="zh-CN" b="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0" dirty="0" smtClean="0">
                <a:ea typeface="宋体" pitchFamily="2" charset="-122"/>
              </a:rPr>
              <a:t>在这个过程中，大家要重点掌握什么是合理分类，并且你的测试用例设计的是否合理，是否能覆盖全，这就是划分等价类是否成功的关键。</a:t>
            </a:r>
            <a:endParaRPr lang="en-US" altLang="zh-CN" b="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b="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b="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b="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0" dirty="0" smtClean="0">
                <a:ea typeface="宋体" pitchFamily="2" charset="-122"/>
              </a:rPr>
              <a:t>经讲过了，由于重要  今天再次重点讲解</a:t>
            </a:r>
            <a:endParaRPr lang="en-US" altLang="zh-CN" b="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1" dirty="0" smtClean="0">
                <a:ea typeface="宋体" pitchFamily="2" charset="-122"/>
              </a:rPr>
              <a:t>摒弃穷举测试  而是对输入的范围进行  合理分类，在每个分类中选取代表性数据作为测试用例</a:t>
            </a:r>
            <a:endParaRPr lang="en-US" altLang="zh-CN" b="1"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1" dirty="0" smtClean="0">
                <a:ea typeface="宋体" pitchFamily="2" charset="-122"/>
              </a:rPr>
              <a:t>这里说的 合理分类就是“等价类”</a:t>
            </a:r>
            <a:endParaRPr lang="en-US" altLang="zh-CN" b="1"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1" dirty="0" smtClean="0">
                <a:ea typeface="宋体" pitchFamily="2" charset="-122"/>
              </a:rPr>
              <a:t>之所以“等价”是因为  从划分好的分类中 任意选取一条数据都能代表其他的数据</a:t>
            </a:r>
            <a:r>
              <a:rPr lang="zh-CN" altLang="en-US" b="1" baseline="0" dirty="0" smtClean="0">
                <a:ea typeface="宋体" pitchFamily="2" charset="-122"/>
              </a:rPr>
              <a:t>  它们之间选取是等价的</a:t>
            </a:r>
            <a:endParaRPr lang="en-US" altLang="zh-CN" b="1" baseline="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0" baseline="0" dirty="0" smtClean="0">
                <a:ea typeface="宋体" pitchFamily="2" charset="-122"/>
              </a:rPr>
              <a:t>这样就能大大减少 测试工作量  </a:t>
            </a:r>
            <a:r>
              <a:rPr lang="zh-CN" altLang="en-US" b="1" baseline="0" dirty="0" smtClean="0">
                <a:ea typeface="宋体" pitchFamily="2" charset="-122"/>
              </a:rPr>
              <a:t>可以说在任何测试工作中  这种方法都是被普遍采用的 因为不能穷举测试</a:t>
            </a:r>
            <a:endParaRPr lang="en-US" altLang="zh-CN" b="1" baseline="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1" baseline="0" dirty="0" smtClean="0">
                <a:ea typeface="宋体" pitchFamily="2" charset="-122"/>
              </a:rPr>
              <a:t>那大家是不是体会到  在这种方法中什么最关键？ 如何分类最关键  如果类分的好  直接取数据很容易；如果分类不合理，那取出来的数据也不能全部覆盖测试点   那测试也是不充分的  所以  看下如何划分“等价类”</a:t>
            </a:r>
            <a:endParaRPr lang="en-US" altLang="zh-CN" b="1" baseline="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b="1"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b="1"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b="1"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b="1"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1" dirty="0" smtClean="0">
                <a:ea typeface="宋体" pitchFamily="2" charset="-122"/>
              </a:rPr>
              <a:t>等价类划分法</a:t>
            </a:r>
            <a:r>
              <a:rPr lang="zh-CN" altLang="en-US" dirty="0" smtClean="0">
                <a:ea typeface="宋体" pitchFamily="2" charset="-122"/>
              </a:rPr>
              <a:t>是一种重要的、常用的黑盒测试方法，它将不能穷举的测试过程进行合理分类，从而保证设计出来的测试用例具有完整性和代表性。</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大家知道穷举测试是不可能的，哪怕登录页面也有无穷尽的用例。所以咱们必须找一个代表能代表一类用例，它错其他的用例也错，它对其他用例也对。</a:t>
            </a:r>
            <a:endParaRPr lang="en-US" altLang="zh-CN" dirty="0" smtClean="0"/>
          </a:p>
          <a:p>
            <a:pPr eaLnBrk="1" hangingPunct="1"/>
            <a:r>
              <a:rPr lang="zh-CN" altLang="en-US" b="1" dirty="0" smtClean="0">
                <a:ea typeface="宋体" pitchFamily="2" charset="-122"/>
              </a:rPr>
              <a:t>等价类是指某个输入域的子集合。在该子集合中，各个输入数据对于</a:t>
            </a:r>
            <a:r>
              <a:rPr lang="zh-CN" altLang="en-US" b="1" dirty="0" smtClean="0">
                <a:solidFill>
                  <a:srgbClr val="FF0000"/>
                </a:solidFill>
                <a:ea typeface="宋体" pitchFamily="2" charset="-122"/>
              </a:rPr>
              <a:t>揭露程序中的错误都是等效的</a:t>
            </a:r>
            <a:r>
              <a:rPr lang="zh-CN" altLang="en-US" b="1" dirty="0" smtClean="0">
                <a:ea typeface="宋体" pitchFamily="2" charset="-122"/>
              </a:rPr>
              <a:t>，它们具有等价特性，即每一类的代表性数据在测试中的作用都等价于这一类中的其它数据。这样，对于表征该类的数据输入将能代表整个子集合的输入。</a:t>
            </a:r>
            <a:endParaRPr lang="en-US" altLang="zh-CN" dirty="0" smtClean="0">
              <a:ea typeface="宋体" pitchFamily="2" charset="-122"/>
            </a:endParaRPr>
          </a:p>
          <a:p>
            <a:pPr eaLnBrk="1" hangingPunct="1"/>
            <a:r>
              <a:rPr lang="zh-CN" altLang="en-US" dirty="0" smtClean="0">
                <a:ea typeface="宋体" pitchFamily="2" charset="-122"/>
              </a:rPr>
              <a:t>等价类划分法是把所有可能的输入数据，即程序的输入域划分为若干部分（等价类），然后从每一个子集中选取少数具有代表性的数据作为测试用例。可以保证</a:t>
            </a:r>
            <a:r>
              <a:rPr lang="en-US" altLang="zh-CN" dirty="0" smtClean="0">
                <a:ea typeface="宋体" pitchFamily="2" charset="-122"/>
              </a:rPr>
              <a:t>——</a:t>
            </a:r>
            <a:r>
              <a:rPr lang="zh-CN" altLang="en-US" dirty="0" smtClean="0">
                <a:ea typeface="宋体" pitchFamily="2" charset="-122"/>
              </a:rPr>
              <a:t>测试某等价类的代表值就是等效于对于这一类其它值的测试。</a:t>
            </a:r>
            <a:endParaRPr lang="en-US" altLang="zh-CN" dirty="0" smtClean="0">
              <a:ea typeface="宋体" pitchFamily="2" charset="-122"/>
            </a:endParaRPr>
          </a:p>
          <a:p>
            <a:pPr eaLnBrk="1" hangingPunct="1"/>
            <a:endParaRPr lang="en-US" altLang="zh-CN"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1" dirty="0" smtClean="0">
                <a:ea typeface="宋体" pitchFamily="2" charset="-122"/>
              </a:rPr>
              <a:t>等价类划分很重要</a:t>
            </a:r>
            <a:r>
              <a:rPr lang="zh-CN" altLang="en-US" b="1" baseline="0" dirty="0" smtClean="0">
                <a:ea typeface="宋体" pitchFamily="2" charset="-122"/>
              </a:rPr>
              <a:t>  那既然重要  怎样使用呢？一起回忆一下该方法</a:t>
            </a:r>
            <a:endParaRPr lang="en-US" altLang="zh-CN" b="1" dirty="0" smtClean="0"/>
          </a:p>
          <a:p>
            <a:pPr eaLnBrk="1" hangingPunct="1"/>
            <a:endParaRPr lang="en-US" altLang="zh-CN" dirty="0" smtClean="0">
              <a:ea typeface="宋体" pitchFamily="2" charset="-122"/>
            </a:endParaRPr>
          </a:p>
          <a:p>
            <a:pPr eaLnBrk="1" hangingPunct="1"/>
            <a:endParaRPr lang="zh-CN" altLang="en-US" dirty="0" smtClean="0">
              <a:ea typeface="宋体" pitchFamily="2" charset="-122"/>
            </a:endParaRPr>
          </a:p>
          <a:p>
            <a:pPr eaLnBrk="1" hangingPunct="1"/>
            <a:endParaRPr lang="zh-CN" altLang="en-US" dirty="0" smtClean="0"/>
          </a:p>
          <a:p>
            <a:pPr eaLnBrk="1" hangingPunct="1"/>
            <a:endParaRPr lang="zh-CN" altLang="en-US" dirty="0" smtClean="0"/>
          </a:p>
        </p:txBody>
      </p:sp>
    </p:spTree>
    <p:extLst>
      <p:ext uri="{BB962C8B-B14F-4D97-AF65-F5344CB8AC3E}">
        <p14:creationId xmlns:p14="http://schemas.microsoft.com/office/powerpoint/2010/main" val="1132624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p:txBody>
          <a:bodyPr/>
          <a:lstStyle/>
          <a:p>
            <a:pPr>
              <a:defRPr/>
            </a:pPr>
            <a:fld id="{C796B470-E6A1-4C94-96D3-1CADAF88D997}" type="slidenum">
              <a:rPr lang="zh-CN" altLang="en-US" smtClean="0"/>
              <a:pPr>
                <a:defRPr/>
              </a:pPr>
              <a:t>10</a:t>
            </a:fld>
            <a:endParaRPr lang="en-US" altLang="zh-CN"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r>
              <a:rPr lang="zh-CN" altLang="en-US" dirty="0" smtClean="0"/>
              <a:t>划分等价类划首先应该知道等价类包含什么？包含有效等价类和无效等价类两部分，那有同学可能会问了，什么是有效等价类，什么是无效等价类呢？</a:t>
            </a:r>
            <a:endParaRPr lang="en-US" altLang="zh-CN" dirty="0" smtClean="0"/>
          </a:p>
          <a:p>
            <a:pPr eaLnBrk="1" hangingPunct="1"/>
            <a:r>
              <a:rPr lang="zh-CN" altLang="en-US" dirty="0" smtClean="0"/>
              <a:t>符合需求说明，合理地输入数据集合，就称为有效等价类；</a:t>
            </a:r>
            <a:endParaRPr lang="en-US" altLang="zh-CN" dirty="0" smtClean="0"/>
          </a:p>
          <a:p>
            <a:pPr eaLnBrk="1" hangingPunct="1"/>
            <a:r>
              <a:rPr lang="zh-CN" altLang="en-US" dirty="0" smtClean="0"/>
              <a:t>那同理不符合需求说明，无意义地输入数据的集合，就称为无效等价类。</a:t>
            </a:r>
            <a:endParaRPr lang="en-US" altLang="zh-CN" dirty="0" smtClean="0"/>
          </a:p>
          <a:p>
            <a:pPr eaLnBrk="1" hangingPunct="1"/>
            <a:r>
              <a:rPr lang="zh-CN" altLang="en-US" dirty="0" smtClean="0"/>
              <a:t>我们举个例子：计算两个</a:t>
            </a:r>
            <a:r>
              <a:rPr lang="en-US" altLang="zh-CN" dirty="0" smtClean="0"/>
              <a:t>0-99</a:t>
            </a:r>
            <a:r>
              <a:rPr lang="zh-CN" altLang="en-US" dirty="0" smtClean="0"/>
              <a:t>之间的整数和，无效等价类包含</a:t>
            </a:r>
            <a:r>
              <a:rPr lang="en-US" altLang="zh-CN" dirty="0" smtClean="0"/>
              <a:t>&lt;1,&gt;99</a:t>
            </a:r>
            <a:r>
              <a:rPr lang="zh-CN" altLang="en-US" dirty="0" smtClean="0"/>
              <a:t>这部分就是无效等价类，那么什么是有效等价类呢？</a:t>
            </a:r>
            <a:r>
              <a:rPr lang="en-US" altLang="zh-CN" dirty="0" smtClean="0"/>
              <a:t>1-99</a:t>
            </a:r>
            <a:r>
              <a:rPr lang="zh-CN" altLang="en-US" dirty="0" smtClean="0"/>
              <a:t>间的整数都是有效等价类。</a:t>
            </a:r>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r>
              <a:rPr lang="zh-CN" altLang="en-US" dirty="0" smtClean="0"/>
              <a:t>虽然我们知道了，这些有效等价类和无效等价类，但是这样设计用例 是不全面的，为什么这么说？</a:t>
            </a:r>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r>
              <a:rPr lang="zh-CN" altLang="en-US" dirty="0" smtClean="0"/>
              <a:t>划分等价类</a:t>
            </a:r>
            <a:r>
              <a:rPr lang="zh-CN" altLang="en-US" baseline="0" dirty="0" smtClean="0"/>
              <a:t>  首先要知道等价类包含什么  。。。</a:t>
            </a:r>
            <a:endParaRPr lang="en-US" altLang="zh-CN" baseline="0" dirty="0" smtClean="0"/>
          </a:p>
          <a:p>
            <a:pPr eaLnBrk="1" hangingPunct="1"/>
            <a:endParaRPr lang="en-US" altLang="zh-CN" baseline="0" dirty="0" smtClean="0"/>
          </a:p>
          <a:p>
            <a:pPr eaLnBrk="1" hangingPunct="1"/>
            <a:r>
              <a:rPr lang="zh-CN" altLang="en-US" baseline="0" dirty="0" smtClean="0"/>
              <a:t>那咱们是不是就知道了  划分时要从有效和无效这两个方面来思考  那咱们对刚才加法功能点进行下划分吧。。。</a:t>
            </a:r>
            <a:endParaRPr lang="en-US" altLang="zh-CN" baseline="0" dirty="0" smtClean="0"/>
          </a:p>
          <a:p>
            <a:pPr eaLnBrk="1" hangingPunct="1"/>
            <a:endParaRPr lang="en-US" altLang="zh-CN" baseline="0" dirty="0" smtClean="0"/>
          </a:p>
          <a:p>
            <a:pPr eaLnBrk="1" hangingPunct="1"/>
            <a:r>
              <a:rPr lang="zh-CN" altLang="en-US" baseline="0" dirty="0" smtClean="0"/>
              <a:t>针对划分出来的等价类  现在是不是要找代表数据了  也就是提取测试用例</a:t>
            </a:r>
            <a:endParaRPr lang="en-US" altLang="zh-CN" baseline="0" dirty="0" smtClean="0"/>
          </a:p>
          <a:p>
            <a:pPr eaLnBrk="1" hangingPunct="1"/>
            <a:endParaRPr lang="zh-CN" altLang="en-US" dirty="0" smtClean="0"/>
          </a:p>
        </p:txBody>
      </p:sp>
    </p:spTree>
    <p:extLst>
      <p:ext uri="{BB962C8B-B14F-4D97-AF65-F5344CB8AC3E}">
        <p14:creationId xmlns:p14="http://schemas.microsoft.com/office/powerpoint/2010/main" val="1050218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a:t>
            </a:r>
            <a:r>
              <a:rPr lang="zh-CN" altLang="en-US" dirty="0" smtClean="0"/>
              <a:t>、集合</a:t>
            </a:r>
            <a:r>
              <a:rPr lang="en-US" altLang="zh-CN" dirty="0" smtClean="0"/>
              <a:t>age&gt;=18</a:t>
            </a:r>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11</a:t>
            </a:fld>
            <a:endParaRPr lang="en-US" altLang="zh-CN"/>
          </a:p>
        </p:txBody>
      </p:sp>
    </p:spTree>
    <p:extLst>
      <p:ext uri="{BB962C8B-B14F-4D97-AF65-F5344CB8AC3E}">
        <p14:creationId xmlns:p14="http://schemas.microsoft.com/office/powerpoint/2010/main" val="1372539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(5)</a:t>
            </a:r>
            <a:r>
              <a:rPr lang="zh-CN" altLang="en-US" dirty="0" smtClean="0"/>
              <a:t>邮编是</a:t>
            </a:r>
            <a:r>
              <a:rPr lang="en-US" altLang="zh-CN" dirty="0" smtClean="0"/>
              <a:t>5</a:t>
            </a:r>
            <a:r>
              <a:rPr lang="zh-CN" altLang="en-US" dirty="0" smtClean="0"/>
              <a:t>位数字，一个有效，三个无效：非数字，少于</a:t>
            </a:r>
            <a:r>
              <a:rPr lang="en-US" altLang="zh-CN" dirty="0" smtClean="0"/>
              <a:t>5</a:t>
            </a:r>
            <a:r>
              <a:rPr lang="zh-CN" altLang="en-US" dirty="0" smtClean="0"/>
              <a:t>位，大于</a:t>
            </a:r>
            <a:r>
              <a:rPr lang="en-US" altLang="zh-CN" dirty="0" smtClean="0"/>
              <a:t>5</a:t>
            </a:r>
            <a:r>
              <a:rPr lang="zh-CN" altLang="en-US" dirty="0" smtClean="0"/>
              <a:t>位</a:t>
            </a:r>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12</a:t>
            </a:fld>
            <a:endParaRPr lang="en-US" altLang="zh-CN"/>
          </a:p>
        </p:txBody>
      </p:sp>
    </p:spTree>
    <p:extLst>
      <p:ext uri="{BB962C8B-B14F-4D97-AF65-F5344CB8AC3E}">
        <p14:creationId xmlns:p14="http://schemas.microsoft.com/office/powerpoint/2010/main" val="31034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aseline="0" dirty="0" smtClean="0"/>
              <a:t>刚才是根据数据范围划分的有效等价类和无效等价类，那么大家根据加数去区分，是不是可以分为数值和非数值。</a:t>
            </a:r>
            <a:endParaRPr lang="en-US" altLang="zh-CN" baseline="0" dirty="0" smtClean="0"/>
          </a:p>
          <a:p>
            <a:r>
              <a:rPr lang="zh-CN" altLang="en-US" baseline="0" dirty="0" smtClean="0"/>
              <a:t>那么数值又分为什么？整数和小数；</a:t>
            </a:r>
            <a:endParaRPr lang="en-US" altLang="zh-CN" baseline="0" dirty="0" smtClean="0"/>
          </a:p>
          <a:p>
            <a:r>
              <a:rPr lang="zh-CN" altLang="en-US" baseline="0" dirty="0" smtClean="0"/>
              <a:t>非数值分为字母，特殊字符，空格，空白等。</a:t>
            </a:r>
            <a:endParaRPr lang="en-US" altLang="zh-CN" baseline="0" dirty="0" smtClean="0"/>
          </a:p>
          <a:p>
            <a:r>
              <a:rPr lang="zh-CN" altLang="en-US" baseline="0" dirty="0" smtClean="0"/>
              <a:t>那么我们再看看这条需求里面有没有一个可以提取的地方？比如 两个，两个怎么划分？两个加数，一个加数或者三个加数，对不对？</a:t>
            </a:r>
            <a:endParaRPr lang="en-US" altLang="zh-CN" baseline="0" dirty="0" smtClean="0"/>
          </a:p>
          <a:p>
            <a:r>
              <a:rPr lang="zh-CN" altLang="en-US" baseline="0" dirty="0" smtClean="0"/>
              <a:t>我们根据数字范围划分，根据加数的对象划分，根据几个数相加划分，都已经划分好了，那么我们接下来做的工作就是，提取每个等价类里面的数据，组合成用例，如何抽取，给大家</a:t>
            </a:r>
            <a:r>
              <a:rPr lang="en-US" altLang="zh-CN" baseline="0" dirty="0" smtClean="0"/>
              <a:t>2</a:t>
            </a:r>
            <a:r>
              <a:rPr lang="zh-CN" altLang="en-US" baseline="0" dirty="0" smtClean="0"/>
              <a:t>分钟时间先自己在自己的稿纸上，抽取一遍，之后，我们一起来看，看看大家有没有做正确。</a:t>
            </a:r>
            <a:endParaRPr lang="en-US" altLang="zh-CN" baseline="0" dirty="0" smtClean="0"/>
          </a:p>
          <a:p>
            <a:endParaRPr lang="en-US" altLang="zh-CN" baseline="0" dirty="0" smtClean="0"/>
          </a:p>
          <a:p>
            <a:r>
              <a:rPr lang="zh-CN" altLang="en-US" baseline="0" dirty="0" smtClean="0"/>
              <a:t>细心的同学可能会看到我们在这个图上有一个编号，这个编号做什么？就是设计用例的编号，一一对应着写。</a:t>
            </a:r>
            <a:endParaRPr lang="en-US" altLang="zh-CN" baseline="0" dirty="0" smtClean="0"/>
          </a:p>
        </p:txBody>
      </p:sp>
      <p:sp>
        <p:nvSpPr>
          <p:cNvPr id="4" name="灯片编号占位符 3"/>
          <p:cNvSpPr>
            <a:spLocks noGrp="1"/>
          </p:cNvSpPr>
          <p:nvPr>
            <p:ph type="sldNum" sz="quarter" idx="10"/>
          </p:nvPr>
        </p:nvSpPr>
        <p:spPr/>
        <p:txBody>
          <a:bodyPr/>
          <a:lstStyle/>
          <a:p>
            <a:pPr>
              <a:defRPr/>
            </a:pPr>
            <a:fld id="{BEF04B2B-6EEE-46C4-9A5D-7994342497BF}" type="slidenum">
              <a:rPr lang="zh-CN" altLang="en-US" smtClean="0"/>
              <a:pPr>
                <a:defRPr/>
              </a:pPr>
              <a:t>15</a:t>
            </a:fld>
            <a:endParaRPr lang="en-US" altLang="zh-CN"/>
          </a:p>
        </p:txBody>
      </p:sp>
    </p:spTree>
    <p:extLst>
      <p:ext uri="{BB962C8B-B14F-4D97-AF65-F5344CB8AC3E}">
        <p14:creationId xmlns:p14="http://schemas.microsoft.com/office/powerpoint/2010/main" val="2161372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84322"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00CA8D71-C3EC-4BA8-8391-4F5BE00376FA}" type="slidenum">
              <a:rPr lang="en-US" altLang="zh-CN"/>
              <a:pPr>
                <a:defRPr/>
              </a:pPr>
              <a:t>‹#›</a:t>
            </a:fld>
            <a:endParaRPr lang="en-US" altLang="zh-CN"/>
          </a:p>
        </p:txBody>
      </p:sp>
    </p:spTree>
    <p:extLst>
      <p:ext uri="{BB962C8B-B14F-4D97-AF65-F5344CB8AC3E}">
        <p14:creationId xmlns:p14="http://schemas.microsoft.com/office/powerpoint/2010/main" val="2528888964"/>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6FB7A9A1-467B-452D-AE21-B17E4BA29EEB}" type="slidenum">
              <a:rPr lang="en-US" altLang="zh-CN"/>
              <a:pPr>
                <a:defRPr/>
              </a:pPr>
              <a:t>‹#›</a:t>
            </a:fld>
            <a:endParaRPr lang="en-US" altLang="zh-CN"/>
          </a:p>
        </p:txBody>
      </p:sp>
    </p:spTree>
    <p:extLst>
      <p:ext uri="{BB962C8B-B14F-4D97-AF65-F5344CB8AC3E}">
        <p14:creationId xmlns:p14="http://schemas.microsoft.com/office/powerpoint/2010/main" val="3698883792"/>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920E4D55-174F-47DB-8C7E-745DD6B5C1D6}" type="slidenum">
              <a:rPr lang="en-US" altLang="zh-CN"/>
              <a:pPr>
                <a:defRPr/>
              </a:pPr>
              <a:t>‹#›</a:t>
            </a:fld>
            <a:endParaRPr lang="en-US" altLang="zh-CN"/>
          </a:p>
        </p:txBody>
      </p:sp>
    </p:spTree>
    <p:extLst>
      <p:ext uri="{BB962C8B-B14F-4D97-AF65-F5344CB8AC3E}">
        <p14:creationId xmlns:p14="http://schemas.microsoft.com/office/powerpoint/2010/main" val="3146650370"/>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5EF407EB-7816-4E54-A7D3-C53D7C57ABF7}" type="slidenum">
              <a:rPr lang="en-US" altLang="zh-CN"/>
              <a:pPr>
                <a:defRPr/>
              </a:pPr>
              <a:t>‹#›</a:t>
            </a:fld>
            <a:endParaRPr lang="en-US" altLang="zh-CN"/>
          </a:p>
        </p:txBody>
      </p:sp>
    </p:spTree>
    <p:extLst>
      <p:ext uri="{BB962C8B-B14F-4D97-AF65-F5344CB8AC3E}">
        <p14:creationId xmlns:p14="http://schemas.microsoft.com/office/powerpoint/2010/main" val="1718849296"/>
      </p:ext>
    </p:extLst>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9526"/>
            <a:ext cx="78867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19125" y="860425"/>
            <a:ext cx="7972425"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367253100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689203" y="903741"/>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722314" y="156754"/>
            <a:ext cx="6226175" cy="657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73077697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31236" y="-1905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768396" y="1"/>
            <a:ext cx="6096000" cy="52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9" name="Rectangle 3"/>
          <p:cNvSpPr>
            <a:spLocks noGrp="1" noChangeArrowheads="1"/>
          </p:cNvSpPr>
          <p:nvPr>
            <p:ph idx="1"/>
          </p:nvPr>
        </p:nvSpPr>
        <p:spPr bwMode="auto">
          <a:xfrm>
            <a:off x="659812" y="890678"/>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643938" y="184331"/>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80299779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650831" y="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640218" y="916805"/>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643938" y="143691"/>
            <a:ext cx="6226175" cy="631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97321974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7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738189" y="1230313"/>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722314" y="406400"/>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23192539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738189" y="1230313"/>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722314" y="406400"/>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1192193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0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738189" y="1230313"/>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722314" y="406400"/>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78233693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5ABF56A4-D1A6-4E9C-871E-2D1E17A0ACE1}" type="slidenum">
              <a:rPr lang="en-US" altLang="zh-CN"/>
              <a:pPr>
                <a:defRPr/>
              </a:pPr>
              <a:t>‹#›</a:t>
            </a:fld>
            <a:endParaRPr lang="en-US" altLang="zh-CN"/>
          </a:p>
        </p:txBody>
      </p:sp>
    </p:spTree>
    <p:extLst>
      <p:ext uri="{BB962C8B-B14F-4D97-AF65-F5344CB8AC3E}">
        <p14:creationId xmlns:p14="http://schemas.microsoft.com/office/powerpoint/2010/main" val="70372074"/>
      </p:ext>
    </p:extLst>
  </p:cSld>
  <p:clrMapOvr>
    <a:masterClrMapping/>
  </p:clrMapOvr>
  <p:transition>
    <p:blinds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738189" y="1230313"/>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722314" y="406400"/>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71885345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9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738189" y="1230313"/>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722314" y="406400"/>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5306545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D01D7293-FDCC-401D-9D7C-1C7B4B4099F6}" type="slidenum">
              <a:rPr lang="en-US" altLang="zh-CN"/>
              <a:pPr>
                <a:defRPr/>
              </a:pPr>
              <a:t>‹#›</a:t>
            </a:fld>
            <a:endParaRPr lang="en-US" altLang="zh-CN"/>
          </a:p>
        </p:txBody>
      </p:sp>
    </p:spTree>
    <p:extLst>
      <p:ext uri="{BB962C8B-B14F-4D97-AF65-F5344CB8AC3E}">
        <p14:creationId xmlns:p14="http://schemas.microsoft.com/office/powerpoint/2010/main" val="1048861015"/>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71A280A2-ED30-4763-A001-B292549BCC34}" type="slidenum">
              <a:rPr lang="en-US" altLang="zh-CN"/>
              <a:pPr>
                <a:defRPr/>
              </a:pPr>
              <a:t>‹#›</a:t>
            </a:fld>
            <a:endParaRPr lang="en-US" altLang="zh-CN"/>
          </a:p>
        </p:txBody>
      </p:sp>
    </p:spTree>
    <p:extLst>
      <p:ext uri="{BB962C8B-B14F-4D97-AF65-F5344CB8AC3E}">
        <p14:creationId xmlns:p14="http://schemas.microsoft.com/office/powerpoint/2010/main" val="935638500"/>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8A0D9FFB-8CB3-45FA-88C0-1EA3565E3CB4}" type="slidenum">
              <a:rPr lang="en-US" altLang="zh-CN"/>
              <a:pPr>
                <a:defRPr/>
              </a:pPr>
              <a:t>‹#›</a:t>
            </a:fld>
            <a:endParaRPr lang="en-US" altLang="zh-CN"/>
          </a:p>
        </p:txBody>
      </p:sp>
    </p:spTree>
    <p:extLst>
      <p:ext uri="{BB962C8B-B14F-4D97-AF65-F5344CB8AC3E}">
        <p14:creationId xmlns:p14="http://schemas.microsoft.com/office/powerpoint/2010/main" val="369986350"/>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BF2E7FEE-26E5-4539-81A7-E955BBCC3BF9}" type="slidenum">
              <a:rPr lang="en-US" altLang="zh-CN"/>
              <a:pPr>
                <a:defRPr/>
              </a:pPr>
              <a:t>‹#›</a:t>
            </a:fld>
            <a:endParaRPr lang="en-US" altLang="zh-CN"/>
          </a:p>
        </p:txBody>
      </p:sp>
    </p:spTree>
    <p:extLst>
      <p:ext uri="{BB962C8B-B14F-4D97-AF65-F5344CB8AC3E}">
        <p14:creationId xmlns:p14="http://schemas.microsoft.com/office/powerpoint/2010/main" val="349960813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CA7F960D-6231-43B6-9650-9BD9520AA097}" type="slidenum">
              <a:rPr lang="en-US" altLang="zh-CN"/>
              <a:pPr>
                <a:defRPr/>
              </a:pPr>
              <a:t>‹#›</a:t>
            </a:fld>
            <a:endParaRPr lang="en-US" altLang="zh-CN"/>
          </a:p>
        </p:txBody>
      </p:sp>
    </p:spTree>
    <p:extLst>
      <p:ext uri="{BB962C8B-B14F-4D97-AF65-F5344CB8AC3E}">
        <p14:creationId xmlns:p14="http://schemas.microsoft.com/office/powerpoint/2010/main" val="2763251768"/>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CEBA7D07-52A8-4EB8-B6C6-36BF4149D14E}" type="slidenum">
              <a:rPr lang="en-US" altLang="zh-CN"/>
              <a:pPr>
                <a:defRPr/>
              </a:pPr>
              <a:t>‹#›</a:t>
            </a:fld>
            <a:endParaRPr lang="en-US" altLang="zh-CN"/>
          </a:p>
        </p:txBody>
      </p:sp>
    </p:spTree>
    <p:extLst>
      <p:ext uri="{BB962C8B-B14F-4D97-AF65-F5344CB8AC3E}">
        <p14:creationId xmlns:p14="http://schemas.microsoft.com/office/powerpoint/2010/main" val="2827296160"/>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EC0F6349-AF04-4D95-A961-8ECE3A25CE44}" type="slidenum">
              <a:rPr lang="en-US" altLang="zh-CN"/>
              <a:pPr>
                <a:defRPr/>
              </a:pPr>
              <a:t>‹#›</a:t>
            </a:fld>
            <a:endParaRPr lang="en-US" altLang="zh-CN"/>
          </a:p>
        </p:txBody>
      </p:sp>
    </p:spTree>
    <p:extLst>
      <p:ext uri="{BB962C8B-B14F-4D97-AF65-F5344CB8AC3E}">
        <p14:creationId xmlns:p14="http://schemas.microsoft.com/office/powerpoint/2010/main" val="4003841076"/>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1833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en-US" altLang="zh-CN"/>
          </a:p>
        </p:txBody>
      </p:sp>
      <p:sp>
        <p:nvSpPr>
          <p:cNvPr id="1833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A759C58F-AAE7-41DA-8CD3-FE133CD8564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18"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 id="2147483923" r:id="rId13"/>
    <p:sldLayoutId id="2147483924" r:id="rId14"/>
    <p:sldLayoutId id="2147483925" r:id="rId15"/>
    <p:sldLayoutId id="2147483926" r:id="rId16"/>
    <p:sldLayoutId id="2147483927" r:id="rId17"/>
    <p:sldLayoutId id="2147483928" r:id="rId18"/>
    <p:sldLayoutId id="2147483929" r:id="rId19"/>
    <p:sldLayoutId id="2147483934" r:id="rId20"/>
    <p:sldLayoutId id="2147483938" r:id="rId21"/>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p:txBody>
          <a:bodyPr/>
          <a:lstStyle/>
          <a:p>
            <a:pPr algn="ctr" eaLnBrk="1" hangingPunct="1"/>
            <a:r>
              <a:rPr lang="zh-CN" altLang="en-US" sz="6000" b="1" smtClean="0">
                <a:ea typeface="华文隶书" pitchFamily="2" charset="-122"/>
              </a:rPr>
              <a:t>软件测试实用教程</a:t>
            </a:r>
            <a:r>
              <a:rPr lang="en-US" altLang="zh-CN" sz="6000" b="1" smtClean="0">
                <a:ea typeface="华文隶书" pitchFamily="2" charset="-122"/>
              </a:rPr>
              <a:t/>
            </a:r>
            <a:br>
              <a:rPr lang="en-US" altLang="zh-CN" sz="6000" b="1" smtClean="0">
                <a:ea typeface="华文隶书" pitchFamily="2" charset="-122"/>
              </a:rPr>
            </a:br>
            <a:r>
              <a:rPr lang="en-US" altLang="zh-CN" sz="6000" b="1" smtClean="0">
                <a:ea typeface="华文隶书" pitchFamily="2" charset="-122"/>
              </a:rPr>
              <a:t>——</a:t>
            </a:r>
            <a:r>
              <a:rPr lang="zh-CN" altLang="en-US" sz="6000" b="1" smtClean="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itchFamily="2" charset="-122"/>
                <a:ea typeface="华文隶书" pitchFamily="2" charset="-122"/>
              </a:rPr>
              <a:t>PartII </a:t>
            </a:r>
            <a:r>
              <a:rPr lang="zh-CN" altLang="en-US" sz="4400" b="1" smtClean="0">
                <a:latin typeface="华文隶书" pitchFamily="2" charset="-122"/>
                <a:ea typeface="华文隶书" pitchFamily="2" charset="-122"/>
              </a:rPr>
              <a:t>软件测试技术</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内容占位符 6"/>
          <p:cNvSpPr txBox="1">
            <a:spLocks/>
          </p:cNvSpPr>
          <p:nvPr/>
        </p:nvSpPr>
        <p:spPr bwMode="auto">
          <a:xfrm>
            <a:off x="1655677" y="1052736"/>
            <a:ext cx="5749528"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166688" indent="-166688" algn="l" defTabSz="0" rtl="0" eaLnBrk="1" fontAlgn="base" hangingPunct="1">
              <a:lnSpc>
                <a:spcPct val="150000"/>
              </a:lnSpc>
              <a:spcBef>
                <a:spcPct val="0"/>
              </a:spcBef>
              <a:spcAft>
                <a:spcPct val="15000"/>
              </a:spcAft>
              <a:buClr>
                <a:schemeClr val="tx2"/>
              </a:buClr>
              <a:buFont typeface="Arial" charset="0"/>
              <a:buChar char="•"/>
              <a:defRPr sz="2400">
                <a:solidFill>
                  <a:srgbClr val="006F53"/>
                </a:solidFill>
                <a:latin typeface="微软雅黑" pitchFamily="34" charset="-122"/>
                <a:ea typeface="微软雅黑" pitchFamily="34" charset="-122"/>
                <a:cs typeface="+mn-cs"/>
              </a:defRPr>
            </a:lvl1pPr>
            <a:lvl2pPr marL="398463" indent="-230188" algn="l" defTabSz="0" rtl="0" eaLnBrk="1" fontAlgn="base" hangingPunct="1">
              <a:lnSpc>
                <a:spcPct val="150000"/>
              </a:lnSpc>
              <a:spcBef>
                <a:spcPct val="0"/>
              </a:spcBef>
              <a:spcAft>
                <a:spcPct val="15000"/>
              </a:spcAft>
              <a:buClr>
                <a:schemeClr val="tx2"/>
              </a:buClr>
              <a:buFont typeface="Arial" charset="0"/>
              <a:buChar char="–"/>
              <a:defRPr sz="2000">
                <a:solidFill>
                  <a:schemeClr val="bg2"/>
                </a:solidFill>
                <a:latin typeface="微软雅黑" pitchFamily="34" charset="-122"/>
                <a:ea typeface="微软雅黑" pitchFamily="34" charset="-122"/>
              </a:defRPr>
            </a:lvl2pPr>
            <a:lvl3pPr marL="400050" indent="182563" algn="l" defTabSz="0" rtl="0" eaLnBrk="1" fontAlgn="base" hangingPunct="1">
              <a:lnSpc>
                <a:spcPct val="150000"/>
              </a:lnSpc>
              <a:spcBef>
                <a:spcPct val="0"/>
              </a:spcBef>
              <a:spcAft>
                <a:spcPct val="15000"/>
              </a:spcAft>
              <a:buClr>
                <a:schemeClr val="tx2"/>
              </a:buClr>
              <a:buFont typeface="Arial" charset="0"/>
              <a:buChar char="•"/>
              <a:defRPr sz="2000">
                <a:solidFill>
                  <a:schemeClr val="bg2"/>
                </a:solidFill>
                <a:latin typeface="微软雅黑" pitchFamily="34" charset="-122"/>
                <a:ea typeface="微软雅黑" pitchFamily="34" charset="-122"/>
              </a:defRPr>
            </a:lvl3pPr>
            <a:lvl4pPr marL="825500" indent="-241300" algn="l" defTabSz="0" rtl="0" eaLnBrk="1" fontAlgn="base" hangingPunct="1">
              <a:lnSpc>
                <a:spcPct val="150000"/>
              </a:lnSpc>
              <a:spcBef>
                <a:spcPct val="0"/>
              </a:spcBef>
              <a:spcAft>
                <a:spcPct val="15000"/>
              </a:spcAft>
              <a:buClr>
                <a:schemeClr val="tx2"/>
              </a:buClr>
              <a:buFont typeface="Arial" charset="0"/>
              <a:buChar char="–"/>
              <a:defRPr sz="1600">
                <a:solidFill>
                  <a:schemeClr val="bg2"/>
                </a:solidFill>
                <a:latin typeface="微软雅黑" pitchFamily="34" charset="-122"/>
                <a:ea typeface="微软雅黑" pitchFamily="34" charset="-122"/>
              </a:defRPr>
            </a:lvl4pPr>
            <a:lvl5pPr marL="2057400" indent="-228600" algn="l" defTabSz="0" rtl="0" eaLnBrk="1" fontAlgn="base" hangingPunct="1">
              <a:lnSpc>
                <a:spcPct val="150000"/>
              </a:lnSpc>
              <a:spcBef>
                <a:spcPct val="0"/>
              </a:spcBef>
              <a:spcAft>
                <a:spcPct val="25000"/>
              </a:spcAft>
              <a:buClr>
                <a:schemeClr val="tx2"/>
              </a:buClr>
              <a:buFont typeface="Arial" charset="0"/>
              <a:buChar char="–"/>
              <a:defRPr sz="2000">
                <a:solidFill>
                  <a:schemeClr val="tx1"/>
                </a:solidFill>
                <a:latin typeface="+mn-lt"/>
                <a:ea typeface="微软雅黑" pitchFamily="34" charset="-122"/>
              </a:defRPr>
            </a:lvl5pPr>
            <a:lvl6pPr marL="25146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9pPr>
          </a:lstStyle>
          <a:p>
            <a:pPr>
              <a:lnSpc>
                <a:spcPct val="100000"/>
              </a:lnSpc>
            </a:pPr>
            <a:endParaRPr lang="en-US" altLang="zh-CN"/>
          </a:p>
          <a:p>
            <a:pPr>
              <a:lnSpc>
                <a:spcPct val="100000"/>
              </a:lnSpc>
            </a:pPr>
            <a:endParaRPr lang="en-US" altLang="zh-CN"/>
          </a:p>
          <a:p>
            <a:pPr>
              <a:lnSpc>
                <a:spcPct val="100000"/>
              </a:lnSpc>
              <a:buFont typeface="Arial" charset="0"/>
              <a:buNone/>
            </a:pPr>
            <a:endParaRPr lang="en-US" altLang="zh-CN"/>
          </a:p>
          <a:p>
            <a:pPr>
              <a:lnSpc>
                <a:spcPct val="100000"/>
              </a:lnSpc>
            </a:pPr>
            <a:endParaRPr lang="en-US" altLang="zh-CN"/>
          </a:p>
          <a:p>
            <a:pPr>
              <a:lnSpc>
                <a:spcPct val="100000"/>
              </a:lnSpc>
            </a:pPr>
            <a:endParaRPr lang="en-US" altLang="zh-CN"/>
          </a:p>
          <a:p>
            <a:pPr>
              <a:lnSpc>
                <a:spcPct val="100000"/>
              </a:lnSpc>
            </a:pPr>
            <a:endParaRPr lang="en-US" altLang="zh-CN"/>
          </a:p>
          <a:p>
            <a:pPr>
              <a:lnSpc>
                <a:spcPct val="100000"/>
              </a:lnSpc>
            </a:pPr>
            <a:endParaRPr lang="en-US" altLang="zh-CN" dirty="0"/>
          </a:p>
        </p:txBody>
      </p:sp>
      <p:sp>
        <p:nvSpPr>
          <p:cNvPr id="25" name="内容占位符 2"/>
          <p:cNvSpPr txBox="1">
            <a:spLocks/>
          </p:cNvSpPr>
          <p:nvPr/>
        </p:nvSpPr>
        <p:spPr bwMode="auto">
          <a:xfrm>
            <a:off x="535582" y="1764272"/>
            <a:ext cx="7924850" cy="3910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166688" indent="-166688" algn="l" defTabSz="0" rtl="0" eaLnBrk="1" fontAlgn="base" hangingPunct="1">
              <a:lnSpc>
                <a:spcPct val="150000"/>
              </a:lnSpc>
              <a:spcBef>
                <a:spcPct val="0"/>
              </a:spcBef>
              <a:spcAft>
                <a:spcPct val="15000"/>
              </a:spcAft>
              <a:buClr>
                <a:schemeClr val="tx2"/>
              </a:buClr>
              <a:buFont typeface="Arial" charset="0"/>
              <a:buChar char="•"/>
              <a:defRPr sz="2400">
                <a:solidFill>
                  <a:srgbClr val="006F53"/>
                </a:solidFill>
                <a:latin typeface="微软雅黑" pitchFamily="34" charset="-122"/>
                <a:ea typeface="微软雅黑" pitchFamily="34" charset="-122"/>
                <a:cs typeface="+mn-cs"/>
              </a:defRPr>
            </a:lvl1pPr>
            <a:lvl2pPr marL="398463" indent="-230188" algn="l" defTabSz="0" rtl="0" eaLnBrk="1" fontAlgn="base" hangingPunct="1">
              <a:lnSpc>
                <a:spcPct val="150000"/>
              </a:lnSpc>
              <a:spcBef>
                <a:spcPct val="0"/>
              </a:spcBef>
              <a:spcAft>
                <a:spcPct val="15000"/>
              </a:spcAft>
              <a:buClr>
                <a:schemeClr val="tx2"/>
              </a:buClr>
              <a:buFont typeface="Arial" charset="0"/>
              <a:buChar char="–"/>
              <a:defRPr sz="2000">
                <a:solidFill>
                  <a:schemeClr val="bg2"/>
                </a:solidFill>
                <a:latin typeface="微软雅黑" pitchFamily="34" charset="-122"/>
                <a:ea typeface="微软雅黑" pitchFamily="34" charset="-122"/>
              </a:defRPr>
            </a:lvl2pPr>
            <a:lvl3pPr marL="400050" indent="182563" algn="l" defTabSz="0" rtl="0" eaLnBrk="1" fontAlgn="base" hangingPunct="1">
              <a:lnSpc>
                <a:spcPct val="150000"/>
              </a:lnSpc>
              <a:spcBef>
                <a:spcPct val="0"/>
              </a:spcBef>
              <a:spcAft>
                <a:spcPct val="15000"/>
              </a:spcAft>
              <a:buClr>
                <a:schemeClr val="tx2"/>
              </a:buClr>
              <a:buFont typeface="Arial" charset="0"/>
              <a:buChar char="•"/>
              <a:defRPr sz="2000">
                <a:solidFill>
                  <a:schemeClr val="bg2"/>
                </a:solidFill>
                <a:latin typeface="微软雅黑" pitchFamily="34" charset="-122"/>
                <a:ea typeface="微软雅黑" pitchFamily="34" charset="-122"/>
              </a:defRPr>
            </a:lvl3pPr>
            <a:lvl4pPr marL="825500" indent="-241300" algn="l" defTabSz="0" rtl="0" eaLnBrk="1" fontAlgn="base" hangingPunct="1">
              <a:lnSpc>
                <a:spcPct val="150000"/>
              </a:lnSpc>
              <a:spcBef>
                <a:spcPct val="0"/>
              </a:spcBef>
              <a:spcAft>
                <a:spcPct val="15000"/>
              </a:spcAft>
              <a:buClr>
                <a:schemeClr val="tx2"/>
              </a:buClr>
              <a:buFont typeface="Arial" charset="0"/>
              <a:buChar char="–"/>
              <a:defRPr sz="1600">
                <a:solidFill>
                  <a:schemeClr val="bg2"/>
                </a:solidFill>
                <a:latin typeface="微软雅黑" pitchFamily="34" charset="-122"/>
                <a:ea typeface="微软雅黑" pitchFamily="34" charset="-122"/>
              </a:defRPr>
            </a:lvl4pPr>
            <a:lvl5pPr marL="2057400" indent="-228600" algn="l" defTabSz="0" rtl="0" eaLnBrk="1" fontAlgn="base" hangingPunct="1">
              <a:lnSpc>
                <a:spcPct val="150000"/>
              </a:lnSpc>
              <a:spcBef>
                <a:spcPct val="0"/>
              </a:spcBef>
              <a:spcAft>
                <a:spcPct val="25000"/>
              </a:spcAft>
              <a:buClr>
                <a:schemeClr val="tx2"/>
              </a:buClr>
              <a:buFont typeface="Arial" charset="0"/>
              <a:buChar char="–"/>
              <a:defRPr sz="2000">
                <a:solidFill>
                  <a:schemeClr val="tx1"/>
                </a:solidFill>
                <a:latin typeface="+mn-lt"/>
                <a:ea typeface="微软雅黑" pitchFamily="34" charset="-122"/>
              </a:defRPr>
            </a:lvl5pPr>
            <a:lvl6pPr marL="25146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9pPr>
          </a:lstStyle>
          <a:p>
            <a:pPr marL="469900" indent="-469900">
              <a:spcBef>
                <a:spcPct val="20000"/>
              </a:spcBef>
              <a:spcAft>
                <a:spcPct val="0"/>
              </a:spcAft>
              <a:buClr>
                <a:schemeClr val="accent2"/>
              </a:buClr>
              <a:buFont typeface="Wingdings" pitchFamily="2" charset="2"/>
              <a:buChar char="o"/>
            </a:pPr>
            <a:r>
              <a:rPr lang="zh-CN" altLang="en-US" sz="2800" b="1" dirty="0" smtClean="0">
                <a:solidFill>
                  <a:schemeClr val="tx1"/>
                </a:solidFill>
                <a:latin typeface="+mn-lt"/>
                <a:ea typeface="+mn-ea"/>
              </a:rPr>
              <a:t>有效</a:t>
            </a:r>
            <a:r>
              <a:rPr lang="zh-CN" altLang="en-US" sz="2800" b="1" dirty="0">
                <a:solidFill>
                  <a:schemeClr val="tx1"/>
                </a:solidFill>
                <a:latin typeface="+mn-lt"/>
                <a:ea typeface="+mn-ea"/>
              </a:rPr>
              <a:t>等价类</a:t>
            </a:r>
          </a:p>
          <a:p>
            <a:pPr marL="908050" lvl="1" indent="-436880" algn="just">
              <a:lnSpc>
                <a:spcPct val="100000"/>
              </a:lnSpc>
              <a:spcBef>
                <a:spcPct val="20000"/>
              </a:spcBef>
              <a:spcAft>
                <a:spcPct val="0"/>
              </a:spcAft>
              <a:buClr>
                <a:schemeClr val="accent2"/>
              </a:buClr>
              <a:buFont typeface="Wingdings" panose="05000000000000000000" pitchFamily="2" charset="2"/>
              <a:buChar char="n"/>
              <a:defRPr/>
            </a:pPr>
            <a:r>
              <a:rPr lang="zh-CN" altLang="en-US" sz="2325" b="1" dirty="0">
                <a:solidFill>
                  <a:schemeClr val="tx1"/>
                </a:solidFill>
                <a:latin typeface="+mn-lt"/>
                <a:ea typeface="+mn-ea"/>
              </a:rPr>
              <a:t>输入域中一组合理、有意义（符合需求说明）的数据的</a:t>
            </a:r>
            <a:r>
              <a:rPr lang="zh-CN" altLang="en-US" sz="2325" b="1" dirty="0" smtClean="0">
                <a:solidFill>
                  <a:schemeClr val="tx1"/>
                </a:solidFill>
                <a:latin typeface="+mn-lt"/>
                <a:ea typeface="+mn-ea"/>
              </a:rPr>
              <a:t>集合，被</a:t>
            </a:r>
            <a:r>
              <a:rPr lang="zh-CN" altLang="en-US" sz="2325" b="1" dirty="0">
                <a:solidFill>
                  <a:schemeClr val="tx1"/>
                </a:solidFill>
                <a:latin typeface="+mn-lt"/>
                <a:ea typeface="+mn-ea"/>
              </a:rPr>
              <a:t>用于检验系统指定功能和性能能否正确实现</a:t>
            </a:r>
          </a:p>
          <a:p>
            <a:pPr marL="469900" indent="-469900">
              <a:lnSpc>
                <a:spcPct val="100000"/>
              </a:lnSpc>
              <a:spcBef>
                <a:spcPct val="20000"/>
              </a:spcBef>
              <a:spcAft>
                <a:spcPct val="0"/>
              </a:spcAft>
              <a:buClr>
                <a:schemeClr val="accent2"/>
              </a:buClr>
              <a:buFont typeface="Wingdings" pitchFamily="2" charset="2"/>
              <a:buChar char="o"/>
            </a:pPr>
            <a:r>
              <a:rPr lang="zh-CN" altLang="en-US" sz="2800" b="1" dirty="0" smtClean="0">
                <a:solidFill>
                  <a:schemeClr val="tx1"/>
                </a:solidFill>
                <a:latin typeface="+mn-lt"/>
                <a:ea typeface="+mn-ea"/>
              </a:rPr>
              <a:t>无效</a:t>
            </a:r>
            <a:r>
              <a:rPr lang="zh-CN" altLang="en-US" sz="2800" b="1" dirty="0">
                <a:solidFill>
                  <a:schemeClr val="tx1"/>
                </a:solidFill>
                <a:latin typeface="+mn-lt"/>
                <a:ea typeface="+mn-ea"/>
              </a:rPr>
              <a:t>等价类</a:t>
            </a:r>
          </a:p>
          <a:p>
            <a:pPr marL="908050" lvl="1" indent="-436880" algn="just">
              <a:lnSpc>
                <a:spcPct val="100000"/>
              </a:lnSpc>
              <a:spcBef>
                <a:spcPct val="20000"/>
              </a:spcBef>
              <a:spcAft>
                <a:spcPct val="0"/>
              </a:spcAft>
              <a:buClr>
                <a:schemeClr val="accent2"/>
              </a:buClr>
              <a:buFont typeface="Wingdings" panose="05000000000000000000" pitchFamily="2" charset="2"/>
              <a:buChar char="n"/>
              <a:defRPr/>
            </a:pPr>
            <a:r>
              <a:rPr lang="zh-CN" altLang="en-US" sz="2325" b="1" dirty="0">
                <a:solidFill>
                  <a:schemeClr val="tx1"/>
                </a:solidFill>
                <a:latin typeface="+mn-lt"/>
                <a:ea typeface="+mn-ea"/>
              </a:rPr>
              <a:t>输入域中一组不合理、无意义</a:t>
            </a:r>
            <a:r>
              <a:rPr lang="zh-CN" altLang="en-US" sz="2325" b="1" dirty="0" smtClean="0">
                <a:solidFill>
                  <a:schemeClr val="tx1"/>
                </a:solidFill>
                <a:latin typeface="+mn-lt"/>
                <a:ea typeface="+mn-ea"/>
              </a:rPr>
              <a:t>（不符合</a:t>
            </a:r>
            <a:r>
              <a:rPr lang="zh-CN" altLang="en-US" sz="2325" b="1" dirty="0">
                <a:solidFill>
                  <a:schemeClr val="tx1"/>
                </a:solidFill>
                <a:latin typeface="+mn-lt"/>
                <a:ea typeface="+mn-ea"/>
              </a:rPr>
              <a:t>需求说明）的数据的</a:t>
            </a:r>
            <a:r>
              <a:rPr lang="zh-CN" altLang="en-US" sz="2325" b="1" dirty="0" smtClean="0">
                <a:solidFill>
                  <a:schemeClr val="tx1"/>
                </a:solidFill>
                <a:latin typeface="+mn-lt"/>
                <a:ea typeface="+mn-ea"/>
              </a:rPr>
              <a:t>集合，被</a:t>
            </a:r>
            <a:r>
              <a:rPr lang="zh-CN" altLang="en-US" sz="2325" b="1" dirty="0">
                <a:solidFill>
                  <a:schemeClr val="tx1"/>
                </a:solidFill>
                <a:latin typeface="+mn-lt"/>
                <a:ea typeface="+mn-ea"/>
              </a:rPr>
              <a:t>用于检验系统的</a:t>
            </a:r>
            <a:r>
              <a:rPr lang="zh-CN" altLang="en-US" sz="2325" b="1" dirty="0" smtClean="0">
                <a:solidFill>
                  <a:schemeClr val="tx1"/>
                </a:solidFill>
                <a:latin typeface="+mn-lt"/>
                <a:ea typeface="+mn-ea"/>
              </a:rPr>
              <a:t>容错性</a:t>
            </a:r>
            <a:endParaRPr lang="en-US" altLang="zh-CN" sz="2325" b="1" dirty="0" smtClean="0">
              <a:solidFill>
                <a:schemeClr val="tx1"/>
              </a:solidFill>
              <a:latin typeface="+mn-lt"/>
              <a:ea typeface="+mn-ea"/>
            </a:endParaRPr>
          </a:p>
          <a:p>
            <a:pPr marL="471170" lvl="1" indent="0" algn="just">
              <a:lnSpc>
                <a:spcPct val="100000"/>
              </a:lnSpc>
              <a:spcBef>
                <a:spcPct val="20000"/>
              </a:spcBef>
              <a:spcAft>
                <a:spcPct val="0"/>
              </a:spcAft>
              <a:buClr>
                <a:schemeClr val="accent2"/>
              </a:buClr>
              <a:buNone/>
              <a:defRPr/>
            </a:pPr>
            <a:r>
              <a:rPr lang="zh-CN" altLang="en-US" sz="2325" b="1" dirty="0" smtClean="0">
                <a:solidFill>
                  <a:srgbClr val="FF0000"/>
                </a:solidFill>
                <a:latin typeface="+mn-lt"/>
                <a:ea typeface="+mn-ea"/>
              </a:rPr>
              <a:t>  注意：独立性假设的前提</a:t>
            </a:r>
            <a:endParaRPr lang="zh-CN" altLang="en-US" sz="2325" b="1" dirty="0">
              <a:solidFill>
                <a:srgbClr val="FF0000"/>
              </a:solidFill>
              <a:latin typeface="+mn-lt"/>
              <a:ea typeface="+mn-ea"/>
            </a:endParaRPr>
          </a:p>
          <a:p>
            <a:pPr marL="469900" indent="-469900">
              <a:spcBef>
                <a:spcPct val="20000"/>
              </a:spcBef>
              <a:spcAft>
                <a:spcPct val="0"/>
              </a:spcAft>
              <a:buClr>
                <a:schemeClr val="accent2"/>
              </a:buClr>
              <a:buFont typeface="Wingdings" pitchFamily="2" charset="2"/>
              <a:buChar char="o"/>
            </a:pPr>
            <a:endParaRPr lang="en-US" altLang="zh-CN" sz="2600" b="1" dirty="0" smtClean="0">
              <a:solidFill>
                <a:schemeClr val="tx1"/>
              </a:solidFill>
              <a:latin typeface="+mn-lt"/>
              <a:ea typeface="+mn-ea"/>
            </a:endParaRPr>
          </a:p>
          <a:p>
            <a:pPr marL="0" indent="0">
              <a:spcBef>
                <a:spcPct val="20000"/>
              </a:spcBef>
              <a:spcAft>
                <a:spcPct val="0"/>
              </a:spcAft>
              <a:buClr>
                <a:schemeClr val="accent2"/>
              </a:buClr>
              <a:buNone/>
            </a:pPr>
            <a:endParaRPr lang="zh-CN" altLang="en-US" sz="2600" b="1" dirty="0">
              <a:solidFill>
                <a:schemeClr val="tx1"/>
              </a:solidFill>
              <a:latin typeface="+mn-lt"/>
              <a:ea typeface="+mn-ea"/>
            </a:endParaRPr>
          </a:p>
          <a:p>
            <a:endParaRPr lang="en-US" altLang="zh-CN" sz="2800" b="1" dirty="0">
              <a:solidFill>
                <a:schemeClr val="tx1"/>
              </a:solidFill>
              <a:latin typeface="楷体" panose="02010609060101010101" pitchFamily="49" charset="-122"/>
              <a:ea typeface="楷体" panose="02010609060101010101" pitchFamily="49" charset="-122"/>
            </a:endParaRPr>
          </a:p>
        </p:txBody>
      </p:sp>
      <p:sp>
        <p:nvSpPr>
          <p:cNvPr id="350211" name="Rectangle 3"/>
          <p:cNvSpPr>
            <a:spLocks noChangeArrowheads="1"/>
          </p:cNvSpPr>
          <p:nvPr/>
        </p:nvSpPr>
        <p:spPr bwMode="auto">
          <a:xfrm>
            <a:off x="3027760" y="2073277"/>
            <a:ext cx="6156722" cy="4392613"/>
          </a:xfrm>
          <a:prstGeom prst="rect">
            <a:avLst/>
          </a:prstGeom>
          <a:noFill/>
          <a:ln w="9525">
            <a:noFill/>
            <a:miter lim="800000"/>
            <a:headEnd/>
            <a:tailEnd/>
          </a:ln>
        </p:spPr>
        <p:txBody>
          <a:bodyPr/>
          <a:lstStyle/>
          <a:p>
            <a:pPr marL="342900" indent="-342900" eaLnBrk="0">
              <a:lnSpc>
                <a:spcPct val="110000"/>
              </a:lnSpc>
              <a:spcBef>
                <a:spcPct val="20000"/>
              </a:spcBef>
              <a:buClr>
                <a:schemeClr val="tx2"/>
              </a:buClr>
              <a:buSzPct val="80000"/>
              <a:buFont typeface="Wingdings" pitchFamily="2" charset="2"/>
              <a:buChar char="n"/>
            </a:pPr>
            <a:endParaRPr kumimoji="1" lang="en-US" altLang="zh-CN">
              <a:latin typeface="Arial" charset="0"/>
            </a:endParaRPr>
          </a:p>
        </p:txBody>
      </p:sp>
      <p:sp>
        <p:nvSpPr>
          <p:cNvPr id="17" name="Rectangle 2"/>
          <p:cNvSpPr>
            <a:spLocks noGrp="1" noChangeArrowheads="1"/>
          </p:cNvSpPr>
          <p:nvPr>
            <p:ph type="title" idx="4294967295"/>
          </p:nvPr>
        </p:nvSpPr>
        <p:spPr>
          <a:xfrm>
            <a:off x="561387" y="764705"/>
            <a:ext cx="8001000" cy="792088"/>
          </a:xfrm>
          <a:prstGeom prst="rect">
            <a:avLst/>
          </a:prstGeom>
        </p:spPr>
        <p:txBody>
          <a:bodyPr/>
          <a:lstStyle/>
          <a:p>
            <a:r>
              <a:rPr lang="en-US" altLang="zh-CN" b="1" dirty="0">
                <a:latin typeface="黑体" pitchFamily="2" charset="-122"/>
                <a:ea typeface="黑体" pitchFamily="2" charset="-122"/>
              </a:rPr>
              <a:t>3.2 </a:t>
            </a:r>
            <a:r>
              <a:rPr lang="zh-CN" altLang="en-US" b="1" dirty="0" smtClean="0">
                <a:latin typeface="黑体" pitchFamily="2" charset="-122"/>
                <a:ea typeface="黑体" pitchFamily="2" charset="-122"/>
              </a:rPr>
              <a:t>等价类测试</a:t>
            </a:r>
            <a:endParaRPr lang="zh-CN" altLang="en-US" b="1" dirty="0">
              <a:latin typeface="黑体" pitchFamily="2" charset="-122"/>
              <a:ea typeface="黑体" pitchFamily="2" charset="-122"/>
            </a:endParaRPr>
          </a:p>
        </p:txBody>
      </p:sp>
    </p:spTree>
    <p:extLst>
      <p:ext uri="{BB962C8B-B14F-4D97-AF65-F5344CB8AC3E}">
        <p14:creationId xmlns:p14="http://schemas.microsoft.com/office/powerpoint/2010/main" val="409549191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772816"/>
            <a:ext cx="7666037" cy="4641850"/>
          </a:xfrm>
        </p:spPr>
        <p:txBody>
          <a:bodyPr/>
          <a:lstStyle/>
          <a:p>
            <a:r>
              <a:rPr lang="zh-CN" altLang="en-US" sz="2800" b="1" dirty="0" smtClean="0"/>
              <a:t>等价类划分的原则：</a:t>
            </a:r>
            <a:endParaRPr lang="en-US" altLang="zh-CN" sz="2800" b="1" dirty="0" smtClean="0"/>
          </a:p>
          <a:p>
            <a:pPr marL="471170" lvl="1" indent="0" algn="just" eaLnBrk="1" hangingPunct="1">
              <a:buNone/>
              <a:defRPr/>
            </a:pPr>
            <a:r>
              <a:rPr lang="en-US" altLang="zh-CN" sz="2325" b="1" kern="1200" dirty="0">
                <a:latin typeface="+mn-lt"/>
                <a:cs typeface="+mn-cs"/>
              </a:rPr>
              <a:t>(1)</a:t>
            </a:r>
            <a:r>
              <a:rPr lang="zh-CN" altLang="zh-CN" sz="2325" b="1" kern="1200" dirty="0">
                <a:latin typeface="+mn-lt"/>
                <a:cs typeface="+mn-cs"/>
              </a:rPr>
              <a:t>若输入条件规定了取值范围，且取值范围上、下限之间的数据是有意义的数据，则取值范围内的数据构成一个有效等价类，小于下限、或大于上限的所有数据分别构成两个无效等价类；</a:t>
            </a:r>
          </a:p>
          <a:p>
            <a:pPr marL="471170" lvl="1" indent="0" algn="just" eaLnBrk="1" hangingPunct="1">
              <a:buNone/>
              <a:defRPr/>
            </a:pPr>
            <a:r>
              <a:rPr lang="en-US" altLang="zh-CN" sz="2325" b="1" kern="1200" dirty="0">
                <a:latin typeface="+mn-lt"/>
                <a:cs typeface="+mn-cs"/>
              </a:rPr>
              <a:t>(2)</a:t>
            </a:r>
            <a:r>
              <a:rPr lang="zh-CN" altLang="zh-CN" sz="2325" b="1" kern="1200" dirty="0">
                <a:latin typeface="+mn-lt"/>
                <a:cs typeface="+mn-cs"/>
              </a:rPr>
              <a:t>若输入条件规定了“必须如何”的条件，则满足必须条件的数据构成一个有效等价类，其他数据构成一个无效等价类</a:t>
            </a:r>
            <a:r>
              <a:rPr lang="zh-CN" altLang="zh-CN" sz="2325" b="1" kern="1200" dirty="0" smtClean="0">
                <a:latin typeface="+mn-lt"/>
                <a:cs typeface="+mn-cs"/>
              </a:rPr>
              <a:t>；</a:t>
            </a:r>
            <a:endParaRPr lang="en-US" altLang="zh-CN" sz="2325" b="1" kern="1200" dirty="0" smtClean="0">
              <a:latin typeface="+mn-lt"/>
              <a:cs typeface="+mn-cs"/>
            </a:endParaRPr>
          </a:p>
        </p:txBody>
      </p:sp>
      <p:sp>
        <p:nvSpPr>
          <p:cNvPr id="4" name="标题 3"/>
          <p:cNvSpPr>
            <a:spLocks noGrp="1"/>
          </p:cNvSpPr>
          <p:nvPr>
            <p:ph type="title" idx="4294967295"/>
          </p:nvPr>
        </p:nvSpPr>
        <p:spPr>
          <a:xfrm>
            <a:off x="683568" y="836712"/>
            <a:ext cx="6226175" cy="631508"/>
          </a:xfrm>
        </p:spPr>
        <p:txBody>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等价类</a:t>
            </a:r>
            <a:r>
              <a:rPr lang="zh-CN" altLang="en-US" b="1" dirty="0" smtClean="0">
                <a:latin typeface="黑体" pitchFamily="2" charset="-122"/>
                <a:ea typeface="黑体" pitchFamily="2" charset="-122"/>
              </a:rPr>
              <a:t>测试</a:t>
            </a:r>
            <a:endParaRPr lang="zh-CN" altLang="en-US" dirty="0"/>
          </a:p>
        </p:txBody>
      </p:sp>
    </p:spTree>
    <p:extLst>
      <p:ext uri="{BB962C8B-B14F-4D97-AF65-F5344CB8AC3E}">
        <p14:creationId xmlns:p14="http://schemas.microsoft.com/office/powerpoint/2010/main" val="19006263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D993C422-5C1A-4741-A841-95E2C597F899}" type="slidenum">
              <a:rPr lang="zh-CN" altLang="zh-CN" smtClean="0"/>
              <a:pPr>
                <a:defRPr/>
              </a:pPr>
              <a:t>12</a:t>
            </a:fld>
            <a:endParaRPr lang="zh-CN" altLang="zh-CN" sz="3200" b="0"/>
          </a:p>
        </p:txBody>
      </p:sp>
      <p:sp>
        <p:nvSpPr>
          <p:cNvPr id="3" name="内容占位符 2"/>
          <p:cNvSpPr>
            <a:spLocks noGrp="1"/>
          </p:cNvSpPr>
          <p:nvPr>
            <p:ph idx="1"/>
          </p:nvPr>
        </p:nvSpPr>
        <p:spPr>
          <a:xfrm>
            <a:off x="395536" y="1811486"/>
            <a:ext cx="7666037" cy="4641850"/>
          </a:xfrm>
        </p:spPr>
        <p:txBody>
          <a:bodyPr/>
          <a:lstStyle/>
          <a:p>
            <a:pPr marL="471170" lvl="1" indent="0" eaLnBrk="1" hangingPunct="1">
              <a:buNone/>
              <a:defRPr/>
            </a:pPr>
            <a:r>
              <a:rPr lang="en-US" altLang="zh-CN" sz="2325" b="1" kern="1200" dirty="0" smtClean="0"/>
              <a:t>(3)</a:t>
            </a:r>
            <a:r>
              <a:rPr lang="zh-CN" altLang="zh-CN" sz="2325" b="1" kern="1200" dirty="0" smtClean="0"/>
              <a:t>若</a:t>
            </a:r>
            <a:r>
              <a:rPr lang="zh-CN" altLang="zh-CN" sz="2325" b="1" kern="1200" dirty="0"/>
              <a:t>输入条件是一个布尔量，则取真值的数据构成一个有效等价类，取假值的数据构成一个无效等价类；</a:t>
            </a:r>
          </a:p>
          <a:p>
            <a:pPr marL="471170" lvl="1" indent="0" eaLnBrk="1" hangingPunct="1">
              <a:buNone/>
              <a:defRPr/>
            </a:pPr>
            <a:r>
              <a:rPr lang="en-US" altLang="zh-CN" sz="2325" b="1" kern="1200" dirty="0"/>
              <a:t>(4)</a:t>
            </a:r>
            <a:r>
              <a:rPr lang="zh-CN" altLang="zh-CN" sz="2325" b="1" kern="1200" dirty="0"/>
              <a:t>若输入条件是一个逻辑量，即规定了输入数据的一组值，且系统要对每个输入值分别进行处理，则可为每一个输入值确立一个有效等价类，此外还要针对这组值确立一个无效等价类，它是所有不允许的输入值的集合</a:t>
            </a:r>
            <a:endParaRPr lang="en-US" altLang="zh-CN" sz="2325" b="1" kern="1200" dirty="0"/>
          </a:p>
          <a:p>
            <a:pPr marL="471170" lvl="1" indent="0" eaLnBrk="1" hangingPunct="1">
              <a:buNone/>
              <a:defRPr/>
            </a:pPr>
            <a:r>
              <a:rPr lang="zh-CN" altLang="en-US" sz="2325" b="1" kern="1200" dirty="0"/>
              <a:t>（</a:t>
            </a:r>
            <a:r>
              <a:rPr lang="en-US" altLang="zh-CN" sz="2325" b="1" kern="1200" dirty="0"/>
              <a:t>5</a:t>
            </a:r>
            <a:r>
              <a:rPr lang="zh-CN" altLang="en-US" sz="2325" b="1" kern="1200" dirty="0"/>
              <a:t>）</a:t>
            </a:r>
            <a:r>
              <a:rPr lang="zh-CN" altLang="zh-CN" sz="2325" b="1" kern="1200" dirty="0"/>
              <a:t>用户需求规定必须遵守某种规则时，可规定一个有效等价类及若干个不同角度违反规则的无效等价类</a:t>
            </a:r>
            <a:endParaRPr lang="zh-CN" altLang="en-US" sz="2325" b="1" kern="1200" dirty="0"/>
          </a:p>
          <a:p>
            <a:pPr lvl="1" indent="-436880" algn="just" eaLnBrk="1" hangingPunct="1">
              <a:defRPr/>
            </a:pPr>
            <a:endParaRPr lang="zh-CN" altLang="en-US" sz="2325" b="1" kern="1200" dirty="0"/>
          </a:p>
          <a:p>
            <a:pPr lvl="1" indent="-436880" algn="just" eaLnBrk="1" hangingPunct="1">
              <a:defRPr/>
            </a:pPr>
            <a:endParaRPr lang="zh-CN" altLang="en-US" sz="2325" b="1" kern="1200" dirty="0"/>
          </a:p>
          <a:p>
            <a:endParaRPr lang="zh-CN" altLang="en-US" dirty="0"/>
          </a:p>
        </p:txBody>
      </p:sp>
      <p:sp>
        <p:nvSpPr>
          <p:cNvPr id="4" name="标题 3"/>
          <p:cNvSpPr>
            <a:spLocks noGrp="1"/>
          </p:cNvSpPr>
          <p:nvPr>
            <p:ph type="title" idx="4294967295"/>
          </p:nvPr>
        </p:nvSpPr>
        <p:spPr>
          <a:xfrm>
            <a:off x="683568" y="764704"/>
            <a:ext cx="6226175" cy="631508"/>
          </a:xfrm>
        </p:spPr>
        <p:txBody>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等价类</a:t>
            </a:r>
            <a:r>
              <a:rPr lang="zh-CN" altLang="en-US" b="1" dirty="0" smtClean="0">
                <a:latin typeface="黑体" pitchFamily="2" charset="-122"/>
                <a:ea typeface="黑体" pitchFamily="2" charset="-122"/>
              </a:rPr>
              <a:t>测试</a:t>
            </a:r>
            <a:endParaRPr lang="zh-CN" altLang="en-US" dirty="0"/>
          </a:p>
        </p:txBody>
      </p:sp>
    </p:spTree>
    <p:extLst>
      <p:ext uri="{BB962C8B-B14F-4D97-AF65-F5344CB8AC3E}">
        <p14:creationId xmlns:p14="http://schemas.microsoft.com/office/powerpoint/2010/main" val="35320295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611560" y="781268"/>
            <a:ext cx="8856984" cy="631508"/>
          </a:xfrm>
        </p:spPr>
        <p:txBody>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等价类</a:t>
            </a:r>
            <a:r>
              <a:rPr lang="zh-CN" altLang="en-US" b="1" dirty="0" smtClean="0">
                <a:latin typeface="黑体" pitchFamily="2" charset="-122"/>
                <a:ea typeface="黑体" pitchFamily="2" charset="-122"/>
              </a:rPr>
              <a:t>测试</a:t>
            </a:r>
            <a:r>
              <a:rPr lang="en-US" altLang="zh-CN" b="1" dirty="0" smtClean="0">
                <a:latin typeface="黑体" pitchFamily="2" charset="-122"/>
                <a:ea typeface="黑体" pitchFamily="2" charset="-122"/>
              </a:rPr>
              <a:t>-</a:t>
            </a:r>
            <a:r>
              <a:rPr lang="zh-CN" altLang="en-US" b="1" dirty="0" smtClean="0">
                <a:latin typeface="黑体" pitchFamily="2" charset="-122"/>
                <a:ea typeface="黑体" pitchFamily="2" charset="-122"/>
              </a:rPr>
              <a:t>设计测试用例的步骤</a:t>
            </a:r>
            <a:endParaRPr lang="zh-CN" altLang="en-US" dirty="0"/>
          </a:p>
        </p:txBody>
      </p:sp>
      <p:sp>
        <p:nvSpPr>
          <p:cNvPr id="5" name="AutoShape 4"/>
          <p:cNvSpPr>
            <a:spLocks noChangeArrowheads="1"/>
          </p:cNvSpPr>
          <p:nvPr/>
        </p:nvSpPr>
        <p:spPr bwMode="auto">
          <a:xfrm>
            <a:off x="323528" y="4096080"/>
            <a:ext cx="6536061" cy="632912"/>
          </a:xfrm>
          <a:prstGeom prst="homePlate">
            <a:avLst>
              <a:gd name="adj" fmla="val 26968"/>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lin ang="10800000" scaled="1"/>
            <a:tileRect/>
          </a:gradFill>
          <a:ln w="9525" algn="ctr">
            <a:noFill/>
            <a:miter lim="800000"/>
            <a:headEnd/>
            <a:tailEnd/>
          </a:ln>
          <a:effectLst/>
        </p:spPr>
        <p:txBody>
          <a:bodyPr>
            <a:flatTx/>
          </a:bodyPr>
          <a:lstStyle/>
          <a:p>
            <a:pPr>
              <a:lnSpc>
                <a:spcPct val="150000"/>
              </a:lnSpc>
            </a:pPr>
            <a:r>
              <a:rPr lang="zh-CN" altLang="en-US" sz="2000" dirty="0" smtClean="0">
                <a:latin typeface="微软雅黑" pitchFamily="34" charset="-122"/>
                <a:ea typeface="微软雅黑" pitchFamily="34" charset="-122"/>
              </a:rPr>
              <a:t>为等价类表中的每一个等价类分别规定一个</a:t>
            </a:r>
            <a:r>
              <a:rPr lang="zh-CN" altLang="en-US" sz="2000" b="1" dirty="0" smtClean="0">
                <a:solidFill>
                  <a:srgbClr val="FF0000"/>
                </a:solidFill>
                <a:latin typeface="微软雅黑" pitchFamily="34" charset="-122"/>
                <a:ea typeface="微软雅黑" pitchFamily="34" charset="-122"/>
              </a:rPr>
              <a:t>唯一</a:t>
            </a:r>
            <a:r>
              <a:rPr lang="zh-CN" altLang="en-US" sz="2000" dirty="0" smtClean="0">
                <a:latin typeface="微软雅黑" pitchFamily="34" charset="-122"/>
                <a:ea typeface="微软雅黑" pitchFamily="34" charset="-122"/>
              </a:rPr>
              <a:t>的编号</a:t>
            </a:r>
            <a:endParaRPr lang="en-US" altLang="ja-JP" sz="2000" dirty="0">
              <a:latin typeface="微软雅黑" pitchFamily="34" charset="-122"/>
              <a:ea typeface="微软雅黑" pitchFamily="34" charset="-122"/>
            </a:endParaRPr>
          </a:p>
        </p:txBody>
      </p:sp>
      <p:sp>
        <p:nvSpPr>
          <p:cNvPr id="6" name="AutoShape 5"/>
          <p:cNvSpPr>
            <a:spLocks noChangeArrowheads="1"/>
          </p:cNvSpPr>
          <p:nvPr/>
        </p:nvSpPr>
        <p:spPr bwMode="auto">
          <a:xfrm>
            <a:off x="925321" y="3145793"/>
            <a:ext cx="7333867" cy="666861"/>
          </a:xfrm>
          <a:prstGeom prst="homePlate">
            <a:avLst>
              <a:gd name="adj" fmla="val 26968"/>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lin ang="10800000" scaled="1"/>
            <a:tileRect/>
          </a:gradFill>
          <a:ln w="9525" algn="ctr">
            <a:noFill/>
            <a:miter lim="800000"/>
            <a:headEnd/>
            <a:tailEnd/>
          </a:ln>
          <a:effectLst/>
        </p:spPr>
        <p:txBody>
          <a:bodyPr>
            <a:flatTx/>
          </a:bodyPr>
          <a:lstStyle/>
          <a:p>
            <a:r>
              <a:rPr lang="zh-CN" altLang="en-US" sz="2000" dirty="0" smtClean="0">
                <a:latin typeface="微软雅黑" pitchFamily="34" charset="-122"/>
                <a:ea typeface="微软雅黑" pitchFamily="34" charset="-122"/>
              </a:rPr>
              <a:t>设计</a:t>
            </a:r>
            <a:r>
              <a:rPr lang="zh-CN" altLang="en-US" sz="2000" b="1" dirty="0" smtClean="0">
                <a:solidFill>
                  <a:srgbClr val="FF0000"/>
                </a:solidFill>
                <a:latin typeface="微软雅黑" pitchFamily="34" charset="-122"/>
                <a:ea typeface="微软雅黑" pitchFamily="34" charset="-122"/>
              </a:rPr>
              <a:t>一个</a:t>
            </a:r>
            <a:r>
              <a:rPr lang="zh-CN" altLang="en-US" sz="2000" dirty="0" smtClean="0">
                <a:latin typeface="微软雅黑" pitchFamily="34" charset="-122"/>
                <a:ea typeface="微软雅黑" pitchFamily="34" charset="-122"/>
              </a:rPr>
              <a:t>新用例，使它能够</a:t>
            </a:r>
            <a:r>
              <a:rPr lang="zh-CN" altLang="en-US" sz="2000" b="1" dirty="0" smtClean="0">
                <a:solidFill>
                  <a:srgbClr val="FF0000"/>
                </a:solidFill>
                <a:latin typeface="微软雅黑" pitchFamily="34" charset="-122"/>
                <a:ea typeface="微软雅黑" pitchFamily="34" charset="-122"/>
              </a:rPr>
              <a:t>尽量多覆盖</a:t>
            </a:r>
            <a:r>
              <a:rPr lang="zh-CN" altLang="en-US" sz="2000" dirty="0" smtClean="0">
                <a:latin typeface="微软雅黑" pitchFamily="34" charset="-122"/>
                <a:ea typeface="微软雅黑" pitchFamily="34" charset="-122"/>
              </a:rPr>
              <a:t>尚未覆盖的有效等价类。</a:t>
            </a:r>
            <a:endParaRPr lang="en-US" altLang="zh-CN" sz="2000" dirty="0" smtClean="0">
              <a:latin typeface="微软雅黑" pitchFamily="34" charset="-122"/>
              <a:ea typeface="微软雅黑" pitchFamily="34" charset="-122"/>
            </a:endParaRPr>
          </a:p>
          <a:p>
            <a:r>
              <a:rPr lang="zh-CN" altLang="en-US" sz="2000" dirty="0" smtClean="0">
                <a:latin typeface="微软雅黑" pitchFamily="34" charset="-122"/>
                <a:ea typeface="微软雅黑" pitchFamily="34" charset="-122"/>
              </a:rPr>
              <a:t>重复该步骤，直到所有</a:t>
            </a:r>
            <a:r>
              <a:rPr lang="zh-CN" altLang="en-US" sz="2000" b="1" dirty="0" smtClean="0">
                <a:solidFill>
                  <a:srgbClr val="FF0000"/>
                </a:solidFill>
                <a:latin typeface="微软雅黑" pitchFamily="34" charset="-122"/>
                <a:ea typeface="微软雅黑" pitchFamily="34" charset="-122"/>
              </a:rPr>
              <a:t>有效等价类</a:t>
            </a:r>
            <a:r>
              <a:rPr lang="zh-CN" altLang="en-US" sz="2000" dirty="0" smtClean="0">
                <a:latin typeface="微软雅黑" pitchFamily="34" charset="-122"/>
                <a:ea typeface="微软雅黑" pitchFamily="34" charset="-122"/>
              </a:rPr>
              <a:t>均被用例所覆盖</a:t>
            </a:r>
            <a:endParaRPr lang="en-US" altLang="ja-JP" sz="2000" dirty="0" smtClean="0">
              <a:latin typeface="微软雅黑" pitchFamily="34" charset="-122"/>
              <a:ea typeface="微软雅黑" pitchFamily="34" charset="-122"/>
            </a:endParaRPr>
          </a:p>
        </p:txBody>
      </p:sp>
      <p:sp>
        <p:nvSpPr>
          <p:cNvPr id="7" name="AutoShape 6"/>
          <p:cNvSpPr>
            <a:spLocks noChangeArrowheads="1"/>
          </p:cNvSpPr>
          <p:nvPr/>
        </p:nvSpPr>
        <p:spPr bwMode="auto">
          <a:xfrm>
            <a:off x="1674595" y="2156375"/>
            <a:ext cx="7101891" cy="718447"/>
          </a:xfrm>
          <a:prstGeom prst="homePlate">
            <a:avLst>
              <a:gd name="adj" fmla="val 26968"/>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lin ang="10800000" scaled="1"/>
            <a:tileRect/>
          </a:gradFill>
          <a:ln w="9525" algn="ctr">
            <a:noFill/>
            <a:miter lim="800000"/>
            <a:headEnd/>
            <a:tailEnd/>
          </a:ln>
          <a:effectLst/>
        </p:spPr>
        <p:txBody>
          <a:bodyPr>
            <a:flatTx/>
          </a:bodyPr>
          <a:lstStyle/>
          <a:p>
            <a:r>
              <a:rPr lang="zh-CN" altLang="en-US" sz="2000" dirty="0" smtClean="0">
                <a:latin typeface="微软雅黑" pitchFamily="34" charset="-122"/>
                <a:ea typeface="微软雅黑" pitchFamily="34" charset="-122"/>
              </a:rPr>
              <a:t>设计</a:t>
            </a:r>
            <a:r>
              <a:rPr lang="zh-CN" altLang="en-US" sz="2000" b="1" dirty="0" smtClean="0">
                <a:solidFill>
                  <a:srgbClr val="FF0000"/>
                </a:solidFill>
                <a:latin typeface="微软雅黑" pitchFamily="34" charset="-122"/>
                <a:ea typeface="微软雅黑" pitchFamily="34" charset="-122"/>
              </a:rPr>
              <a:t>一个</a:t>
            </a:r>
            <a:r>
              <a:rPr lang="zh-CN" altLang="en-US" sz="2000" dirty="0" smtClean="0">
                <a:latin typeface="微软雅黑" pitchFamily="34" charset="-122"/>
                <a:ea typeface="微软雅黑" pitchFamily="34" charset="-122"/>
              </a:rPr>
              <a:t>新用例，使它</a:t>
            </a:r>
            <a:r>
              <a:rPr lang="zh-CN" altLang="en-US" sz="2000" b="1" dirty="0" smtClean="0">
                <a:solidFill>
                  <a:srgbClr val="FF0000"/>
                </a:solidFill>
                <a:latin typeface="微软雅黑" pitchFamily="34" charset="-122"/>
                <a:ea typeface="微软雅黑" pitchFamily="34" charset="-122"/>
              </a:rPr>
              <a:t>仅覆盖</a:t>
            </a:r>
            <a:r>
              <a:rPr lang="zh-CN" altLang="en-US" sz="2000" dirty="0" smtClean="0">
                <a:latin typeface="微软雅黑" pitchFamily="34" charset="-122"/>
                <a:ea typeface="微软雅黑" pitchFamily="34" charset="-122"/>
              </a:rPr>
              <a:t>一个尚未覆盖的无效等价类。</a:t>
            </a:r>
            <a:endParaRPr lang="en-US" altLang="zh-CN" sz="2000" dirty="0" smtClean="0">
              <a:latin typeface="微软雅黑" pitchFamily="34" charset="-122"/>
              <a:ea typeface="微软雅黑" pitchFamily="34" charset="-122"/>
            </a:endParaRPr>
          </a:p>
          <a:p>
            <a:r>
              <a:rPr lang="zh-CN" altLang="en-US" sz="2000" dirty="0" smtClean="0">
                <a:latin typeface="微软雅黑" pitchFamily="34" charset="-122"/>
                <a:ea typeface="微软雅黑" pitchFamily="34" charset="-122"/>
              </a:rPr>
              <a:t>重复该步骤，直到所有的</a:t>
            </a:r>
            <a:r>
              <a:rPr lang="zh-CN" altLang="en-US" sz="2000" b="1" dirty="0" smtClean="0">
                <a:solidFill>
                  <a:srgbClr val="FF0000"/>
                </a:solidFill>
                <a:latin typeface="微软雅黑" pitchFamily="34" charset="-122"/>
                <a:ea typeface="微软雅黑" pitchFamily="34" charset="-122"/>
              </a:rPr>
              <a:t>无效等价类</a:t>
            </a:r>
            <a:r>
              <a:rPr lang="zh-CN" altLang="en-US" sz="2000" dirty="0" smtClean="0">
                <a:latin typeface="微软雅黑" pitchFamily="34" charset="-122"/>
                <a:ea typeface="微软雅黑" pitchFamily="34" charset="-122"/>
              </a:rPr>
              <a:t>均被用例所覆盖</a:t>
            </a:r>
            <a:endParaRPr lang="en-US" altLang="ja-JP" sz="2000" dirty="0">
              <a:latin typeface="微软雅黑" pitchFamily="34" charset="-122"/>
              <a:ea typeface="微软雅黑" pitchFamily="34" charset="-122"/>
            </a:endParaRPr>
          </a:p>
        </p:txBody>
      </p:sp>
      <p:sp>
        <p:nvSpPr>
          <p:cNvPr id="8" name="AutoShape 7"/>
          <p:cNvSpPr>
            <a:spLocks noChangeArrowheads="1"/>
          </p:cNvSpPr>
          <p:nvPr/>
        </p:nvSpPr>
        <p:spPr bwMode="auto">
          <a:xfrm>
            <a:off x="391109" y="3550369"/>
            <a:ext cx="515549" cy="524571"/>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C000"/>
          </a:solidFill>
          <a:ln w="9525" algn="ctr">
            <a:noFill/>
            <a:miter lim="800000"/>
            <a:headEnd/>
            <a:tailEnd/>
          </a:ln>
          <a:effectLst/>
          <a:scene3d>
            <a:camera prst="orthographicFront">
              <a:rot lat="0" lon="0" rev="0"/>
            </a:camera>
            <a:lightRig rig="glow" dir="t">
              <a:rot lat="0" lon="0" rev="14100000"/>
            </a:lightRig>
          </a:scene3d>
          <a:sp3d prstMaterial="softEdge">
            <a:bevelT w="127000" prst="artDeco"/>
          </a:sp3d>
        </p:spPr>
        <p:txBody>
          <a:bodyPr wrap="none" anchor="ctr"/>
          <a:lstStyle/>
          <a:p>
            <a:endParaRPr lang="zh-CN" altLang="en-US">
              <a:latin typeface="微软雅黑" pitchFamily="34" charset="-122"/>
              <a:ea typeface="微软雅黑" pitchFamily="34" charset="-122"/>
            </a:endParaRPr>
          </a:p>
        </p:txBody>
      </p:sp>
      <p:sp>
        <p:nvSpPr>
          <p:cNvPr id="9" name="AutoShape 8"/>
          <p:cNvSpPr>
            <a:spLocks noChangeArrowheads="1"/>
          </p:cNvSpPr>
          <p:nvPr/>
        </p:nvSpPr>
        <p:spPr bwMode="auto">
          <a:xfrm>
            <a:off x="1081881" y="2622906"/>
            <a:ext cx="584655" cy="503832"/>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C000"/>
          </a:solidFill>
          <a:ln w="9525" algn="ctr">
            <a:noFill/>
            <a:miter lim="800000"/>
            <a:headEnd/>
            <a:tailEnd/>
          </a:ln>
          <a:effectLst/>
          <a:scene3d>
            <a:camera prst="orthographicFront">
              <a:rot lat="0" lon="0" rev="0"/>
            </a:camera>
            <a:lightRig rig="glow" dir="t">
              <a:rot lat="0" lon="0" rev="14100000"/>
            </a:lightRig>
          </a:scene3d>
          <a:sp3d prstMaterial="softEdge">
            <a:bevelT w="127000" prst="artDeco"/>
          </a:sp3d>
        </p:spPr>
        <p:txBody>
          <a:bodyPr wrap="none" anchor="ctr"/>
          <a:lstStyle/>
          <a:p>
            <a:endParaRPr lang="zh-CN" altLang="en-US">
              <a:latin typeface="微软雅黑" pitchFamily="34" charset="-122"/>
              <a:ea typeface="微软雅黑" pitchFamily="34" charset="-122"/>
            </a:endParaRPr>
          </a:p>
        </p:txBody>
      </p:sp>
      <p:sp>
        <p:nvSpPr>
          <p:cNvPr id="10" name="圆角矩形 9"/>
          <p:cNvSpPr/>
          <p:nvPr/>
        </p:nvSpPr>
        <p:spPr bwMode="auto">
          <a:xfrm>
            <a:off x="2754445" y="5226296"/>
            <a:ext cx="4299284" cy="1155032"/>
          </a:xfrm>
          <a:prstGeom prst="roundRect">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altLang="zh-CN" sz="19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indent="0" algn="ctr" defTabSz="914400" rtl="0" eaLnBrk="0" fontAlgn="base" latinLnBrk="0" hangingPunct="0">
              <a:lnSpc>
                <a:spcPct val="100000"/>
              </a:lnSpc>
              <a:spcBef>
                <a:spcPct val="0"/>
              </a:spcBef>
              <a:spcAft>
                <a:spcPct val="0"/>
              </a:spcAft>
              <a:buClrTx/>
              <a:buSzTx/>
              <a:buFontTx/>
              <a:buNone/>
              <a:tabLst/>
            </a:pPr>
            <a:r>
              <a:rPr lang="zh-CN" altLang="en-US" sz="2000" b="1" dirty="0" smtClean="0">
                <a:solidFill>
                  <a:schemeClr val="tx1">
                    <a:lumMod val="10000"/>
                  </a:schemeClr>
                </a:solidFill>
                <a:latin typeface="微软雅黑" pitchFamily="34" charset="-122"/>
                <a:ea typeface="微软雅黑" pitchFamily="34" charset="-122"/>
              </a:rPr>
              <a:t>依据常用方法划分等价类</a:t>
            </a:r>
            <a:endParaRPr kumimoji="0" lang="zh-CN" altLang="en-US" sz="2000" b="1" i="0" u="none" strike="noStrike" cap="none" normalizeH="0" baseline="0" dirty="0" smtClean="0">
              <a:ln>
                <a:noFill/>
              </a:ln>
              <a:solidFill>
                <a:schemeClr val="tx1">
                  <a:lumMod val="10000"/>
                </a:schemeClr>
              </a:solidFill>
              <a:effectLst/>
              <a:latin typeface="微软雅黑" pitchFamily="34" charset="-122"/>
              <a:ea typeface="微软雅黑" pitchFamily="34" charset="-122"/>
            </a:endParaRPr>
          </a:p>
        </p:txBody>
      </p:sp>
      <p:sp>
        <p:nvSpPr>
          <p:cNvPr id="11" name="上箭头 10"/>
          <p:cNvSpPr/>
          <p:nvPr/>
        </p:nvSpPr>
        <p:spPr bwMode="auto">
          <a:xfrm>
            <a:off x="4727622" y="4728992"/>
            <a:ext cx="385010" cy="401052"/>
          </a:xfrm>
          <a:prstGeom prst="upArrow">
            <a:avLst/>
          </a:prstGeom>
          <a:solidFill>
            <a:srgbClr val="FFC00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微软雅黑" pitchFamily="34" charset="-122"/>
              <a:ea typeface="微软雅黑" pitchFamily="34" charset="-122"/>
            </a:endParaRPr>
          </a:p>
        </p:txBody>
      </p:sp>
    </p:spTree>
    <p:extLst>
      <p:ext uri="{BB962C8B-B14F-4D97-AF65-F5344CB8AC3E}">
        <p14:creationId xmlns:p14="http://schemas.microsoft.com/office/powerpoint/2010/main" val="103512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heckerboard(across)">
                                      <p:cBhvr>
                                        <p:cTn id="12" dur="500"/>
                                        <p:tgtEl>
                                          <p:spTgt spid="11"/>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heckerboard(across)">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checkerboard(across)">
                                      <p:cBhvr>
                                        <p:cTn id="20" dur="500"/>
                                        <p:tgtEl>
                                          <p:spTgt spid="8"/>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checkerboard(across)">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dissolve">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611560" y="908720"/>
            <a:ext cx="6226175" cy="407988"/>
          </a:xfrm>
        </p:spPr>
        <p:txBody>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等价类测试</a:t>
            </a:r>
            <a:endParaRPr lang="zh-CN" altLang="en-US" dirty="0"/>
          </a:p>
        </p:txBody>
      </p:sp>
      <p:graphicFrame>
        <p:nvGraphicFramePr>
          <p:cNvPr id="5" name="内容占位符 4"/>
          <p:cNvGraphicFramePr>
            <a:graphicFrameLocks/>
          </p:cNvGraphicFramePr>
          <p:nvPr>
            <p:extLst>
              <p:ext uri="{D42A27DB-BD31-4B8C-83A1-F6EECF244321}">
                <p14:modId xmlns:p14="http://schemas.microsoft.com/office/powerpoint/2010/main" val="243540605"/>
              </p:ext>
            </p:extLst>
          </p:nvPr>
        </p:nvGraphicFramePr>
        <p:xfrm>
          <a:off x="1474023" y="2060848"/>
          <a:ext cx="5089023" cy="22130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直接连接符 5"/>
          <p:cNvCxnSpPr/>
          <p:nvPr/>
        </p:nvCxnSpPr>
        <p:spPr bwMode="auto">
          <a:xfrm flipV="1">
            <a:off x="1705990" y="4627784"/>
            <a:ext cx="4487780" cy="2"/>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7" name="直接连接符 6"/>
          <p:cNvCxnSpPr/>
          <p:nvPr/>
        </p:nvCxnSpPr>
        <p:spPr bwMode="auto">
          <a:xfrm rot="16200000" flipH="1">
            <a:off x="2670521" y="4816533"/>
            <a:ext cx="609602" cy="12031"/>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8" name="直接连接符 7"/>
          <p:cNvCxnSpPr/>
          <p:nvPr/>
        </p:nvCxnSpPr>
        <p:spPr bwMode="auto">
          <a:xfrm rot="16200000" flipH="1">
            <a:off x="4642697" y="4786952"/>
            <a:ext cx="617619" cy="6014"/>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9" name="直接箭头连接符 8"/>
          <p:cNvCxnSpPr/>
          <p:nvPr/>
        </p:nvCxnSpPr>
        <p:spPr bwMode="auto">
          <a:xfrm>
            <a:off x="1778180" y="4913032"/>
            <a:ext cx="1143000" cy="2"/>
          </a:xfrm>
          <a:prstGeom prst="straightConnector1">
            <a:avLst/>
          </a:prstGeom>
          <a:solidFill>
            <a:schemeClr val="accent1"/>
          </a:solidFill>
          <a:ln w="9525" cap="flat" cmpd="sng" algn="ctr">
            <a:solidFill>
              <a:schemeClr val="tx1">
                <a:lumMod val="10000"/>
              </a:schemeClr>
            </a:solidFill>
            <a:prstDash val="solid"/>
            <a:round/>
            <a:headEnd type="arrow"/>
            <a:tailEnd type="arrow"/>
          </a:ln>
          <a:effectLst/>
        </p:spPr>
      </p:cxnSp>
      <p:cxnSp>
        <p:nvCxnSpPr>
          <p:cNvPr id="10" name="直接箭头连接符 9"/>
          <p:cNvCxnSpPr/>
          <p:nvPr/>
        </p:nvCxnSpPr>
        <p:spPr bwMode="auto">
          <a:xfrm flipV="1">
            <a:off x="3023447" y="4896994"/>
            <a:ext cx="1870911" cy="8019"/>
          </a:xfrm>
          <a:prstGeom prst="straightConnector1">
            <a:avLst/>
          </a:prstGeom>
          <a:solidFill>
            <a:schemeClr val="accent1"/>
          </a:solidFill>
          <a:ln w="9525" cap="flat" cmpd="sng" algn="ctr">
            <a:solidFill>
              <a:schemeClr val="tx1">
                <a:lumMod val="10000"/>
              </a:schemeClr>
            </a:solidFill>
            <a:prstDash val="solid"/>
            <a:round/>
            <a:headEnd type="arrow"/>
            <a:tailEnd type="arrow"/>
          </a:ln>
          <a:effectLst/>
        </p:spPr>
      </p:cxnSp>
      <p:cxnSp>
        <p:nvCxnSpPr>
          <p:cNvPr id="11" name="直接箭头连接符 10"/>
          <p:cNvCxnSpPr/>
          <p:nvPr/>
        </p:nvCxnSpPr>
        <p:spPr bwMode="auto">
          <a:xfrm>
            <a:off x="4984595" y="4876435"/>
            <a:ext cx="1143000" cy="2"/>
          </a:xfrm>
          <a:prstGeom prst="straightConnector1">
            <a:avLst/>
          </a:prstGeom>
          <a:solidFill>
            <a:schemeClr val="accent1"/>
          </a:solidFill>
          <a:ln w="9525" cap="flat" cmpd="sng" algn="ctr">
            <a:solidFill>
              <a:schemeClr val="tx1">
                <a:lumMod val="10000"/>
              </a:schemeClr>
            </a:solidFill>
            <a:prstDash val="solid"/>
            <a:round/>
            <a:headEnd type="arrow"/>
            <a:tailEnd type="arrow"/>
          </a:ln>
          <a:effectLst/>
        </p:spPr>
      </p:cxnSp>
      <p:sp>
        <p:nvSpPr>
          <p:cNvPr id="12" name="TextBox 11"/>
          <p:cNvSpPr txBox="1"/>
          <p:nvPr/>
        </p:nvSpPr>
        <p:spPr>
          <a:xfrm>
            <a:off x="1657863" y="4982798"/>
            <a:ext cx="1263317" cy="892552"/>
          </a:xfrm>
          <a:prstGeom prst="rect">
            <a:avLst/>
          </a:prstGeom>
          <a:noFill/>
        </p:spPr>
        <p:txBody>
          <a:bodyPr wrap="square" rtlCol="0">
            <a:spAutoFit/>
          </a:bodyPr>
          <a:lstStyle/>
          <a:p>
            <a:r>
              <a:rPr lang="zh-CN" altLang="en-US" sz="2600" b="1" dirty="0">
                <a:solidFill>
                  <a:schemeClr val="tx1">
                    <a:lumMod val="10000"/>
                  </a:schemeClr>
                </a:solidFill>
                <a:latin typeface="楷体" panose="02010609060101010101" pitchFamily="49" charset="-122"/>
                <a:ea typeface="楷体" panose="02010609060101010101" pitchFamily="49" charset="-122"/>
              </a:rPr>
              <a:t>无效等价类</a:t>
            </a:r>
            <a:r>
              <a:rPr lang="en-US" altLang="zh-CN" sz="2600" b="1" dirty="0">
                <a:solidFill>
                  <a:schemeClr val="tx1">
                    <a:lumMod val="10000"/>
                  </a:schemeClr>
                </a:solidFill>
                <a:latin typeface="楷体" panose="02010609060101010101" pitchFamily="49" charset="-122"/>
                <a:ea typeface="楷体" panose="02010609060101010101" pitchFamily="49" charset="-122"/>
              </a:rPr>
              <a:t>&lt;0</a:t>
            </a:r>
            <a:endParaRPr lang="zh-CN" altLang="en-US" sz="2600" b="1" dirty="0">
              <a:solidFill>
                <a:schemeClr val="tx1">
                  <a:lumMod val="10000"/>
                </a:schemeClr>
              </a:solidFill>
              <a:latin typeface="楷体" panose="02010609060101010101" pitchFamily="49" charset="-122"/>
              <a:ea typeface="楷体" panose="02010609060101010101" pitchFamily="49" charset="-122"/>
            </a:endParaRPr>
          </a:p>
        </p:txBody>
      </p:sp>
      <p:sp>
        <p:nvSpPr>
          <p:cNvPr id="13" name="TextBox 12"/>
          <p:cNvSpPr txBox="1"/>
          <p:nvPr/>
        </p:nvSpPr>
        <p:spPr>
          <a:xfrm>
            <a:off x="5032721" y="4971269"/>
            <a:ext cx="1859805" cy="892552"/>
          </a:xfrm>
          <a:prstGeom prst="rect">
            <a:avLst/>
          </a:prstGeom>
          <a:noFill/>
        </p:spPr>
        <p:txBody>
          <a:bodyPr wrap="none" rtlCol="0">
            <a:spAutoFit/>
          </a:bodyPr>
          <a:lstStyle/>
          <a:p>
            <a:r>
              <a:rPr lang="zh-CN" altLang="en-US" sz="2600" b="1" dirty="0">
                <a:solidFill>
                  <a:schemeClr val="tx1">
                    <a:lumMod val="10000"/>
                  </a:schemeClr>
                </a:solidFill>
                <a:latin typeface="楷体" panose="02010609060101010101" pitchFamily="49" charset="-122"/>
                <a:ea typeface="楷体" panose="02010609060101010101" pitchFamily="49" charset="-122"/>
              </a:rPr>
              <a:t>无效等价类</a:t>
            </a:r>
            <a:endParaRPr lang="en-US" altLang="zh-CN" sz="2600" b="1" dirty="0">
              <a:solidFill>
                <a:schemeClr val="tx1">
                  <a:lumMod val="10000"/>
                </a:schemeClr>
              </a:solidFill>
              <a:latin typeface="楷体" panose="02010609060101010101" pitchFamily="49" charset="-122"/>
              <a:ea typeface="楷体" panose="02010609060101010101" pitchFamily="49" charset="-122"/>
            </a:endParaRPr>
          </a:p>
          <a:p>
            <a:pPr algn="ctr"/>
            <a:r>
              <a:rPr lang="en-US" altLang="zh-CN" sz="2600" b="1" dirty="0">
                <a:solidFill>
                  <a:schemeClr val="tx1">
                    <a:lumMod val="10000"/>
                  </a:schemeClr>
                </a:solidFill>
                <a:latin typeface="楷体" panose="02010609060101010101" pitchFamily="49" charset="-122"/>
                <a:ea typeface="楷体" panose="02010609060101010101" pitchFamily="49" charset="-122"/>
              </a:rPr>
              <a:t>&gt;99</a:t>
            </a:r>
            <a:endParaRPr lang="zh-CN" altLang="en-US" sz="2600" b="1" dirty="0">
              <a:solidFill>
                <a:schemeClr val="tx1">
                  <a:lumMod val="10000"/>
                </a:schemeClr>
              </a:solidFill>
              <a:latin typeface="楷体" panose="02010609060101010101" pitchFamily="49" charset="-122"/>
              <a:ea typeface="楷体" panose="02010609060101010101" pitchFamily="49" charset="-122"/>
            </a:endParaRPr>
          </a:p>
        </p:txBody>
      </p:sp>
      <p:sp>
        <p:nvSpPr>
          <p:cNvPr id="14" name="TextBox 13"/>
          <p:cNvSpPr txBox="1"/>
          <p:nvPr/>
        </p:nvSpPr>
        <p:spPr>
          <a:xfrm>
            <a:off x="3162181" y="5003353"/>
            <a:ext cx="1859805" cy="892552"/>
          </a:xfrm>
          <a:prstGeom prst="rect">
            <a:avLst/>
          </a:prstGeom>
          <a:noFill/>
        </p:spPr>
        <p:txBody>
          <a:bodyPr wrap="none" rtlCol="0">
            <a:spAutoFit/>
          </a:bodyPr>
          <a:lstStyle/>
          <a:p>
            <a:r>
              <a:rPr lang="zh-CN" altLang="en-US" sz="2600" b="1" dirty="0">
                <a:solidFill>
                  <a:schemeClr val="tx1">
                    <a:lumMod val="10000"/>
                  </a:schemeClr>
                </a:solidFill>
                <a:latin typeface="楷体" panose="02010609060101010101" pitchFamily="49" charset="-122"/>
                <a:ea typeface="楷体" panose="02010609060101010101" pitchFamily="49" charset="-122"/>
              </a:rPr>
              <a:t>有效等价类</a:t>
            </a:r>
            <a:endParaRPr lang="en-US" altLang="zh-CN" sz="2600" b="1" dirty="0">
              <a:solidFill>
                <a:schemeClr val="tx1">
                  <a:lumMod val="10000"/>
                </a:schemeClr>
              </a:solidFill>
              <a:latin typeface="楷体" panose="02010609060101010101" pitchFamily="49" charset="-122"/>
              <a:ea typeface="楷体" panose="02010609060101010101" pitchFamily="49" charset="-122"/>
            </a:endParaRPr>
          </a:p>
          <a:p>
            <a:pPr algn="ctr"/>
            <a:r>
              <a:rPr lang="en-US" altLang="zh-CN" sz="2600" b="1" dirty="0">
                <a:solidFill>
                  <a:schemeClr val="tx1">
                    <a:lumMod val="10000"/>
                  </a:schemeClr>
                </a:solidFill>
                <a:latin typeface="楷体" panose="02010609060101010101" pitchFamily="49" charset="-122"/>
                <a:ea typeface="楷体" panose="02010609060101010101" pitchFamily="49" charset="-122"/>
              </a:rPr>
              <a:t>0—99</a:t>
            </a:r>
            <a:endParaRPr lang="zh-CN" altLang="en-US" sz="2600" b="1" dirty="0">
              <a:solidFill>
                <a:schemeClr val="tx1">
                  <a:lumMod val="10000"/>
                </a:schemeClr>
              </a:solidFill>
              <a:latin typeface="楷体" panose="02010609060101010101" pitchFamily="49" charset="-122"/>
              <a:ea typeface="楷体" panose="02010609060101010101" pitchFamily="49" charset="-122"/>
            </a:endParaRPr>
          </a:p>
        </p:txBody>
      </p:sp>
      <p:sp>
        <p:nvSpPr>
          <p:cNvPr id="15" name="矩形 14"/>
          <p:cNvSpPr/>
          <p:nvPr/>
        </p:nvSpPr>
        <p:spPr>
          <a:xfrm>
            <a:off x="1786201" y="4000359"/>
            <a:ext cx="4374917" cy="492443"/>
          </a:xfrm>
          <a:prstGeom prst="rect">
            <a:avLst/>
          </a:prstGeom>
          <a:noFill/>
        </p:spPr>
        <p:txBody>
          <a:bodyPr wrap="none" lIns="91440" tIns="45720" rIns="91440" bIns="45720">
            <a:spAutoFit/>
          </a:bodyPr>
          <a:lstStyle/>
          <a:p>
            <a:pPr algn="ctr"/>
            <a:r>
              <a:rPr lang="zh-CN" altLang="en-US" sz="2600" b="1"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楷体" panose="02010609060101010101" pitchFamily="49" charset="-122"/>
                <a:ea typeface="楷体" panose="02010609060101010101" pitchFamily="49" charset="-122"/>
              </a:rPr>
              <a:t>计算两个</a:t>
            </a:r>
            <a:r>
              <a:rPr lang="en-US" altLang="zh-CN" sz="2600" b="1"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楷体" panose="02010609060101010101" pitchFamily="49" charset="-122"/>
                <a:ea typeface="楷体" panose="02010609060101010101" pitchFamily="49" charset="-122"/>
              </a:rPr>
              <a:t>0—99</a:t>
            </a:r>
            <a:r>
              <a:rPr lang="zh-CN" altLang="en-US" sz="2600" b="1"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楷体" panose="02010609060101010101" pitchFamily="49" charset="-122"/>
                <a:ea typeface="楷体" panose="02010609060101010101" pitchFamily="49" charset="-122"/>
              </a:rPr>
              <a:t>之间整数的和</a:t>
            </a:r>
          </a:p>
        </p:txBody>
      </p:sp>
    </p:spTree>
    <p:extLst>
      <p:ext uri="{BB962C8B-B14F-4D97-AF65-F5344CB8AC3E}">
        <p14:creationId xmlns:p14="http://schemas.microsoft.com/office/powerpoint/2010/main" val="11360631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1785220" y="3645323"/>
            <a:ext cx="948533" cy="721050"/>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加数</a:t>
            </a:r>
          </a:p>
        </p:txBody>
      </p:sp>
      <p:sp>
        <p:nvSpPr>
          <p:cNvPr id="5" name="任意多边形 4"/>
          <p:cNvSpPr/>
          <p:nvPr/>
        </p:nvSpPr>
        <p:spPr>
          <a:xfrm rot="17712715">
            <a:off x="2344563" y="3416340"/>
            <a:ext cx="1143790" cy="17056"/>
          </a:xfrm>
          <a:custGeom>
            <a:avLst/>
            <a:gdLst>
              <a:gd name="connsiteX0" fmla="*/ 0 w 1143790"/>
              <a:gd name="connsiteY0" fmla="*/ 11370 h 22741"/>
              <a:gd name="connsiteX1" fmla="*/ 1143790 w 1143790"/>
              <a:gd name="connsiteY1" fmla="*/ 11370 h 22741"/>
            </a:gdLst>
            <a:ahLst/>
            <a:cxnLst>
              <a:cxn ang="0">
                <a:pos x="connsiteX0" y="connsiteY0"/>
              </a:cxn>
              <a:cxn ang="0">
                <a:pos x="connsiteX1" y="connsiteY1"/>
              </a:cxn>
            </a:cxnLst>
            <a:rect l="l" t="t" r="r" b="b"/>
            <a:pathLst>
              <a:path w="1143790" h="22741">
                <a:moveTo>
                  <a:pt x="0" y="11370"/>
                </a:moveTo>
                <a:lnTo>
                  <a:pt x="1143790"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555999" tIns="-17225" rIns="556001" bIns="-17224"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10" name="任意多边形 9"/>
          <p:cNvSpPr/>
          <p:nvPr/>
        </p:nvSpPr>
        <p:spPr>
          <a:xfrm>
            <a:off x="3099166" y="2699188"/>
            <a:ext cx="948533"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chemeClr val="accent2">
              <a:lumMod val="40000"/>
              <a:lumOff val="60000"/>
            </a:schemeClr>
          </a:solidFill>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数值</a:t>
            </a:r>
          </a:p>
        </p:txBody>
      </p:sp>
      <p:sp>
        <p:nvSpPr>
          <p:cNvPr id="11" name="任意多边形 10"/>
          <p:cNvSpPr/>
          <p:nvPr/>
        </p:nvSpPr>
        <p:spPr>
          <a:xfrm rot="19457599">
            <a:off x="4003780" y="2714280"/>
            <a:ext cx="467249" cy="22741"/>
          </a:xfrm>
          <a:custGeom>
            <a:avLst/>
            <a:gdLst>
              <a:gd name="connsiteX0" fmla="*/ 0 w 622998"/>
              <a:gd name="connsiteY0" fmla="*/ 11370 h 22741"/>
              <a:gd name="connsiteX1" fmla="*/ 622998 w 622998"/>
              <a:gd name="connsiteY1" fmla="*/ 11370 h 22741"/>
            </a:gdLst>
            <a:ahLst/>
            <a:cxnLst>
              <a:cxn ang="0">
                <a:pos x="connsiteX0" y="connsiteY0"/>
              </a:cxn>
              <a:cxn ang="0">
                <a:pos x="connsiteX1" y="connsiteY1"/>
              </a:cxn>
            </a:cxnLst>
            <a:rect l="l" t="t" r="r" b="b"/>
            <a:pathLst>
              <a:path w="622998" h="22741">
                <a:moveTo>
                  <a:pt x="0" y="11370"/>
                </a:moveTo>
                <a:lnTo>
                  <a:pt x="622998"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08623" tIns="-4205" rIns="308625" bIns="-4204"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12" name="任意多边形 11"/>
          <p:cNvSpPr/>
          <p:nvPr/>
        </p:nvSpPr>
        <p:spPr>
          <a:xfrm>
            <a:off x="4427113" y="2227671"/>
            <a:ext cx="948533"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整数</a:t>
            </a:r>
          </a:p>
        </p:txBody>
      </p:sp>
      <p:sp>
        <p:nvSpPr>
          <p:cNvPr id="13" name="任意多边形 12"/>
          <p:cNvSpPr/>
          <p:nvPr/>
        </p:nvSpPr>
        <p:spPr>
          <a:xfrm rot="18289469">
            <a:off x="5122421" y="2171716"/>
            <a:ext cx="885862" cy="17056"/>
          </a:xfrm>
          <a:custGeom>
            <a:avLst/>
            <a:gdLst>
              <a:gd name="connsiteX0" fmla="*/ 0 w 885862"/>
              <a:gd name="connsiteY0" fmla="*/ 11370 h 22741"/>
              <a:gd name="connsiteX1" fmla="*/ 885862 w 885862"/>
              <a:gd name="connsiteY1" fmla="*/ 11370 h 22741"/>
            </a:gdLst>
            <a:ahLst/>
            <a:cxnLst>
              <a:cxn ang="0">
                <a:pos x="connsiteX0" y="connsiteY0"/>
              </a:cxn>
              <a:cxn ang="0">
                <a:pos x="connsiteX1" y="connsiteY1"/>
              </a:cxn>
            </a:cxnLst>
            <a:rect l="l" t="t" r="r" b="b"/>
            <a:pathLst>
              <a:path w="885862" h="22741">
                <a:moveTo>
                  <a:pt x="0" y="11370"/>
                </a:moveTo>
                <a:lnTo>
                  <a:pt x="885862"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33484" tIns="-10776" rIns="433484" bIns="-10777"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14" name="任意多边形 13"/>
          <p:cNvSpPr/>
          <p:nvPr/>
        </p:nvSpPr>
        <p:spPr>
          <a:xfrm>
            <a:off x="5830072" y="1471886"/>
            <a:ext cx="1694255" cy="632355"/>
          </a:xfrm>
          <a:custGeom>
            <a:avLst/>
            <a:gdLst>
              <a:gd name="connsiteX0" fmla="*/ 0 w 1723827"/>
              <a:gd name="connsiteY0" fmla="*/ 63236 h 632355"/>
              <a:gd name="connsiteX1" fmla="*/ 63236 w 1723827"/>
              <a:gd name="connsiteY1" fmla="*/ 0 h 632355"/>
              <a:gd name="connsiteX2" fmla="*/ 1660592 w 1723827"/>
              <a:gd name="connsiteY2" fmla="*/ 0 h 632355"/>
              <a:gd name="connsiteX3" fmla="*/ 1723828 w 1723827"/>
              <a:gd name="connsiteY3" fmla="*/ 63236 h 632355"/>
              <a:gd name="connsiteX4" fmla="*/ 1723827 w 1723827"/>
              <a:gd name="connsiteY4" fmla="*/ 569120 h 632355"/>
              <a:gd name="connsiteX5" fmla="*/ 1660591 w 1723827"/>
              <a:gd name="connsiteY5" fmla="*/ 632356 h 632355"/>
              <a:gd name="connsiteX6" fmla="*/ 63236 w 1723827"/>
              <a:gd name="connsiteY6" fmla="*/ 632355 h 632355"/>
              <a:gd name="connsiteX7" fmla="*/ 0 w 1723827"/>
              <a:gd name="connsiteY7" fmla="*/ 569119 h 632355"/>
              <a:gd name="connsiteX8" fmla="*/ 0 w 1723827"/>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3827" h="632355">
                <a:moveTo>
                  <a:pt x="0" y="63236"/>
                </a:moveTo>
                <a:cubicBezTo>
                  <a:pt x="0" y="28312"/>
                  <a:pt x="28312" y="0"/>
                  <a:pt x="63236" y="0"/>
                </a:cubicBezTo>
                <a:lnTo>
                  <a:pt x="1660592" y="0"/>
                </a:lnTo>
                <a:cubicBezTo>
                  <a:pt x="1695516" y="0"/>
                  <a:pt x="1723828" y="28312"/>
                  <a:pt x="1723828" y="63236"/>
                </a:cubicBezTo>
                <a:cubicBezTo>
                  <a:pt x="1723828" y="231864"/>
                  <a:pt x="1723827" y="400492"/>
                  <a:pt x="1723827" y="569120"/>
                </a:cubicBezTo>
                <a:cubicBezTo>
                  <a:pt x="1723827" y="604044"/>
                  <a:pt x="1695515" y="632356"/>
                  <a:pt x="1660591" y="632356"/>
                </a:cubicBezTo>
                <a:lnTo>
                  <a:pt x="63236" y="632355"/>
                </a:lnTo>
                <a:cubicBezTo>
                  <a:pt x="28312" y="632355"/>
                  <a:pt x="0" y="604043"/>
                  <a:pt x="0" y="569119"/>
                </a:cubicBezTo>
                <a:lnTo>
                  <a:pt x="0" y="63236"/>
                </a:lnTo>
                <a:close/>
              </a:path>
            </a:pathLst>
          </a:custGeom>
          <a:solidFill>
            <a:schemeClr val="accent2">
              <a:lumMod val="40000"/>
              <a:lumOff val="60000"/>
            </a:schemeClr>
          </a:solidFill>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en-US" altLang="zh-CN" sz="2800" b="1" dirty="0">
                <a:solidFill>
                  <a:schemeClr val="tx1"/>
                </a:solidFill>
                <a:latin typeface="楷体" panose="02010609060101010101" pitchFamily="49" charset="-122"/>
                <a:ea typeface="楷体" panose="02010609060101010101" pitchFamily="49" charset="-122"/>
              </a:rPr>
              <a:t>&lt;0 [1]</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16" name="任意多边形 15"/>
          <p:cNvSpPr/>
          <p:nvPr/>
        </p:nvSpPr>
        <p:spPr>
          <a:xfrm rot="21284207">
            <a:off x="5374816" y="2508439"/>
            <a:ext cx="393089" cy="22741"/>
          </a:xfrm>
          <a:custGeom>
            <a:avLst/>
            <a:gdLst>
              <a:gd name="connsiteX0" fmla="*/ 0 w 524118"/>
              <a:gd name="connsiteY0" fmla="*/ 11370 h 22741"/>
              <a:gd name="connsiteX1" fmla="*/ 524118 w 524118"/>
              <a:gd name="connsiteY1" fmla="*/ 11370 h 22741"/>
            </a:gdLst>
            <a:ahLst/>
            <a:cxnLst>
              <a:cxn ang="0">
                <a:pos x="connsiteX0" y="connsiteY0"/>
              </a:cxn>
              <a:cxn ang="0">
                <a:pos x="connsiteX1" y="connsiteY1"/>
              </a:cxn>
            </a:cxnLst>
            <a:rect l="l" t="t" r="r" b="b"/>
            <a:pathLst>
              <a:path w="524118" h="22741">
                <a:moveTo>
                  <a:pt x="0" y="11370"/>
                </a:moveTo>
                <a:lnTo>
                  <a:pt x="524118"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61655" tIns="-1733" rIns="261657" bIns="-1732"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17" name="任意多边形 16"/>
          <p:cNvSpPr/>
          <p:nvPr/>
        </p:nvSpPr>
        <p:spPr>
          <a:xfrm>
            <a:off x="5842088" y="2151017"/>
            <a:ext cx="1682239" cy="632355"/>
          </a:xfrm>
          <a:custGeom>
            <a:avLst/>
            <a:gdLst>
              <a:gd name="connsiteX0" fmla="*/ 0 w 1723827"/>
              <a:gd name="connsiteY0" fmla="*/ 63236 h 632355"/>
              <a:gd name="connsiteX1" fmla="*/ 63236 w 1723827"/>
              <a:gd name="connsiteY1" fmla="*/ 0 h 632355"/>
              <a:gd name="connsiteX2" fmla="*/ 1660592 w 1723827"/>
              <a:gd name="connsiteY2" fmla="*/ 0 h 632355"/>
              <a:gd name="connsiteX3" fmla="*/ 1723828 w 1723827"/>
              <a:gd name="connsiteY3" fmla="*/ 63236 h 632355"/>
              <a:gd name="connsiteX4" fmla="*/ 1723827 w 1723827"/>
              <a:gd name="connsiteY4" fmla="*/ 569120 h 632355"/>
              <a:gd name="connsiteX5" fmla="*/ 1660591 w 1723827"/>
              <a:gd name="connsiteY5" fmla="*/ 632356 h 632355"/>
              <a:gd name="connsiteX6" fmla="*/ 63236 w 1723827"/>
              <a:gd name="connsiteY6" fmla="*/ 632355 h 632355"/>
              <a:gd name="connsiteX7" fmla="*/ 0 w 1723827"/>
              <a:gd name="connsiteY7" fmla="*/ 569119 h 632355"/>
              <a:gd name="connsiteX8" fmla="*/ 0 w 1723827"/>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3827" h="632355">
                <a:moveTo>
                  <a:pt x="0" y="63236"/>
                </a:moveTo>
                <a:cubicBezTo>
                  <a:pt x="0" y="28312"/>
                  <a:pt x="28312" y="0"/>
                  <a:pt x="63236" y="0"/>
                </a:cubicBezTo>
                <a:lnTo>
                  <a:pt x="1660592" y="0"/>
                </a:lnTo>
                <a:cubicBezTo>
                  <a:pt x="1695516" y="0"/>
                  <a:pt x="1723828" y="28312"/>
                  <a:pt x="1723828" y="63236"/>
                </a:cubicBezTo>
                <a:cubicBezTo>
                  <a:pt x="1723828" y="231864"/>
                  <a:pt x="1723827" y="400492"/>
                  <a:pt x="1723827" y="569120"/>
                </a:cubicBezTo>
                <a:cubicBezTo>
                  <a:pt x="1723827" y="604044"/>
                  <a:pt x="1695515" y="632356"/>
                  <a:pt x="1660591" y="632356"/>
                </a:cubicBezTo>
                <a:lnTo>
                  <a:pt x="63236" y="632355"/>
                </a:lnTo>
                <a:cubicBezTo>
                  <a:pt x="28312" y="632355"/>
                  <a:pt x="0" y="604043"/>
                  <a:pt x="0" y="569119"/>
                </a:cubicBezTo>
                <a:lnTo>
                  <a:pt x="0" y="63236"/>
                </a:lnTo>
                <a:close/>
              </a:path>
            </a:pathLst>
          </a:custGeom>
          <a:solidFill>
            <a:schemeClr val="accent2">
              <a:lumMod val="40000"/>
              <a:lumOff val="60000"/>
            </a:schemeClr>
          </a:solidFill>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en-US" altLang="zh-CN" sz="2800" b="1" dirty="0">
                <a:solidFill>
                  <a:schemeClr val="tx1"/>
                </a:solidFill>
                <a:latin typeface="楷体" panose="02010609060101010101" pitchFamily="49" charset="-122"/>
                <a:ea typeface="楷体" panose="02010609060101010101" pitchFamily="49" charset="-122"/>
              </a:rPr>
              <a:t>0—99 [2]</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18" name="任意多边形 17"/>
          <p:cNvSpPr/>
          <p:nvPr/>
        </p:nvSpPr>
        <p:spPr>
          <a:xfrm rot="3015701">
            <a:off x="5156633" y="2858859"/>
            <a:ext cx="841482" cy="17056"/>
          </a:xfrm>
          <a:custGeom>
            <a:avLst/>
            <a:gdLst>
              <a:gd name="connsiteX0" fmla="*/ 0 w 841482"/>
              <a:gd name="connsiteY0" fmla="*/ 11370 h 22741"/>
              <a:gd name="connsiteX1" fmla="*/ 841482 w 841482"/>
              <a:gd name="connsiteY1" fmla="*/ 11370 h 22741"/>
            </a:gdLst>
            <a:ahLst/>
            <a:cxnLst>
              <a:cxn ang="0">
                <a:pos x="connsiteX0" y="connsiteY0"/>
              </a:cxn>
              <a:cxn ang="0">
                <a:pos x="connsiteX1" y="connsiteY1"/>
              </a:cxn>
            </a:cxnLst>
            <a:rect l="l" t="t" r="r" b="b"/>
            <a:pathLst>
              <a:path w="841482" h="22741">
                <a:moveTo>
                  <a:pt x="0" y="11370"/>
                </a:moveTo>
                <a:lnTo>
                  <a:pt x="841482"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12403" tIns="-9668" rIns="412404" bIns="-9666"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19" name="任意多边形 18"/>
          <p:cNvSpPr/>
          <p:nvPr/>
        </p:nvSpPr>
        <p:spPr>
          <a:xfrm>
            <a:off x="5854117" y="2846172"/>
            <a:ext cx="1670210" cy="632355"/>
          </a:xfrm>
          <a:custGeom>
            <a:avLst/>
            <a:gdLst>
              <a:gd name="connsiteX0" fmla="*/ 0 w 1723827"/>
              <a:gd name="connsiteY0" fmla="*/ 63236 h 632355"/>
              <a:gd name="connsiteX1" fmla="*/ 63236 w 1723827"/>
              <a:gd name="connsiteY1" fmla="*/ 0 h 632355"/>
              <a:gd name="connsiteX2" fmla="*/ 1660592 w 1723827"/>
              <a:gd name="connsiteY2" fmla="*/ 0 h 632355"/>
              <a:gd name="connsiteX3" fmla="*/ 1723828 w 1723827"/>
              <a:gd name="connsiteY3" fmla="*/ 63236 h 632355"/>
              <a:gd name="connsiteX4" fmla="*/ 1723827 w 1723827"/>
              <a:gd name="connsiteY4" fmla="*/ 569120 h 632355"/>
              <a:gd name="connsiteX5" fmla="*/ 1660591 w 1723827"/>
              <a:gd name="connsiteY5" fmla="*/ 632356 h 632355"/>
              <a:gd name="connsiteX6" fmla="*/ 63236 w 1723827"/>
              <a:gd name="connsiteY6" fmla="*/ 632355 h 632355"/>
              <a:gd name="connsiteX7" fmla="*/ 0 w 1723827"/>
              <a:gd name="connsiteY7" fmla="*/ 569119 h 632355"/>
              <a:gd name="connsiteX8" fmla="*/ 0 w 1723827"/>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3827" h="632355">
                <a:moveTo>
                  <a:pt x="0" y="63236"/>
                </a:moveTo>
                <a:cubicBezTo>
                  <a:pt x="0" y="28312"/>
                  <a:pt x="28312" y="0"/>
                  <a:pt x="63236" y="0"/>
                </a:cubicBezTo>
                <a:lnTo>
                  <a:pt x="1660592" y="0"/>
                </a:lnTo>
                <a:cubicBezTo>
                  <a:pt x="1695516" y="0"/>
                  <a:pt x="1723828" y="28312"/>
                  <a:pt x="1723828" y="63236"/>
                </a:cubicBezTo>
                <a:cubicBezTo>
                  <a:pt x="1723828" y="231864"/>
                  <a:pt x="1723827" y="400492"/>
                  <a:pt x="1723827" y="569120"/>
                </a:cubicBezTo>
                <a:cubicBezTo>
                  <a:pt x="1723827" y="604044"/>
                  <a:pt x="1695515" y="632356"/>
                  <a:pt x="1660591" y="632356"/>
                </a:cubicBezTo>
                <a:lnTo>
                  <a:pt x="63236" y="632355"/>
                </a:lnTo>
                <a:cubicBezTo>
                  <a:pt x="28312" y="632355"/>
                  <a:pt x="0" y="604043"/>
                  <a:pt x="0" y="569119"/>
                </a:cubicBezTo>
                <a:lnTo>
                  <a:pt x="0" y="63236"/>
                </a:lnTo>
                <a:close/>
              </a:path>
            </a:pathLst>
          </a:custGeom>
          <a:solidFill>
            <a:schemeClr val="accent2">
              <a:lumMod val="40000"/>
              <a:lumOff val="60000"/>
            </a:schemeClr>
          </a:solidFill>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en-US" altLang="zh-CN" sz="2800" b="1" dirty="0">
                <a:solidFill>
                  <a:schemeClr val="tx1"/>
                </a:solidFill>
                <a:latin typeface="楷体" panose="02010609060101010101" pitchFamily="49" charset="-122"/>
                <a:ea typeface="楷体" panose="02010609060101010101" pitchFamily="49" charset="-122"/>
              </a:rPr>
              <a:t>&gt;99 [3]</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20" name="任意多边形 19"/>
          <p:cNvSpPr/>
          <p:nvPr/>
        </p:nvSpPr>
        <p:spPr>
          <a:xfrm rot="2142401">
            <a:off x="4003780" y="3077885"/>
            <a:ext cx="467249" cy="22741"/>
          </a:xfrm>
          <a:custGeom>
            <a:avLst/>
            <a:gdLst>
              <a:gd name="connsiteX0" fmla="*/ 0 w 622998"/>
              <a:gd name="connsiteY0" fmla="*/ 11370 h 22741"/>
              <a:gd name="connsiteX1" fmla="*/ 622998 w 622998"/>
              <a:gd name="connsiteY1" fmla="*/ 11370 h 22741"/>
            </a:gdLst>
            <a:ahLst/>
            <a:cxnLst>
              <a:cxn ang="0">
                <a:pos x="connsiteX0" y="connsiteY0"/>
              </a:cxn>
              <a:cxn ang="0">
                <a:pos x="connsiteX1" y="connsiteY1"/>
              </a:cxn>
            </a:cxnLst>
            <a:rect l="l" t="t" r="r" b="b"/>
            <a:pathLst>
              <a:path w="622998" h="22741">
                <a:moveTo>
                  <a:pt x="0" y="11370"/>
                </a:moveTo>
                <a:lnTo>
                  <a:pt x="622998"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08624" tIns="-4204" rIns="308624" bIns="-4205"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21" name="任意多边形 20"/>
          <p:cNvSpPr/>
          <p:nvPr/>
        </p:nvSpPr>
        <p:spPr>
          <a:xfrm>
            <a:off x="4427113" y="2954880"/>
            <a:ext cx="1152157"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小数 </a:t>
            </a:r>
            <a:r>
              <a:rPr lang="en-US" altLang="zh-CN" sz="2800" b="1" dirty="0">
                <a:solidFill>
                  <a:schemeClr val="tx1"/>
                </a:solidFill>
                <a:latin typeface="楷体" panose="02010609060101010101" pitchFamily="49" charset="-122"/>
                <a:ea typeface="楷体" panose="02010609060101010101" pitchFamily="49" charset="-122"/>
              </a:rPr>
              <a:t>[4]</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22" name="任意多边形 21"/>
          <p:cNvSpPr/>
          <p:nvPr/>
        </p:nvSpPr>
        <p:spPr>
          <a:xfrm rot="4018904">
            <a:off x="2293457" y="4507154"/>
            <a:ext cx="1246002" cy="17056"/>
          </a:xfrm>
          <a:custGeom>
            <a:avLst/>
            <a:gdLst>
              <a:gd name="connsiteX0" fmla="*/ 0 w 1246002"/>
              <a:gd name="connsiteY0" fmla="*/ 11370 h 22741"/>
              <a:gd name="connsiteX1" fmla="*/ 1246002 w 1246002"/>
              <a:gd name="connsiteY1" fmla="*/ 11370 h 22741"/>
            </a:gdLst>
            <a:ahLst/>
            <a:cxnLst>
              <a:cxn ang="0">
                <a:pos x="connsiteX0" y="connsiteY0"/>
              </a:cxn>
              <a:cxn ang="0">
                <a:pos x="connsiteX1" y="connsiteY1"/>
              </a:cxn>
            </a:cxnLst>
            <a:rect l="l" t="t" r="r" b="b"/>
            <a:pathLst>
              <a:path w="1246002" h="22741">
                <a:moveTo>
                  <a:pt x="0" y="11370"/>
                </a:moveTo>
                <a:lnTo>
                  <a:pt x="1246002"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604551" tIns="-19780" rIns="604550" bIns="-19780"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23" name="任意多边形 22"/>
          <p:cNvSpPr/>
          <p:nvPr/>
        </p:nvSpPr>
        <p:spPr>
          <a:xfrm>
            <a:off x="3099166" y="4880815"/>
            <a:ext cx="948533"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chemeClr val="accent2">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非数值</a:t>
            </a:r>
          </a:p>
        </p:txBody>
      </p:sp>
      <p:sp>
        <p:nvSpPr>
          <p:cNvPr id="24" name="任意多边形 23"/>
          <p:cNvSpPr/>
          <p:nvPr/>
        </p:nvSpPr>
        <p:spPr>
          <a:xfrm rot="17692822">
            <a:off x="3636200" y="4535145"/>
            <a:ext cx="1202411" cy="17056"/>
          </a:xfrm>
          <a:custGeom>
            <a:avLst/>
            <a:gdLst>
              <a:gd name="connsiteX0" fmla="*/ 0 w 1202411"/>
              <a:gd name="connsiteY0" fmla="*/ 11370 h 22741"/>
              <a:gd name="connsiteX1" fmla="*/ 1202411 w 1202411"/>
              <a:gd name="connsiteY1" fmla="*/ 11370 h 22741"/>
            </a:gdLst>
            <a:ahLst/>
            <a:cxnLst>
              <a:cxn ang="0">
                <a:pos x="connsiteX0" y="connsiteY0"/>
              </a:cxn>
              <a:cxn ang="0">
                <a:pos x="connsiteX1" y="connsiteY1"/>
              </a:cxn>
            </a:cxnLst>
            <a:rect l="l" t="t" r="r" b="b"/>
            <a:pathLst>
              <a:path w="1202411" h="22741">
                <a:moveTo>
                  <a:pt x="0" y="11370"/>
                </a:moveTo>
                <a:lnTo>
                  <a:pt x="1202411"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583844" tIns="-18689" rIns="583846" bIns="-18691"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25" name="任意多边形 24"/>
          <p:cNvSpPr/>
          <p:nvPr/>
        </p:nvSpPr>
        <p:spPr>
          <a:xfrm>
            <a:off x="4427113" y="3682089"/>
            <a:ext cx="1152157"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字母</a:t>
            </a:r>
            <a:r>
              <a:rPr lang="en-US" altLang="zh-CN" sz="2800" b="1" dirty="0">
                <a:solidFill>
                  <a:schemeClr val="tx1"/>
                </a:solidFill>
                <a:latin typeface="楷体" panose="02010609060101010101" pitchFamily="49" charset="-122"/>
                <a:ea typeface="楷体" panose="02010609060101010101" pitchFamily="49" charset="-122"/>
              </a:rPr>
              <a:t>[5]</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26" name="任意多边形 25"/>
          <p:cNvSpPr/>
          <p:nvPr/>
        </p:nvSpPr>
        <p:spPr>
          <a:xfrm rot="19457599">
            <a:off x="4003780" y="4895908"/>
            <a:ext cx="467249" cy="22741"/>
          </a:xfrm>
          <a:custGeom>
            <a:avLst/>
            <a:gdLst>
              <a:gd name="connsiteX0" fmla="*/ 0 w 622998"/>
              <a:gd name="connsiteY0" fmla="*/ 11370 h 22741"/>
              <a:gd name="connsiteX1" fmla="*/ 622998 w 622998"/>
              <a:gd name="connsiteY1" fmla="*/ 11370 h 22741"/>
            </a:gdLst>
            <a:ahLst/>
            <a:cxnLst>
              <a:cxn ang="0">
                <a:pos x="connsiteX0" y="connsiteY0"/>
              </a:cxn>
              <a:cxn ang="0">
                <a:pos x="connsiteX1" y="connsiteY1"/>
              </a:cxn>
            </a:cxnLst>
            <a:rect l="l" t="t" r="r" b="b"/>
            <a:pathLst>
              <a:path w="622998" h="22741">
                <a:moveTo>
                  <a:pt x="0" y="11370"/>
                </a:moveTo>
                <a:lnTo>
                  <a:pt x="622998"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08624" tIns="-4206" rIns="308624" bIns="-4203"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27" name="任意多边形 26"/>
          <p:cNvSpPr/>
          <p:nvPr/>
        </p:nvSpPr>
        <p:spPr>
          <a:xfrm>
            <a:off x="4427113" y="4475695"/>
            <a:ext cx="1514107"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特殊字符</a:t>
            </a:r>
            <a:r>
              <a:rPr lang="en-US" altLang="zh-CN" sz="2800" b="1" dirty="0">
                <a:solidFill>
                  <a:schemeClr val="tx1"/>
                </a:solidFill>
                <a:latin typeface="楷体" panose="02010609060101010101" pitchFamily="49" charset="-122"/>
                <a:ea typeface="楷体" panose="02010609060101010101" pitchFamily="49" charset="-122"/>
              </a:rPr>
              <a:t>[6]</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28" name="任意多边形 27"/>
          <p:cNvSpPr/>
          <p:nvPr/>
        </p:nvSpPr>
        <p:spPr>
          <a:xfrm rot="2142401">
            <a:off x="4003780" y="5259512"/>
            <a:ext cx="467249" cy="22741"/>
          </a:xfrm>
          <a:custGeom>
            <a:avLst/>
            <a:gdLst>
              <a:gd name="connsiteX0" fmla="*/ 0 w 622998"/>
              <a:gd name="connsiteY0" fmla="*/ 11370 h 22741"/>
              <a:gd name="connsiteX1" fmla="*/ 622998 w 622998"/>
              <a:gd name="connsiteY1" fmla="*/ 11370 h 22741"/>
            </a:gdLst>
            <a:ahLst/>
            <a:cxnLst>
              <a:cxn ang="0">
                <a:pos x="connsiteX0" y="connsiteY0"/>
              </a:cxn>
              <a:cxn ang="0">
                <a:pos x="connsiteX1" y="connsiteY1"/>
              </a:cxn>
            </a:cxnLst>
            <a:rect l="l" t="t" r="r" b="b"/>
            <a:pathLst>
              <a:path w="622998" h="22741">
                <a:moveTo>
                  <a:pt x="0" y="11370"/>
                </a:moveTo>
                <a:lnTo>
                  <a:pt x="622998"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08624" tIns="-4204" rIns="308624" bIns="-4205"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29" name="任意多边形 28"/>
          <p:cNvSpPr/>
          <p:nvPr/>
        </p:nvSpPr>
        <p:spPr>
          <a:xfrm>
            <a:off x="4427113" y="5202904"/>
            <a:ext cx="1152157"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空格</a:t>
            </a:r>
            <a:r>
              <a:rPr lang="en-US" altLang="zh-CN" sz="2800" b="1" dirty="0">
                <a:solidFill>
                  <a:schemeClr val="tx1"/>
                </a:solidFill>
                <a:latin typeface="楷体" panose="02010609060101010101" pitchFamily="49" charset="-122"/>
                <a:ea typeface="楷体" panose="02010609060101010101" pitchFamily="49" charset="-122"/>
              </a:rPr>
              <a:t>[7]</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30" name="任意多边形 29"/>
          <p:cNvSpPr/>
          <p:nvPr/>
        </p:nvSpPr>
        <p:spPr>
          <a:xfrm rot="3907178">
            <a:off x="3636200" y="5625959"/>
            <a:ext cx="1202411" cy="17056"/>
          </a:xfrm>
          <a:custGeom>
            <a:avLst/>
            <a:gdLst>
              <a:gd name="connsiteX0" fmla="*/ 0 w 1202411"/>
              <a:gd name="connsiteY0" fmla="*/ 11370 h 22741"/>
              <a:gd name="connsiteX1" fmla="*/ 1202411 w 1202411"/>
              <a:gd name="connsiteY1" fmla="*/ 11370 h 22741"/>
            </a:gdLst>
            <a:ahLst/>
            <a:cxnLst>
              <a:cxn ang="0">
                <a:pos x="connsiteX0" y="connsiteY0"/>
              </a:cxn>
              <a:cxn ang="0">
                <a:pos x="connsiteX1" y="connsiteY1"/>
              </a:cxn>
            </a:cxnLst>
            <a:rect l="l" t="t" r="r" b="b"/>
            <a:pathLst>
              <a:path w="1202411" h="22741">
                <a:moveTo>
                  <a:pt x="0" y="11370"/>
                </a:moveTo>
                <a:lnTo>
                  <a:pt x="1202411"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583845" tIns="-18691" rIns="583845" bIns="-18689"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31" name="任意多边形 30"/>
          <p:cNvSpPr/>
          <p:nvPr/>
        </p:nvSpPr>
        <p:spPr>
          <a:xfrm>
            <a:off x="4427113" y="5935156"/>
            <a:ext cx="1152157"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空白</a:t>
            </a:r>
            <a:r>
              <a:rPr lang="en-US" altLang="zh-CN" sz="2800" b="1" dirty="0">
                <a:solidFill>
                  <a:schemeClr val="tx1"/>
                </a:solidFill>
                <a:latin typeface="楷体" panose="02010609060101010101" pitchFamily="49" charset="-122"/>
                <a:ea typeface="楷体" panose="02010609060101010101" pitchFamily="49" charset="-122"/>
              </a:rPr>
              <a:t>[8]</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33" name="Rectangle 2"/>
          <p:cNvSpPr>
            <a:spLocks noGrp="1" noChangeArrowheads="1"/>
          </p:cNvSpPr>
          <p:nvPr>
            <p:ph type="title" idx="4294967295"/>
          </p:nvPr>
        </p:nvSpPr>
        <p:spPr>
          <a:xfrm>
            <a:off x="561387" y="764705"/>
            <a:ext cx="8001000" cy="792088"/>
          </a:xfrm>
          <a:prstGeom prst="rect">
            <a:avLst/>
          </a:prstGeom>
        </p:spPr>
        <p:txBody>
          <a:bodyPr/>
          <a:lstStyle/>
          <a:p>
            <a:r>
              <a:rPr lang="en-US" altLang="zh-CN" b="1" dirty="0">
                <a:latin typeface="黑体" pitchFamily="2" charset="-122"/>
                <a:ea typeface="黑体" pitchFamily="2" charset="-122"/>
              </a:rPr>
              <a:t>3.2 </a:t>
            </a:r>
            <a:r>
              <a:rPr lang="zh-CN" altLang="en-US" b="1" dirty="0" smtClean="0">
                <a:latin typeface="黑体" pitchFamily="2" charset="-122"/>
                <a:ea typeface="黑体" pitchFamily="2" charset="-122"/>
              </a:rPr>
              <a:t>等价类测试</a:t>
            </a:r>
            <a:endParaRPr lang="zh-CN" altLang="en-US" b="1" dirty="0">
              <a:latin typeface="黑体" pitchFamily="2" charset="-122"/>
              <a:ea typeface="黑体" pitchFamily="2" charset="-122"/>
            </a:endParaRPr>
          </a:p>
        </p:txBody>
      </p:sp>
    </p:spTree>
    <p:extLst>
      <p:ext uri="{BB962C8B-B14F-4D97-AF65-F5344CB8AC3E}">
        <p14:creationId xmlns:p14="http://schemas.microsoft.com/office/powerpoint/2010/main" val="177974978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2"/>
          <p:cNvSpPr>
            <a:spLocks noGrp="1" noChangeArrowheads="1"/>
          </p:cNvSpPr>
          <p:nvPr>
            <p:ph type="title" idx="4294967295"/>
          </p:nvPr>
        </p:nvSpPr>
        <p:spPr>
          <a:xfrm>
            <a:off x="540188" y="548680"/>
            <a:ext cx="8001000" cy="792088"/>
          </a:xfrm>
          <a:prstGeom prst="rect">
            <a:avLst/>
          </a:prstGeom>
        </p:spPr>
        <p:txBody>
          <a:bodyPr/>
          <a:lstStyle/>
          <a:p>
            <a:r>
              <a:rPr lang="en-US" altLang="zh-CN" b="1" dirty="0">
                <a:latin typeface="黑体" pitchFamily="2" charset="-122"/>
                <a:ea typeface="黑体" pitchFamily="2" charset="-122"/>
              </a:rPr>
              <a:t>3.2 </a:t>
            </a:r>
            <a:r>
              <a:rPr lang="zh-CN" altLang="en-US" b="1" dirty="0" smtClean="0">
                <a:latin typeface="黑体" pitchFamily="2" charset="-122"/>
                <a:ea typeface="黑体" pitchFamily="2" charset="-122"/>
              </a:rPr>
              <a:t>等价类测试</a:t>
            </a:r>
            <a:endParaRPr lang="zh-CN" altLang="en-US" b="1" dirty="0">
              <a:latin typeface="黑体" pitchFamily="2" charset="-122"/>
              <a:ea typeface="黑体" pitchFamily="2" charset="-122"/>
            </a:endParaRPr>
          </a:p>
        </p:txBody>
      </p:sp>
      <p:graphicFrame>
        <p:nvGraphicFramePr>
          <p:cNvPr id="59" name="内容占位符 5"/>
          <p:cNvGraphicFramePr>
            <a:graphicFrameLocks/>
          </p:cNvGraphicFramePr>
          <p:nvPr>
            <p:extLst>
              <p:ext uri="{D42A27DB-BD31-4B8C-83A1-F6EECF244321}">
                <p14:modId xmlns:p14="http://schemas.microsoft.com/office/powerpoint/2010/main" val="3202875090"/>
              </p:ext>
            </p:extLst>
          </p:nvPr>
        </p:nvGraphicFramePr>
        <p:xfrm>
          <a:off x="539552" y="1988840"/>
          <a:ext cx="8229600" cy="4023360"/>
        </p:xfrm>
        <a:graphic>
          <a:graphicData uri="http://schemas.openxmlformats.org/drawingml/2006/table">
            <a:tbl>
              <a:tblPr firstRow="1" bandRow="1">
                <a:tableStyleId>{7DF18680-E054-41AD-8BC1-D1AEF772440D}</a:tableStyleId>
              </a:tblPr>
              <a:tblGrid>
                <a:gridCol w="1515979"/>
                <a:gridCol w="2069432"/>
                <a:gridCol w="1491915"/>
                <a:gridCol w="1459832"/>
                <a:gridCol w="1692442"/>
              </a:tblGrid>
              <a:tr h="370840">
                <a:tc>
                  <a:txBody>
                    <a:bodyPr/>
                    <a:lstStyle/>
                    <a:p>
                      <a:pPr algn="ctr"/>
                      <a:r>
                        <a:rPr lang="zh-CN" altLang="en-US" sz="2400" dirty="0" smtClean="0">
                          <a:solidFill>
                            <a:schemeClr val="tx1"/>
                          </a:solidFill>
                        </a:rPr>
                        <a:t>用例编号</a:t>
                      </a:r>
                      <a:endParaRPr lang="zh-CN" altLang="en-US" sz="2400" dirty="0">
                        <a:solidFill>
                          <a:schemeClr val="tx1"/>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smtClean="0">
                          <a:solidFill>
                            <a:schemeClr val="tx1"/>
                          </a:solidFill>
                        </a:rPr>
                        <a:t>所属等价类</a:t>
                      </a:r>
                      <a:endParaRPr lang="zh-CN" altLang="en-US" sz="2400" dirty="0">
                        <a:solidFill>
                          <a:schemeClr val="tx1"/>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dirty="0" smtClean="0">
                          <a:solidFill>
                            <a:schemeClr val="tx1"/>
                          </a:solidFill>
                        </a:rPr>
                        <a:t>加数</a:t>
                      </a:r>
                      <a:r>
                        <a:rPr lang="en-US" altLang="zh-CN" sz="2400" dirty="0" smtClean="0">
                          <a:solidFill>
                            <a:schemeClr val="tx1"/>
                          </a:solidFill>
                        </a:rPr>
                        <a:t>1</a:t>
                      </a:r>
                      <a:endParaRPr lang="zh-CN" altLang="en-US" sz="2400" dirty="0" smtClean="0">
                        <a:solidFill>
                          <a:schemeClr val="tx1"/>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smtClean="0">
                          <a:solidFill>
                            <a:schemeClr val="tx1"/>
                          </a:solidFill>
                        </a:rPr>
                        <a:t>加数</a:t>
                      </a:r>
                      <a:r>
                        <a:rPr lang="en-US" altLang="zh-CN" sz="2400" dirty="0" smtClean="0">
                          <a:solidFill>
                            <a:schemeClr val="tx1"/>
                          </a:solidFill>
                        </a:rPr>
                        <a:t>2</a:t>
                      </a:r>
                      <a:endParaRPr lang="zh-CN" altLang="en-US" sz="2400" dirty="0">
                        <a:solidFill>
                          <a:schemeClr val="tx1"/>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smtClean="0">
                          <a:solidFill>
                            <a:schemeClr val="tx1"/>
                          </a:solidFill>
                        </a:rPr>
                        <a:t>和</a:t>
                      </a:r>
                      <a:endParaRPr lang="zh-CN" altLang="en-US" sz="2400" dirty="0">
                        <a:solidFill>
                          <a:schemeClr val="tx1"/>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sz="2000" dirty="0" smtClean="0"/>
                        <a:t>1</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US" altLang="zh-CN" sz="2000" dirty="0" smtClean="0"/>
                        <a:t>2</a:t>
                      </a:r>
                      <a:r>
                        <a:rPr lang="zh-CN" altLang="en-US" sz="2000" dirty="0" smtClean="0"/>
                        <a:t>（有效等价类）</a:t>
                      </a:r>
                      <a:endParaRPr lang="zh-CN" altLang="en-US" sz="2000" dirty="0">
                        <a:solidFill>
                          <a:schemeClr val="tx1">
                            <a:lumMod val="10000"/>
                          </a:schemeClr>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US" altLang="zh-CN" sz="2000" dirty="0" smtClean="0"/>
                        <a:t>3</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US" altLang="zh-CN" sz="2000" dirty="0" smtClean="0"/>
                        <a:t>40</a:t>
                      </a:r>
                      <a:endParaRPr lang="zh-CN" altLang="en-US" sz="2000" dirty="0">
                        <a:solidFill>
                          <a:schemeClr val="tx1">
                            <a:lumMod val="10000"/>
                          </a:schemeClr>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US" altLang="zh-CN" sz="2000" dirty="0" smtClean="0"/>
                        <a:t>43</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370840">
                <a:tc>
                  <a:txBody>
                    <a:bodyPr/>
                    <a:lstStyle/>
                    <a:p>
                      <a:pPr algn="ctr"/>
                      <a:r>
                        <a:rPr lang="en-US" altLang="zh-CN" sz="2000" dirty="0" smtClean="0"/>
                        <a:t>2</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1</a:t>
                      </a:r>
                      <a:r>
                        <a:rPr lang="zh-CN" altLang="en-US" sz="2000" dirty="0" smtClean="0"/>
                        <a:t>（无效等价类）</a:t>
                      </a:r>
                      <a:endParaRPr lang="zh-CN" altLang="en-US" sz="2000" dirty="0">
                        <a:solidFill>
                          <a:srgbClr val="FF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0</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-1</a:t>
                      </a:r>
                      <a:endParaRPr lang="zh-CN" altLang="en-US" sz="2000" dirty="0">
                        <a:solidFill>
                          <a:schemeClr val="tx1">
                            <a:lumMod val="10000"/>
                          </a:schemeClr>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7">
                  <a:txBody>
                    <a:bodyPr/>
                    <a:lstStyle/>
                    <a:p>
                      <a:pPr algn="l"/>
                      <a:endParaRPr lang="en-US" altLang="zh-CN" sz="2000" dirty="0" smtClean="0"/>
                    </a:p>
                    <a:p>
                      <a:pPr algn="l"/>
                      <a:endParaRPr lang="en-US" altLang="zh-CN" sz="2000" dirty="0" smtClean="0"/>
                    </a:p>
                    <a:p>
                      <a:pPr algn="l"/>
                      <a:endParaRPr lang="en-US" altLang="zh-CN" sz="2000" dirty="0" smtClean="0"/>
                    </a:p>
                    <a:p>
                      <a:pPr algn="l"/>
                      <a:r>
                        <a:rPr lang="zh-CN" altLang="en-US" sz="2000" dirty="0" smtClean="0"/>
                        <a:t>提示“请输入</a:t>
                      </a:r>
                      <a:r>
                        <a:rPr lang="en-US" altLang="zh-CN" sz="2000" dirty="0" smtClean="0"/>
                        <a:t>1—100</a:t>
                      </a:r>
                      <a:r>
                        <a:rPr lang="zh-CN" altLang="en-US" sz="2000" dirty="0" smtClean="0"/>
                        <a:t>之间的整数”</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sz="2000" dirty="0" smtClean="0"/>
                        <a:t>3</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3</a:t>
                      </a:r>
                      <a:r>
                        <a:rPr lang="zh-CN" altLang="en-US" sz="2000" dirty="0" smtClean="0"/>
                        <a:t>（无效等价类）</a:t>
                      </a:r>
                      <a:endParaRPr lang="zh-CN" altLang="en-US" sz="2000" dirty="0">
                        <a:solidFill>
                          <a:srgbClr val="FF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110</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101</a:t>
                      </a:r>
                      <a:endParaRPr lang="zh-CN" altLang="en-US" sz="2000" dirty="0">
                        <a:solidFill>
                          <a:schemeClr val="tx1">
                            <a:lumMod val="10000"/>
                          </a:schemeClr>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vMerge="1">
                  <a:txBody>
                    <a:bodyPr/>
                    <a:lstStyle/>
                    <a:p>
                      <a:pPr algn="l"/>
                      <a:endParaRPr lang="zh-CN" altLang="en-US" sz="2000" dirty="0">
                        <a:solidFill>
                          <a:sysClr val="windowText" lastClr="000000"/>
                        </a:solidFill>
                      </a:endParaRPr>
                    </a:p>
                  </a:txBody>
                  <a:tcPr/>
                </a:tc>
              </a:tr>
              <a:tr h="370840">
                <a:tc>
                  <a:txBody>
                    <a:bodyPr/>
                    <a:lstStyle/>
                    <a:p>
                      <a:pPr algn="ctr"/>
                      <a:r>
                        <a:rPr lang="en-US" altLang="zh-CN" sz="2000" dirty="0" smtClean="0"/>
                        <a:t>4</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4</a:t>
                      </a:r>
                      <a:r>
                        <a:rPr lang="zh-CN" altLang="en-US" sz="2000" dirty="0" smtClean="0"/>
                        <a:t>（无效等价类）</a:t>
                      </a:r>
                      <a:endParaRPr lang="zh-CN" altLang="en-US" sz="2000" dirty="0">
                        <a:solidFill>
                          <a:srgbClr val="FF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1.2</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3.2</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zh-CN" altLang="en-US" sz="2000" dirty="0">
                        <a:solidFill>
                          <a:sysClr val="windowText" lastClr="000000"/>
                        </a:solidFill>
                      </a:endParaRPr>
                    </a:p>
                  </a:txBody>
                  <a:tcPr/>
                </a:tc>
              </a:tr>
              <a:tr h="370840">
                <a:tc>
                  <a:txBody>
                    <a:bodyPr/>
                    <a:lstStyle/>
                    <a:p>
                      <a:pPr algn="ctr"/>
                      <a:r>
                        <a:rPr lang="en-US" altLang="zh-CN" sz="2000" dirty="0" smtClean="0"/>
                        <a:t>5</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5</a:t>
                      </a:r>
                      <a:r>
                        <a:rPr lang="zh-CN" altLang="en-US" sz="2000" dirty="0" smtClean="0"/>
                        <a:t>（无效等价类）</a:t>
                      </a:r>
                      <a:endParaRPr lang="zh-CN" altLang="en-US" sz="2000" dirty="0">
                        <a:solidFill>
                          <a:srgbClr val="FF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A</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B</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vMerge="1">
                  <a:txBody>
                    <a:bodyPr/>
                    <a:lstStyle/>
                    <a:p>
                      <a:pPr algn="ctr"/>
                      <a:endParaRPr lang="zh-CN" altLang="en-US" sz="2000" dirty="0">
                        <a:solidFill>
                          <a:sysClr val="windowText" lastClr="000000"/>
                        </a:solidFill>
                      </a:endParaRPr>
                    </a:p>
                  </a:txBody>
                  <a:tcPr/>
                </a:tc>
              </a:tr>
              <a:tr h="370840">
                <a:tc>
                  <a:txBody>
                    <a:bodyPr/>
                    <a:lstStyle/>
                    <a:p>
                      <a:pPr algn="ctr"/>
                      <a:r>
                        <a:rPr lang="en-US" altLang="zh-CN" sz="2000" dirty="0" smtClean="0"/>
                        <a:t>6</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6</a:t>
                      </a:r>
                      <a:r>
                        <a:rPr lang="zh-CN" altLang="en-US" sz="2000" dirty="0" smtClean="0"/>
                        <a:t>（无效等价类）</a:t>
                      </a:r>
                      <a:endParaRPr lang="zh-CN" altLang="en-US" sz="2000" dirty="0">
                        <a:solidFill>
                          <a:srgbClr val="FF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zh-CN" altLang="en-US" sz="2000" dirty="0">
                        <a:solidFill>
                          <a:sysClr val="windowText" lastClr="000000"/>
                        </a:solidFill>
                      </a:endParaRPr>
                    </a:p>
                  </a:txBody>
                  <a:tcPr/>
                </a:tc>
              </a:tr>
              <a:tr h="370840">
                <a:tc>
                  <a:txBody>
                    <a:bodyPr/>
                    <a:lstStyle/>
                    <a:p>
                      <a:pPr algn="ctr"/>
                      <a:r>
                        <a:rPr lang="en-US" altLang="zh-CN" sz="2000" dirty="0" smtClean="0"/>
                        <a:t>7</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7</a:t>
                      </a:r>
                      <a:r>
                        <a:rPr lang="zh-CN" altLang="en-US" sz="2000" dirty="0" smtClean="0"/>
                        <a:t>（无效等价类）</a:t>
                      </a:r>
                      <a:endParaRPr lang="zh-CN" altLang="en-US" sz="2000" dirty="0">
                        <a:solidFill>
                          <a:srgbClr val="FF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zh-CN" altLang="en-US" sz="2000" dirty="0" smtClean="0"/>
                        <a:t>空格</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zh-CN" altLang="en-US" sz="2000" dirty="0" smtClean="0"/>
                        <a:t>空格</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vMerge="1">
                  <a:txBody>
                    <a:bodyPr/>
                    <a:lstStyle/>
                    <a:p>
                      <a:pPr algn="ctr"/>
                      <a:endParaRPr lang="zh-CN" altLang="en-US" sz="2000" dirty="0">
                        <a:solidFill>
                          <a:sysClr val="windowText" lastClr="000000"/>
                        </a:solidFill>
                      </a:endParaRPr>
                    </a:p>
                  </a:txBody>
                  <a:tcPr/>
                </a:tc>
              </a:tr>
              <a:tr h="370840">
                <a:tc>
                  <a:txBody>
                    <a:bodyPr/>
                    <a:lstStyle/>
                    <a:p>
                      <a:pPr algn="ctr"/>
                      <a:r>
                        <a:rPr lang="en-US" altLang="zh-CN" sz="2000" dirty="0" smtClean="0"/>
                        <a:t>8</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8</a:t>
                      </a:r>
                      <a:r>
                        <a:rPr lang="zh-CN" altLang="en-US" sz="2000" dirty="0" smtClean="0"/>
                        <a:t>（无效等价类）</a:t>
                      </a:r>
                      <a:endParaRPr lang="zh-CN" altLang="en-US" sz="2000" dirty="0">
                        <a:solidFill>
                          <a:srgbClr val="FF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zh-CN" altLang="en-US" sz="2000" dirty="0">
                        <a:solidFill>
                          <a:sysClr val="windowText" lastClr="000000"/>
                        </a:solidFill>
                      </a:endParaRPr>
                    </a:p>
                  </a:txBody>
                  <a:tcPr/>
                </a:tc>
              </a:tr>
              <a:tr h="370840">
                <a:tc>
                  <a:txBody>
                    <a:bodyPr/>
                    <a:lstStyle/>
                    <a:p>
                      <a:pPr algn="ctr"/>
                      <a:r>
                        <a:rPr lang="en-US" altLang="zh-CN" sz="2000" dirty="0" smtClean="0"/>
                        <a:t>……</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bl>
          </a:graphicData>
        </a:graphic>
      </p:graphicFrame>
    </p:spTree>
    <p:extLst>
      <p:ext uri="{BB962C8B-B14F-4D97-AF65-F5344CB8AC3E}">
        <p14:creationId xmlns:p14="http://schemas.microsoft.com/office/powerpoint/2010/main" val="24104151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a:spLocks noGrp="1"/>
          </p:cNvSpPr>
          <p:nvPr>
            <p:ph type="title" idx="4294967295"/>
          </p:nvPr>
        </p:nvSpPr>
        <p:spPr/>
        <p:txBody>
          <a:bodyPr>
            <a:normAutofit/>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等价类测试</a:t>
            </a:r>
            <a:endParaRPr lang="zh-CN" altLang="en-US"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204864"/>
            <a:ext cx="7741961" cy="3231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79698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811486"/>
            <a:ext cx="7666037" cy="4641850"/>
          </a:xfrm>
        </p:spPr>
        <p:txBody>
          <a:bodyPr/>
          <a:lstStyle/>
          <a:p>
            <a:r>
              <a:rPr lang="zh-CN" altLang="en-US" sz="2800" b="1" dirty="0">
                <a:latin typeface="+mn-ea"/>
              </a:rPr>
              <a:t>某酒水销售公司指派销售员销售各种酒水，其中白酒、红酒和啤酒的单价分别为</a:t>
            </a:r>
            <a:r>
              <a:rPr lang="en-US" altLang="en-US" sz="2800" b="1" dirty="0">
                <a:latin typeface="+mn-ea"/>
              </a:rPr>
              <a:t>168</a:t>
            </a:r>
            <a:r>
              <a:rPr lang="zh-CN" altLang="en-US" sz="2800" b="1" dirty="0">
                <a:latin typeface="+mn-ea"/>
              </a:rPr>
              <a:t>元</a:t>
            </a:r>
            <a:r>
              <a:rPr lang="en-US" altLang="en-US" sz="2800" b="1" dirty="0">
                <a:latin typeface="+mn-ea"/>
              </a:rPr>
              <a:t>/</a:t>
            </a:r>
            <a:r>
              <a:rPr lang="zh-CN" altLang="en-US" sz="2800" b="1" dirty="0">
                <a:latin typeface="+mn-ea"/>
              </a:rPr>
              <a:t>瓶、 </a:t>
            </a:r>
            <a:r>
              <a:rPr lang="en-US" altLang="en-US" sz="2800" b="1" dirty="0">
                <a:latin typeface="+mn-ea"/>
              </a:rPr>
              <a:t>120</a:t>
            </a:r>
            <a:r>
              <a:rPr lang="zh-CN" altLang="en-US" sz="2800" b="1" dirty="0">
                <a:latin typeface="+mn-ea"/>
              </a:rPr>
              <a:t>元</a:t>
            </a:r>
            <a:r>
              <a:rPr lang="en-US" altLang="en-US" sz="2800" b="1" dirty="0">
                <a:latin typeface="+mn-ea"/>
              </a:rPr>
              <a:t>/</a:t>
            </a:r>
            <a:r>
              <a:rPr lang="zh-CN" altLang="en-US" sz="2800" b="1" dirty="0">
                <a:latin typeface="+mn-ea"/>
              </a:rPr>
              <a:t>瓶、</a:t>
            </a:r>
            <a:r>
              <a:rPr lang="en-US" altLang="en-US" sz="2800" b="1" dirty="0">
                <a:latin typeface="+mn-ea"/>
              </a:rPr>
              <a:t>5</a:t>
            </a:r>
            <a:r>
              <a:rPr lang="zh-CN" altLang="en-US" sz="2800" b="1" dirty="0">
                <a:latin typeface="+mn-ea"/>
              </a:rPr>
              <a:t>元</a:t>
            </a:r>
            <a:r>
              <a:rPr lang="en-US" altLang="en-US" sz="2800" b="1" dirty="0">
                <a:latin typeface="+mn-ea"/>
              </a:rPr>
              <a:t>/</a:t>
            </a:r>
            <a:r>
              <a:rPr lang="zh-CN" altLang="en-US" sz="2800" b="1" dirty="0">
                <a:latin typeface="+mn-ea"/>
              </a:rPr>
              <a:t>瓶。</a:t>
            </a:r>
            <a:endParaRPr lang="en-US" altLang="zh-CN" sz="2800" b="1" dirty="0">
              <a:latin typeface="+mn-ea"/>
            </a:endParaRPr>
          </a:p>
          <a:p>
            <a:r>
              <a:rPr lang="zh-CN" altLang="en-US" sz="2800" b="1" dirty="0">
                <a:latin typeface="+mn-ea"/>
              </a:rPr>
              <a:t>每个销售员，白酒每月的最高供应量为</a:t>
            </a:r>
            <a:r>
              <a:rPr lang="en-US" altLang="en-US" sz="2800" b="1" dirty="0">
                <a:latin typeface="+mn-ea"/>
              </a:rPr>
              <a:t>5000</a:t>
            </a:r>
            <a:r>
              <a:rPr lang="zh-CN" altLang="en-US" sz="2800" b="1" dirty="0">
                <a:latin typeface="+mn-ea"/>
              </a:rPr>
              <a:t>瓶，红酒为</a:t>
            </a:r>
            <a:r>
              <a:rPr lang="en-US" altLang="en-US" sz="2800" b="1" dirty="0">
                <a:latin typeface="+mn-ea"/>
              </a:rPr>
              <a:t>3000</a:t>
            </a:r>
            <a:r>
              <a:rPr lang="zh-CN" altLang="en-US" sz="2800" b="1" dirty="0">
                <a:latin typeface="+mn-ea"/>
              </a:rPr>
              <a:t>瓶，啤酒为</a:t>
            </a:r>
            <a:r>
              <a:rPr lang="en-US" altLang="en-US" sz="2800" b="1" dirty="0">
                <a:latin typeface="+mn-ea"/>
              </a:rPr>
              <a:t>30000</a:t>
            </a:r>
            <a:r>
              <a:rPr lang="zh-CN" altLang="en-US" sz="2800" b="1" dirty="0">
                <a:latin typeface="+mn-ea"/>
              </a:rPr>
              <a:t>瓶</a:t>
            </a:r>
            <a:endParaRPr lang="en-US" altLang="zh-CN" sz="2800" b="1" dirty="0">
              <a:latin typeface="+mn-ea"/>
            </a:endParaRPr>
          </a:p>
          <a:p>
            <a:r>
              <a:rPr lang="zh-CN" altLang="en-US" sz="2800" b="1" dirty="0">
                <a:latin typeface="+mn-ea"/>
              </a:rPr>
              <a:t>各销售员每月至少需售出白酒</a:t>
            </a:r>
            <a:r>
              <a:rPr lang="en-US" altLang="en-US" sz="2800" b="1" dirty="0">
                <a:latin typeface="+mn-ea"/>
              </a:rPr>
              <a:t>50</a:t>
            </a:r>
            <a:r>
              <a:rPr lang="zh-CN" altLang="en-US" sz="2800" b="1" dirty="0">
                <a:latin typeface="+mn-ea"/>
              </a:rPr>
              <a:t>瓶，红酒</a:t>
            </a:r>
            <a:r>
              <a:rPr lang="en-US" altLang="en-US" sz="2800" b="1" dirty="0">
                <a:latin typeface="+mn-ea"/>
              </a:rPr>
              <a:t>30</a:t>
            </a:r>
            <a:r>
              <a:rPr lang="zh-CN" altLang="en-US" sz="2800" b="1" dirty="0">
                <a:latin typeface="+mn-ea"/>
              </a:rPr>
              <a:t>瓶，啤酒</a:t>
            </a:r>
            <a:r>
              <a:rPr lang="en-US" altLang="en-US" sz="2800" b="1" dirty="0">
                <a:latin typeface="+mn-ea"/>
              </a:rPr>
              <a:t>300</a:t>
            </a:r>
            <a:r>
              <a:rPr lang="zh-CN" altLang="en-US" sz="2800" b="1" dirty="0">
                <a:latin typeface="+mn-ea"/>
              </a:rPr>
              <a:t>瓶</a:t>
            </a:r>
            <a:endParaRPr lang="en-US" altLang="zh-CN" sz="2800" b="1" dirty="0">
              <a:latin typeface="+mn-ea"/>
            </a:endParaRPr>
          </a:p>
          <a:p>
            <a:r>
              <a:rPr lang="zh-CN" altLang="en-US" sz="2800" b="1" dirty="0">
                <a:latin typeface="+mn-ea"/>
              </a:rPr>
              <a:t>月末，各销售员向酒水销售公司上报他所在区域的销售业绩，酒水销售公司根据其销售额计算该销售员的佣金，并作为奖金发放</a:t>
            </a:r>
          </a:p>
          <a:p>
            <a:endParaRPr lang="zh-CN" altLang="en-US" sz="2800" dirty="0"/>
          </a:p>
        </p:txBody>
      </p:sp>
      <p:sp>
        <p:nvSpPr>
          <p:cNvPr id="4" name="标题 3"/>
          <p:cNvSpPr>
            <a:spLocks noGrp="1"/>
          </p:cNvSpPr>
          <p:nvPr>
            <p:ph type="title" idx="4294967295"/>
          </p:nvPr>
        </p:nvSpPr>
        <p:spPr>
          <a:xfrm>
            <a:off x="611560" y="980728"/>
            <a:ext cx="7128792" cy="407988"/>
          </a:xfrm>
        </p:spPr>
        <p:txBody>
          <a:bodyPr/>
          <a:lstStyle/>
          <a:p>
            <a:r>
              <a:rPr lang="en-US" altLang="zh-CN" b="1" dirty="0">
                <a:latin typeface="黑体" pitchFamily="2" charset="-122"/>
                <a:ea typeface="黑体" pitchFamily="2" charset="-122"/>
              </a:rPr>
              <a:t>3.2 </a:t>
            </a:r>
            <a:r>
              <a:rPr lang="zh-CN" altLang="en-US" b="1" dirty="0" smtClean="0">
                <a:latin typeface="黑体" pitchFamily="2" charset="-122"/>
                <a:ea typeface="黑体" pitchFamily="2" charset="-122"/>
              </a:rPr>
              <a:t>输出域的等价类</a:t>
            </a:r>
            <a:endParaRPr lang="zh-CN" altLang="en-US" dirty="0"/>
          </a:p>
        </p:txBody>
      </p:sp>
    </p:spTree>
    <p:extLst>
      <p:ext uri="{BB962C8B-B14F-4D97-AF65-F5344CB8AC3E}">
        <p14:creationId xmlns:p14="http://schemas.microsoft.com/office/powerpoint/2010/main" val="38316490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988840"/>
            <a:ext cx="7666037" cy="4641850"/>
          </a:xfrm>
        </p:spPr>
        <p:txBody>
          <a:bodyPr/>
          <a:lstStyle/>
          <a:p>
            <a:r>
              <a:rPr lang="zh-CN" altLang="en-US" sz="2800" b="1" dirty="0">
                <a:latin typeface="+mn-ea"/>
              </a:rPr>
              <a:t>销售员的佣金计算方法如下：</a:t>
            </a:r>
          </a:p>
          <a:p>
            <a:pPr lvl="1"/>
            <a:r>
              <a:rPr lang="en-US" altLang="en-US" sz="2200" b="1" dirty="0">
                <a:solidFill>
                  <a:srgbClr val="0000FF"/>
                </a:solidFill>
                <a:ea typeface="华文新魏" pitchFamily="2" charset="-122"/>
              </a:rPr>
              <a:t>2</a:t>
            </a:r>
            <a:r>
              <a:rPr lang="zh-CN" altLang="en-US" sz="2200" b="1" dirty="0">
                <a:solidFill>
                  <a:srgbClr val="0000FF"/>
                </a:solidFill>
                <a:ea typeface="华文新魏" pitchFamily="2" charset="-122"/>
              </a:rPr>
              <a:t>万元以下</a:t>
            </a:r>
            <a:r>
              <a:rPr lang="en-US" altLang="en-US" sz="2200" b="1" dirty="0">
                <a:solidFill>
                  <a:srgbClr val="0000FF"/>
                </a:solidFill>
                <a:ea typeface="华文新魏" pitchFamily="2" charset="-122"/>
              </a:rPr>
              <a:t>(</a:t>
            </a:r>
            <a:r>
              <a:rPr lang="zh-CN" altLang="en-US" sz="2200" b="1" dirty="0">
                <a:solidFill>
                  <a:srgbClr val="0000FF"/>
                </a:solidFill>
                <a:ea typeface="华文新魏" pitchFamily="2" charset="-122"/>
              </a:rPr>
              <a:t>含</a:t>
            </a:r>
            <a:r>
              <a:rPr lang="en-US" altLang="en-US" sz="2200" b="1" dirty="0">
                <a:solidFill>
                  <a:srgbClr val="0000FF"/>
                </a:solidFill>
                <a:ea typeface="华文新魏" pitchFamily="2" charset="-122"/>
              </a:rPr>
              <a:t>)</a:t>
            </a:r>
            <a:r>
              <a:rPr lang="zh-CN" altLang="en-US" sz="2200" b="1" dirty="0" smtClean="0">
                <a:solidFill>
                  <a:srgbClr val="0000FF"/>
                </a:solidFill>
                <a:ea typeface="华文新魏" pitchFamily="2" charset="-122"/>
              </a:rPr>
              <a:t>：</a:t>
            </a:r>
            <a:r>
              <a:rPr lang="en-US" altLang="zh-CN" sz="2200" b="1" dirty="0" smtClean="0">
                <a:solidFill>
                  <a:srgbClr val="0000FF"/>
                </a:solidFill>
                <a:ea typeface="华文新魏" pitchFamily="2" charset="-122"/>
              </a:rPr>
              <a:t>0.5</a:t>
            </a:r>
            <a:r>
              <a:rPr lang="en-US" altLang="en-US" sz="2200" b="1" dirty="0" smtClean="0">
                <a:solidFill>
                  <a:srgbClr val="0000FF"/>
                </a:solidFill>
                <a:ea typeface="华文新魏" pitchFamily="2" charset="-122"/>
              </a:rPr>
              <a:t>%</a:t>
            </a:r>
            <a:r>
              <a:rPr lang="zh-CN" altLang="en-US" sz="2200" b="1" dirty="0">
                <a:solidFill>
                  <a:srgbClr val="0000FF"/>
                </a:solidFill>
                <a:ea typeface="华文新魏" pitchFamily="2" charset="-122"/>
              </a:rPr>
              <a:t>；</a:t>
            </a:r>
          </a:p>
          <a:p>
            <a:pPr lvl="1"/>
            <a:r>
              <a:rPr lang="en-US" altLang="en-US" sz="2200" b="1" dirty="0">
                <a:solidFill>
                  <a:srgbClr val="0000FF"/>
                </a:solidFill>
                <a:ea typeface="华文新魏" pitchFamily="2" charset="-122"/>
              </a:rPr>
              <a:t>2</a:t>
            </a:r>
            <a:r>
              <a:rPr lang="zh-CN" altLang="en-US" sz="2200" b="1" dirty="0">
                <a:solidFill>
                  <a:srgbClr val="0000FF"/>
                </a:solidFill>
                <a:ea typeface="华文新魏" pitchFamily="2" charset="-122"/>
              </a:rPr>
              <a:t>万元</a:t>
            </a:r>
            <a:r>
              <a:rPr lang="en-US" altLang="en-US" sz="2200" b="1" dirty="0">
                <a:solidFill>
                  <a:srgbClr val="0000FF"/>
                </a:solidFill>
                <a:ea typeface="华文新魏" pitchFamily="2" charset="-122"/>
              </a:rPr>
              <a:t>(</a:t>
            </a:r>
            <a:r>
              <a:rPr lang="zh-CN" altLang="en-US" sz="2200" b="1" dirty="0">
                <a:solidFill>
                  <a:srgbClr val="0000FF"/>
                </a:solidFill>
                <a:ea typeface="华文新魏" pitchFamily="2" charset="-122"/>
              </a:rPr>
              <a:t>不含</a:t>
            </a:r>
            <a:r>
              <a:rPr lang="en-US" altLang="en-US" sz="2200" b="1" dirty="0">
                <a:solidFill>
                  <a:srgbClr val="0000FF"/>
                </a:solidFill>
                <a:ea typeface="华文新魏" pitchFamily="2" charset="-122"/>
              </a:rPr>
              <a:t>)</a:t>
            </a:r>
            <a:r>
              <a:rPr lang="zh-CN" altLang="en-US" sz="2200" b="1" dirty="0">
                <a:solidFill>
                  <a:srgbClr val="0000FF"/>
                </a:solidFill>
                <a:ea typeface="华文新魏" pitchFamily="2" charset="-122"/>
              </a:rPr>
              <a:t>～</a:t>
            </a:r>
            <a:r>
              <a:rPr lang="en-US" altLang="en-US" sz="2200" b="1" dirty="0">
                <a:solidFill>
                  <a:srgbClr val="0000FF"/>
                </a:solidFill>
                <a:ea typeface="华文新魏" pitchFamily="2" charset="-122"/>
              </a:rPr>
              <a:t>4.5</a:t>
            </a:r>
            <a:r>
              <a:rPr lang="zh-CN" altLang="en-US" sz="2200" b="1" dirty="0">
                <a:solidFill>
                  <a:srgbClr val="0000FF"/>
                </a:solidFill>
                <a:ea typeface="华文新魏" pitchFamily="2" charset="-122"/>
              </a:rPr>
              <a:t>万元</a:t>
            </a:r>
            <a:r>
              <a:rPr lang="en-US" altLang="en-US" sz="2200" b="1" dirty="0">
                <a:solidFill>
                  <a:srgbClr val="0000FF"/>
                </a:solidFill>
                <a:ea typeface="华文新魏" pitchFamily="2" charset="-122"/>
              </a:rPr>
              <a:t>(</a:t>
            </a:r>
            <a:r>
              <a:rPr lang="zh-CN" altLang="en-US" sz="2200" b="1" dirty="0">
                <a:solidFill>
                  <a:srgbClr val="0000FF"/>
                </a:solidFill>
                <a:ea typeface="华文新魏" pitchFamily="2" charset="-122"/>
              </a:rPr>
              <a:t>含</a:t>
            </a:r>
            <a:r>
              <a:rPr lang="en-US" altLang="en-US" sz="2200" b="1" dirty="0">
                <a:solidFill>
                  <a:srgbClr val="0000FF"/>
                </a:solidFill>
                <a:ea typeface="华文新魏" pitchFamily="2" charset="-122"/>
              </a:rPr>
              <a:t>)</a:t>
            </a:r>
            <a:r>
              <a:rPr lang="zh-CN" altLang="en-US" sz="2200" b="1" dirty="0">
                <a:solidFill>
                  <a:srgbClr val="0000FF"/>
                </a:solidFill>
                <a:ea typeface="华文新魏" pitchFamily="2" charset="-122"/>
              </a:rPr>
              <a:t>：</a:t>
            </a:r>
            <a:r>
              <a:rPr lang="en-US" altLang="en-US" sz="2200" b="1" dirty="0">
                <a:solidFill>
                  <a:srgbClr val="0000FF"/>
                </a:solidFill>
                <a:ea typeface="华文新魏" pitchFamily="2" charset="-122"/>
              </a:rPr>
              <a:t>1%</a:t>
            </a:r>
            <a:r>
              <a:rPr lang="zh-CN" altLang="en-US" sz="2200" b="1" dirty="0">
                <a:solidFill>
                  <a:srgbClr val="0000FF"/>
                </a:solidFill>
                <a:ea typeface="华文新魏" pitchFamily="2" charset="-122"/>
              </a:rPr>
              <a:t>；</a:t>
            </a:r>
          </a:p>
          <a:p>
            <a:pPr lvl="1"/>
            <a:r>
              <a:rPr lang="en-US" altLang="en-US" sz="2200" b="1" dirty="0">
                <a:solidFill>
                  <a:srgbClr val="0000FF"/>
                </a:solidFill>
                <a:ea typeface="华文新魏" pitchFamily="2" charset="-122"/>
              </a:rPr>
              <a:t>4.5</a:t>
            </a:r>
            <a:r>
              <a:rPr lang="zh-CN" altLang="en-US" sz="2200" b="1" dirty="0">
                <a:solidFill>
                  <a:srgbClr val="0000FF"/>
                </a:solidFill>
                <a:ea typeface="华文新魏" pitchFamily="2" charset="-122"/>
              </a:rPr>
              <a:t>万元以上</a:t>
            </a:r>
            <a:r>
              <a:rPr lang="en-US" altLang="en-US" sz="2200" b="1" dirty="0">
                <a:solidFill>
                  <a:srgbClr val="0000FF"/>
                </a:solidFill>
                <a:ea typeface="华文新魏" pitchFamily="2" charset="-122"/>
              </a:rPr>
              <a:t>(</a:t>
            </a:r>
            <a:r>
              <a:rPr lang="zh-CN" altLang="en-US" sz="2200" b="1" dirty="0">
                <a:solidFill>
                  <a:srgbClr val="0000FF"/>
                </a:solidFill>
                <a:ea typeface="华文新魏" pitchFamily="2" charset="-122"/>
              </a:rPr>
              <a:t>不含</a:t>
            </a:r>
            <a:r>
              <a:rPr lang="en-US" altLang="en-US" sz="2200" b="1" dirty="0">
                <a:solidFill>
                  <a:srgbClr val="0000FF"/>
                </a:solidFill>
                <a:ea typeface="华文新魏" pitchFamily="2" charset="-122"/>
              </a:rPr>
              <a:t>)</a:t>
            </a:r>
            <a:r>
              <a:rPr lang="zh-CN" altLang="en-US" sz="2200" b="1" dirty="0" smtClean="0">
                <a:solidFill>
                  <a:srgbClr val="0000FF"/>
                </a:solidFill>
                <a:ea typeface="华文新魏" pitchFamily="2" charset="-122"/>
              </a:rPr>
              <a:t>：</a:t>
            </a:r>
            <a:r>
              <a:rPr lang="en-US" altLang="en-US" sz="2200" b="1" dirty="0" smtClean="0">
                <a:solidFill>
                  <a:srgbClr val="0000FF"/>
                </a:solidFill>
                <a:ea typeface="华文新魏" pitchFamily="2" charset="-122"/>
              </a:rPr>
              <a:t>4%</a:t>
            </a:r>
            <a:r>
              <a:rPr lang="zh-CN" altLang="en-US" sz="2200" b="1" dirty="0">
                <a:solidFill>
                  <a:srgbClr val="0000FF"/>
                </a:solidFill>
                <a:ea typeface="华文新魏" pitchFamily="2" charset="-122"/>
              </a:rPr>
              <a:t>。</a:t>
            </a:r>
          </a:p>
          <a:p>
            <a:r>
              <a:rPr lang="zh-CN" altLang="en-US" sz="2800" b="1" dirty="0">
                <a:latin typeface="+mn-ea"/>
              </a:rPr>
              <a:t>最终将由佣金计算系统生成月销售报告，对当月售出的白酒、红酒和啤酒总数进行汇总，并计算销售公司的总销售额和各销售员的佣金</a:t>
            </a:r>
          </a:p>
          <a:p>
            <a:endParaRPr lang="zh-CN" altLang="en-US" sz="2400" b="1" dirty="0">
              <a:latin typeface="+mn-ea"/>
            </a:endParaRPr>
          </a:p>
        </p:txBody>
      </p:sp>
      <p:sp>
        <p:nvSpPr>
          <p:cNvPr id="4" name="标题 3"/>
          <p:cNvSpPr>
            <a:spLocks noGrp="1"/>
          </p:cNvSpPr>
          <p:nvPr>
            <p:ph type="title" idx="4294967295"/>
          </p:nvPr>
        </p:nvSpPr>
        <p:spPr>
          <a:xfrm>
            <a:off x="611560" y="1004788"/>
            <a:ext cx="6226175" cy="407988"/>
          </a:xfrm>
        </p:spPr>
        <p:txBody>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输出域的等价类</a:t>
            </a:r>
            <a:endParaRPr lang="zh-CN" altLang="en-US" dirty="0"/>
          </a:p>
        </p:txBody>
      </p:sp>
    </p:spTree>
    <p:extLst>
      <p:ext uri="{BB962C8B-B14F-4D97-AF65-F5344CB8AC3E}">
        <p14:creationId xmlns:p14="http://schemas.microsoft.com/office/powerpoint/2010/main" val="22803471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zh-CN" altLang="en-US" b="1" dirty="0" smtClean="0">
                <a:latin typeface="黑体" pitchFamily="2" charset="-122"/>
                <a:ea typeface="黑体" pitchFamily="2" charset="-122"/>
              </a:rPr>
              <a:t>第</a:t>
            </a:r>
            <a:r>
              <a:rPr lang="en-US" altLang="zh-CN" b="1" dirty="0" smtClean="0">
                <a:latin typeface="黑体" pitchFamily="2" charset="-122"/>
                <a:ea typeface="黑体" pitchFamily="2" charset="-122"/>
              </a:rPr>
              <a:t>3</a:t>
            </a:r>
            <a:r>
              <a:rPr lang="zh-CN" altLang="en-US" b="1" dirty="0" smtClean="0">
                <a:latin typeface="黑体" pitchFamily="2" charset="-122"/>
                <a:ea typeface="黑体" pitchFamily="2" charset="-122"/>
              </a:rPr>
              <a:t>章  黑盒测试技术</a:t>
            </a:r>
          </a:p>
        </p:txBody>
      </p:sp>
      <p:sp>
        <p:nvSpPr>
          <p:cNvPr id="4100" name="Rectangle 3"/>
          <p:cNvSpPr>
            <a:spLocks noGrp="1" noChangeArrowheads="1"/>
          </p:cNvSpPr>
          <p:nvPr>
            <p:ph type="body" idx="1"/>
          </p:nvPr>
        </p:nvSpPr>
        <p:spPr/>
        <p:txBody>
          <a:bodyPr/>
          <a:lstStyle/>
          <a:p>
            <a:pPr eaLnBrk="1" hangingPunct="1"/>
            <a:r>
              <a:rPr lang="zh-CN" altLang="en-US" sz="3400" b="1" dirty="0"/>
              <a:t>本章重点</a:t>
            </a:r>
          </a:p>
          <a:p>
            <a:pPr lvl="1" eaLnBrk="1" hangingPunct="1">
              <a:lnSpc>
                <a:spcPct val="150000"/>
              </a:lnSpc>
              <a:defRPr/>
            </a:pPr>
            <a:r>
              <a:rPr lang="zh-CN" altLang="en-US" sz="2400" b="1" dirty="0">
                <a:solidFill>
                  <a:schemeClr val="tx1">
                    <a:lumMod val="95000"/>
                    <a:lumOff val="5000"/>
                  </a:schemeClr>
                </a:solidFill>
                <a:latin typeface="+mn-ea"/>
              </a:rPr>
              <a:t>为什么引入等价类划分法</a:t>
            </a:r>
            <a:endParaRPr lang="en-US" altLang="zh-CN" sz="2400" b="1" dirty="0">
              <a:solidFill>
                <a:schemeClr val="tx1">
                  <a:lumMod val="95000"/>
                  <a:lumOff val="5000"/>
                </a:schemeClr>
              </a:solidFill>
              <a:latin typeface="+mn-ea"/>
            </a:endParaRPr>
          </a:p>
          <a:p>
            <a:pPr lvl="1" eaLnBrk="1" hangingPunct="1">
              <a:lnSpc>
                <a:spcPct val="150000"/>
              </a:lnSpc>
              <a:defRPr/>
            </a:pPr>
            <a:r>
              <a:rPr lang="zh-CN" altLang="en-US" sz="2400" b="1" dirty="0" smtClean="0">
                <a:solidFill>
                  <a:schemeClr val="tx1">
                    <a:lumMod val="95000"/>
                    <a:lumOff val="5000"/>
                  </a:schemeClr>
                </a:solidFill>
                <a:latin typeface="+mn-ea"/>
              </a:rPr>
              <a:t>什么</a:t>
            </a:r>
            <a:r>
              <a:rPr lang="zh-CN" altLang="en-US" sz="2400" b="1" dirty="0">
                <a:solidFill>
                  <a:schemeClr val="tx1">
                    <a:lumMod val="95000"/>
                    <a:lumOff val="5000"/>
                  </a:schemeClr>
                </a:solidFill>
                <a:latin typeface="+mn-ea"/>
              </a:rPr>
              <a:t>是等价类划分法</a:t>
            </a:r>
            <a:endParaRPr lang="en-US" altLang="zh-CN" sz="2400" b="1" dirty="0">
              <a:solidFill>
                <a:schemeClr val="tx1">
                  <a:lumMod val="95000"/>
                  <a:lumOff val="5000"/>
                </a:schemeClr>
              </a:solidFill>
              <a:latin typeface="+mn-ea"/>
            </a:endParaRPr>
          </a:p>
          <a:p>
            <a:pPr lvl="1" eaLnBrk="1" hangingPunct="1">
              <a:lnSpc>
                <a:spcPct val="150000"/>
              </a:lnSpc>
              <a:defRPr/>
            </a:pPr>
            <a:r>
              <a:rPr lang="zh-CN" altLang="en-US" sz="2400" b="1" dirty="0">
                <a:solidFill>
                  <a:schemeClr val="tx1">
                    <a:lumMod val="95000"/>
                    <a:lumOff val="5000"/>
                  </a:schemeClr>
                </a:solidFill>
                <a:latin typeface="+mn-ea"/>
              </a:rPr>
              <a:t>如何使用等价类划分法</a:t>
            </a:r>
            <a:endParaRPr lang="en-US" altLang="zh-CN" sz="2400" b="1" dirty="0">
              <a:solidFill>
                <a:schemeClr val="tx1">
                  <a:lumMod val="95000"/>
                  <a:lumOff val="5000"/>
                </a:schemeClr>
              </a:solidFill>
              <a:latin typeface="+mn-ea"/>
            </a:endParaRPr>
          </a:p>
          <a:p>
            <a:pPr lvl="1" eaLnBrk="1" hangingPunct="1">
              <a:lnSpc>
                <a:spcPct val="150000"/>
              </a:lnSpc>
              <a:defRPr/>
            </a:pPr>
            <a:r>
              <a:rPr lang="zh-CN" altLang="en-US" sz="2400" b="1" dirty="0">
                <a:solidFill>
                  <a:schemeClr val="tx1">
                    <a:lumMod val="95000"/>
                    <a:lumOff val="5000"/>
                  </a:schemeClr>
                </a:solidFill>
                <a:latin typeface="+mn-ea"/>
              </a:rPr>
              <a:t>等价类划分法步骤总结</a:t>
            </a:r>
            <a:endParaRPr lang="en-US" altLang="zh-CN" sz="2400" b="1" dirty="0">
              <a:solidFill>
                <a:schemeClr val="tx1">
                  <a:lumMod val="95000"/>
                  <a:lumOff val="5000"/>
                </a:schemeClr>
              </a:solidFill>
              <a:latin typeface="+mn-ea"/>
            </a:endParaRPr>
          </a:p>
          <a:p>
            <a:pPr marL="471487" lvl="1" indent="0" eaLnBrk="1" hangingPunct="1">
              <a:lnSpc>
                <a:spcPct val="150000"/>
              </a:lnSpc>
              <a:buNone/>
              <a:defRPr/>
            </a:pPr>
            <a:endParaRPr lang="en-US" altLang="zh-CN" sz="2400" b="1" dirty="0">
              <a:solidFill>
                <a:schemeClr val="tx1">
                  <a:lumMod val="10000"/>
                </a:schemeClr>
              </a:solidFill>
              <a:latin typeface="楷体" pitchFamily="49" charset="-122"/>
              <a:ea typeface="楷体" pitchFamily="49" charset="-122"/>
            </a:endParaRPr>
          </a:p>
        </p:txBody>
      </p:sp>
    </p:spTree>
    <p:extLst>
      <p:ext uri="{BB962C8B-B14F-4D97-AF65-F5344CB8AC3E}">
        <p14:creationId xmlns:p14="http://schemas.microsoft.com/office/powerpoint/2010/main" val="428175434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916832"/>
            <a:ext cx="7666037" cy="4641850"/>
          </a:xfrm>
        </p:spPr>
        <p:txBody>
          <a:bodyPr/>
          <a:lstStyle/>
          <a:p>
            <a:r>
              <a:rPr lang="zh-CN" altLang="en-US" sz="3200" b="1" dirty="0">
                <a:latin typeface="+mn-ea"/>
              </a:rPr>
              <a:t>输出域的等价类测试的</a:t>
            </a:r>
            <a:r>
              <a:rPr lang="zh-CN" altLang="en-US" sz="3200" b="1" dirty="0" smtClean="0">
                <a:latin typeface="+mn-ea"/>
              </a:rPr>
              <a:t>流程</a:t>
            </a:r>
            <a:endParaRPr lang="en-US" altLang="zh-CN" sz="3200" b="1" dirty="0" smtClean="0">
              <a:latin typeface="+mn-ea"/>
            </a:endParaRPr>
          </a:p>
          <a:p>
            <a:pPr marL="0" indent="0">
              <a:buNone/>
            </a:pPr>
            <a:endParaRPr lang="zh-CN" altLang="en-US" sz="3200" b="1" dirty="0">
              <a:latin typeface="+mn-ea"/>
            </a:endParaRPr>
          </a:p>
        </p:txBody>
      </p:sp>
      <p:sp>
        <p:nvSpPr>
          <p:cNvPr id="4" name="标题 3"/>
          <p:cNvSpPr>
            <a:spLocks noGrp="1"/>
          </p:cNvSpPr>
          <p:nvPr>
            <p:ph type="title" idx="4294967295"/>
          </p:nvPr>
        </p:nvSpPr>
        <p:spPr/>
        <p:txBody>
          <a:bodyPr/>
          <a:lstStyle/>
          <a:p>
            <a:r>
              <a:rPr lang="zh-CN" altLang="en-US" dirty="0"/>
              <a:t/>
            </a:r>
            <a:br>
              <a:rPr lang="zh-CN" altLang="en-US" dirty="0"/>
            </a:br>
            <a:endParaRPr lang="zh-CN" altLang="en-US" dirty="0"/>
          </a:p>
        </p:txBody>
      </p:sp>
      <p:sp>
        <p:nvSpPr>
          <p:cNvPr id="5" name="标题 3"/>
          <p:cNvSpPr txBox="1">
            <a:spLocks/>
          </p:cNvSpPr>
          <p:nvPr/>
        </p:nvSpPr>
        <p:spPr bwMode="auto">
          <a:xfrm>
            <a:off x="611560" y="1004788"/>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r>
              <a:rPr lang="en-US" altLang="zh-CN" b="1" dirty="0" smtClean="0">
                <a:latin typeface="黑体" pitchFamily="2" charset="-122"/>
                <a:ea typeface="黑体" pitchFamily="2" charset="-122"/>
              </a:rPr>
              <a:t>3.2 </a:t>
            </a:r>
            <a:r>
              <a:rPr lang="zh-CN" altLang="en-US" b="1" dirty="0" smtClean="0">
                <a:latin typeface="黑体" pitchFamily="2" charset="-122"/>
                <a:ea typeface="黑体" pitchFamily="2" charset="-122"/>
              </a:rPr>
              <a:t>输出域的等价类</a:t>
            </a:r>
            <a:endParaRPr lang="zh-CN" altLang="en-US" dirty="0"/>
          </a:p>
        </p:txBody>
      </p:sp>
      <p:sp>
        <p:nvSpPr>
          <p:cNvPr id="9" name="圆角矩形 8"/>
          <p:cNvSpPr/>
          <p:nvPr/>
        </p:nvSpPr>
        <p:spPr>
          <a:xfrm>
            <a:off x="539552" y="3988664"/>
            <a:ext cx="2376264" cy="150378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solidFill>
              </a:rPr>
              <a:t>确定有几类输出结果</a:t>
            </a:r>
            <a:endParaRPr lang="zh-CN" altLang="en-US" sz="2800" dirty="0">
              <a:solidFill>
                <a:schemeClr val="tx1"/>
              </a:solidFill>
            </a:endParaRPr>
          </a:p>
        </p:txBody>
      </p:sp>
      <p:sp>
        <p:nvSpPr>
          <p:cNvPr id="10" name="圆角矩形 9"/>
          <p:cNvSpPr/>
          <p:nvPr/>
        </p:nvSpPr>
        <p:spPr>
          <a:xfrm>
            <a:off x="3491880" y="2996952"/>
            <a:ext cx="2376264" cy="150378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solidFill>
              </a:rPr>
              <a:t>划分每类输出结果的等价类</a:t>
            </a:r>
            <a:endParaRPr lang="zh-CN" altLang="en-US" sz="2800" dirty="0">
              <a:solidFill>
                <a:schemeClr val="tx1"/>
              </a:solidFill>
            </a:endParaRPr>
          </a:p>
        </p:txBody>
      </p:sp>
      <p:sp>
        <p:nvSpPr>
          <p:cNvPr id="11" name="圆角矩形 10"/>
          <p:cNvSpPr/>
          <p:nvPr/>
        </p:nvSpPr>
        <p:spPr>
          <a:xfrm>
            <a:off x="6588224" y="1916832"/>
            <a:ext cx="2376264" cy="150378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solidFill>
              </a:rPr>
              <a:t>设计测试用例</a:t>
            </a:r>
            <a:endParaRPr lang="zh-CN" altLang="en-US" sz="2800" dirty="0">
              <a:solidFill>
                <a:schemeClr val="tx1"/>
              </a:solidFill>
            </a:endParaRPr>
          </a:p>
        </p:txBody>
      </p:sp>
      <p:cxnSp>
        <p:nvCxnSpPr>
          <p:cNvPr id="14" name="肘形连接符 13"/>
          <p:cNvCxnSpPr>
            <a:endCxn id="10" idx="2"/>
          </p:cNvCxnSpPr>
          <p:nvPr/>
        </p:nvCxnSpPr>
        <p:spPr>
          <a:xfrm flipV="1">
            <a:off x="2915816" y="4500736"/>
            <a:ext cx="1764196" cy="656456"/>
          </a:xfrm>
          <a:prstGeom prst="bentConnector2">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5" name="肘形连接符 14"/>
          <p:cNvCxnSpPr/>
          <p:nvPr/>
        </p:nvCxnSpPr>
        <p:spPr>
          <a:xfrm flipV="1">
            <a:off x="5868144" y="3420616"/>
            <a:ext cx="1764196" cy="656456"/>
          </a:xfrm>
          <a:prstGeom prst="bentConnector2">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0014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739478"/>
            <a:ext cx="7666037" cy="4641850"/>
          </a:xfrm>
        </p:spPr>
        <p:txBody>
          <a:bodyPr/>
          <a:lstStyle/>
          <a:p>
            <a:pPr eaLnBrk="1" hangingPunct="1"/>
            <a:r>
              <a:rPr lang="zh-CN" altLang="en-US" sz="3400" b="1" dirty="0">
                <a:solidFill>
                  <a:srgbClr val="0000FF"/>
                </a:solidFill>
                <a:ea typeface="华文新魏" pitchFamily="2" charset="-122"/>
              </a:rPr>
              <a:t>输出域的选择</a:t>
            </a:r>
            <a:endParaRPr lang="en-US" altLang="zh-CN" sz="3400" b="1" dirty="0">
              <a:solidFill>
                <a:srgbClr val="0000FF"/>
              </a:solidFill>
              <a:ea typeface="华文新魏" pitchFamily="2" charset="-122"/>
            </a:endParaRPr>
          </a:p>
          <a:p>
            <a:pPr lvl="1" eaLnBrk="1" hangingPunct="1"/>
            <a:r>
              <a:rPr lang="zh-CN" altLang="en-US" b="1" dirty="0">
                <a:solidFill>
                  <a:srgbClr val="0000FF"/>
                </a:solidFill>
                <a:ea typeface="华文新魏" pitchFamily="2" charset="-122"/>
              </a:rPr>
              <a:t>销售额？</a:t>
            </a:r>
            <a:endParaRPr lang="en-US" altLang="zh-CN" b="1" dirty="0">
              <a:solidFill>
                <a:srgbClr val="0000FF"/>
              </a:solidFill>
              <a:ea typeface="华文新魏" pitchFamily="2" charset="-122"/>
            </a:endParaRPr>
          </a:p>
          <a:p>
            <a:pPr lvl="1" eaLnBrk="1" hangingPunct="1"/>
            <a:r>
              <a:rPr lang="zh-CN" altLang="en-US" b="1" dirty="0">
                <a:solidFill>
                  <a:srgbClr val="0000FF"/>
                </a:solidFill>
                <a:ea typeface="华文新魏" pitchFamily="2" charset="-122"/>
              </a:rPr>
              <a:t>佣金？</a:t>
            </a:r>
          </a:p>
          <a:p>
            <a:endParaRPr lang="zh-CN" altLang="en-US" dirty="0"/>
          </a:p>
        </p:txBody>
      </p:sp>
      <p:sp>
        <p:nvSpPr>
          <p:cNvPr id="4" name="标题 3"/>
          <p:cNvSpPr>
            <a:spLocks noGrp="1"/>
          </p:cNvSpPr>
          <p:nvPr>
            <p:ph type="title" idx="4294967295"/>
          </p:nvPr>
        </p:nvSpPr>
        <p:spPr>
          <a:xfrm>
            <a:off x="611560" y="980728"/>
            <a:ext cx="6226175" cy="407988"/>
          </a:xfrm>
        </p:spPr>
        <p:txBody>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输出域的</a:t>
            </a:r>
            <a:r>
              <a:rPr lang="zh-CN" altLang="en-US" b="1" dirty="0" smtClean="0">
                <a:latin typeface="黑体" pitchFamily="2" charset="-122"/>
                <a:ea typeface="黑体" pitchFamily="2" charset="-122"/>
              </a:rPr>
              <a:t>等价类</a:t>
            </a:r>
            <a:endParaRPr lang="zh-CN" altLang="en-US" dirty="0"/>
          </a:p>
        </p:txBody>
      </p:sp>
    </p:spTree>
    <p:extLst>
      <p:ext uri="{BB962C8B-B14F-4D97-AF65-F5344CB8AC3E}">
        <p14:creationId xmlns:p14="http://schemas.microsoft.com/office/powerpoint/2010/main" val="10750676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1988840"/>
            <a:ext cx="7666037" cy="4641850"/>
          </a:xfrm>
        </p:spPr>
        <p:txBody>
          <a:bodyPr/>
          <a:lstStyle/>
          <a:p>
            <a:pPr marL="469900" lvl="1" indent="-469900" eaLnBrk="1" hangingPunct="1">
              <a:buFont typeface="Wingdings" pitchFamily="2" charset="2"/>
              <a:buChar char="o"/>
            </a:pPr>
            <a:r>
              <a:rPr lang="zh-CN" altLang="en-US" sz="2800" b="1" dirty="0">
                <a:latin typeface="+mn-lt"/>
                <a:cs typeface="+mn-cs"/>
              </a:rPr>
              <a:t>有效</a:t>
            </a:r>
            <a:r>
              <a:rPr lang="zh-CN" altLang="en-US" sz="2800" b="1" dirty="0" smtClean="0">
                <a:latin typeface="+mn-lt"/>
                <a:cs typeface="+mn-cs"/>
              </a:rPr>
              <a:t>等价类</a:t>
            </a:r>
            <a:r>
              <a:rPr lang="en-US" altLang="zh-CN" sz="2800" b="1" dirty="0" smtClean="0">
                <a:latin typeface="+mn-lt"/>
                <a:cs typeface="+mn-cs"/>
              </a:rPr>
              <a:t>(</a:t>
            </a:r>
            <a:r>
              <a:rPr lang="zh-CN" altLang="en-US" sz="2800" b="1" dirty="0" smtClean="0">
                <a:latin typeface="+mn-lt"/>
                <a:cs typeface="+mn-cs"/>
              </a:rPr>
              <a:t>销售额</a:t>
            </a:r>
            <a:r>
              <a:rPr lang="en-US" altLang="zh-CN" sz="2800" b="1" dirty="0" smtClean="0">
                <a:latin typeface="+mn-lt"/>
                <a:cs typeface="+mn-cs"/>
              </a:rPr>
              <a:t>)</a:t>
            </a:r>
          </a:p>
          <a:p>
            <a:pPr marL="0" lvl="1" indent="0" eaLnBrk="1" hangingPunct="1">
              <a:buNone/>
            </a:pPr>
            <a:r>
              <a:rPr lang="en-US" altLang="zh-CN" sz="2800" b="1" dirty="0" smtClean="0"/>
              <a:t>T1:[1.35</a:t>
            </a:r>
            <a:r>
              <a:rPr lang="zh-CN" altLang="en-US" sz="2800" b="1" dirty="0"/>
              <a:t>，</a:t>
            </a:r>
            <a:r>
              <a:rPr lang="en-US" altLang="zh-CN" sz="2800" b="1" dirty="0" smtClean="0"/>
              <a:t>2]</a:t>
            </a:r>
            <a:endParaRPr lang="en-US" altLang="zh-CN" sz="2800" b="1" dirty="0"/>
          </a:p>
          <a:p>
            <a:pPr marL="0" lvl="1" indent="0" eaLnBrk="1" hangingPunct="1">
              <a:buNone/>
            </a:pPr>
            <a:r>
              <a:rPr lang="en-US" altLang="zh-CN" sz="2800" b="1" dirty="0" smtClean="0"/>
              <a:t>T2:</a:t>
            </a:r>
            <a:r>
              <a:rPr lang="zh-CN" altLang="en-US" sz="2800" b="1" dirty="0" smtClean="0"/>
              <a:t>（</a:t>
            </a:r>
            <a:r>
              <a:rPr lang="en-US" altLang="zh-CN" sz="2800" b="1" dirty="0" smtClean="0"/>
              <a:t>2</a:t>
            </a:r>
            <a:r>
              <a:rPr lang="zh-CN" altLang="en-US" sz="2800" b="1" dirty="0" smtClean="0"/>
              <a:t>，</a:t>
            </a:r>
            <a:r>
              <a:rPr lang="en-US" altLang="zh-CN" sz="2800" b="1" dirty="0" smtClean="0"/>
              <a:t>4.5]</a:t>
            </a:r>
            <a:endParaRPr lang="en-US" altLang="zh-CN" sz="2800" b="1" dirty="0"/>
          </a:p>
          <a:p>
            <a:pPr marL="0" lvl="1" indent="0" eaLnBrk="1" hangingPunct="1">
              <a:buNone/>
            </a:pPr>
            <a:r>
              <a:rPr lang="en-US" altLang="zh-CN" sz="2800" b="1" dirty="0"/>
              <a:t>T</a:t>
            </a:r>
            <a:r>
              <a:rPr lang="en-US" altLang="zh-CN" sz="2800" b="1" dirty="0" smtClean="0"/>
              <a:t>3:</a:t>
            </a:r>
            <a:r>
              <a:rPr lang="zh-CN" altLang="en-US" sz="2800" b="1" dirty="0" smtClean="0"/>
              <a:t>（</a:t>
            </a:r>
            <a:r>
              <a:rPr lang="en-US" altLang="zh-CN" sz="2800" b="1" dirty="0" smtClean="0"/>
              <a:t>4.5</a:t>
            </a:r>
            <a:r>
              <a:rPr lang="zh-CN" altLang="en-US" sz="2800" b="1" dirty="0" smtClean="0"/>
              <a:t>，</a:t>
            </a:r>
            <a:r>
              <a:rPr lang="en-US" altLang="zh-CN" sz="2800" b="1" dirty="0" smtClean="0"/>
              <a:t>135]</a:t>
            </a:r>
            <a:endParaRPr lang="en-US" altLang="zh-CN" sz="2800" b="1" dirty="0"/>
          </a:p>
          <a:p>
            <a:pPr marL="469900" lvl="1" indent="-469900" eaLnBrk="1" hangingPunct="1">
              <a:buFont typeface="Wingdings" pitchFamily="2" charset="2"/>
              <a:buChar char="o"/>
            </a:pPr>
            <a:r>
              <a:rPr lang="zh-CN" altLang="en-US" sz="2800" b="1" dirty="0" smtClean="0">
                <a:latin typeface="+mn-lt"/>
                <a:cs typeface="+mn-cs"/>
              </a:rPr>
              <a:t>无效等价类</a:t>
            </a:r>
            <a:endParaRPr lang="en-US" altLang="zh-CN" sz="2800" b="1" dirty="0" smtClean="0">
              <a:latin typeface="+mn-lt"/>
              <a:cs typeface="+mn-cs"/>
            </a:endParaRPr>
          </a:p>
          <a:p>
            <a:pPr marL="0" lvl="1" indent="0" eaLnBrk="1" hangingPunct="1">
              <a:buNone/>
            </a:pPr>
            <a:r>
              <a:rPr lang="en-US" altLang="zh-CN" sz="2800" b="1" dirty="0" smtClean="0"/>
              <a:t>F1:[0</a:t>
            </a:r>
            <a:r>
              <a:rPr lang="zh-CN" altLang="en-US" sz="2800" b="1" dirty="0" smtClean="0"/>
              <a:t>，</a:t>
            </a:r>
            <a:r>
              <a:rPr lang="en-US" altLang="zh-CN" sz="2800" b="1" dirty="0" smtClean="0"/>
              <a:t>1.35</a:t>
            </a:r>
            <a:r>
              <a:rPr lang="zh-CN" altLang="en-US" sz="2800" b="1" dirty="0" smtClean="0"/>
              <a:t>）</a:t>
            </a:r>
            <a:endParaRPr lang="en-US" altLang="zh-CN" sz="2800" b="1" dirty="0" smtClean="0"/>
          </a:p>
          <a:p>
            <a:pPr marL="0" lvl="1" indent="0" eaLnBrk="1" hangingPunct="1">
              <a:buNone/>
            </a:pPr>
            <a:r>
              <a:rPr lang="en-US" altLang="zh-CN" sz="2800" b="1" dirty="0" smtClean="0"/>
              <a:t>F2:(135</a:t>
            </a:r>
            <a:r>
              <a:rPr lang="zh-CN" altLang="en-US" sz="2800" b="1" dirty="0" smtClean="0"/>
              <a:t>，</a:t>
            </a:r>
            <a:r>
              <a:rPr lang="en-US" altLang="zh-CN" sz="2800" b="1" dirty="0" smtClean="0"/>
              <a:t>+</a:t>
            </a:r>
            <a:r>
              <a:rPr lang="zh-CN" altLang="en-US" sz="2800" b="1" dirty="0" smtClean="0"/>
              <a:t>无穷）</a:t>
            </a:r>
            <a:endParaRPr lang="en-US" altLang="zh-CN" sz="2800" b="1" dirty="0"/>
          </a:p>
          <a:p>
            <a:pPr marL="0" lvl="1" indent="0" eaLnBrk="1" hangingPunct="1">
              <a:buNone/>
            </a:pPr>
            <a:endParaRPr lang="en-US" altLang="zh-CN" sz="2800" b="1" dirty="0"/>
          </a:p>
          <a:p>
            <a:pPr marL="469900" lvl="1" indent="-469900" eaLnBrk="1" hangingPunct="1">
              <a:buFont typeface="Wingdings" pitchFamily="2" charset="2"/>
              <a:buChar char="o"/>
            </a:pPr>
            <a:endParaRPr lang="zh-CN" altLang="en-US" sz="2800" b="1" dirty="0">
              <a:latin typeface="+mn-lt"/>
              <a:cs typeface="+mn-cs"/>
            </a:endParaRPr>
          </a:p>
        </p:txBody>
      </p:sp>
      <p:sp>
        <p:nvSpPr>
          <p:cNvPr id="4" name="标题 3"/>
          <p:cNvSpPr>
            <a:spLocks noGrp="1"/>
          </p:cNvSpPr>
          <p:nvPr>
            <p:ph type="title" idx="4294967295"/>
          </p:nvPr>
        </p:nvSpPr>
        <p:spPr>
          <a:xfrm>
            <a:off x="611560" y="980728"/>
            <a:ext cx="6226175" cy="407988"/>
          </a:xfrm>
        </p:spPr>
        <p:txBody>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输出域的</a:t>
            </a:r>
            <a:r>
              <a:rPr lang="zh-CN" altLang="en-US" b="1" dirty="0" smtClean="0">
                <a:latin typeface="黑体" pitchFamily="2" charset="-122"/>
                <a:ea typeface="黑体" pitchFamily="2" charset="-122"/>
              </a:rPr>
              <a:t>等价类</a:t>
            </a:r>
            <a:endParaRPr lang="zh-CN" altLang="en-US" dirty="0"/>
          </a:p>
        </p:txBody>
      </p:sp>
    </p:spTree>
    <p:extLst>
      <p:ext uri="{BB962C8B-B14F-4D97-AF65-F5344CB8AC3E}">
        <p14:creationId xmlns:p14="http://schemas.microsoft.com/office/powerpoint/2010/main" val="40631478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764704"/>
            <a:ext cx="7886700" cy="752475"/>
          </a:xfrm>
        </p:spPr>
        <p:txBody>
          <a:bodyPr/>
          <a:lstStyle/>
          <a:p>
            <a:pPr eaLnBrk="1" hangingPunct="1"/>
            <a:r>
              <a:rPr lang="zh-CN" altLang="en-US" b="1" dirty="0">
                <a:latin typeface="黑体" pitchFamily="2" charset="-122"/>
                <a:ea typeface="黑体" pitchFamily="2" charset="-122"/>
              </a:rPr>
              <a:t>内容总结</a:t>
            </a:r>
          </a:p>
        </p:txBody>
      </p:sp>
      <p:sp>
        <p:nvSpPr>
          <p:cNvPr id="3" name="内容占位符 2"/>
          <p:cNvSpPr>
            <a:spLocks noGrp="1"/>
          </p:cNvSpPr>
          <p:nvPr>
            <p:ph sz="half" idx="1"/>
          </p:nvPr>
        </p:nvSpPr>
        <p:spPr>
          <a:xfrm>
            <a:off x="251520" y="1700808"/>
            <a:ext cx="9145016" cy="5730875"/>
          </a:xfrm>
        </p:spPr>
        <p:txBody>
          <a:bodyPr/>
          <a:lstStyle/>
          <a:p>
            <a:pPr marL="469900" lvl="1" indent="-469900" eaLnBrk="1" hangingPunct="1">
              <a:buFont typeface="Wingdings" pitchFamily="2" charset="2"/>
              <a:buChar char="o"/>
            </a:pPr>
            <a:r>
              <a:rPr lang="zh-CN" altLang="en-US" sz="2800" b="1" dirty="0" smtClean="0">
                <a:cs typeface="+mn-cs"/>
              </a:rPr>
              <a:t>为什么引等价类划分</a:t>
            </a:r>
            <a:endParaRPr lang="en-US" altLang="zh-CN" sz="2800" b="1" dirty="0">
              <a:cs typeface="+mn-cs"/>
            </a:endParaRPr>
          </a:p>
          <a:p>
            <a:pPr lvl="1" eaLnBrk="1" hangingPunct="1"/>
            <a:r>
              <a:rPr lang="zh-CN" altLang="en-US" sz="1800" b="1" dirty="0"/>
              <a:t>避免测试工作量过大，并且测试不合理</a:t>
            </a:r>
            <a:endParaRPr lang="en-US" altLang="zh-CN" sz="1800" b="1" dirty="0"/>
          </a:p>
          <a:p>
            <a:pPr marL="469900" lvl="1" indent="-469900" eaLnBrk="1" hangingPunct="1">
              <a:buFont typeface="Wingdings" pitchFamily="2" charset="2"/>
              <a:buChar char="o"/>
            </a:pPr>
            <a:r>
              <a:rPr lang="zh-CN" altLang="en-US" sz="2800" b="1" dirty="0">
                <a:cs typeface="+mn-cs"/>
              </a:rPr>
              <a:t>什么是等价类划分</a:t>
            </a:r>
            <a:endParaRPr lang="en-US" altLang="zh-CN" sz="2800" b="1" dirty="0">
              <a:cs typeface="+mn-cs"/>
            </a:endParaRPr>
          </a:p>
          <a:p>
            <a:pPr lvl="1" eaLnBrk="1" hangingPunct="1"/>
            <a:r>
              <a:rPr lang="zh-CN" altLang="en-US" sz="1800" b="1" dirty="0"/>
              <a:t>依据需求对输入的范围进行细分，然后再分出的每一个区域内选取一个有代表性的测试数据开展</a:t>
            </a:r>
            <a:r>
              <a:rPr lang="zh-CN" altLang="en-US" sz="1800" b="1" dirty="0" smtClean="0"/>
              <a:t>测试</a:t>
            </a:r>
            <a:endParaRPr lang="en-US" altLang="zh-CN" sz="1800" b="1" dirty="0" smtClean="0"/>
          </a:p>
          <a:p>
            <a:pPr lvl="1" eaLnBrk="1" hangingPunct="1"/>
            <a:r>
              <a:rPr lang="zh-CN" altLang="en-US" sz="1800" b="1" smtClean="0"/>
              <a:t>划分等价类的标准：完备性、无冗余性</a:t>
            </a:r>
            <a:endParaRPr lang="en-US" altLang="zh-CN" sz="1800" b="1" dirty="0"/>
          </a:p>
          <a:p>
            <a:pPr marL="469900" lvl="1" indent="-469900" eaLnBrk="1" hangingPunct="1">
              <a:buFont typeface="Wingdings" pitchFamily="2" charset="2"/>
              <a:buChar char="o"/>
            </a:pPr>
            <a:r>
              <a:rPr lang="zh-CN" altLang="en-US" sz="2800" b="1" dirty="0">
                <a:cs typeface="+mn-cs"/>
              </a:rPr>
              <a:t>怎样进行等价类划分</a:t>
            </a:r>
            <a:endParaRPr lang="en-US" altLang="zh-CN" sz="2800" b="1" dirty="0">
              <a:cs typeface="+mn-cs"/>
            </a:endParaRPr>
          </a:p>
          <a:p>
            <a:pPr lvl="1" eaLnBrk="1" hangingPunct="1"/>
            <a:r>
              <a:rPr lang="zh-CN" altLang="en-US" sz="1800" b="1" dirty="0"/>
              <a:t>依据常用方法进行等价类划分（分类）</a:t>
            </a:r>
            <a:endParaRPr lang="en-US" altLang="zh-CN" sz="1800" b="1" dirty="0"/>
          </a:p>
          <a:p>
            <a:pPr lvl="1" eaLnBrk="1" hangingPunct="1"/>
            <a:r>
              <a:rPr lang="zh-CN" altLang="en-US" sz="1800" b="1" dirty="0"/>
              <a:t>为每个等价类规定唯一编号（编号）</a:t>
            </a:r>
            <a:endParaRPr lang="en-US" altLang="zh-CN" sz="1800" b="1" dirty="0"/>
          </a:p>
          <a:p>
            <a:pPr lvl="1" eaLnBrk="1" hangingPunct="1"/>
            <a:r>
              <a:rPr lang="zh-CN" altLang="en-US" sz="1800" b="1" dirty="0"/>
              <a:t>设计用例，使它能够覆盖尽量多未覆盖的有效等价类，直到有效等价类覆盖完（有效）</a:t>
            </a:r>
            <a:endParaRPr lang="en-US" altLang="zh-CN" sz="1800" b="1" dirty="0"/>
          </a:p>
          <a:p>
            <a:pPr lvl="1" eaLnBrk="1" hangingPunct="1"/>
            <a:r>
              <a:rPr lang="zh-CN" altLang="en-US" sz="1800" b="1" dirty="0"/>
              <a:t>设计一个新用例，使它仅覆盖一个尚未覆盖的无效等价类，重复，直到覆盖所有未覆盖的等价类（无效）</a:t>
            </a:r>
            <a:endParaRPr lang="en-US" altLang="zh-CN" sz="1800" b="1" dirty="0"/>
          </a:p>
          <a:p>
            <a:pPr lvl="1" eaLnBrk="1" hangingPunct="1"/>
            <a:endParaRPr lang="en-US" altLang="zh-CN" sz="1800" b="1" dirty="0"/>
          </a:p>
        </p:txBody>
      </p:sp>
    </p:spTree>
    <p:extLst>
      <p:ext uri="{BB962C8B-B14F-4D97-AF65-F5344CB8AC3E}">
        <p14:creationId xmlns:p14="http://schemas.microsoft.com/office/powerpoint/2010/main" val="24731181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38189" y="1667470"/>
            <a:ext cx="7666037" cy="4641850"/>
          </a:xfrm>
        </p:spPr>
        <p:txBody>
          <a:bodyPr>
            <a:normAutofit/>
          </a:bodyPr>
          <a:lstStyle/>
          <a:p>
            <a:pPr eaLnBrk="1" hangingPunct="1"/>
            <a:r>
              <a:rPr lang="en-US" altLang="zh-CN" sz="3400" b="1" dirty="0">
                <a:latin typeface="+mn-lt"/>
              </a:rPr>
              <a:t>Windows</a:t>
            </a:r>
            <a:r>
              <a:rPr lang="zh-CN" altLang="en-US" sz="3400" b="1" dirty="0">
                <a:latin typeface="+mn-lt"/>
              </a:rPr>
              <a:t>命名规范</a:t>
            </a:r>
            <a:endParaRPr lang="en-US" altLang="zh-CN" sz="3400" b="1" dirty="0">
              <a:latin typeface="+mn-lt"/>
            </a:endParaRPr>
          </a:p>
          <a:p>
            <a:pPr lvl="1" eaLnBrk="1" hangingPunct="1"/>
            <a:r>
              <a:rPr lang="zh-CN" altLang="en-US" b="1" dirty="0">
                <a:latin typeface="+mn-lt"/>
              </a:rPr>
              <a:t>文件名可以包含除、</a:t>
            </a:r>
            <a:r>
              <a:rPr lang="en-US" altLang="zh-CN" b="1" dirty="0">
                <a:latin typeface="+mn-lt"/>
              </a:rPr>
              <a:t>/:*?”&lt; &gt;</a:t>
            </a:r>
            <a:r>
              <a:rPr lang="zh-CN" altLang="en-US" b="1" dirty="0">
                <a:latin typeface="+mn-lt"/>
              </a:rPr>
              <a:t>和</a:t>
            </a:r>
            <a:r>
              <a:rPr lang="en-US" altLang="zh-CN" b="1" dirty="0">
                <a:latin typeface="+mn-lt"/>
              </a:rPr>
              <a:t>|</a:t>
            </a:r>
            <a:r>
              <a:rPr lang="zh-CN" altLang="en-US" b="1" dirty="0">
                <a:latin typeface="+mn-lt"/>
              </a:rPr>
              <a:t>之外的任意字符</a:t>
            </a:r>
            <a:endParaRPr lang="en-US" altLang="zh-CN" b="1" dirty="0">
              <a:latin typeface="+mn-lt"/>
            </a:endParaRPr>
          </a:p>
          <a:p>
            <a:pPr lvl="1" eaLnBrk="1" hangingPunct="1"/>
            <a:r>
              <a:rPr lang="zh-CN" altLang="en-US" b="1" dirty="0">
                <a:latin typeface="+mn-lt"/>
              </a:rPr>
              <a:t>长度是</a:t>
            </a:r>
            <a:r>
              <a:rPr lang="en-US" altLang="zh-CN" b="1" dirty="0">
                <a:latin typeface="+mn-lt"/>
              </a:rPr>
              <a:t>1-255</a:t>
            </a:r>
            <a:r>
              <a:rPr lang="zh-CN" altLang="en-US" b="1" dirty="0">
                <a:latin typeface="+mn-lt"/>
              </a:rPr>
              <a:t>个字符</a:t>
            </a:r>
            <a:endParaRPr lang="en-US" altLang="zh-CN" b="1" dirty="0">
              <a:latin typeface="+mn-lt"/>
            </a:endParaRPr>
          </a:p>
          <a:p>
            <a:pPr eaLnBrk="1" hangingPunct="1"/>
            <a:r>
              <a:rPr lang="zh-CN" altLang="en-US" sz="3400" b="1" dirty="0">
                <a:latin typeface="+mn-lt"/>
              </a:rPr>
              <a:t>按照</a:t>
            </a:r>
            <a:r>
              <a:rPr lang="zh-CN" altLang="en-US" sz="3400" b="1" dirty="0" smtClean="0">
                <a:latin typeface="+mn-lt"/>
              </a:rPr>
              <a:t>等价类</a:t>
            </a:r>
            <a:r>
              <a:rPr lang="en-US" altLang="zh-CN" sz="3400" b="1" dirty="0" smtClean="0">
                <a:latin typeface="+mn-lt"/>
              </a:rPr>
              <a:t>+</a:t>
            </a:r>
            <a:r>
              <a:rPr lang="zh-CN" altLang="en-US" sz="3400" b="1" dirty="0" smtClean="0">
                <a:latin typeface="+mn-lt"/>
              </a:rPr>
              <a:t>边界值的步骤设计</a:t>
            </a:r>
            <a:r>
              <a:rPr lang="zh-CN" altLang="en-US" sz="3400" b="1" dirty="0" smtClean="0">
                <a:solidFill>
                  <a:srgbClr val="FF0000"/>
                </a:solidFill>
                <a:latin typeface="+mn-lt"/>
              </a:rPr>
              <a:t>测试用例</a:t>
            </a:r>
            <a:r>
              <a:rPr lang="zh-CN" altLang="en-US" sz="3400" b="1" dirty="0" smtClean="0">
                <a:latin typeface="+mn-lt"/>
              </a:rPr>
              <a:t>（</a:t>
            </a:r>
            <a:r>
              <a:rPr lang="zh-CN" altLang="en-US" sz="3600" b="1" dirty="0" smtClean="0">
                <a:latin typeface="黑体" pitchFamily="2" charset="-122"/>
                <a:ea typeface="黑体" pitchFamily="2" charset="-122"/>
              </a:rPr>
              <a:t>需要</a:t>
            </a:r>
            <a:r>
              <a:rPr lang="zh-CN" altLang="en-US" sz="3600" b="1" dirty="0">
                <a:latin typeface="黑体" pitchFamily="2" charset="-122"/>
                <a:ea typeface="黑体" pitchFamily="2" charset="-122"/>
              </a:rPr>
              <a:t>提交纸</a:t>
            </a:r>
            <a:r>
              <a:rPr lang="zh-CN" altLang="en-US" sz="3600" b="1" dirty="0" smtClean="0">
                <a:latin typeface="黑体" pitchFamily="2" charset="-122"/>
                <a:ea typeface="黑体" pitchFamily="2" charset="-122"/>
              </a:rPr>
              <a:t>质作业）</a:t>
            </a:r>
            <a:endParaRPr lang="en-US" altLang="zh-CN" sz="3400" b="1" dirty="0">
              <a:latin typeface="+mn-lt"/>
            </a:endParaRPr>
          </a:p>
          <a:p>
            <a:pPr lvl="2" indent="0">
              <a:buNone/>
            </a:pPr>
            <a:endParaRPr lang="en-US" altLang="zh-CN" dirty="0" smtClean="0"/>
          </a:p>
        </p:txBody>
      </p:sp>
      <p:sp>
        <p:nvSpPr>
          <p:cNvPr id="4" name="标题 2"/>
          <p:cNvSpPr>
            <a:spLocks noGrp="1"/>
          </p:cNvSpPr>
          <p:nvPr>
            <p:ph type="title" idx="4294967295"/>
          </p:nvPr>
        </p:nvSpPr>
        <p:spPr/>
        <p:txBody>
          <a:bodyPr>
            <a:normAutofit/>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等价类</a:t>
            </a:r>
            <a:r>
              <a:rPr lang="zh-CN" altLang="en-US" b="1" dirty="0" smtClean="0">
                <a:latin typeface="黑体" pitchFamily="2" charset="-122"/>
                <a:ea typeface="黑体" pitchFamily="2" charset="-122"/>
              </a:rPr>
              <a:t>测试（课下练习）</a:t>
            </a:r>
            <a:endParaRPr lang="zh-CN" altLang="en-US" dirty="0"/>
          </a:p>
        </p:txBody>
      </p:sp>
    </p:spTree>
    <p:extLst>
      <p:ext uri="{BB962C8B-B14F-4D97-AF65-F5344CB8AC3E}">
        <p14:creationId xmlns:p14="http://schemas.microsoft.com/office/powerpoint/2010/main" val="2871708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ctrTitle"/>
          </p:nvPr>
        </p:nvSpPr>
        <p:spPr>
          <a:xfrm>
            <a:off x="302521" y="3411128"/>
            <a:ext cx="7772400" cy="1371600"/>
          </a:xfrm>
        </p:spPr>
        <p:txBody>
          <a:bodyPr/>
          <a:lstStyle/>
          <a:p>
            <a:pPr algn="ctr"/>
            <a:r>
              <a:rPr lang="zh-CN" b="1" dirty="0" smtClean="0">
                <a:latin typeface="黑体" panose="02010609060101010101" pitchFamily="49" charset="-122"/>
                <a:ea typeface="黑体" panose="02010609060101010101" pitchFamily="49" charset="-122"/>
              </a:rPr>
              <a:t>谢 谢</a:t>
            </a:r>
          </a:p>
        </p:txBody>
      </p:sp>
    </p:spTree>
    <p:extLst>
      <p:ext uri="{BB962C8B-B14F-4D97-AF65-F5344CB8AC3E}">
        <p14:creationId xmlns:p14="http://schemas.microsoft.com/office/powerpoint/2010/main" val="95413825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650081" y="836712"/>
            <a:ext cx="6226175" cy="657634"/>
          </a:xfrm>
        </p:spPr>
        <p:txBody>
          <a:bodyPr/>
          <a:lstStyle/>
          <a:p>
            <a:r>
              <a:rPr lang="en-US" altLang="zh-CN" b="1" dirty="0">
                <a:latin typeface="黑体" pitchFamily="2" charset="-122"/>
                <a:ea typeface="黑体" pitchFamily="2" charset="-122"/>
              </a:rPr>
              <a:t>3.2 </a:t>
            </a:r>
            <a:r>
              <a:rPr lang="zh-CN" altLang="en-US" b="1">
                <a:latin typeface="黑体" pitchFamily="2" charset="-122"/>
                <a:ea typeface="黑体" pitchFamily="2" charset="-122"/>
              </a:rPr>
              <a:t>等价类</a:t>
            </a:r>
            <a:r>
              <a:rPr lang="zh-CN" altLang="en-US" b="1" smtClean="0">
                <a:latin typeface="黑体" pitchFamily="2" charset="-122"/>
                <a:ea typeface="黑体" pitchFamily="2" charset="-122"/>
              </a:rPr>
              <a:t>测试</a:t>
            </a:r>
            <a:endParaRPr lang="zh-CN" alt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7741961"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96124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467544" y="2060848"/>
            <a:ext cx="7848871" cy="565820"/>
          </a:xfrm>
        </p:spPr>
        <p:txBody>
          <a:bodyPr>
            <a:noAutofit/>
          </a:bodyPr>
          <a:lstStyle/>
          <a:p>
            <a:pPr marL="469900" indent="-469900" algn="just" eaLnBrk="1" hangingPunct="1">
              <a:spcBef>
                <a:spcPct val="20000"/>
              </a:spcBef>
              <a:buClr>
                <a:schemeClr val="accent2"/>
              </a:buClr>
              <a:buFont typeface="Wingdings" pitchFamily="2" charset="2"/>
              <a:buChar char="o"/>
            </a:pPr>
            <a:r>
              <a:rPr lang="zh-CN" altLang="en-US" sz="3400" b="1" dirty="0">
                <a:solidFill>
                  <a:schemeClr val="tx1"/>
                </a:solidFill>
                <a:latin typeface="+mn-lt"/>
                <a:ea typeface="+mn-ea"/>
                <a:cs typeface="+mn-cs"/>
              </a:rPr>
              <a:t>为什么引入等价类划分法</a:t>
            </a:r>
            <a:r>
              <a:rPr lang="en-US" altLang="zh-CN" sz="3400" b="1" dirty="0">
                <a:solidFill>
                  <a:schemeClr val="tx1"/>
                </a:solidFill>
                <a:latin typeface="+mn-lt"/>
                <a:ea typeface="+mn-ea"/>
                <a:cs typeface="+mn-cs"/>
              </a:rPr>
              <a:t>-</a:t>
            </a:r>
            <a:r>
              <a:rPr lang="zh-CN" altLang="en-US" sz="3400" b="1" dirty="0">
                <a:solidFill>
                  <a:schemeClr val="tx1"/>
                </a:solidFill>
                <a:latin typeface="+mn-lt"/>
                <a:ea typeface="+mn-ea"/>
                <a:cs typeface="+mn-cs"/>
              </a:rPr>
              <a:t>穷举测试</a:t>
            </a:r>
          </a:p>
        </p:txBody>
      </p:sp>
      <p:sp>
        <p:nvSpPr>
          <p:cNvPr id="14" name="内容占位符 13"/>
          <p:cNvSpPr>
            <a:spLocks noGrp="1"/>
          </p:cNvSpPr>
          <p:nvPr>
            <p:ph idx="4294967295"/>
          </p:nvPr>
        </p:nvSpPr>
        <p:spPr>
          <a:xfrm>
            <a:off x="323528" y="2780928"/>
            <a:ext cx="3456384" cy="4641850"/>
          </a:xfrm>
        </p:spPr>
        <p:txBody>
          <a:bodyPr/>
          <a:lstStyle/>
          <a:p>
            <a:pPr lvl="1" eaLnBrk="1" hangingPunct="1">
              <a:lnSpc>
                <a:spcPct val="150000"/>
              </a:lnSpc>
              <a:defRPr/>
            </a:pPr>
            <a:r>
              <a:rPr lang="zh-CN" altLang="en-US" sz="2400" b="1" dirty="0">
                <a:solidFill>
                  <a:schemeClr val="tx1">
                    <a:lumMod val="95000"/>
                    <a:lumOff val="5000"/>
                  </a:schemeClr>
                </a:solidFill>
                <a:latin typeface="+mn-ea"/>
              </a:rPr>
              <a:t>计算两个</a:t>
            </a:r>
            <a:r>
              <a:rPr lang="en-US" altLang="zh-CN" sz="2400" b="1" dirty="0">
                <a:solidFill>
                  <a:schemeClr val="tx1">
                    <a:lumMod val="95000"/>
                    <a:lumOff val="5000"/>
                  </a:schemeClr>
                </a:solidFill>
                <a:latin typeface="+mn-ea"/>
              </a:rPr>
              <a:t>0—99</a:t>
            </a:r>
            <a:r>
              <a:rPr lang="zh-CN" altLang="en-US" sz="2400" b="1" dirty="0">
                <a:solidFill>
                  <a:schemeClr val="tx1">
                    <a:lumMod val="95000"/>
                    <a:lumOff val="5000"/>
                  </a:schemeClr>
                </a:solidFill>
                <a:latin typeface="+mn-ea"/>
              </a:rPr>
              <a:t>之间整数的和</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1887" y="2708920"/>
            <a:ext cx="3282513" cy="3274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a:spLocks noGrp="1" noChangeArrowheads="1"/>
          </p:cNvSpPr>
          <p:nvPr>
            <p:ph type="title" idx="4294967295"/>
          </p:nvPr>
        </p:nvSpPr>
        <p:spPr>
          <a:xfrm>
            <a:off x="561387" y="764705"/>
            <a:ext cx="8001000" cy="792088"/>
          </a:xfrm>
          <a:prstGeom prst="rect">
            <a:avLst/>
          </a:prstGeom>
        </p:spPr>
        <p:txBody>
          <a:bodyPr/>
          <a:lstStyle/>
          <a:p>
            <a:r>
              <a:rPr lang="en-US" altLang="zh-CN" b="1" dirty="0">
                <a:latin typeface="黑体" pitchFamily="2" charset="-122"/>
                <a:ea typeface="黑体" pitchFamily="2" charset="-122"/>
              </a:rPr>
              <a:t>3.2 </a:t>
            </a:r>
            <a:r>
              <a:rPr lang="zh-CN" altLang="en-US" b="1" dirty="0" smtClean="0">
                <a:latin typeface="黑体" pitchFamily="2" charset="-122"/>
                <a:ea typeface="黑体" pitchFamily="2" charset="-122"/>
              </a:rPr>
              <a:t>等价类测试</a:t>
            </a:r>
            <a:endParaRPr lang="zh-CN" altLang="en-US" b="1" dirty="0">
              <a:latin typeface="黑体" pitchFamily="2" charset="-122"/>
              <a:ea typeface="黑体" pitchFamily="2" charset="-122"/>
            </a:endParaRPr>
          </a:p>
        </p:txBody>
      </p:sp>
    </p:spTree>
    <p:extLst>
      <p:ext uri="{BB962C8B-B14F-4D97-AF65-F5344CB8AC3E}">
        <p14:creationId xmlns:p14="http://schemas.microsoft.com/office/powerpoint/2010/main" val="137573850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u=1033637781,3642666396&amp;fm=0&amp;gp=26.gif"/>
          <p:cNvPicPr>
            <a:picLocks noChangeAspect="1"/>
          </p:cNvPicPr>
          <p:nvPr/>
        </p:nvPicPr>
        <p:blipFill>
          <a:blip r:embed="rId3" cstate="print"/>
          <a:stretch>
            <a:fillRect/>
          </a:stretch>
        </p:blipFill>
        <p:spPr>
          <a:xfrm>
            <a:off x="1576386" y="4965485"/>
            <a:ext cx="1169894" cy="1559859"/>
          </a:xfrm>
          <a:prstGeom prst="ellipse">
            <a:avLst/>
          </a:prstGeom>
          <a:ln>
            <a:noFill/>
          </a:ln>
          <a:effectLst>
            <a:softEdge rad="112500"/>
          </a:effectLst>
        </p:spPr>
      </p:pic>
      <p:sp>
        <p:nvSpPr>
          <p:cNvPr id="16" name="椭圆形标注 15"/>
          <p:cNvSpPr/>
          <p:nvPr/>
        </p:nvSpPr>
        <p:spPr>
          <a:xfrm>
            <a:off x="1600177" y="2314697"/>
            <a:ext cx="5893635" cy="3071834"/>
          </a:xfrm>
          <a:prstGeom prst="wedgeEllipseCallout">
            <a:avLst>
              <a:gd name="adj1" fmla="val -27200"/>
              <a:gd name="adj2" fmla="val 64185"/>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2743816" y="2653960"/>
            <a:ext cx="5103589" cy="2123658"/>
          </a:xfrm>
          <a:prstGeom prst="rect">
            <a:avLst/>
          </a:prstGeom>
          <a:noFill/>
        </p:spPr>
        <p:txBody>
          <a:bodyPr wrap="square" rtlCol="0">
            <a:spAutoFit/>
          </a:bodyPr>
          <a:lstStyle/>
          <a:p>
            <a:r>
              <a:rPr lang="en-US" altLang="zh-CN" sz="1600" b="1" dirty="0"/>
              <a:t>0+1    1+1    1+2    1+3   1+4   1+5   ……+99</a:t>
            </a:r>
          </a:p>
          <a:p>
            <a:r>
              <a:rPr lang="en-US" altLang="zh-CN" sz="1600" b="1" dirty="0"/>
              <a:t>2+1    2+2    2+3   2+4   2+5   ……</a:t>
            </a:r>
          </a:p>
          <a:p>
            <a:r>
              <a:rPr lang="en-US" altLang="zh-CN" sz="1600" b="1" dirty="0"/>
              <a:t>3+1    3+2    3+3   3+4   3+5   ……</a:t>
            </a:r>
          </a:p>
          <a:p>
            <a:r>
              <a:rPr lang="en-US" altLang="zh-CN" sz="1600" b="1" dirty="0"/>
              <a:t>4+1    4+2    4+3   4+4   4+5   ……</a:t>
            </a:r>
          </a:p>
          <a:p>
            <a:r>
              <a:rPr lang="en-US" altLang="zh-CN" sz="1600" b="1" dirty="0"/>
              <a:t>5+1    5+2    5+3   5+4   5+5   ……</a:t>
            </a:r>
          </a:p>
          <a:p>
            <a:r>
              <a:rPr lang="en-US" altLang="zh-CN" sz="1600" b="1" dirty="0"/>
              <a:t>……     …….   ……    ……   ……</a:t>
            </a:r>
          </a:p>
          <a:p>
            <a:r>
              <a:rPr lang="en-US" altLang="zh-CN" sz="1600" b="1" dirty="0"/>
              <a:t>99+……</a:t>
            </a:r>
            <a:endParaRPr lang="zh-CN" altLang="en-US" sz="1600" b="1" dirty="0"/>
          </a:p>
        </p:txBody>
      </p:sp>
      <p:sp>
        <p:nvSpPr>
          <p:cNvPr id="2" name="矩形 1"/>
          <p:cNvSpPr/>
          <p:nvPr/>
        </p:nvSpPr>
        <p:spPr>
          <a:xfrm>
            <a:off x="611560" y="836712"/>
            <a:ext cx="3610284" cy="677108"/>
          </a:xfrm>
          <a:prstGeom prst="rect">
            <a:avLst/>
          </a:prstGeom>
        </p:spPr>
        <p:txBody>
          <a:bodyPr wrap="none">
            <a:spAutoFit/>
          </a:bodyPr>
          <a:lstStyle/>
          <a:p>
            <a:r>
              <a:rPr lang="en-US" altLang="zh-CN" sz="3800" b="1" dirty="0">
                <a:solidFill>
                  <a:schemeClr val="tx2"/>
                </a:solidFill>
                <a:latin typeface="黑体" pitchFamily="2" charset="-122"/>
                <a:ea typeface="黑体" pitchFamily="2" charset="-122"/>
                <a:cs typeface="+mj-cs"/>
              </a:rPr>
              <a:t>3.2 </a:t>
            </a:r>
            <a:r>
              <a:rPr lang="zh-CN" altLang="en-US" sz="3800" b="1" dirty="0">
                <a:solidFill>
                  <a:schemeClr val="tx2"/>
                </a:solidFill>
                <a:latin typeface="黑体" pitchFamily="2" charset="-122"/>
                <a:ea typeface="黑体" pitchFamily="2" charset="-122"/>
                <a:cs typeface="+mj-cs"/>
              </a:rPr>
              <a:t>等价类测试</a:t>
            </a:r>
          </a:p>
        </p:txBody>
      </p:sp>
      <p:sp>
        <p:nvSpPr>
          <p:cNvPr id="3" name="矩形 2"/>
          <p:cNvSpPr/>
          <p:nvPr/>
        </p:nvSpPr>
        <p:spPr>
          <a:xfrm>
            <a:off x="158712" y="1844824"/>
            <a:ext cx="4515980" cy="646331"/>
          </a:xfrm>
          <a:prstGeom prst="rect">
            <a:avLst/>
          </a:prstGeom>
        </p:spPr>
        <p:txBody>
          <a:bodyPr wrap="none">
            <a:spAutoFit/>
          </a:bodyPr>
          <a:lstStyle/>
          <a:p>
            <a:pPr lvl="1" eaLnBrk="1" hangingPunct="1">
              <a:lnSpc>
                <a:spcPct val="150000"/>
              </a:lnSpc>
              <a:defRPr/>
            </a:pPr>
            <a:r>
              <a:rPr lang="zh-CN" altLang="en-US" sz="2400" b="1" dirty="0">
                <a:solidFill>
                  <a:schemeClr val="tx1">
                    <a:lumMod val="95000"/>
                    <a:lumOff val="5000"/>
                  </a:schemeClr>
                </a:solidFill>
                <a:latin typeface="+mn-ea"/>
              </a:rPr>
              <a:t>计算两个</a:t>
            </a:r>
            <a:r>
              <a:rPr lang="en-US" altLang="zh-CN" sz="2400" b="1" dirty="0">
                <a:solidFill>
                  <a:schemeClr val="tx1">
                    <a:lumMod val="95000"/>
                    <a:lumOff val="5000"/>
                  </a:schemeClr>
                </a:solidFill>
                <a:latin typeface="+mn-ea"/>
              </a:rPr>
              <a:t>0—99</a:t>
            </a:r>
            <a:r>
              <a:rPr lang="zh-CN" altLang="en-US" sz="2400" b="1" dirty="0">
                <a:solidFill>
                  <a:schemeClr val="tx1">
                    <a:lumMod val="95000"/>
                    <a:lumOff val="5000"/>
                  </a:schemeClr>
                </a:solidFill>
                <a:latin typeface="+mn-ea"/>
              </a:rPr>
              <a:t>之间整数的和</a:t>
            </a:r>
          </a:p>
        </p:txBody>
      </p:sp>
    </p:spTree>
    <p:extLst>
      <p:ext uri="{BB962C8B-B14F-4D97-AF65-F5344CB8AC3E}">
        <p14:creationId xmlns:p14="http://schemas.microsoft.com/office/powerpoint/2010/main" val="369562439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等价类</a:t>
            </a:r>
            <a:r>
              <a:rPr lang="zh-CN" altLang="en-US" b="1" dirty="0" smtClean="0">
                <a:latin typeface="黑体" pitchFamily="2" charset="-122"/>
                <a:ea typeface="黑体" pitchFamily="2" charset="-122"/>
              </a:rPr>
              <a:t>测试</a:t>
            </a:r>
            <a:endParaRPr lang="zh-CN" altLang="en-US" dirty="0"/>
          </a:p>
        </p:txBody>
      </p:sp>
      <p:sp>
        <p:nvSpPr>
          <p:cNvPr id="3" name="内容占位符 2"/>
          <p:cNvSpPr>
            <a:spLocks noGrp="1"/>
          </p:cNvSpPr>
          <p:nvPr>
            <p:ph idx="1"/>
          </p:nvPr>
        </p:nvSpPr>
        <p:spPr/>
        <p:txBody>
          <a:bodyPr/>
          <a:lstStyle/>
          <a:p>
            <a:pPr marL="469900" lvl="1" indent="-469900" algn="just" eaLnBrk="1" hangingPunct="1">
              <a:buFont typeface="Wingdings" panose="05000000000000000000" pitchFamily="2" charset="2"/>
              <a:buChar char="o"/>
              <a:defRPr/>
            </a:pPr>
            <a:r>
              <a:rPr lang="zh-CN" altLang="en-US" sz="2550" b="1" kern="1200" dirty="0">
                <a:cs typeface="+mn-cs"/>
              </a:rPr>
              <a:t>产生的原因</a:t>
            </a:r>
            <a:endParaRPr lang="en-US" altLang="zh-CN" sz="2550" b="1" kern="1200" dirty="0">
              <a:cs typeface="+mn-cs"/>
            </a:endParaRPr>
          </a:p>
          <a:p>
            <a:pPr lvl="1" indent="-436880" algn="just" eaLnBrk="1" hangingPunct="1">
              <a:defRPr/>
            </a:pPr>
            <a:r>
              <a:rPr lang="zh-CN" altLang="en-US" sz="2325" b="1" kern="1200" dirty="0">
                <a:cs typeface="+mn-cs"/>
              </a:rPr>
              <a:t>对系统进行穷尽测试是</a:t>
            </a:r>
            <a:r>
              <a:rPr lang="zh-CN" altLang="en-US" sz="2325" b="1" kern="1200" dirty="0">
                <a:solidFill>
                  <a:srgbClr val="FF0000"/>
                </a:solidFill>
                <a:cs typeface="+mn-cs"/>
              </a:rPr>
              <a:t>不可能的</a:t>
            </a:r>
          </a:p>
          <a:p>
            <a:pPr lvl="1" indent="-436880" algn="just" eaLnBrk="1" hangingPunct="1">
              <a:defRPr/>
            </a:pPr>
            <a:r>
              <a:rPr lang="zh-CN" altLang="en-US" sz="2325" b="1" kern="1200" dirty="0" smtClean="0">
                <a:cs typeface="+mn-cs"/>
              </a:rPr>
              <a:t>使用</a:t>
            </a:r>
            <a:r>
              <a:rPr lang="zh-CN" altLang="en-US" sz="2325" b="1" kern="1200" dirty="0">
                <a:cs typeface="+mn-cs"/>
              </a:rPr>
              <a:t>有限的数据对系统进行测试是</a:t>
            </a:r>
            <a:r>
              <a:rPr lang="zh-CN" altLang="en-US" sz="2325" b="1" kern="1200" dirty="0">
                <a:solidFill>
                  <a:srgbClr val="FF0000"/>
                </a:solidFill>
                <a:cs typeface="+mn-cs"/>
              </a:rPr>
              <a:t>可能的</a:t>
            </a:r>
          </a:p>
          <a:p>
            <a:pPr lvl="1" indent="-436880" algn="just" eaLnBrk="1" hangingPunct="1">
              <a:defRPr/>
            </a:pPr>
            <a:r>
              <a:rPr lang="zh-CN" altLang="en-US" sz="2325" b="1" kern="1200" dirty="0" smtClean="0">
                <a:cs typeface="+mn-cs"/>
              </a:rPr>
              <a:t>我们</a:t>
            </a:r>
            <a:r>
              <a:rPr lang="zh-CN" altLang="en-US" sz="2325" b="1" kern="1200" dirty="0">
                <a:cs typeface="+mn-cs"/>
              </a:rPr>
              <a:t>可以选择</a:t>
            </a:r>
            <a:r>
              <a:rPr lang="zh-CN" altLang="en-US" sz="2325" b="1" kern="1200" dirty="0">
                <a:solidFill>
                  <a:srgbClr val="FF0000"/>
                </a:solidFill>
                <a:cs typeface="+mn-cs"/>
              </a:rPr>
              <a:t>少量</a:t>
            </a:r>
            <a:r>
              <a:rPr lang="zh-CN" altLang="en-US" sz="2325" b="1" kern="1200" dirty="0">
                <a:cs typeface="+mn-cs"/>
              </a:rPr>
              <a:t>测试用例来测试系统，并满足</a:t>
            </a:r>
          </a:p>
          <a:p>
            <a:pPr lvl="2" indent="-436880" algn="just" eaLnBrk="1" hangingPunct="1">
              <a:buFont typeface="Wingdings" panose="05000000000000000000" pitchFamily="2" charset="2"/>
              <a:buChar char="ü"/>
              <a:defRPr/>
            </a:pPr>
            <a:r>
              <a:rPr lang="zh-CN" altLang="en-US" sz="2025" b="1" kern="1200" dirty="0" smtClean="0">
                <a:cs typeface="+mn-cs"/>
              </a:rPr>
              <a:t>测试</a:t>
            </a:r>
            <a:r>
              <a:rPr lang="zh-CN" altLang="en-US" sz="2025" b="1" kern="1200" dirty="0">
                <a:cs typeface="+mn-cs"/>
              </a:rPr>
              <a:t>是完备的</a:t>
            </a:r>
          </a:p>
          <a:p>
            <a:pPr lvl="2" indent="-436880" algn="just" eaLnBrk="1" hangingPunct="1">
              <a:buFont typeface="Wingdings" panose="05000000000000000000" pitchFamily="2" charset="2"/>
              <a:buChar char="ü"/>
              <a:defRPr/>
            </a:pPr>
            <a:r>
              <a:rPr lang="zh-CN" altLang="en-US" sz="2025" b="1" kern="1200" dirty="0" smtClean="0">
                <a:cs typeface="+mn-cs"/>
              </a:rPr>
              <a:t>测试</a:t>
            </a:r>
            <a:r>
              <a:rPr lang="zh-CN" altLang="en-US" sz="2025" b="1" kern="1200" dirty="0">
                <a:cs typeface="+mn-cs"/>
              </a:rPr>
              <a:t>是没有冗余的</a:t>
            </a:r>
          </a:p>
          <a:p>
            <a:endParaRPr lang="zh-CN" altLang="en-US" dirty="0"/>
          </a:p>
        </p:txBody>
      </p:sp>
    </p:spTree>
    <p:extLst>
      <p:ext uri="{BB962C8B-B14F-4D97-AF65-F5344CB8AC3E}">
        <p14:creationId xmlns:p14="http://schemas.microsoft.com/office/powerpoint/2010/main" val="1678750647"/>
      </p:ext>
    </p:extLst>
  </p:cSld>
  <p:clrMapOvr>
    <a:masterClrMapping/>
  </p:clrMapOvr>
  <p:transition>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等价类测试</a:t>
            </a:r>
            <a:endParaRPr lang="zh-CN" altLang="en-US" dirty="0"/>
          </a:p>
        </p:txBody>
      </p:sp>
      <p:sp>
        <p:nvSpPr>
          <p:cNvPr id="3" name="内容占位符 2"/>
          <p:cNvSpPr>
            <a:spLocks noGrp="1"/>
          </p:cNvSpPr>
          <p:nvPr>
            <p:ph idx="1"/>
          </p:nvPr>
        </p:nvSpPr>
        <p:spPr/>
        <p:txBody>
          <a:bodyPr/>
          <a:lstStyle/>
          <a:p>
            <a:r>
              <a:rPr lang="zh-CN" altLang="en-US" b="1" dirty="0" smtClean="0"/>
              <a:t>基本原理</a:t>
            </a:r>
            <a:endParaRPr lang="zh-CN" altLang="en-US" b="1" dirty="0"/>
          </a:p>
        </p:txBody>
      </p:sp>
      <p:sp>
        <p:nvSpPr>
          <p:cNvPr id="5" name="TextBox 4"/>
          <p:cNvSpPr txBox="1"/>
          <p:nvPr/>
        </p:nvSpPr>
        <p:spPr>
          <a:xfrm>
            <a:off x="1403648" y="4725144"/>
            <a:ext cx="7200800" cy="892552"/>
          </a:xfrm>
          <a:prstGeom prst="rect">
            <a:avLst/>
          </a:prstGeom>
          <a:noFill/>
        </p:spPr>
        <p:txBody>
          <a:bodyPr wrap="square" rtlCol="0">
            <a:spAutoFit/>
          </a:bodyPr>
          <a:lstStyle/>
          <a:p>
            <a:endParaRPr lang="en-US" altLang="zh-CN" sz="2400" dirty="0">
              <a:latin typeface="+mn-ea"/>
              <a:ea typeface="+mn-ea"/>
            </a:endParaRPr>
          </a:p>
          <a:p>
            <a:r>
              <a:rPr lang="en-US" altLang="zh-CN" sz="2800" b="1" dirty="0" smtClean="0">
                <a:latin typeface="+mn-ea"/>
                <a:ea typeface="+mn-ea"/>
              </a:rPr>
              <a:t>3</a:t>
            </a:r>
            <a:r>
              <a:rPr lang="zh-CN" altLang="en-US" sz="2800" b="1" dirty="0">
                <a:latin typeface="+mn-ea"/>
                <a:ea typeface="+mn-ea"/>
              </a:rPr>
              <a:t>个约束：分而不</a:t>
            </a:r>
            <a:r>
              <a:rPr lang="zh-CN" altLang="en-US" sz="2800" b="1" dirty="0" smtClean="0">
                <a:latin typeface="+mn-ea"/>
                <a:ea typeface="+mn-ea"/>
              </a:rPr>
              <a:t>交、合</a:t>
            </a:r>
            <a:r>
              <a:rPr lang="zh-CN" altLang="en-US" sz="2800" b="1" dirty="0">
                <a:latin typeface="+mn-ea"/>
                <a:ea typeface="+mn-ea"/>
              </a:rPr>
              <a:t>而</a:t>
            </a:r>
            <a:r>
              <a:rPr lang="zh-CN" altLang="en-US" sz="2800" b="1" dirty="0" smtClean="0">
                <a:latin typeface="+mn-ea"/>
                <a:ea typeface="+mn-ea"/>
              </a:rPr>
              <a:t>不变、类内</a:t>
            </a:r>
            <a:r>
              <a:rPr lang="zh-CN" altLang="en-US" sz="2800" b="1" dirty="0">
                <a:latin typeface="+mn-ea"/>
                <a:ea typeface="+mn-ea"/>
              </a:rPr>
              <a:t>等价</a:t>
            </a:r>
          </a:p>
        </p:txBody>
      </p:sp>
      <p:pic>
        <p:nvPicPr>
          <p:cNvPr id="1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251" y="2492896"/>
            <a:ext cx="8782050"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5939550"/>
      </p:ext>
    </p:extLst>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等价类测试</a:t>
            </a:r>
            <a:endParaRPr lang="zh-CN" altLang="en-US" dirty="0"/>
          </a:p>
        </p:txBody>
      </p:sp>
      <p:sp>
        <p:nvSpPr>
          <p:cNvPr id="3" name="内容占位符 2"/>
          <p:cNvSpPr>
            <a:spLocks noGrp="1"/>
          </p:cNvSpPr>
          <p:nvPr>
            <p:ph idx="1"/>
          </p:nvPr>
        </p:nvSpPr>
        <p:spPr>
          <a:xfrm>
            <a:off x="566738" y="1752600"/>
            <a:ext cx="4509318" cy="4267200"/>
          </a:xfrm>
        </p:spPr>
        <p:txBody>
          <a:bodyPr/>
          <a:lstStyle/>
          <a:p>
            <a:endParaRPr lang="zh-CN" altLang="en-US" dirty="0"/>
          </a:p>
        </p:txBody>
      </p:sp>
      <p:sp>
        <p:nvSpPr>
          <p:cNvPr id="4" name="灯片编号占位符 3"/>
          <p:cNvSpPr>
            <a:spLocks noGrp="1"/>
          </p:cNvSpPr>
          <p:nvPr>
            <p:ph type="sldNum" sz="quarter" idx="12"/>
          </p:nvPr>
        </p:nvSpPr>
        <p:spPr/>
        <p:txBody>
          <a:bodyPr/>
          <a:lstStyle/>
          <a:p>
            <a:pPr>
              <a:defRPr/>
            </a:pPr>
            <a:fld id="{5ABF56A4-D1A6-4E9C-871E-2D1E17A0ACE1}" type="slidenum">
              <a:rPr lang="en-US" altLang="zh-CN" smtClean="0"/>
              <a:pPr>
                <a:defRPr/>
              </a:pPr>
              <a:t>8</a:t>
            </a:fld>
            <a:endParaRPr lang="en-US" altLang="zh-C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780927"/>
            <a:ext cx="3990975"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5004048" y="2190784"/>
            <a:ext cx="4139952" cy="3600986"/>
          </a:xfrm>
          <a:prstGeom prst="rect">
            <a:avLst/>
          </a:prstGeom>
        </p:spPr>
        <p:txBody>
          <a:bodyPr wrap="square">
            <a:spAutoFit/>
          </a:bodyPr>
          <a:lstStyle/>
          <a:p>
            <a:endParaRPr lang="zh-CN" altLang="en-US" dirty="0"/>
          </a:p>
          <a:p>
            <a:endParaRPr lang="zh-CN" altLang="en-US" dirty="0"/>
          </a:p>
          <a:p>
            <a:r>
              <a:rPr lang="en-US" altLang="zh-CN" sz="2400" b="1" dirty="0">
                <a:latin typeface="+mn-ea"/>
                <a:ea typeface="+mn-ea"/>
              </a:rPr>
              <a:t>1.R</a:t>
            </a:r>
            <a:r>
              <a:rPr lang="zh-CN" altLang="en-US" sz="2400" b="1" dirty="0">
                <a:latin typeface="+mn-ea"/>
                <a:ea typeface="+mn-ea"/>
              </a:rPr>
              <a:t>是一种等价关系</a:t>
            </a:r>
            <a:r>
              <a:rPr lang="zh-CN" altLang="en-US" sz="2400" b="1" dirty="0" smtClean="0">
                <a:latin typeface="+mn-ea"/>
                <a:ea typeface="+mn-ea"/>
              </a:rPr>
              <a:t>。</a:t>
            </a:r>
            <a:endParaRPr lang="en-US" altLang="zh-CN" sz="2400" b="1" dirty="0" smtClean="0">
              <a:latin typeface="+mn-ea"/>
              <a:ea typeface="+mn-ea"/>
            </a:endParaRPr>
          </a:p>
          <a:p>
            <a:r>
              <a:rPr lang="zh-CN" altLang="en-US" sz="2400" b="1" dirty="0" smtClean="0">
                <a:latin typeface="+mn-ea"/>
                <a:ea typeface="+mn-ea"/>
              </a:rPr>
              <a:t>定义</a:t>
            </a:r>
            <a:r>
              <a:rPr lang="zh-CN" altLang="en-US" sz="2400" b="1" dirty="0">
                <a:latin typeface="+mn-ea"/>
                <a:ea typeface="+mn-ea"/>
              </a:rPr>
              <a:t>：</a:t>
            </a:r>
          </a:p>
          <a:p>
            <a:r>
              <a:rPr lang="zh-CN" altLang="en-US" sz="2400" b="1" dirty="0">
                <a:latin typeface="+mn-ea"/>
                <a:ea typeface="+mn-ea"/>
              </a:rPr>
              <a:t>对于输入域中的</a:t>
            </a:r>
            <a:r>
              <a:rPr lang="en-US" altLang="zh-CN" sz="2400" b="1" dirty="0">
                <a:latin typeface="+mn-ea"/>
                <a:ea typeface="+mn-ea"/>
              </a:rPr>
              <a:t>x, y</a:t>
            </a:r>
            <a:r>
              <a:rPr lang="zh-CN" altLang="en-US" sz="2400" b="1" dirty="0">
                <a:latin typeface="+mn-ea"/>
                <a:ea typeface="+mn-ea"/>
              </a:rPr>
              <a:t>，</a:t>
            </a:r>
          </a:p>
          <a:p>
            <a:r>
              <a:rPr lang="en-US" altLang="zh-CN" sz="2400" b="1" dirty="0" err="1">
                <a:latin typeface="+mn-ea"/>
                <a:ea typeface="+mn-ea"/>
              </a:rPr>
              <a:t>xRy</a:t>
            </a:r>
            <a:r>
              <a:rPr lang="zh-CN" altLang="en-US" sz="2400" b="1" dirty="0">
                <a:latin typeface="+mn-ea"/>
                <a:ea typeface="+mn-ea"/>
              </a:rPr>
              <a:t>当且仅当</a:t>
            </a:r>
            <a:r>
              <a:rPr lang="en-US" altLang="zh-CN" sz="2400" b="1" dirty="0">
                <a:latin typeface="+mn-ea"/>
                <a:ea typeface="+mn-ea"/>
              </a:rPr>
              <a:t>F(x ) = F(y)</a:t>
            </a:r>
            <a:endParaRPr lang="zh-CN" altLang="en-US" sz="2400" b="1" dirty="0">
              <a:latin typeface="+mn-ea"/>
              <a:ea typeface="+mn-ea"/>
            </a:endParaRPr>
          </a:p>
          <a:p>
            <a:r>
              <a:rPr lang="en-US" altLang="zh-CN" sz="2400" b="1" dirty="0">
                <a:latin typeface="+mn-ea"/>
                <a:ea typeface="+mn-ea"/>
              </a:rPr>
              <a:t>2.</a:t>
            </a:r>
            <a:r>
              <a:rPr lang="zh-CN" altLang="en-US" sz="2400" b="1" dirty="0">
                <a:latin typeface="+mn-ea"/>
                <a:ea typeface="+mn-ea"/>
              </a:rPr>
              <a:t>一种等价关系将引入一个数据集的一种划分。</a:t>
            </a:r>
          </a:p>
          <a:p>
            <a:r>
              <a:rPr lang="en-US" altLang="zh-CN" sz="2400" b="1" dirty="0">
                <a:latin typeface="+mn-ea"/>
                <a:ea typeface="+mn-ea"/>
              </a:rPr>
              <a:t>3.</a:t>
            </a:r>
            <a:r>
              <a:rPr lang="zh-CN" altLang="en-US" sz="2400" b="1" dirty="0">
                <a:latin typeface="+mn-ea"/>
                <a:ea typeface="+mn-ea"/>
              </a:rPr>
              <a:t>当映射</a:t>
            </a:r>
            <a:r>
              <a:rPr lang="en-US" altLang="zh-CN" sz="2400" b="1" dirty="0">
                <a:latin typeface="+mn-ea"/>
                <a:ea typeface="+mn-ea"/>
              </a:rPr>
              <a:t>F</a:t>
            </a:r>
            <a:r>
              <a:rPr lang="zh-CN" altLang="en-US" sz="2400" b="1" dirty="0">
                <a:latin typeface="+mn-ea"/>
                <a:ea typeface="+mn-ea"/>
              </a:rPr>
              <a:t>是多对</a:t>
            </a:r>
            <a:r>
              <a:rPr lang="en-US" altLang="zh-CN" sz="2400" b="1" dirty="0">
                <a:latin typeface="+mn-ea"/>
                <a:ea typeface="+mn-ea"/>
              </a:rPr>
              <a:t>1</a:t>
            </a:r>
            <a:r>
              <a:rPr lang="zh-CN" altLang="en-US" sz="2400" b="1" dirty="0">
                <a:latin typeface="+mn-ea"/>
                <a:ea typeface="+mn-ea"/>
              </a:rPr>
              <a:t>的时候，等价关系</a:t>
            </a:r>
            <a:r>
              <a:rPr lang="en-US" altLang="zh-CN" sz="2400" b="1" dirty="0">
                <a:latin typeface="+mn-ea"/>
                <a:ea typeface="+mn-ea"/>
              </a:rPr>
              <a:t>R</a:t>
            </a:r>
            <a:r>
              <a:rPr lang="zh-CN" altLang="en-US" sz="2400" b="1" dirty="0">
                <a:latin typeface="+mn-ea"/>
                <a:ea typeface="+mn-ea"/>
              </a:rPr>
              <a:t>的效果最好</a:t>
            </a:r>
            <a:r>
              <a:rPr lang="zh-CN" altLang="en-US" dirty="0"/>
              <a:t>。</a:t>
            </a:r>
          </a:p>
        </p:txBody>
      </p:sp>
      <p:sp>
        <p:nvSpPr>
          <p:cNvPr id="6" name="TextBox 5"/>
          <p:cNvSpPr txBox="1"/>
          <p:nvPr/>
        </p:nvSpPr>
        <p:spPr>
          <a:xfrm>
            <a:off x="899592" y="4653136"/>
            <a:ext cx="4104456" cy="369332"/>
          </a:xfrm>
          <a:prstGeom prst="rect">
            <a:avLst/>
          </a:prstGeom>
          <a:noFill/>
        </p:spPr>
        <p:txBody>
          <a:bodyPr wrap="square" rtlCol="0">
            <a:spAutoFit/>
          </a:bodyPr>
          <a:lstStyle/>
          <a:p>
            <a:r>
              <a:rPr lang="zh-CN" altLang="en-US" dirty="0" smtClean="0"/>
              <a:t>输入域                     范围</a:t>
            </a:r>
            <a:endParaRPr lang="zh-CN" altLang="en-US" dirty="0"/>
          </a:p>
        </p:txBody>
      </p:sp>
    </p:spTree>
    <p:extLst>
      <p:ext uri="{BB962C8B-B14F-4D97-AF65-F5344CB8AC3E}">
        <p14:creationId xmlns:p14="http://schemas.microsoft.com/office/powerpoint/2010/main" val="3904327916"/>
      </p:ext>
    </p:extLst>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内容占位符 2"/>
          <p:cNvSpPr txBox="1">
            <a:spLocks/>
          </p:cNvSpPr>
          <p:nvPr/>
        </p:nvSpPr>
        <p:spPr bwMode="auto">
          <a:xfrm>
            <a:off x="683568" y="2780928"/>
            <a:ext cx="8081137" cy="5084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166688" indent="-166688" algn="l" defTabSz="0" rtl="0" eaLnBrk="1" fontAlgn="base" hangingPunct="1">
              <a:lnSpc>
                <a:spcPct val="150000"/>
              </a:lnSpc>
              <a:spcBef>
                <a:spcPct val="0"/>
              </a:spcBef>
              <a:spcAft>
                <a:spcPct val="15000"/>
              </a:spcAft>
              <a:buClr>
                <a:schemeClr val="tx2"/>
              </a:buClr>
              <a:buFont typeface="Arial" charset="0"/>
              <a:buChar char="•"/>
              <a:defRPr sz="2400">
                <a:solidFill>
                  <a:srgbClr val="006F53"/>
                </a:solidFill>
                <a:latin typeface="微软雅黑" pitchFamily="34" charset="-122"/>
                <a:ea typeface="微软雅黑" pitchFamily="34" charset="-122"/>
                <a:cs typeface="+mn-cs"/>
              </a:defRPr>
            </a:lvl1pPr>
            <a:lvl2pPr marL="398463" indent="-230188" algn="l" defTabSz="0" rtl="0" eaLnBrk="1" fontAlgn="base" hangingPunct="1">
              <a:lnSpc>
                <a:spcPct val="150000"/>
              </a:lnSpc>
              <a:spcBef>
                <a:spcPct val="0"/>
              </a:spcBef>
              <a:spcAft>
                <a:spcPct val="15000"/>
              </a:spcAft>
              <a:buClr>
                <a:schemeClr val="tx2"/>
              </a:buClr>
              <a:buFont typeface="Arial" charset="0"/>
              <a:buChar char="–"/>
              <a:defRPr sz="2000">
                <a:solidFill>
                  <a:schemeClr val="bg2"/>
                </a:solidFill>
                <a:latin typeface="微软雅黑" pitchFamily="34" charset="-122"/>
                <a:ea typeface="微软雅黑" pitchFamily="34" charset="-122"/>
              </a:defRPr>
            </a:lvl2pPr>
            <a:lvl3pPr marL="400050" indent="182563" algn="l" defTabSz="0" rtl="0" eaLnBrk="1" fontAlgn="base" hangingPunct="1">
              <a:lnSpc>
                <a:spcPct val="150000"/>
              </a:lnSpc>
              <a:spcBef>
                <a:spcPct val="0"/>
              </a:spcBef>
              <a:spcAft>
                <a:spcPct val="15000"/>
              </a:spcAft>
              <a:buClr>
                <a:schemeClr val="tx2"/>
              </a:buClr>
              <a:buFont typeface="Arial" charset="0"/>
              <a:buChar char="•"/>
              <a:defRPr sz="2000">
                <a:solidFill>
                  <a:schemeClr val="bg2"/>
                </a:solidFill>
                <a:latin typeface="微软雅黑" pitchFamily="34" charset="-122"/>
                <a:ea typeface="微软雅黑" pitchFamily="34" charset="-122"/>
              </a:defRPr>
            </a:lvl3pPr>
            <a:lvl4pPr marL="825500" indent="-241300" algn="l" defTabSz="0" rtl="0" eaLnBrk="1" fontAlgn="base" hangingPunct="1">
              <a:lnSpc>
                <a:spcPct val="150000"/>
              </a:lnSpc>
              <a:spcBef>
                <a:spcPct val="0"/>
              </a:spcBef>
              <a:spcAft>
                <a:spcPct val="15000"/>
              </a:spcAft>
              <a:buClr>
                <a:schemeClr val="tx2"/>
              </a:buClr>
              <a:buFont typeface="Arial" charset="0"/>
              <a:buChar char="–"/>
              <a:defRPr sz="1600">
                <a:solidFill>
                  <a:schemeClr val="bg2"/>
                </a:solidFill>
                <a:latin typeface="微软雅黑" pitchFamily="34" charset="-122"/>
                <a:ea typeface="微软雅黑" pitchFamily="34" charset="-122"/>
              </a:defRPr>
            </a:lvl4pPr>
            <a:lvl5pPr marL="2057400" indent="-228600" algn="l" defTabSz="0" rtl="0" eaLnBrk="1" fontAlgn="base" hangingPunct="1">
              <a:lnSpc>
                <a:spcPct val="150000"/>
              </a:lnSpc>
              <a:spcBef>
                <a:spcPct val="0"/>
              </a:spcBef>
              <a:spcAft>
                <a:spcPct val="25000"/>
              </a:spcAft>
              <a:buClr>
                <a:schemeClr val="tx2"/>
              </a:buClr>
              <a:buFont typeface="Arial" charset="0"/>
              <a:buChar char="–"/>
              <a:defRPr sz="2000">
                <a:solidFill>
                  <a:schemeClr val="tx1"/>
                </a:solidFill>
                <a:latin typeface="+mn-lt"/>
                <a:ea typeface="微软雅黑" pitchFamily="34" charset="-122"/>
              </a:defRPr>
            </a:lvl5pPr>
            <a:lvl6pPr marL="25146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9pPr>
          </a:lstStyle>
          <a:p>
            <a:pPr marL="0" indent="0">
              <a:buNone/>
            </a:pPr>
            <a:r>
              <a:rPr lang="zh-CN" altLang="en-US" sz="2600" b="1" dirty="0">
                <a:solidFill>
                  <a:schemeClr val="tx1"/>
                </a:solidFill>
                <a:latin typeface="+mn-lt"/>
                <a:ea typeface="+mn-ea"/>
              </a:rPr>
              <a:t>等价类划分法</a:t>
            </a:r>
            <a:r>
              <a:rPr lang="zh-CN" altLang="en-US" sz="2600" b="1" dirty="0">
                <a:solidFill>
                  <a:srgbClr val="FF0000"/>
                </a:solidFill>
                <a:latin typeface="+mn-lt"/>
                <a:ea typeface="+mn-ea"/>
              </a:rPr>
              <a:t>依据需求</a:t>
            </a:r>
            <a:r>
              <a:rPr lang="zh-CN" altLang="en-US" sz="2600" b="1" dirty="0">
                <a:solidFill>
                  <a:schemeClr val="tx1"/>
                </a:solidFill>
                <a:latin typeface="+mn-lt"/>
                <a:ea typeface="+mn-ea"/>
              </a:rPr>
              <a:t>对</a:t>
            </a:r>
            <a:r>
              <a:rPr lang="zh-CN" altLang="en-US" sz="2600" b="1" dirty="0" smtClean="0">
                <a:solidFill>
                  <a:schemeClr val="tx1"/>
                </a:solidFill>
                <a:latin typeface="+mn-lt"/>
                <a:ea typeface="+mn-ea"/>
              </a:rPr>
              <a:t>输入</a:t>
            </a:r>
            <a:r>
              <a:rPr lang="en-US" altLang="zh-CN" sz="2600" b="1" dirty="0" smtClean="0">
                <a:solidFill>
                  <a:schemeClr val="tx1"/>
                </a:solidFill>
                <a:latin typeface="+mn-lt"/>
                <a:ea typeface="+mn-ea"/>
              </a:rPr>
              <a:t>/</a:t>
            </a:r>
            <a:r>
              <a:rPr lang="zh-CN" altLang="en-US" sz="2600" b="1" dirty="0" smtClean="0">
                <a:solidFill>
                  <a:schemeClr val="tx1"/>
                </a:solidFill>
                <a:latin typeface="+mn-lt"/>
                <a:ea typeface="+mn-ea"/>
              </a:rPr>
              <a:t>输出的</a:t>
            </a:r>
            <a:r>
              <a:rPr lang="zh-CN" altLang="en-US" sz="2600" b="1" dirty="0">
                <a:solidFill>
                  <a:schemeClr val="tx1"/>
                </a:solidFill>
                <a:latin typeface="+mn-lt"/>
                <a:ea typeface="+mn-ea"/>
              </a:rPr>
              <a:t>范围进行细分，然后再分出的每一个区域内选取一个有代表性的测试数据开展测试。</a:t>
            </a:r>
            <a:endParaRPr lang="en-US" altLang="zh-CN" sz="2600" b="1" dirty="0">
              <a:solidFill>
                <a:schemeClr val="tx1"/>
              </a:solidFill>
              <a:latin typeface="+mn-lt"/>
              <a:ea typeface="+mn-ea"/>
            </a:endParaRPr>
          </a:p>
        </p:txBody>
      </p:sp>
      <p:sp>
        <p:nvSpPr>
          <p:cNvPr id="27650" name="Rectangle 2"/>
          <p:cNvSpPr>
            <a:spLocks noGrp="1" noChangeArrowheads="1"/>
          </p:cNvSpPr>
          <p:nvPr>
            <p:ph type="title" idx="4294967295"/>
          </p:nvPr>
        </p:nvSpPr>
        <p:spPr>
          <a:xfrm>
            <a:off x="539552" y="1268760"/>
            <a:ext cx="8001000" cy="1216025"/>
          </a:xfrm>
        </p:spPr>
        <p:txBody>
          <a:bodyPr/>
          <a:lstStyle/>
          <a:p>
            <a:pPr marL="469900" indent="-469900" eaLnBrk="1" hangingPunct="1">
              <a:spcBef>
                <a:spcPct val="20000"/>
              </a:spcBef>
              <a:buClr>
                <a:schemeClr val="accent2"/>
              </a:buClr>
              <a:buFont typeface="Wingdings" pitchFamily="2" charset="2"/>
              <a:buChar char="o"/>
            </a:pPr>
            <a:r>
              <a:rPr lang="zh-CN" altLang="en-US" sz="3400" b="1" dirty="0">
                <a:solidFill>
                  <a:schemeClr val="tx1"/>
                </a:solidFill>
                <a:latin typeface="+mn-lt"/>
                <a:ea typeface="+mn-ea"/>
                <a:cs typeface="+mn-cs"/>
              </a:rPr>
              <a:t>什么是等价类划分法</a:t>
            </a:r>
            <a:r>
              <a:rPr lang="en-US" altLang="zh-CN" sz="3400" b="1" dirty="0">
                <a:solidFill>
                  <a:schemeClr val="tx1"/>
                </a:solidFill>
                <a:latin typeface="+mn-lt"/>
                <a:ea typeface="+mn-ea"/>
                <a:cs typeface="+mn-cs"/>
              </a:rPr>
              <a:t>—</a:t>
            </a:r>
            <a:r>
              <a:rPr lang="zh-CN" altLang="en-US" sz="3400" b="1" dirty="0">
                <a:solidFill>
                  <a:schemeClr val="tx1"/>
                </a:solidFill>
                <a:latin typeface="+mn-lt"/>
                <a:ea typeface="+mn-ea"/>
                <a:cs typeface="+mn-cs"/>
              </a:rPr>
              <a:t>概念</a:t>
            </a:r>
          </a:p>
        </p:txBody>
      </p:sp>
      <p:sp>
        <p:nvSpPr>
          <p:cNvPr id="5" name="Rectangle 2"/>
          <p:cNvSpPr>
            <a:spLocks noGrp="1" noChangeArrowheads="1"/>
          </p:cNvSpPr>
          <p:nvPr>
            <p:ph type="title" idx="4294967295"/>
          </p:nvPr>
        </p:nvSpPr>
        <p:spPr>
          <a:xfrm>
            <a:off x="561387" y="764705"/>
            <a:ext cx="8001000" cy="792088"/>
          </a:xfrm>
          <a:prstGeom prst="rect">
            <a:avLst/>
          </a:prstGeom>
        </p:spPr>
        <p:txBody>
          <a:bodyPr/>
          <a:lstStyle/>
          <a:p>
            <a:r>
              <a:rPr lang="en-US" altLang="zh-CN" b="1" dirty="0">
                <a:latin typeface="黑体" pitchFamily="2" charset="-122"/>
                <a:ea typeface="黑体" pitchFamily="2" charset="-122"/>
              </a:rPr>
              <a:t>3.2 </a:t>
            </a:r>
            <a:r>
              <a:rPr lang="zh-CN" altLang="en-US" b="1" dirty="0" smtClean="0">
                <a:latin typeface="黑体" pitchFamily="2" charset="-122"/>
                <a:ea typeface="黑体" pitchFamily="2" charset="-122"/>
              </a:rPr>
              <a:t>等价类测试</a:t>
            </a:r>
            <a:endParaRPr lang="zh-CN" altLang="en-US" b="1" dirty="0">
              <a:latin typeface="黑体" pitchFamily="2" charset="-122"/>
              <a:ea typeface="黑体" pitchFamily="2" charset="-122"/>
            </a:endParaRPr>
          </a:p>
        </p:txBody>
      </p:sp>
    </p:spTree>
    <p:extLst>
      <p:ext uri="{BB962C8B-B14F-4D97-AF65-F5344CB8AC3E}">
        <p14:creationId xmlns:p14="http://schemas.microsoft.com/office/powerpoint/2010/main" val="121685969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922</TotalTime>
  <Words>2816</Words>
  <Application>Microsoft Office PowerPoint</Application>
  <PresentationFormat>全屏显示(4:3)</PresentationFormat>
  <Paragraphs>268</Paragraphs>
  <Slides>25</Slides>
  <Notes>7</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Profile</vt:lpstr>
      <vt:lpstr>软件测试实用教程 ——方法与实践</vt:lpstr>
      <vt:lpstr>第3章  黑盒测试技术</vt:lpstr>
      <vt:lpstr>3.2 等价类测试</vt:lpstr>
      <vt:lpstr>为什么引入等价类划分法-穷举测试</vt:lpstr>
      <vt:lpstr>PowerPoint 演示文稿</vt:lpstr>
      <vt:lpstr>3.2 等价类测试</vt:lpstr>
      <vt:lpstr>3.2 等价类测试</vt:lpstr>
      <vt:lpstr>3.2 等价类测试</vt:lpstr>
      <vt:lpstr>什么是等价类划分法—概念</vt:lpstr>
      <vt:lpstr>3.2 等价类测试</vt:lpstr>
      <vt:lpstr>3.2 等价类测试</vt:lpstr>
      <vt:lpstr>3.2 等价类测试</vt:lpstr>
      <vt:lpstr>3.2 等价类测试-设计测试用例的步骤</vt:lpstr>
      <vt:lpstr>3.2 等价类测试</vt:lpstr>
      <vt:lpstr>3.2 等价类测试</vt:lpstr>
      <vt:lpstr>3.2 等价类测试</vt:lpstr>
      <vt:lpstr>3.2 等价类测试</vt:lpstr>
      <vt:lpstr>3.2 输出域的等价类</vt:lpstr>
      <vt:lpstr>3.2 输出域的等价类</vt:lpstr>
      <vt:lpstr> </vt:lpstr>
      <vt:lpstr>3.2 输出域的等价类</vt:lpstr>
      <vt:lpstr>3.2 输出域的等价类</vt:lpstr>
      <vt:lpstr>内容总结</vt:lpstr>
      <vt:lpstr>3.2 等价类测试（课下练习）</vt:lpstr>
      <vt:lpstr>谢 谢</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180</cp:revision>
  <dcterms:created xsi:type="dcterms:W3CDTF">2008-07-27T05:17:11Z</dcterms:created>
  <dcterms:modified xsi:type="dcterms:W3CDTF">2019-05-23T04:02:59Z</dcterms:modified>
</cp:coreProperties>
</file>