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33" r:id="rId3"/>
    <p:sldId id="320" r:id="rId4"/>
    <p:sldId id="321" r:id="rId5"/>
    <p:sldId id="322" r:id="rId6"/>
    <p:sldId id="323" r:id="rId7"/>
    <p:sldId id="334" r:id="rId8"/>
    <p:sldId id="324" r:id="rId9"/>
    <p:sldId id="325" r:id="rId10"/>
    <p:sldId id="326" r:id="rId11"/>
    <p:sldId id="327" r:id="rId12"/>
    <p:sldId id="329" r:id="rId13"/>
    <p:sldId id="331" r:id="rId14"/>
    <p:sldId id="336" r:id="rId15"/>
    <p:sldId id="335"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2"/>
    <a:srgbClr val="F6E7E7"/>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116" y="-72"/>
      </p:cViewPr>
      <p:guideLst>
        <p:guide orient="horz" pos="2160"/>
        <p:guide pos="29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t>‹#›</a:t>
            </a:fld>
            <a:endParaRPr lang="en-US" altLang="zh-CN"/>
          </a:p>
        </p:txBody>
      </p:sp>
    </p:spTree>
    <p:extLst>
      <p:ext uri="{BB962C8B-B14F-4D97-AF65-F5344CB8AC3E}">
        <p14:creationId xmlns:p14="http://schemas.microsoft.com/office/powerpoint/2010/main" val="3619438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t>‹#›</a:t>
            </a:fld>
            <a:endParaRPr lang="en-US" altLang="zh-CN"/>
          </a:p>
        </p:txBody>
      </p:sp>
    </p:spTree>
    <p:extLst>
      <p:ext uri="{BB962C8B-B14F-4D97-AF65-F5344CB8AC3E}">
        <p14:creationId xmlns:p14="http://schemas.microsoft.com/office/powerpoint/2010/main" val="1928016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anose="05000000000000000000" pitchFamily="2" charset="2"/>
              <a:buChar char="l"/>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anose="02010600040101010101" pitchFamily="2" charset="-122"/>
                <a:ea typeface="华文中宋" panose="02010600040101010101" pitchFamily="2" charset="-122"/>
              </a:rPr>
              <a:t>清晰、直观地表达软件开发全过程</a:t>
            </a:r>
            <a:endParaRPr lang="en-US" altLang="zh-CN" dirty="0" smtClean="0"/>
          </a:p>
          <a:p>
            <a:pPr eaLnBrk="1" hangingPunct="1">
              <a:buClr>
                <a:srgbClr val="993300"/>
              </a:buClr>
              <a:buSzPct val="80000"/>
              <a:buFont typeface="Wingdings" panose="05000000000000000000" pitchFamily="2" charset="2"/>
              <a:buNone/>
            </a:pPr>
            <a:endParaRPr lang="en-US" altLang="zh-CN" dirty="0" smtClean="0"/>
          </a:p>
          <a:p>
            <a:pPr eaLnBrk="1" hangingPunct="1">
              <a:buClr>
                <a:srgbClr val="993300"/>
              </a:buClr>
              <a:buSzPct val="80000"/>
              <a:buFont typeface="Wingdings" panose="05000000000000000000"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anose="05000000000000000000"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t>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这一页的规则有些不能理解，这和三个原则冲突吗？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t>‹#›</a:t>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t>‹#›</a:t>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r>
              <a:rPr lang="en-US" altLang="zh-CN" sz="6000" b="1" smtClean="0">
                <a:ea typeface="华文隶书" panose="02010800040101010101" pitchFamily="2" charset="-122"/>
              </a:rPr>
              <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7360" y="1715770"/>
          <a:ext cx="8113395" cy="4999355"/>
        </p:xfrm>
        <a:graphic>
          <a:graphicData uri="http://schemas.openxmlformats.org/drawingml/2006/table">
            <a:tbl>
              <a:tblPr firstRow="1" bandRow="1">
                <a:tableStyleId>{9DCAF9ED-07DC-4A11-8D7F-57B35C25682E}</a:tableStyleId>
              </a:tblPr>
              <a:tblGrid>
                <a:gridCol w="1487170"/>
                <a:gridCol w="4273550"/>
                <a:gridCol w="235267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lstStyle/>
                    <a:p>
                      <a:pPr marL="0" algn="ctr" defTabSz="914400" rtl="0" eaLnBrk="1" latinLnBrk="0" hangingPunct="1">
                        <a:buNone/>
                      </a:pPr>
                      <a:r>
                        <a:rPr lang="en-US" altLang="zh-CN" sz="2400" b="1" kern="1200" dirty="0">
                          <a:solidFill>
                            <a:schemeClr val="tx1"/>
                          </a:solidFill>
                          <a:latin typeface="+mn-ea"/>
                          <a:ea typeface="+mn-ea"/>
                          <a:cs typeface="+mn-cs"/>
                        </a:rPr>
                        <a:t>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57277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82613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5" name="标题 1"/>
          <p:cNvSpPr txBox="1"/>
          <p:nvPr/>
        </p:nvSpPr>
        <p:spPr bwMode="auto">
          <a:xfrm>
            <a:off x="683568" y="980728"/>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en-US" altLang="zh-CN" b="1" dirty="0">
                <a:solidFill>
                  <a:schemeClr val="tx2"/>
                </a:solidFill>
                <a:latin typeface="黑体" panose="02010609060101010101" pitchFamily="2" charset="-122"/>
                <a:ea typeface="黑体" panose="02010609060101010101" pitchFamily="2" charset="-122"/>
              </a:rPr>
              <a:t>3.2 </a:t>
            </a:r>
            <a:r>
              <a:rPr lang="zh-CN" altLang="en-US" b="1" dirty="0">
                <a:solidFill>
                  <a:schemeClr val="tx2"/>
                </a:solidFill>
                <a:latin typeface="黑体" panose="02010609060101010101" pitchFamily="2" charset="-122"/>
                <a:ea typeface="黑体" panose="02010609060101010101" pitchFamily="2" charset="-122"/>
              </a:rPr>
              <a:t>边界值测试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1352" y="1690970"/>
            <a:ext cx="7879080" cy="4258310"/>
          </a:xfrm>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400" b="1" dirty="0">
                <a:latin typeface="+mn-lt"/>
                <a:ea typeface="+mn-ea"/>
              </a:rPr>
              <a:t>定义一个函数，含有三个参数，</a:t>
            </a:r>
            <a:r>
              <a:rPr lang="en-US" altLang="zh-CN" sz="2400" b="1" dirty="0" err="1">
                <a:latin typeface="+mn-lt"/>
                <a:ea typeface="+mn-ea"/>
              </a:rPr>
              <a:t>year,month,day</a:t>
            </a:r>
            <a:r>
              <a:rPr lang="en-US" altLang="zh-CN" sz="2400" b="1" dirty="0">
                <a:latin typeface="+mn-lt"/>
                <a:ea typeface="+mn-ea"/>
              </a:rPr>
              <a:t>,</a:t>
            </a:r>
          </a:p>
          <a:p>
            <a:pPr lvl="1" algn="just" eaLnBrk="1" hangingPunct="1"/>
            <a:r>
              <a:rPr lang="zh-CN" altLang="en-US" sz="2400" b="1" dirty="0">
                <a:latin typeface="+mn-lt"/>
                <a:ea typeface="+mn-ea"/>
              </a:rPr>
              <a:t>其中</a:t>
            </a:r>
            <a:r>
              <a:rPr lang="en-US" altLang="zh-CN" sz="2400" b="1" dirty="0" smtClean="0">
                <a:latin typeface="+mn-lt"/>
                <a:ea typeface="+mn-ea"/>
              </a:rPr>
              <a:t>1800</a:t>
            </a:r>
            <a:r>
              <a:rPr lang="en-US" altLang="zh-CN" sz="2400" b="1" dirty="0">
                <a:latin typeface="+mn-lt"/>
                <a:ea typeface="+mn-ea"/>
              </a:rPr>
              <a:t>&lt;=year&lt;=2050,</a:t>
            </a:r>
            <a:r>
              <a:rPr lang="zh-CN" altLang="en-US" sz="2400" b="1" dirty="0">
                <a:latin typeface="+mn-lt"/>
                <a:ea typeface="+mn-ea"/>
              </a:rPr>
              <a:t>使用边界值分析法，对输入数据进行设计。</a:t>
            </a:r>
            <a:endParaRPr lang="en-US" altLang="zh-CN" sz="24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a:t>
            </a:r>
            <a:r>
              <a:rPr lang="zh-CN" altLang="en-US" sz="3800" b="1" dirty="0" smtClean="0">
                <a:solidFill>
                  <a:schemeClr val="tx2"/>
                </a:solidFill>
                <a:latin typeface="黑体" panose="02010609060101010101" pitchFamily="2" charset="-122"/>
                <a:ea typeface="黑体" panose="02010609060101010101" pitchFamily="2" charset="-122"/>
                <a:cs typeface="+mj-cs"/>
              </a:rPr>
              <a:t>测试（</a:t>
            </a:r>
            <a:r>
              <a:rPr lang="en-US" altLang="zh-CN" sz="3800" b="1" smtClean="0">
                <a:solidFill>
                  <a:schemeClr val="tx2"/>
                </a:solidFill>
                <a:latin typeface="黑体" panose="02010609060101010101" pitchFamily="2" charset="-122"/>
                <a:ea typeface="黑体" panose="02010609060101010101" pitchFamily="2" charset="-122"/>
                <a:cs typeface="+mj-cs"/>
              </a:rPr>
              <a:t>P47</a:t>
            </a:r>
            <a:r>
              <a:rPr lang="zh-CN" altLang="en-US" sz="3800" b="1" smtClean="0">
                <a:solidFill>
                  <a:schemeClr val="tx2"/>
                </a:solidFill>
                <a:latin typeface="黑体" panose="02010609060101010101" pitchFamily="2" charset="-122"/>
                <a:ea typeface="黑体" panose="02010609060101010101" pitchFamily="2" charset="-122"/>
                <a:cs typeface="+mj-cs"/>
              </a:rPr>
              <a:t>）</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764704"/>
            <a:ext cx="7886700" cy="752475"/>
          </a:xfrm>
        </p:spPr>
        <p:txBody>
          <a:bodyPr/>
          <a:lstStyle/>
          <a:p>
            <a:pPr eaLnBrk="1" hangingPunct="1"/>
            <a:r>
              <a:rPr lang="zh-CN" altLang="en-US" b="1" kern="1200" dirty="0">
                <a:latin typeface="黑体" panose="02010609060101010101" pitchFamily="2" charset="-122"/>
                <a:ea typeface="黑体" panose="02010609060101010101" pitchFamily="2" charset="-122"/>
              </a:rPr>
              <a:t>内容总结</a:t>
            </a:r>
          </a:p>
        </p:txBody>
      </p:sp>
      <p:sp>
        <p:nvSpPr>
          <p:cNvPr id="3" name="内容占位符 2"/>
          <p:cNvSpPr>
            <a:spLocks noGrp="1"/>
          </p:cNvSpPr>
          <p:nvPr>
            <p:ph sz="half" idx="1"/>
          </p:nvPr>
        </p:nvSpPr>
        <p:spPr>
          <a:xfrm>
            <a:off x="611505" y="2132965"/>
            <a:ext cx="7972425" cy="4466590"/>
          </a:xfrm>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kern="1200" dirty="0">
                <a:latin typeface="黑体" panose="02010609060101010101" pitchFamily="2" charset="-122"/>
                <a:ea typeface="黑体" panose="02010609060101010101" pitchFamily="2" charset="-122"/>
              </a:rPr>
              <a:t>等价类</a:t>
            </a:r>
            <a:r>
              <a:rPr lang="en-US" altLang="zh-CN" b="1" kern="1200" dirty="0">
                <a:latin typeface="黑体" panose="02010609060101010101" pitchFamily="2" charset="-122"/>
                <a:ea typeface="黑体" panose="02010609060101010101" pitchFamily="2" charset="-122"/>
              </a:rPr>
              <a:t>+</a:t>
            </a:r>
            <a:r>
              <a:rPr lang="zh-CN" altLang="en-US" b="1" kern="1200" dirty="0">
                <a:latin typeface="黑体" panose="02010609060101010101" pitchFamily="2" charset="-122"/>
                <a:ea typeface="黑体" panose="02010609060101010101" pitchFamily="2" charset="-122"/>
              </a:rPr>
              <a:t>边界</a:t>
            </a:r>
            <a:r>
              <a:rPr lang="zh-CN" altLang="en-US" b="1" kern="1200" dirty="0" smtClean="0">
                <a:latin typeface="黑体" panose="02010609060101010101" pitchFamily="2" charset="-122"/>
                <a:ea typeface="黑体" panose="02010609060101010101" pitchFamily="2" charset="-122"/>
              </a:rPr>
              <a:t>值（练习）</a:t>
            </a:r>
            <a:endParaRPr lang="zh-CN" altLang="en-US" b="1" kern="1200" dirty="0">
              <a:latin typeface="黑体" panose="02010609060101010101" pitchFamily="2" charset="-122"/>
              <a:ea typeface="黑体" panose="02010609060101010101" pitchFamily="2" charset="-122"/>
            </a:endParaRPr>
          </a:p>
        </p:txBody>
      </p:sp>
      <p:sp>
        <p:nvSpPr>
          <p:cNvPr id="3" name="内容占位符 2"/>
          <p:cNvSpPr>
            <a:spLocks noGrp="1"/>
          </p:cNvSpPr>
          <p:nvPr>
            <p:ph idx="1"/>
          </p:nvPr>
        </p:nvSpPr>
        <p:spPr/>
        <p:txBody>
          <a:bodyPr/>
          <a:lstStyle/>
          <a:p>
            <a:r>
              <a:rPr lang="zh-CN" altLang="en-US" sz="3400" b="1" dirty="0"/>
              <a:t>三角形</a:t>
            </a:r>
            <a:r>
              <a:rPr lang="zh-CN" altLang="en-US" sz="3400" b="1" dirty="0" smtClean="0"/>
              <a:t>：输入三条边长，要求</a:t>
            </a:r>
            <a:r>
              <a:rPr lang="zh-CN" altLang="en-US" sz="3400" b="1" dirty="0"/>
              <a:t>三个边长小于</a:t>
            </a:r>
            <a:r>
              <a:rPr lang="en-US" altLang="zh-CN" sz="3400" b="1" dirty="0"/>
              <a:t>100</a:t>
            </a:r>
          </a:p>
          <a:p>
            <a:pPr marL="0" indent="0">
              <a:buNone/>
            </a:pPr>
            <a:r>
              <a:rPr lang="zh-CN" altLang="en-US" sz="3400" b="1" dirty="0"/>
              <a:t>根据输入得到以下的几个输出信息</a:t>
            </a:r>
            <a:endParaRPr lang="en-US" altLang="zh-CN" sz="3400" b="1" dirty="0"/>
          </a:p>
          <a:p>
            <a:pPr marL="514350" indent="-514350">
              <a:buFont typeface="+mj-lt"/>
              <a:buAutoNum type="arabicPeriod"/>
            </a:pPr>
            <a:r>
              <a:rPr lang="zh-CN" altLang="en-US" sz="3400" b="1" dirty="0"/>
              <a:t>该三角形是等边三角形</a:t>
            </a:r>
            <a:endParaRPr lang="en-US" altLang="zh-CN" sz="3400" b="1" dirty="0"/>
          </a:p>
          <a:p>
            <a:pPr marL="514350" indent="-514350">
              <a:buFont typeface="+mj-lt"/>
              <a:buAutoNum type="arabicPeriod"/>
            </a:pPr>
            <a:r>
              <a:rPr lang="zh-CN" altLang="en-US" sz="3400" b="1" dirty="0"/>
              <a:t>该三角形是等腰三角形</a:t>
            </a:r>
            <a:endParaRPr lang="en-US" altLang="zh-CN" sz="3400" b="1" dirty="0"/>
          </a:p>
          <a:p>
            <a:pPr marL="514350" indent="-514350">
              <a:buFont typeface="+mj-lt"/>
              <a:buAutoNum type="arabicPeriod"/>
            </a:pPr>
            <a:r>
              <a:rPr lang="zh-CN" altLang="en-US" sz="3400" b="1" dirty="0"/>
              <a:t>该三角形是普通三角形</a:t>
            </a:r>
            <a:endParaRPr lang="en-US" altLang="zh-CN" sz="3400" b="1" dirty="0"/>
          </a:p>
          <a:p>
            <a:pPr marL="514350" indent="-514350">
              <a:buFont typeface="+mj-lt"/>
              <a:buAutoNum type="arabicPeriod"/>
            </a:pPr>
            <a:r>
              <a:rPr lang="zh-CN" altLang="en-US" sz="3400" b="1" dirty="0" smtClean="0"/>
              <a:t>不构成</a:t>
            </a:r>
            <a:r>
              <a:rPr lang="zh-CN" altLang="en-US" sz="3400" b="1" dirty="0"/>
              <a:t>三角形</a:t>
            </a:r>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14</a:t>
            </a:fld>
            <a:endParaRPr lang="en-US" altLang="zh-CN"/>
          </a:p>
        </p:txBody>
      </p:sp>
    </p:spTree>
    <p:extLst>
      <p:ext uri="{BB962C8B-B14F-4D97-AF65-F5344CB8AC3E}">
        <p14:creationId xmlns:p14="http://schemas.microsoft.com/office/powerpoint/2010/main" val="390510402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ctrTitle"/>
          </p:nvPr>
        </p:nvSpPr>
        <p:spPr>
          <a:xfrm>
            <a:off x="302521" y="3411128"/>
            <a:ext cx="7772400" cy="1371600"/>
          </a:xfrm>
        </p:spPr>
        <p:txBody>
          <a:bodyPr/>
          <a:lstStyle/>
          <a:p>
            <a:pPr algn="ctr"/>
            <a:r>
              <a:rPr lang="zh-CN" b="1" dirty="0" smtClean="0">
                <a:latin typeface="黑体" panose="02010609060101010101" pitchFamily="49" charset="-122"/>
                <a:ea typeface="黑体" panose="02010609060101010101" pitchFamily="49" charset="-122"/>
              </a:rPr>
              <a:t>谢 谢</a:t>
            </a:r>
          </a:p>
        </p:txBody>
      </p:sp>
    </p:spTree>
    <p:extLst>
      <p:ext uri="{BB962C8B-B14F-4D97-AF65-F5344CB8AC3E}">
        <p14:creationId xmlns:p14="http://schemas.microsoft.com/office/powerpoint/2010/main" val="31408220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3</a:t>
            </a:r>
            <a:r>
              <a:rPr lang="zh-CN" altLang="en-US" b="1" smtClean="0">
                <a:latin typeface="黑体" panose="02010609060101010101" pitchFamily="2" charset="-122"/>
                <a:ea typeface="黑体" panose="02010609060101010101"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979" y="1816167"/>
            <a:ext cx="6432802"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sp>
        <p:nvSpPr>
          <p:cNvPr id="5" name="矩形 4"/>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
        <p:nvSpPr>
          <p:cNvPr id="2" name="矩形 1"/>
          <p:cNvSpPr/>
          <p:nvPr/>
        </p:nvSpPr>
        <p:spPr>
          <a:xfrm>
            <a:off x="662962" y="1787744"/>
            <a:ext cx="7454564" cy="3077766"/>
          </a:xfrm>
          <a:prstGeom prst="rect">
            <a:avLst/>
          </a:prstGeom>
        </p:spPr>
        <p:txBody>
          <a:bodyPr wrap="squar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smtClean="0">
                <a:latin typeface="+mn-lt"/>
                <a:ea typeface="+mn-ea"/>
              </a:rPr>
              <a:t>产生</a:t>
            </a:r>
            <a:r>
              <a:rPr lang="zh-CN" altLang="en-US" sz="3400" b="1" dirty="0">
                <a:latin typeface="+mn-lt"/>
                <a:ea typeface="+mn-ea"/>
              </a:rPr>
              <a:t>的原因：</a:t>
            </a:r>
          </a:p>
          <a:p>
            <a:r>
              <a:rPr lang="zh-CN" altLang="en-US" dirty="0" smtClean="0"/>
              <a:t></a:t>
            </a:r>
            <a:r>
              <a:rPr lang="en-US" altLang="zh-CN" dirty="0" smtClean="0"/>
              <a:t>	</a:t>
            </a:r>
            <a:r>
              <a:rPr lang="zh-CN" altLang="en-US" sz="3200" b="1" dirty="0" smtClean="0">
                <a:latin typeface="+mn-lt"/>
                <a:ea typeface="+mn-ea"/>
              </a:rPr>
              <a:t>经过</a:t>
            </a:r>
            <a:r>
              <a:rPr lang="zh-CN" altLang="en-US" sz="3200" b="1" dirty="0">
                <a:latin typeface="+mn-lt"/>
                <a:ea typeface="+mn-ea"/>
              </a:rPr>
              <a:t>长期的测试工作经验表明，在输入域的边界或边界附近，常常会发现大量</a:t>
            </a:r>
            <a:r>
              <a:rPr lang="zh-CN" altLang="en-US" sz="3200" b="1" dirty="0" smtClean="0">
                <a:latin typeface="+mn-lt"/>
                <a:ea typeface="+mn-ea"/>
              </a:rPr>
              <a:t>缺陷。</a:t>
            </a:r>
            <a:endParaRPr lang="en-US" altLang="zh-CN" sz="3200" b="1" dirty="0" smtClean="0">
              <a:latin typeface="+mn-lt"/>
              <a:ea typeface="+mn-ea"/>
            </a:endParaRPr>
          </a:p>
          <a:p>
            <a:r>
              <a:rPr lang="en-US" altLang="zh-CN" sz="3200" b="1" dirty="0">
                <a:latin typeface="+mn-lt"/>
                <a:ea typeface="+mn-ea"/>
              </a:rPr>
              <a:t>	</a:t>
            </a:r>
            <a:r>
              <a:rPr lang="zh-CN" altLang="en-US" sz="3200" b="1" dirty="0" smtClean="0">
                <a:latin typeface="+mn-lt"/>
                <a:ea typeface="+mn-ea"/>
              </a:rPr>
              <a:t>边界</a:t>
            </a:r>
            <a:r>
              <a:rPr lang="zh-CN" altLang="en-US" sz="3200" b="1" dirty="0">
                <a:latin typeface="+mn-lt"/>
                <a:ea typeface="+mn-ea"/>
              </a:rPr>
              <a:t>值测试倾向于选择系统边界或边界附近的数据来设计</a:t>
            </a:r>
            <a:r>
              <a:rPr lang="zh-CN" altLang="en-US" sz="3200" b="1" dirty="0" smtClean="0">
                <a:latin typeface="+mn-lt"/>
                <a:ea typeface="+mn-ea"/>
              </a:rPr>
              <a:t>测试用例。</a:t>
            </a:r>
            <a:endParaRPr lang="zh-CN" altLang="en-US" sz="3200" b="1" dirty="0">
              <a:latin typeface="+mn-lt"/>
              <a:ea typeface="+mn-ea"/>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为什么进行边界值测试</a:t>
            </a:r>
          </a:p>
        </p:txBody>
      </p:sp>
      <p:sp>
        <p:nvSpPr>
          <p:cNvPr id="3" name="内容占位符 2"/>
          <p:cNvSpPr>
            <a:spLocks noGrp="1"/>
          </p:cNvSpPr>
          <p:nvPr>
            <p:ph idx="1"/>
          </p:nvPr>
        </p:nvSpPr>
        <p:spPr>
          <a:xfrm>
            <a:off x="1564005" y="2493010"/>
            <a:ext cx="6746875" cy="4147185"/>
          </a:xfrm>
        </p:spPr>
        <p:txBody>
          <a:bodyPr>
            <a:normAutofit fontScale="97500" lnSpcReduction="10000"/>
          </a:bodyPr>
          <a:lstStyle/>
          <a:p>
            <a:pPr marL="0" indent="0">
              <a:buNone/>
            </a:pPr>
            <a:r>
              <a:rPr lang="en-US" altLang="zh-CN" sz="2400" dirty="0">
                <a:cs typeface="Consolas" panose="020B0609020204030204" pitchFamily="49" charset="0"/>
              </a:rPr>
              <a:t>int a[10] ;     //</a:t>
            </a:r>
            <a:r>
              <a:rPr lang="zh-CN" altLang="en-US" sz="2400" b="1" dirty="0">
                <a:latin typeface="+mn-ea"/>
                <a:ea typeface="+mn-ea"/>
                <a:cs typeface="Consolas" panose="020B0609020204030204" pitchFamily="49" charset="0"/>
              </a:rPr>
              <a:t>创建包含</a:t>
            </a:r>
            <a:r>
              <a:rPr lang="en-US" altLang="zh-CN" sz="2400" b="1" dirty="0">
                <a:latin typeface="+mn-ea"/>
                <a:ea typeface="+mn-ea"/>
                <a:cs typeface="Consolas" panose="020B0609020204030204" pitchFamily="49" charset="0"/>
              </a:rPr>
              <a:t>10</a:t>
            </a:r>
            <a:r>
              <a:rPr lang="zh-CN" altLang="en-US" sz="2400" b="1" dirty="0">
                <a:latin typeface="+mn-ea"/>
                <a:ea typeface="+mn-ea"/>
                <a:cs typeface="Consolas" panose="020B0609020204030204" pitchFamily="49" charset="0"/>
              </a:rPr>
              <a:t>个元素的数组</a:t>
            </a:r>
            <a:r>
              <a:rPr lang="en-US" altLang="zh-CN" sz="2400" b="1" dirty="0">
                <a:latin typeface="+mn-ea"/>
                <a:ea typeface="+mn-ea"/>
                <a:cs typeface="Consolas" panose="020B0609020204030204" pitchFamily="49" charset="0"/>
              </a:rPr>
              <a:t>    </a:t>
            </a:r>
          </a:p>
          <a:p>
            <a:pPr marL="0" indent="0">
              <a:buNone/>
            </a:pPr>
            <a:r>
              <a:rPr lang="en-US" altLang="zh-CN" sz="2400" dirty="0">
                <a:cs typeface="Consolas" panose="020B0609020204030204" pitchFamily="49" charset="0"/>
              </a:rPr>
              <a:t>int i ;</a:t>
            </a:r>
          </a:p>
          <a:p>
            <a:pPr marL="0" indent="0">
              <a:buNone/>
            </a:pPr>
            <a:r>
              <a:rPr lang="en-US" altLang="zh-CN" sz="2400" dirty="0">
                <a:cs typeface="Consolas" panose="020B0609020204030204" pitchFamily="49" charset="0"/>
              </a:rPr>
              <a:t>for (i=0;i&lt;11;i++){</a:t>
            </a:r>
          </a:p>
          <a:p>
            <a:pPr marL="0" indent="0">
              <a:buNone/>
            </a:pPr>
            <a:r>
              <a:rPr lang="en-US" altLang="zh-CN" sz="2400" dirty="0">
                <a:cs typeface="Consolas" panose="020B0609020204030204" pitchFamily="49" charset="0"/>
              </a:rPr>
              <a:t>	a[i] = i ;</a:t>
            </a:r>
          </a:p>
          <a:p>
            <a:pPr marL="0" indent="0">
              <a:buNone/>
            </a:pPr>
            <a:r>
              <a:rPr lang="en-US" altLang="zh-CN" sz="2400" dirty="0">
                <a:cs typeface="Consolas" panose="020B0609020204030204" pitchFamily="49" charset="0"/>
              </a:rPr>
              <a:t>	printf(“%d \n”,a[i]);</a:t>
            </a:r>
          </a:p>
          <a:p>
            <a:pPr marL="0" indent="0">
              <a:buNone/>
            </a:pPr>
            <a:r>
              <a:rPr lang="en-US" altLang="zh-CN" sz="2400" dirty="0">
                <a:cs typeface="Consolas" panose="020B0609020204030204" pitchFamily="49" charset="0"/>
              </a:rPr>
              <a:t>}</a:t>
            </a:r>
          </a:p>
          <a:p>
            <a:pPr marL="0" indent="0">
              <a:buNone/>
            </a:pPr>
            <a:r>
              <a:rPr lang="en-US" altLang="zh-CN" dirty="0">
                <a:cs typeface="Consolas" panose="020B0609020204030204" pitchFamily="49" charset="0"/>
              </a:rPr>
              <a:t>	</a:t>
            </a:r>
            <a:endParaRPr lang="zh-CN" altLang="en-US" dirty="0"/>
          </a:p>
        </p:txBody>
      </p:sp>
      <p:sp>
        <p:nvSpPr>
          <p:cNvPr id="4" name="矩形 3"/>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边界值分析概述</a:t>
            </a:r>
          </a:p>
        </p:txBody>
      </p:sp>
      <p:sp>
        <p:nvSpPr>
          <p:cNvPr id="3" name="内容占位符 2"/>
          <p:cNvSpPr>
            <a:spLocks noGrp="1"/>
          </p:cNvSpPr>
          <p:nvPr>
            <p:ph idx="1"/>
          </p:nvPr>
        </p:nvSpPr>
        <p:spPr>
          <a:xfrm>
            <a:off x="467544" y="2132856"/>
            <a:ext cx="7879134" cy="4412609"/>
          </a:xfrm>
        </p:spPr>
        <p:txBody>
          <a:bodyPr/>
          <a:lstStyle/>
          <a:p>
            <a:pPr marL="471170" lvl="1" indent="0" algn="just" eaLnBrk="1" hangingPunct="1">
              <a:buNone/>
            </a:pPr>
            <a:r>
              <a:rPr lang="zh-CN" altLang="en-US" sz="2600" b="1" dirty="0">
                <a:latin typeface="+mn-lt"/>
                <a:ea typeface="+mn-ea"/>
              </a:rPr>
              <a:t>在被测对象的边界及边界附近设计测试用例</a:t>
            </a:r>
          </a:p>
          <a:p>
            <a:pPr marL="471170"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1588135" y="3573780"/>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954405" y="5803265"/>
            <a:ext cx="4689475" cy="765101"/>
            <a:chOff x="2986088" y="5226319"/>
            <a:chExt cx="5363517" cy="1253081"/>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854882"/>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854882"/>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140" y="3599815"/>
            <a:ext cx="2237740" cy="2128520"/>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marL="471170" lvl="1" indent="0" algn="just" eaLnBrk="1" hangingPunct="1">
              <a:lnSpc>
                <a:spcPct val="100000"/>
              </a:lnSpc>
              <a:buNone/>
            </a:pPr>
            <a:r>
              <a:rPr lang="en-US" altLang="zh-CN" sz="2400" b="1" dirty="0" smtClean="0">
                <a:latin typeface="+mn-lt"/>
                <a:ea typeface="+mn-ea"/>
              </a:rPr>
              <a:t>	</a:t>
            </a:r>
            <a:r>
              <a:rPr lang="zh-CN" altLang="en-US" sz="2400" b="1" dirty="0" smtClean="0">
                <a:latin typeface="+mn-lt"/>
                <a:ea typeface="+mn-ea"/>
              </a:rPr>
              <a:t>应</a:t>
            </a:r>
            <a:r>
              <a:rPr lang="zh-CN" altLang="en-US" sz="2400" b="1" dirty="0">
                <a:latin typeface="+mn-lt"/>
                <a:ea typeface="+mn-ea"/>
              </a:rPr>
              <a:t>取</a:t>
            </a:r>
            <a:r>
              <a:rPr lang="en-US" altLang="zh-CN" sz="2400" b="1" dirty="0">
                <a:solidFill>
                  <a:srgbClr val="FF0000"/>
                </a:solidFill>
                <a:latin typeface="+mn-lt"/>
                <a:ea typeface="+mn-ea"/>
              </a:rPr>
              <a:t>10</a:t>
            </a:r>
            <a:r>
              <a:rPr lang="zh-CN" altLang="en-US" sz="2400" b="1" dirty="0">
                <a:solidFill>
                  <a:srgbClr val="FF0000"/>
                </a:solidFill>
                <a:latin typeface="+mn-lt"/>
                <a:ea typeface="+mn-ea"/>
              </a:rPr>
              <a:t>  </a:t>
            </a:r>
            <a:r>
              <a:rPr lang="en-US" altLang="zh-CN" sz="2400" b="1" dirty="0">
                <a:solidFill>
                  <a:srgbClr val="FF0000"/>
                </a:solidFill>
                <a:latin typeface="+mn-lt"/>
                <a:ea typeface="+mn-ea"/>
              </a:rPr>
              <a:t>50</a:t>
            </a:r>
            <a:r>
              <a:rPr lang="zh-CN" altLang="en-US" sz="2400" b="1" dirty="0">
                <a:solidFill>
                  <a:srgbClr val="FF0000"/>
                </a:solidFill>
                <a:latin typeface="+mn-lt"/>
                <a:ea typeface="+mn-ea"/>
              </a:rPr>
              <a:t> </a:t>
            </a:r>
            <a:r>
              <a:rPr lang="zh-CN" altLang="en-US" sz="2400" b="1" dirty="0">
                <a:latin typeface="+mn-lt"/>
                <a:ea typeface="+mn-ea"/>
                <a:sym typeface="+mn-ea"/>
              </a:rPr>
              <a:t>，</a:t>
            </a:r>
            <a:r>
              <a:rPr lang="en-US" altLang="zh-CN" sz="2400" b="1" dirty="0">
                <a:solidFill>
                  <a:srgbClr val="FF0000"/>
                </a:solidFill>
                <a:latin typeface="+mn-lt"/>
                <a:ea typeface="+mn-ea"/>
              </a:rPr>
              <a:t>10.01  50.01</a:t>
            </a:r>
            <a:r>
              <a:rPr lang="zh-CN" altLang="en-US" sz="2400" b="1" dirty="0">
                <a:latin typeface="+mn-lt"/>
                <a:ea typeface="+mn-ea"/>
                <a:sym typeface="+mn-ea"/>
              </a:rPr>
              <a:t>，</a:t>
            </a:r>
            <a:r>
              <a:rPr lang="en-US" altLang="zh-CN" sz="2400" b="1" dirty="0">
                <a:solidFill>
                  <a:srgbClr val="FF0000"/>
                </a:solidFill>
                <a:latin typeface="+mn-lt"/>
                <a:ea typeface="+mn-ea"/>
              </a:rPr>
              <a:t>9.99  49.99 </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p>
          <a:p>
            <a:pPr marL="471170" lvl="1" indent="0" algn="just"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1  255</a:t>
            </a:r>
            <a:r>
              <a:rPr lang="zh-CN" altLang="en-US" sz="2400" b="1" dirty="0">
                <a:latin typeface="+mn-lt"/>
                <a:ea typeface="+mn-ea"/>
              </a:rPr>
              <a:t>，</a:t>
            </a:r>
            <a:r>
              <a:rPr lang="en-US" altLang="zh-CN" sz="2400" b="1" dirty="0">
                <a:solidFill>
                  <a:srgbClr val="FF0000"/>
                </a:solidFill>
                <a:latin typeface="+mn-lt"/>
                <a:ea typeface="+mn-ea"/>
              </a:rPr>
              <a:t>0  </a:t>
            </a:r>
            <a:r>
              <a:rPr lang="en-US" altLang="zh-CN" sz="2400" b="1" dirty="0">
                <a:solidFill>
                  <a:srgbClr val="FF0000"/>
                </a:solidFill>
                <a:latin typeface="+mn-lt"/>
                <a:ea typeface="+mn-ea"/>
                <a:sym typeface="+mn-ea"/>
              </a:rPr>
              <a:t>254</a:t>
            </a:r>
            <a:r>
              <a:rPr lang="zh-CN" altLang="en-US" sz="2400" b="1" dirty="0">
                <a:solidFill>
                  <a:schemeClr val="tx1"/>
                </a:solidFill>
                <a:latin typeface="+mn-lt"/>
                <a:ea typeface="+mn-ea"/>
              </a:rPr>
              <a:t>，</a:t>
            </a:r>
            <a:r>
              <a:rPr lang="en-US" altLang="zh-CN" sz="2400" b="1" dirty="0">
                <a:solidFill>
                  <a:srgbClr val="FF0000"/>
                </a:solidFill>
                <a:latin typeface="+mn-lt"/>
                <a:ea typeface="+mn-ea"/>
              </a:rPr>
              <a:t>256  2</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marL="471170" lvl="1" indent="0" algn="l"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0.00  1165.25</a:t>
            </a:r>
            <a:r>
              <a:rPr lang="zh-CN" altLang="en-US" sz="2400" b="1" dirty="0">
                <a:solidFill>
                  <a:schemeClr val="tx1"/>
                </a:solidFill>
                <a:latin typeface="+mn-lt"/>
                <a:ea typeface="+mn-ea"/>
              </a:rPr>
              <a:t>，</a:t>
            </a:r>
            <a:r>
              <a:rPr lang="en-US" altLang="zh-CN" sz="2400" b="1" dirty="0">
                <a:solidFill>
                  <a:srgbClr val="FF0000"/>
                </a:solidFill>
                <a:latin typeface="+mn-lt"/>
                <a:ea typeface="+mn-ea"/>
              </a:rPr>
              <a:t>-0.01  </a:t>
            </a:r>
            <a:r>
              <a:rPr lang="en-US" altLang="zh-CN" sz="2400" b="1" dirty="0">
                <a:solidFill>
                  <a:srgbClr val="FF0000"/>
                </a:solidFill>
                <a:latin typeface="+mn-lt"/>
                <a:ea typeface="+mn-ea"/>
                <a:sym typeface="+mn-ea"/>
              </a:rPr>
              <a:t>1165.24</a:t>
            </a:r>
            <a:r>
              <a:rPr lang="en-US" altLang="zh-CN" sz="2400" b="1" dirty="0">
                <a:latin typeface="+mn-lt"/>
                <a:ea typeface="+mn-ea"/>
              </a:rPr>
              <a:t> </a:t>
            </a:r>
            <a:r>
              <a:rPr lang="zh-CN" altLang="en-US" sz="2400" b="1" dirty="0">
                <a:latin typeface="+mn-lt"/>
                <a:ea typeface="+mn-ea"/>
              </a:rPr>
              <a:t>，</a:t>
            </a:r>
            <a:r>
              <a:rPr lang="en-US" altLang="zh-CN" sz="2400" b="1" dirty="0">
                <a:solidFill>
                  <a:srgbClr val="FF0000"/>
                </a:solidFill>
                <a:latin typeface="+mn-lt"/>
                <a:ea typeface="+mn-ea"/>
              </a:rPr>
              <a:t>1165.26  0.01</a:t>
            </a:r>
          </a:p>
          <a:p>
            <a:endParaRPr lang="zh-CN" altLang="en-US" dirty="0"/>
          </a:p>
        </p:txBody>
      </p:sp>
      <p:sp>
        <p:nvSpPr>
          <p:cNvPr id="4" name="标题 3"/>
          <p:cNvSpPr>
            <a:spLocks noGrp="1"/>
          </p:cNvSpPr>
          <p:nvPr>
            <p:ph type="title"/>
          </p:nvPr>
        </p:nvSpPr>
        <p:spPr>
          <a:xfrm>
            <a:off x="611560" y="980728"/>
            <a:ext cx="7850188" cy="566737"/>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值的范围</a:t>
            </a:r>
            <a:r>
              <a:rPr lang="zh-CN" altLang="en-US" sz="2400" b="1" dirty="0">
                <a:latin typeface="+mn-lt"/>
                <a:ea typeface="+mn-ea"/>
              </a:rPr>
              <a:t>，则应取刚达到这个范围的边界值以及刚刚超过这个范围边界的值作为测试输入数据。</a:t>
            </a: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值的个数</a:t>
            </a:r>
            <a:r>
              <a:rPr lang="zh-CN" altLang="en-US" sz="2400" b="1" dirty="0">
                <a:latin typeface="+mn-lt"/>
                <a:ea typeface="+mn-ea"/>
              </a:rPr>
              <a:t>，则用最大个数、最小个数和比最大个数多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a:t>
            </a:r>
            <a:r>
              <a:rPr lang="zh-CN" altLang="en-US" sz="2400" b="1" dirty="0">
                <a:solidFill>
                  <a:srgbClr val="FF0000"/>
                </a:solidFill>
                <a:latin typeface="+mn-lt"/>
                <a:ea typeface="+mn-ea"/>
              </a:rPr>
              <a:t>输入域或输出域</a:t>
            </a:r>
            <a:r>
              <a:rPr lang="zh-CN" altLang="en-US" sz="2400" b="1" dirty="0">
                <a:latin typeface="+mn-lt"/>
                <a:ea typeface="+mn-ea"/>
              </a:rPr>
              <a:t>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a:t>
            </a:r>
            <a:r>
              <a:rPr lang="zh-CN" altLang="en-US" sz="2400" b="1" dirty="0">
                <a:solidFill>
                  <a:srgbClr val="FF0000"/>
                </a:solidFill>
                <a:latin typeface="+mn-lt"/>
                <a:ea typeface="+mn-ea"/>
              </a:rPr>
              <a:t>内部数据结构</a:t>
            </a:r>
            <a:r>
              <a:rPr lang="zh-CN" altLang="en-US" sz="2400" b="1" dirty="0">
                <a:latin typeface="+mn-lt"/>
                <a:ea typeface="+mn-ea"/>
              </a:rPr>
              <a:t>，则应当选择这个内部数据结构边界上的值作为测试用例。</a:t>
            </a:r>
            <a:endParaRPr lang="zh-CN" altLang="en-US" dirty="0"/>
          </a:p>
        </p:txBody>
      </p:sp>
      <p:sp>
        <p:nvSpPr>
          <p:cNvPr id="5" name="标题 3"/>
          <p:cNvSpPr txBox="1"/>
          <p:nvPr/>
        </p:nvSpPr>
        <p:spPr bwMode="auto">
          <a:xfrm>
            <a:off x="611560" y="980728"/>
            <a:ext cx="7850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sp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smtClean="0">
                <a:solidFill>
                  <a:schemeClr val="tx2"/>
                </a:solidFill>
                <a:latin typeface="黑体" panose="02010609060101010101" pitchFamily="2" charset="-122"/>
                <a:ea typeface="黑体" panose="02010609060101010101" pitchFamily="2" charset="-122"/>
                <a:cs typeface="+mj-cs"/>
              </a:rPr>
              <a:t>3.2 </a:t>
            </a:r>
            <a:r>
              <a:rPr lang="zh-CN" altLang="en-US" sz="3800" b="1" smtClean="0">
                <a:solidFill>
                  <a:schemeClr val="tx2"/>
                </a:solidFill>
                <a:latin typeface="黑体" panose="02010609060101010101" pitchFamily="2" charset="-122"/>
                <a:ea typeface="黑体" panose="02010609060101010101" pitchFamily="2" charset="-122"/>
                <a:cs typeface="+mj-cs"/>
              </a:rPr>
              <a:t>边界值测试</a:t>
            </a:r>
            <a:endParaRPr lang="zh-CN" altLang="en-US" sz="3800" b="1">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689" y="908720"/>
            <a:ext cx="7849743" cy="565820"/>
          </a:xfrm>
        </p:spPr>
        <p:txBody>
          <a:bodyPr>
            <a:noAutofit/>
          </a:bodyPr>
          <a:lstStyle/>
          <a:p>
            <a:pPr lvl="1">
              <a:buClr>
                <a:schemeClr val="accent2"/>
              </a:buClr>
            </a:pPr>
            <a:r>
              <a:rPr lang="en-US" altLang="zh-CN" b="1" kern="1200" dirty="0">
                <a:latin typeface="黑体" panose="02010609060101010101" pitchFamily="2" charset="-122"/>
                <a:ea typeface="黑体" panose="02010609060101010101" pitchFamily="2" charset="-122"/>
                <a:cs typeface="+mj-cs"/>
              </a:rPr>
              <a:t>3.2 </a:t>
            </a:r>
            <a:r>
              <a:rPr lang="zh-CN" altLang="en-US" b="1" kern="1200" dirty="0">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251520" y="1628800"/>
            <a:ext cx="907300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p>
        </p:txBody>
      </p:sp>
      <p:graphicFrame>
        <p:nvGraphicFramePr>
          <p:cNvPr id="5" name="表格 4"/>
          <p:cNvGraphicFramePr>
            <a:graphicFrameLocks noGrp="1"/>
          </p:cNvGraphicFramePr>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80728"/>
            <a:ext cx="7849743" cy="565820"/>
          </a:xfrm>
        </p:spPr>
        <p:txBody>
          <a:bodyPr>
            <a:no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395789" y="1677449"/>
            <a:ext cx="8352928" cy="5060681"/>
          </a:xfrm>
        </p:spPr>
        <p:txBody>
          <a:bodyPr/>
          <a:lstStyle/>
          <a:p>
            <a:pPr marL="469900" lvl="1" indent="-469900" algn="just" eaLnBrk="1" hangingPunct="1">
              <a:buFont typeface="Wingdings" panose="05000000000000000000" pitchFamily="2" charset="2"/>
              <a:buChar char="o"/>
            </a:pPr>
            <a:r>
              <a:rPr lang="zh-CN" altLang="en-US" sz="3100" b="1" dirty="0" smtClean="0">
                <a:latin typeface="+mn-lt"/>
                <a:ea typeface="+mn-ea"/>
                <a:cs typeface="+mn-cs"/>
              </a:rPr>
              <a:t>等价类分析</a:t>
            </a:r>
            <a:r>
              <a:rPr lang="zh-CN" altLang="en-US" sz="3100" b="1" dirty="0">
                <a:latin typeface="+mn-lt"/>
                <a:ea typeface="+mn-ea"/>
                <a:cs typeface="+mn-cs"/>
              </a:rPr>
              <a:t>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391</TotalTime>
  <Words>821</Words>
  <Application>Microsoft Office PowerPoint</Application>
  <PresentationFormat>全屏显示(4:3)</PresentationFormat>
  <Paragraphs>144</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第3章  黑盒测试技术</vt:lpstr>
      <vt:lpstr>PowerPoint 演示文稿</vt:lpstr>
      <vt:lpstr>为什么进行边界值测试</vt:lpstr>
      <vt:lpstr>边界值分析概述</vt:lpstr>
      <vt:lpstr>3.2 边界值测试</vt:lpstr>
      <vt:lpstr>PowerPoint 演示文稿</vt:lpstr>
      <vt:lpstr>3.2 边界值测试</vt:lpstr>
      <vt:lpstr>3.2 边界值测试</vt:lpstr>
      <vt:lpstr>PowerPoint 演示文稿</vt:lpstr>
      <vt:lpstr>3.2 边界值测试</vt:lpstr>
      <vt:lpstr>PowerPoint 演示文稿</vt:lpstr>
      <vt:lpstr>内容总结</vt:lpstr>
      <vt:lpstr>等价类+边界值（练习）</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119</cp:revision>
  <dcterms:created xsi:type="dcterms:W3CDTF">2008-07-27T05:17:00Z</dcterms:created>
  <dcterms:modified xsi:type="dcterms:W3CDTF">2017-09-29T08:39:08Z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