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3" r:id="rId3"/>
    <p:sldId id="334" r:id="rId4"/>
    <p:sldId id="362" r:id="rId5"/>
    <p:sldId id="363" r:id="rId6"/>
    <p:sldId id="372" r:id="rId7"/>
    <p:sldId id="367" r:id="rId8"/>
    <p:sldId id="364" r:id="rId9"/>
    <p:sldId id="365" r:id="rId10"/>
    <p:sldId id="366" r:id="rId11"/>
    <p:sldId id="368" r:id="rId12"/>
    <p:sldId id="371" r:id="rId13"/>
    <p:sldId id="340" r:id="rId14"/>
    <p:sldId id="341" r:id="rId15"/>
    <p:sldId id="342" r:id="rId16"/>
    <p:sldId id="316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1116" y="-72"/>
      </p:cViewPr>
      <p:guideLst>
        <p:guide orient="horz" pos="2166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8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761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058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这句话的意思也不太理解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6" r:id="rId13"/>
    <p:sldLayoutId id="2147483667" r:id="rId14"/>
    <p:sldLayoutId id="2147483668" r:id="rId15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3F84FD-A9EF-411A-AD41-005FD50D6B7A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smtClean="0">
                <a:ea typeface="华文隶书" panose="02010800040101010101" pitchFamily="2" charset="-122"/>
              </a:rPr>
              <a:t/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 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超市库存决策表的构造过程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确定规则的个数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个条件（销售、库存、有空货架），每个条件有两种取值，故有</a:t>
            </a:r>
            <a:r>
              <a:rPr lang="en-US" altLang="zh-CN" sz="2800" b="1" dirty="0" smtClean="0"/>
              <a:t>2</a:t>
            </a:r>
            <a:r>
              <a:rPr lang="en-US" altLang="zh-CN" sz="2800" b="1" baseline="30000" dirty="0" smtClean="0"/>
              <a:t>3</a:t>
            </a:r>
            <a:r>
              <a:rPr lang="en-US" altLang="zh-CN" sz="2800" b="1" dirty="0" smtClean="0"/>
              <a:t>=8</a:t>
            </a:r>
            <a:r>
              <a:rPr lang="zh-CN" altLang="en-US" sz="2800" b="1" dirty="0" smtClean="0"/>
              <a:t>种规则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sz="2800" b="1" dirty="0" smtClean="0"/>
              <a:t>列出所有的条件桩和动作桩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条件：                     动作：</a:t>
            </a:r>
            <a:endParaRPr lang="en-US" altLang="zh-CN" sz="2800" b="1" dirty="0" smtClean="0"/>
          </a:p>
          <a:p>
            <a:pPr marL="438150" lvl="1" indent="0">
              <a:buNone/>
            </a:pPr>
            <a:r>
              <a:rPr lang="en-US" altLang="zh-CN" sz="2400" b="1" dirty="0" smtClean="0"/>
              <a:t>c1</a:t>
            </a:r>
            <a:r>
              <a:rPr lang="zh-CN" altLang="en-US" sz="2400" b="1" dirty="0" smtClean="0"/>
              <a:t>：销售好？</a:t>
            </a:r>
            <a:r>
              <a:rPr lang="en-US" altLang="zh-CN" sz="2400" b="1" dirty="0" smtClean="0"/>
              <a:t>	               a1</a:t>
            </a:r>
            <a:r>
              <a:rPr lang="zh-CN" altLang="en-US" sz="2400" b="1" dirty="0" smtClean="0"/>
              <a:t>：增加进货</a:t>
            </a:r>
            <a:endParaRPr lang="en-US" altLang="zh-CN" sz="2400" b="1" dirty="0" smtClean="0"/>
          </a:p>
          <a:p>
            <a:pPr marL="438150" lvl="1" indent="0">
              <a:buNone/>
            </a:pPr>
            <a:r>
              <a:rPr lang="en-US" altLang="zh-CN" sz="2400" b="1" dirty="0" smtClean="0"/>
              <a:t>c2</a:t>
            </a:r>
            <a:r>
              <a:rPr lang="zh-CN" altLang="en-US" sz="2400" b="1" dirty="0" smtClean="0"/>
              <a:t>：库存低？                  </a:t>
            </a:r>
            <a:r>
              <a:rPr lang="en-US" altLang="zh-CN" sz="2400" b="1" dirty="0" smtClean="0"/>
              <a:t>a2</a:t>
            </a:r>
            <a:r>
              <a:rPr lang="zh-CN" altLang="en-US" sz="2400" b="1" dirty="0" smtClean="0"/>
              <a:t>：继续销售</a:t>
            </a:r>
            <a:endParaRPr lang="en-US" altLang="zh-CN" sz="2400" b="1" dirty="0" smtClean="0"/>
          </a:p>
          <a:p>
            <a:pPr marL="438150" lvl="1" indent="0">
              <a:buNone/>
            </a:pPr>
            <a:r>
              <a:rPr lang="en-US" altLang="zh-CN" sz="2400" b="1" dirty="0" smtClean="0"/>
              <a:t>c3</a:t>
            </a:r>
            <a:r>
              <a:rPr lang="zh-CN" altLang="en-US" sz="2400" b="1" dirty="0" smtClean="0"/>
              <a:t>：有无空货架               </a:t>
            </a:r>
            <a:r>
              <a:rPr lang="en-US" altLang="zh-CN" sz="2400" b="1" dirty="0" smtClean="0"/>
              <a:t>a3</a:t>
            </a:r>
            <a:r>
              <a:rPr lang="zh-CN" altLang="en-US" sz="2400" b="1" dirty="0" smtClean="0"/>
              <a:t>： 产品下架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56245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628800"/>
            <a:ext cx="8001000" cy="4267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800" b="1" dirty="0"/>
              <a:t>填入条件项</a:t>
            </a:r>
            <a:endParaRPr lang="en-US" altLang="zh-CN" sz="2800" b="1" dirty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z="2800" b="1" dirty="0"/>
              <a:t>填入动作项，得到初始</a:t>
            </a:r>
            <a:r>
              <a:rPr lang="zh-CN" altLang="en-US" sz="2800" b="1" dirty="0" smtClean="0"/>
              <a:t>决策表</a:t>
            </a:r>
            <a:endParaRPr lang="en-US" altLang="zh-CN" sz="2800" b="1" dirty="0" smtClean="0"/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11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28900"/>
              </p:ext>
            </p:extLst>
          </p:nvPr>
        </p:nvGraphicFramePr>
        <p:xfrm>
          <a:off x="1115616" y="2564904"/>
          <a:ext cx="7272808" cy="4036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71"/>
                <a:gridCol w="1591377"/>
                <a:gridCol w="576064"/>
                <a:gridCol w="576064"/>
                <a:gridCol w="648072"/>
                <a:gridCol w="648072"/>
                <a:gridCol w="648072"/>
                <a:gridCol w="648072"/>
                <a:gridCol w="648072"/>
                <a:gridCol w="648072"/>
              </a:tblGrid>
              <a:tr h="492055"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规则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rowSpan="3"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c1: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销售好？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c2: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库存低？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c3: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有空货架？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rowSpan="3"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动作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a1: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增加进货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a2: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继续销售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a3:</a:t>
                      </a:r>
                      <a:r>
                        <a:rPr lang="zh-CN" altLang="en-US" dirty="0" smtClean="0"/>
                        <a:t>产品下架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187624" y="2708920"/>
            <a:ext cx="1944216" cy="504056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817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628800"/>
            <a:ext cx="8001000" cy="42672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sz="2800" b="1" dirty="0"/>
              <a:t>化简。合并相似规则或者相似</a:t>
            </a:r>
            <a:r>
              <a:rPr lang="zh-CN" altLang="en-US" sz="2800" b="1" dirty="0" smtClean="0"/>
              <a:t>动作</a:t>
            </a:r>
            <a:endParaRPr lang="en-US" altLang="zh-CN" sz="2800" b="1" dirty="0" smtClean="0"/>
          </a:p>
          <a:p>
            <a:pPr marL="0" lvl="1" indent="0">
              <a:buNone/>
            </a:pPr>
            <a:r>
              <a:rPr lang="zh-CN" altLang="en-US" sz="2000" b="1" dirty="0" smtClean="0"/>
              <a:t>  如果</a:t>
            </a:r>
            <a:r>
              <a:rPr lang="zh-CN" altLang="en-US" sz="2000" b="1" dirty="0"/>
              <a:t>表中有两条以上规则具有相同的动作，并且在条件项之间存在极为相似的关系，则可以合并。</a:t>
            </a:r>
            <a:endParaRPr lang="en-US" altLang="zh-CN" sz="2000" b="1" dirty="0"/>
          </a:p>
          <a:p>
            <a:pPr marL="514350" indent="-514350">
              <a:buFont typeface="+mj-lt"/>
              <a:buAutoNum type="arabicPeriod" startAt="5"/>
            </a:pPr>
            <a:endParaRPr lang="en-US" altLang="zh-CN" sz="2800" b="1" dirty="0"/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97852"/>
              </p:ext>
            </p:extLst>
          </p:nvPr>
        </p:nvGraphicFramePr>
        <p:xfrm>
          <a:off x="1115616" y="2852908"/>
          <a:ext cx="6768752" cy="388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71"/>
                <a:gridCol w="1591377"/>
                <a:gridCol w="864096"/>
                <a:gridCol w="864096"/>
                <a:gridCol w="792088"/>
                <a:gridCol w="936104"/>
                <a:gridCol w="1080120"/>
              </a:tblGrid>
              <a:tr h="492055"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规则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rowSpan="3"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c1: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销售好？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c2: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库存低？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c3: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有空货架？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rowSpan="3"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动作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a1: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增加进货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a2: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继续销售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a3:</a:t>
                      </a:r>
                      <a:r>
                        <a:rPr lang="zh-CN" altLang="en-US" dirty="0" smtClean="0"/>
                        <a:t>产品下架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187624" y="2996924"/>
            <a:ext cx="1944216" cy="504056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089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43272"/>
              </p:ext>
            </p:extLst>
          </p:nvPr>
        </p:nvGraphicFramePr>
        <p:xfrm>
          <a:off x="1421376" y="2094389"/>
          <a:ext cx="6749955" cy="46268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49985"/>
                <a:gridCol w="2249985"/>
                <a:gridCol w="2249985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输入条件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预期结果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supermaket_01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产品销售好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库存低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继续销售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增加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进货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supermaket_02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产品销售好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库存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继续销售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supermaket_03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产品销售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库存低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产品下架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supermaket_04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产品销售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库存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有空货架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继续销售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supermaket_05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产品销售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库存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无空货架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产品下架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37845" y="1628800"/>
            <a:ext cx="462915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>
                <a:latin typeface="+mn-lt"/>
                <a:ea typeface="+mn-ea"/>
              </a:rPr>
              <a:t>将决策表转化成测试用例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7544" y="548680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8207424" y="6245225"/>
            <a:ext cx="19812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11560" y="1700808"/>
            <a:ext cx="7907020" cy="4637405"/>
          </a:xfrm>
        </p:spPr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3400" b="1" dirty="0">
                <a:cs typeface="+mn-cs"/>
              </a:rPr>
              <a:t>决策表</a:t>
            </a:r>
            <a:r>
              <a:rPr lang="zh-CN" altLang="en-US" sz="3400" b="1" dirty="0" smtClean="0">
                <a:cs typeface="+mn-cs"/>
              </a:rPr>
              <a:t>案例</a:t>
            </a:r>
            <a:endParaRPr lang="en-US" altLang="zh-CN" sz="3400" b="1" dirty="0" smtClean="0">
              <a:cs typeface="+mn-cs"/>
            </a:endParaRPr>
          </a:p>
          <a:p>
            <a:pPr marL="0" lvl="1" indent="0" eaLnBrk="1" hangingPunct="1">
              <a:buNone/>
            </a:pPr>
            <a:r>
              <a:rPr lang="zh-CN" altLang="en-US" sz="2000" b="1" dirty="0" smtClean="0">
                <a:cs typeface="+mn-cs"/>
              </a:rPr>
              <a:t>某房产中介公司的中介费政策如下：如果房屋销售总价少于</a:t>
            </a:r>
            <a:r>
              <a:rPr lang="en-US" altLang="zh-CN" sz="2000" b="1" dirty="0" smtClean="0">
                <a:cs typeface="+mn-cs"/>
              </a:rPr>
              <a:t>10</a:t>
            </a:r>
            <a:r>
              <a:rPr lang="zh-CN" altLang="en-US" sz="2000" b="1" dirty="0" smtClean="0">
                <a:cs typeface="+mn-cs"/>
              </a:rPr>
              <a:t>万元，那么</a:t>
            </a:r>
            <a:r>
              <a:rPr lang="zh-CN" altLang="en-US" sz="2000" b="1" dirty="0" smtClean="0">
                <a:solidFill>
                  <a:srgbClr val="FF0000"/>
                </a:solidFill>
                <a:cs typeface="+mn-cs"/>
              </a:rPr>
              <a:t>基础中介费</a:t>
            </a:r>
            <a:r>
              <a:rPr lang="zh-CN" altLang="en-US" sz="2000" b="1" dirty="0" smtClean="0">
                <a:cs typeface="+mn-cs"/>
              </a:rPr>
              <a:t>将是销售额的</a:t>
            </a:r>
            <a:r>
              <a:rPr lang="en-US" altLang="zh-CN" sz="2000" b="1" dirty="0" smtClean="0">
                <a:cs typeface="+mn-cs"/>
              </a:rPr>
              <a:t>2%</a:t>
            </a:r>
            <a:r>
              <a:rPr lang="zh-CN" altLang="en-US" sz="2000" b="1" dirty="0" smtClean="0">
                <a:cs typeface="+mn-cs"/>
              </a:rPr>
              <a:t>；</a:t>
            </a:r>
            <a:endParaRPr lang="en-US" altLang="zh-CN" sz="2000" b="1" dirty="0" smtClean="0">
              <a:cs typeface="+mn-cs"/>
            </a:endParaRPr>
          </a:p>
          <a:p>
            <a:pPr marL="0" lvl="1" indent="0" eaLnBrk="1" hangingPunct="1">
              <a:buNone/>
            </a:pPr>
            <a:r>
              <a:rPr lang="zh-CN" altLang="en-US" sz="2000" b="1" dirty="0" smtClean="0">
                <a:cs typeface="+mn-cs"/>
              </a:rPr>
              <a:t>如果</a:t>
            </a:r>
            <a:r>
              <a:rPr lang="zh-CN" altLang="en-US" sz="2000" b="1" dirty="0"/>
              <a:t>房屋销售</a:t>
            </a:r>
            <a:r>
              <a:rPr lang="zh-CN" altLang="en-US" sz="2000" b="1" dirty="0" smtClean="0"/>
              <a:t>总价大于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万元（含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万），但小于</a:t>
            </a:r>
            <a:r>
              <a:rPr lang="en-US" altLang="zh-CN" sz="2000" b="1" dirty="0" smtClean="0"/>
              <a:t>100</a:t>
            </a:r>
            <a:r>
              <a:rPr lang="zh-CN" altLang="en-US" sz="2000" b="1" dirty="0" smtClean="0"/>
              <a:t>万，那么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基础中介费</a:t>
            </a:r>
            <a:r>
              <a:rPr lang="zh-CN" altLang="en-US" sz="2000" b="1" dirty="0" smtClean="0"/>
              <a:t>将是销售额的</a:t>
            </a:r>
            <a:r>
              <a:rPr lang="en-US" altLang="zh-CN" sz="2000" b="1" dirty="0" smtClean="0"/>
              <a:t>1.5%</a:t>
            </a:r>
            <a:r>
              <a:rPr lang="zh-CN" altLang="en-US" sz="2000" b="1" dirty="0" smtClean="0"/>
              <a:t>，外加</a:t>
            </a:r>
            <a:r>
              <a:rPr lang="en-US" altLang="zh-CN" sz="2000" b="1" dirty="0" smtClean="0"/>
              <a:t>1000</a:t>
            </a:r>
            <a:r>
              <a:rPr lang="zh-CN" altLang="en-US" sz="2000" b="1" dirty="0" smtClean="0"/>
              <a:t>元；</a:t>
            </a:r>
            <a:endParaRPr lang="en-US" altLang="zh-CN" sz="2000" b="1" dirty="0" smtClean="0"/>
          </a:p>
          <a:p>
            <a:pPr marL="0" lvl="1" indent="0" eaLnBrk="1" hangingPunct="1">
              <a:buNone/>
            </a:pPr>
            <a:r>
              <a:rPr lang="zh-CN" altLang="en-US" sz="2000" b="1" dirty="0">
                <a:cs typeface="+mn-cs"/>
              </a:rPr>
              <a:t>如果房屋销售总价大于</a:t>
            </a:r>
            <a:r>
              <a:rPr lang="en-US" altLang="zh-CN" sz="2000" b="1" dirty="0">
                <a:cs typeface="+mn-cs"/>
              </a:rPr>
              <a:t>100</a:t>
            </a:r>
            <a:r>
              <a:rPr lang="zh-CN" altLang="en-US" sz="2000" b="1" dirty="0">
                <a:cs typeface="+mn-cs"/>
              </a:rPr>
              <a:t>万元（含</a:t>
            </a:r>
            <a:r>
              <a:rPr lang="en-US" altLang="zh-CN" sz="2000" b="1" dirty="0">
                <a:cs typeface="+mn-cs"/>
              </a:rPr>
              <a:t>100</a:t>
            </a:r>
            <a:r>
              <a:rPr lang="zh-CN" altLang="en-US" sz="2000" b="1" dirty="0">
                <a:cs typeface="+mn-cs"/>
              </a:rPr>
              <a:t>万</a:t>
            </a:r>
            <a:r>
              <a:rPr lang="zh-CN" altLang="en-US" sz="2000" b="1" dirty="0" smtClean="0">
                <a:cs typeface="+mn-cs"/>
              </a:rPr>
              <a:t>），</a:t>
            </a:r>
            <a:r>
              <a:rPr lang="zh-CN" altLang="en-US" sz="2000" b="1" dirty="0"/>
              <a:t>那么</a:t>
            </a:r>
            <a:r>
              <a:rPr lang="zh-CN" altLang="en-US" sz="2000" b="1" dirty="0">
                <a:solidFill>
                  <a:srgbClr val="FF0000"/>
                </a:solidFill>
              </a:rPr>
              <a:t>基础中介费</a:t>
            </a:r>
            <a:r>
              <a:rPr lang="zh-CN" altLang="en-US" sz="2000" b="1" dirty="0"/>
              <a:t>将是销售额的</a:t>
            </a:r>
            <a:r>
              <a:rPr lang="en-US" altLang="zh-CN" sz="2000" b="1" dirty="0" smtClean="0"/>
              <a:t>1%</a:t>
            </a:r>
            <a:r>
              <a:rPr lang="zh-CN" altLang="en-US" sz="2000" b="1" dirty="0"/>
              <a:t>，外加</a:t>
            </a:r>
            <a:r>
              <a:rPr lang="en-US" altLang="zh-CN" sz="2000" b="1" dirty="0" smtClean="0"/>
              <a:t>1500</a:t>
            </a:r>
            <a:r>
              <a:rPr lang="zh-CN" altLang="en-US" sz="2000" b="1" dirty="0"/>
              <a:t>元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pPr marL="0" lvl="1" indent="0" eaLnBrk="1" hangingPunct="1">
              <a:buNone/>
            </a:pPr>
            <a:r>
              <a:rPr lang="zh-CN" altLang="en-US" sz="2000" b="1" dirty="0" smtClean="0"/>
              <a:t>另外房屋销售单价和销售的套数对中介费也有影响。</a:t>
            </a:r>
            <a:endParaRPr lang="en-US" altLang="zh-CN" sz="2000" b="1" dirty="0" smtClean="0"/>
          </a:p>
          <a:p>
            <a:pPr marL="0" lvl="1" indent="0" eaLnBrk="1" hangingPunct="1">
              <a:buNone/>
            </a:pPr>
            <a:r>
              <a:rPr lang="zh-CN" altLang="en-US" sz="2000" b="1" dirty="0" smtClean="0"/>
              <a:t>如果单击低于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万元</a:t>
            </a:r>
            <a:r>
              <a:rPr lang="en-US" altLang="zh-CN" sz="2000" b="1" dirty="0" smtClean="0"/>
              <a:t>/m</a:t>
            </a:r>
            <a:r>
              <a:rPr lang="en-US" altLang="zh-CN" sz="2000" b="1" baseline="30000" dirty="0" smtClean="0"/>
              <a:t>2</a:t>
            </a:r>
            <a:r>
              <a:rPr lang="zh-CN" altLang="en-US" sz="2000" b="1" dirty="0" smtClean="0"/>
              <a:t>元，则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外加基础中介费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5%</a:t>
            </a:r>
            <a:r>
              <a:rPr lang="zh-CN" altLang="en-US" sz="2000" b="1" dirty="0" smtClean="0"/>
              <a:t>，此外若是老顾客，则减免外加基础中介费；</a:t>
            </a:r>
            <a:endParaRPr lang="en-US" altLang="zh-CN" sz="2000" b="1" dirty="0" smtClean="0"/>
          </a:p>
          <a:p>
            <a:pPr marL="0" lvl="1" indent="0" eaLnBrk="1" hangingPunct="1">
              <a:buNone/>
            </a:pPr>
            <a:r>
              <a:rPr lang="zh-CN" altLang="en-US" sz="2000" b="1" dirty="0"/>
              <a:t>如果</a:t>
            </a:r>
            <a:r>
              <a:rPr lang="zh-CN" altLang="en-US" sz="2000" b="1" dirty="0" smtClean="0"/>
              <a:t>单击</a:t>
            </a:r>
            <a:r>
              <a:rPr lang="zh-CN" altLang="en-US" sz="2000" b="1" dirty="0"/>
              <a:t>大于</a:t>
            </a:r>
            <a:r>
              <a:rPr lang="en-US" altLang="zh-CN" sz="2000" b="1" dirty="0" smtClean="0"/>
              <a:t>1</a:t>
            </a:r>
            <a:r>
              <a:rPr lang="zh-CN" altLang="en-US" sz="2000" b="1" dirty="0"/>
              <a:t>万元</a:t>
            </a:r>
            <a:r>
              <a:rPr lang="en-US" altLang="zh-CN" sz="2000" b="1" dirty="0"/>
              <a:t>/m</a:t>
            </a:r>
            <a:r>
              <a:rPr lang="en-US" altLang="zh-CN" sz="2000" b="1" baseline="30000" dirty="0"/>
              <a:t>2</a:t>
            </a:r>
            <a:r>
              <a:rPr lang="zh-CN" altLang="en-US" sz="2000" b="1" dirty="0" smtClean="0"/>
              <a:t>元（含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万），但低于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万元</a:t>
            </a:r>
            <a:r>
              <a:rPr lang="en-US" altLang="zh-CN" sz="2000" b="1" dirty="0"/>
              <a:t>/m</a:t>
            </a:r>
            <a:r>
              <a:rPr lang="en-US" altLang="zh-CN" sz="2000" b="1" baseline="30000" dirty="0"/>
              <a:t>2</a:t>
            </a:r>
            <a:r>
              <a:rPr lang="zh-CN" altLang="en-US" sz="2000" b="1" dirty="0" smtClean="0"/>
              <a:t>元，则</a:t>
            </a:r>
            <a:r>
              <a:rPr lang="zh-CN" altLang="en-US" sz="2000" b="1" dirty="0"/>
              <a:t>外加基础中介费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2.5</a:t>
            </a:r>
            <a:r>
              <a:rPr lang="en-US" altLang="zh-CN" sz="2000" b="1" dirty="0"/>
              <a:t>%</a:t>
            </a:r>
            <a:r>
              <a:rPr lang="zh-CN" altLang="en-US" sz="2000" b="1" dirty="0" smtClean="0"/>
              <a:t>，若是</a:t>
            </a:r>
            <a:r>
              <a:rPr lang="zh-CN" altLang="en-US" sz="2000" b="1" dirty="0"/>
              <a:t>老顾客，则减免外加基础中介费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pPr marL="0" lvl="1" indent="0" eaLnBrk="1" hangingPunct="1">
              <a:buNone/>
            </a:pPr>
            <a:r>
              <a:rPr lang="zh-CN" altLang="en-US" sz="2000" b="1" dirty="0"/>
              <a:t>如果</a:t>
            </a:r>
            <a:r>
              <a:rPr lang="zh-CN" altLang="en-US" sz="2000" b="1" dirty="0" smtClean="0"/>
              <a:t>单击在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万</a:t>
            </a:r>
            <a:r>
              <a:rPr lang="zh-CN" altLang="en-US" sz="2000" b="1" dirty="0"/>
              <a:t>元</a:t>
            </a:r>
            <a:r>
              <a:rPr lang="en-US" altLang="zh-CN" sz="2000" b="1" dirty="0"/>
              <a:t>/m</a:t>
            </a:r>
            <a:r>
              <a:rPr lang="en-US" altLang="zh-CN" sz="2000" b="1" baseline="30000" dirty="0"/>
              <a:t>2</a:t>
            </a:r>
            <a:r>
              <a:rPr lang="zh-CN" altLang="en-US" sz="2000" b="1" dirty="0"/>
              <a:t>元（</a:t>
            </a:r>
            <a:r>
              <a:rPr lang="zh-CN" altLang="en-US" sz="2000" b="1" dirty="0" smtClean="0"/>
              <a:t>含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万）以上，则</a:t>
            </a:r>
            <a:r>
              <a:rPr lang="zh-CN" altLang="en-US" sz="2000" b="1" dirty="0"/>
              <a:t>减免外加基础中介</a:t>
            </a:r>
            <a:r>
              <a:rPr lang="zh-CN" altLang="en-US" sz="2000" b="1" dirty="0" smtClean="0"/>
              <a:t>费，</a:t>
            </a:r>
            <a:r>
              <a:rPr lang="zh-CN" altLang="en-US" sz="2000" b="1" dirty="0"/>
              <a:t>若是老顾客，则</a:t>
            </a:r>
            <a:r>
              <a:rPr lang="zh-CN" altLang="en-US" sz="2000" b="1" dirty="0" smtClean="0"/>
              <a:t>减去基础</a:t>
            </a:r>
            <a:r>
              <a:rPr lang="zh-CN" altLang="en-US" sz="2000" b="1" dirty="0"/>
              <a:t>中介</a:t>
            </a:r>
            <a:r>
              <a:rPr lang="zh-CN" altLang="en-US" sz="2000" b="1" dirty="0" smtClean="0"/>
              <a:t>费的</a:t>
            </a:r>
            <a:r>
              <a:rPr lang="en-US" altLang="zh-CN" sz="2000" b="1" dirty="0" smtClean="0"/>
              <a:t>5%</a:t>
            </a:r>
            <a:r>
              <a:rPr lang="zh-CN" altLang="en-US" sz="2000" b="1" dirty="0" smtClean="0"/>
              <a:t>；</a:t>
            </a:r>
            <a:endParaRPr lang="en-US" altLang="zh-CN" sz="2000" b="1" dirty="0"/>
          </a:p>
          <a:p>
            <a:pPr marL="0" lvl="1" indent="0" eaLnBrk="1" hangingPunct="1">
              <a:buNone/>
            </a:pPr>
            <a:endParaRPr lang="en-US" altLang="zh-CN" sz="2000" b="1" baseline="30000" dirty="0"/>
          </a:p>
          <a:p>
            <a:pPr marL="0" lvl="1" indent="0" eaLnBrk="1" hangingPunct="1">
              <a:buNone/>
            </a:pPr>
            <a:endParaRPr lang="en-US" altLang="zh-CN" sz="2000" b="1" baseline="30000" dirty="0"/>
          </a:p>
          <a:p>
            <a:pPr marL="0" lvl="1" indent="0" eaLnBrk="1" hangingPunct="1">
              <a:buNone/>
            </a:pPr>
            <a:endParaRPr lang="en-US" altLang="zh-CN" sz="2400" b="1" dirty="0"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548680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703368" y="6245225"/>
            <a:ext cx="19812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81990" y="1628800"/>
            <a:ext cx="8462010" cy="347281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b="1" dirty="0" smtClean="0"/>
              <a:t>决策表</a:t>
            </a:r>
            <a:r>
              <a:rPr lang="zh-CN" altLang="en-US" sz="2800" b="1" dirty="0"/>
              <a:t>适用范围</a:t>
            </a:r>
            <a:endParaRPr lang="en-US" altLang="zh-CN" sz="2800" b="1" dirty="0"/>
          </a:p>
          <a:p>
            <a:pPr lvl="1">
              <a:spcBef>
                <a:spcPts val="300"/>
              </a:spcBef>
            </a:pPr>
            <a:r>
              <a:rPr lang="zh-CN" altLang="en-US" sz="2000" b="1" dirty="0">
                <a:latin typeface="+mn-ea"/>
              </a:rPr>
              <a:t>最严格，最具有逻辑性的测试方法</a:t>
            </a:r>
            <a:endParaRPr lang="en-US" altLang="zh-CN" sz="2000" b="1" dirty="0"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zh-CN" altLang="en-US" sz="2000" b="1" dirty="0">
                <a:latin typeface="+mn-ea"/>
              </a:rPr>
              <a:t>程序中，如果输入输出比较多，输入之间和输出之间相互制约的条件比较多，在这种情况下应用决策表很合适</a:t>
            </a:r>
            <a:endParaRPr lang="en-US" altLang="zh-CN" sz="2000" b="1" dirty="0"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zh-CN" altLang="en-US" sz="2000" b="1" dirty="0" smtClean="0">
                <a:latin typeface="+mn-ea"/>
              </a:rPr>
              <a:t>决策表并不是专用于设计测试用例的方法，它可以应用于其他方面，例如需求分析</a:t>
            </a:r>
            <a:endParaRPr lang="en-US" altLang="zh-CN" sz="2000" b="1" dirty="0"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b="1" dirty="0"/>
              <a:t>决策表优点和缺点</a:t>
            </a:r>
          </a:p>
          <a:p>
            <a:pPr lvl="1">
              <a:spcBef>
                <a:spcPts val="300"/>
              </a:spcBef>
            </a:pPr>
            <a:r>
              <a:rPr lang="zh-CN" altLang="en-US" sz="2000" b="1" dirty="0">
                <a:latin typeface="+mn-ea"/>
              </a:rPr>
              <a:t>优点：它能把复杂的问题按各种可能的情况一一列举出来，简明而易于理解，也可避免遗漏。</a:t>
            </a:r>
          </a:p>
          <a:p>
            <a:pPr lvl="1">
              <a:spcBef>
                <a:spcPts val="300"/>
              </a:spcBef>
            </a:pPr>
            <a:r>
              <a:rPr lang="zh-CN" altLang="en-US" sz="2000" b="1" dirty="0">
                <a:latin typeface="+mn-ea"/>
              </a:rPr>
              <a:t>缺点：不能表达重复执行的动作，例如循环结构。</a:t>
            </a:r>
          </a:p>
          <a:p>
            <a:pPr lvl="1"/>
            <a:endParaRPr lang="en-US" altLang="zh-CN" b="1" dirty="0">
              <a:latin typeface="+mn-ea"/>
            </a:endParaRPr>
          </a:p>
          <a:p>
            <a:pPr lvl="1"/>
            <a:endParaRPr lang="zh-CN" altLang="en-US" i="1" dirty="0">
              <a:latin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608793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</a:p>
        </p:txBody>
      </p:sp>
      <p:sp>
        <p:nvSpPr>
          <p:cNvPr id="4" name="灯片编号占位符 3"/>
          <p:cNvSpPr txBox="1">
            <a:spLocks/>
          </p:cNvSpPr>
          <p:nvPr/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574675" y="2672715"/>
            <a:ext cx="8001000" cy="1216025"/>
          </a:xfrm>
        </p:spPr>
        <p:txBody>
          <a:bodyPr/>
          <a:lstStyle/>
          <a:p>
            <a:pPr algn="ctr"/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谢 谢</a:t>
            </a:r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7E3E2C-221F-4D7E-91A8-AF486AD69B14}" type="slidenum">
              <a:rPr lang="en-US" altLang="zh-CN" smtClean="0"/>
              <a:t>16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决策表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法概述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实例讲解与演练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471170" lvl="1" indent="0" eaLnBrk="1" hangingPunct="1">
              <a:lnSpc>
                <a:spcPct val="150000"/>
              </a:lnSpc>
              <a:buNone/>
              <a:defRPr/>
            </a:pPr>
            <a:endParaRPr lang="en-US" altLang="zh-CN" sz="24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722103-188C-4E4D-8A50-6FF3C5E857F6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基本原理</a:t>
            </a:r>
            <a:endParaRPr lang="en-US" altLang="zh-CN" sz="34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/>
              <a:t>也</a:t>
            </a:r>
            <a:r>
              <a:rPr lang="zh-CN" altLang="en-US" sz="2800" b="1" dirty="0"/>
              <a:t>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判定表法，</a:t>
            </a:r>
            <a:r>
              <a:rPr lang="zh-CN" altLang="en-US" sz="2800" b="1" dirty="0" smtClean="0"/>
              <a:t>是分析和表达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多种逻辑条件</a:t>
            </a:r>
            <a:r>
              <a:rPr lang="zh-CN" altLang="en-US" sz="2800" b="1" dirty="0" smtClean="0"/>
              <a:t>下执行不同操作情况的工具。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zh-CN" altLang="en-US" sz="2800" b="1" dirty="0"/>
              <a:t>在一些数据处理当中，某些操作的实施依赖与多个</a:t>
            </a:r>
            <a:r>
              <a:rPr lang="zh-CN" altLang="en-US" sz="2800" b="1" dirty="0">
                <a:solidFill>
                  <a:srgbClr val="FF0000"/>
                </a:solidFill>
              </a:rPr>
              <a:t>逻辑条件的组合</a:t>
            </a:r>
            <a:r>
              <a:rPr lang="zh-CN" altLang="en-US" sz="2800" b="1" dirty="0"/>
              <a:t>，即对不同逻辑条件的组合值，分别执行不同的操作，决策表适合于处理这种问题。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决策表通常由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个部分组成</a:t>
            </a:r>
            <a:endParaRPr lang="en-US" altLang="zh-CN" b="1" dirty="0" smtClean="0"/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b="1" dirty="0">
                <a:latin typeface="+mn-ea"/>
              </a:rPr>
              <a:t>条件</a:t>
            </a:r>
            <a:r>
              <a:rPr lang="zh-CN" altLang="en-US" sz="2400" b="1" dirty="0" smtClean="0">
                <a:latin typeface="+mn-ea"/>
              </a:rPr>
              <a:t>桩（</a:t>
            </a:r>
            <a:r>
              <a:rPr lang="en-US" altLang="zh-CN" sz="2400" b="1" dirty="0" smtClean="0">
                <a:latin typeface="+mn-ea"/>
              </a:rPr>
              <a:t>condition stub</a:t>
            </a:r>
            <a:r>
              <a:rPr lang="zh-CN" altLang="en-US" sz="2400" b="1" dirty="0" smtClean="0">
                <a:latin typeface="+mn-ea"/>
              </a:rPr>
              <a:t>）：</a:t>
            </a:r>
            <a:r>
              <a:rPr lang="zh-CN" altLang="en-US" sz="2400" b="1" dirty="0">
                <a:latin typeface="+mn-ea"/>
              </a:rPr>
              <a:t>列出了问题得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所有条件</a:t>
            </a:r>
            <a:r>
              <a:rPr lang="zh-CN" altLang="en-US" sz="2400" b="1" dirty="0">
                <a:latin typeface="+mn-ea"/>
              </a:rPr>
              <a:t>。通常认为列出的条件的次序无关紧要。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b="1" dirty="0">
                <a:latin typeface="+mn-ea"/>
              </a:rPr>
              <a:t>动作</a:t>
            </a:r>
            <a:r>
              <a:rPr lang="zh-CN" altLang="en-US" sz="2400" b="1" dirty="0" smtClean="0">
                <a:latin typeface="+mn-ea"/>
              </a:rPr>
              <a:t>桩（</a:t>
            </a:r>
            <a:r>
              <a:rPr lang="en-US" altLang="zh-CN" sz="2400" b="1" dirty="0" smtClean="0">
                <a:latin typeface="+mn-ea"/>
              </a:rPr>
              <a:t>action stub</a:t>
            </a:r>
            <a:r>
              <a:rPr lang="zh-CN" altLang="en-US" sz="2400" b="1" dirty="0" smtClean="0">
                <a:latin typeface="+mn-ea"/>
              </a:rPr>
              <a:t>）：</a:t>
            </a:r>
            <a:r>
              <a:rPr lang="zh-CN" altLang="en-US" sz="2400" b="1" dirty="0">
                <a:latin typeface="+mn-ea"/>
              </a:rPr>
              <a:t>列出了问题规定可能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采取的操作</a:t>
            </a:r>
            <a:r>
              <a:rPr lang="zh-CN" altLang="en-US" sz="2400" b="1" dirty="0">
                <a:latin typeface="+mn-ea"/>
              </a:rPr>
              <a:t>。这些操作的排列顺序没有约束。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b="1" dirty="0">
                <a:latin typeface="+mn-ea"/>
              </a:rPr>
              <a:t>条件</a:t>
            </a:r>
            <a:r>
              <a:rPr lang="zh-CN" altLang="en-US" sz="2400" b="1" dirty="0" smtClean="0">
                <a:latin typeface="+mn-ea"/>
              </a:rPr>
              <a:t>项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condition </a:t>
            </a:r>
            <a:r>
              <a:rPr lang="en-US" altLang="zh-CN" sz="2400" b="1" dirty="0" smtClean="0">
                <a:latin typeface="+mn-ea"/>
              </a:rPr>
              <a:t>entry</a:t>
            </a:r>
            <a:r>
              <a:rPr lang="zh-CN" altLang="en-US" sz="2400" b="1" dirty="0" smtClean="0">
                <a:latin typeface="+mn-ea"/>
              </a:rPr>
              <a:t>）：</a:t>
            </a:r>
            <a:r>
              <a:rPr lang="zh-CN" altLang="en-US" sz="2400" b="1" dirty="0">
                <a:latin typeface="+mn-ea"/>
              </a:rPr>
              <a:t>列出针对它左列条件的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取值</a:t>
            </a:r>
            <a:r>
              <a:rPr lang="zh-CN" altLang="en-US" sz="2400" b="1" dirty="0">
                <a:latin typeface="+mn-ea"/>
              </a:rPr>
              <a:t>。在所有可能情况下的真假值。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b="1" dirty="0">
                <a:latin typeface="+mn-ea"/>
              </a:rPr>
              <a:t>动作</a:t>
            </a:r>
            <a:r>
              <a:rPr lang="zh-CN" altLang="en-US" sz="2400" b="1" dirty="0" smtClean="0">
                <a:latin typeface="+mn-ea"/>
              </a:rPr>
              <a:t>项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action </a:t>
            </a:r>
            <a:r>
              <a:rPr lang="en-US" altLang="zh-CN" sz="2400" b="1" dirty="0" smtClean="0">
                <a:latin typeface="+mn-ea"/>
              </a:rPr>
              <a:t>entry</a:t>
            </a:r>
            <a:r>
              <a:rPr lang="zh-CN" altLang="en-US" sz="2400" b="1" dirty="0" smtClean="0">
                <a:latin typeface="+mn-ea"/>
              </a:rPr>
              <a:t>）：</a:t>
            </a:r>
            <a:r>
              <a:rPr lang="zh-CN" altLang="en-US" sz="2400" b="1" dirty="0">
                <a:latin typeface="+mn-ea"/>
              </a:rPr>
              <a:t>列出在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条件项的各种取值情况下应该采取的动作</a:t>
            </a:r>
            <a:r>
              <a:rPr lang="zh-CN" altLang="en-US" sz="2400" b="1" dirty="0">
                <a:latin typeface="+mn-ea"/>
              </a:rPr>
              <a:t>。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b="1" dirty="0" smtClean="0">
                <a:latin typeface="+mn-ea"/>
              </a:rPr>
              <a:t>规则（</a:t>
            </a:r>
            <a:r>
              <a:rPr lang="en-US" altLang="zh-CN" sz="2400" b="1" dirty="0" smtClean="0">
                <a:latin typeface="+mn-ea"/>
              </a:rPr>
              <a:t>rule</a:t>
            </a:r>
            <a:r>
              <a:rPr lang="zh-CN" altLang="en-US" sz="2400" b="1" dirty="0" smtClean="0">
                <a:latin typeface="+mn-ea"/>
              </a:rPr>
              <a:t>）：</a:t>
            </a:r>
            <a:r>
              <a:rPr lang="zh-CN" altLang="en-US" sz="2400" b="1" dirty="0">
                <a:latin typeface="+mn-ea"/>
              </a:rPr>
              <a:t>任何一个条件组合的特定取值及其相应要执行的操作称为规则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722103-188C-4E4D-8A50-6FF3C5E857F6}" type="slidenum">
              <a:rPr lang="en-US" altLang="zh-CN" smtClean="0"/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141418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5</a:t>
            </a:fld>
            <a:endParaRPr lang="en-US" altLang="zh-CN"/>
          </a:p>
        </p:txBody>
      </p:sp>
      <p:pic>
        <p:nvPicPr>
          <p:cNvPr id="5" name="Picture 4" descr="o_case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7244789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3556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6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8" r="27293" b="63500"/>
          <a:stretch/>
        </p:blipFill>
        <p:spPr bwMode="auto">
          <a:xfrm>
            <a:off x="2996976" y="1949184"/>
            <a:ext cx="2389632" cy="111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259632" y="3717032"/>
            <a:ext cx="2160240" cy="2160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220072" y="3645024"/>
            <a:ext cx="2160240" cy="2160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30704" y="3903439"/>
            <a:ext cx="2160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有限条目决策表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所有条件都是二叉条件（真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假）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5377456" y="3751872"/>
            <a:ext cx="17148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扩展</a:t>
            </a:r>
            <a:r>
              <a:rPr lang="zh-CN" altLang="en-US" sz="2000" dirty="0" smtClean="0"/>
              <a:t>条目决策表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 smtClean="0"/>
              <a:t>条件可以有多个值</a:t>
            </a:r>
            <a:endParaRPr lang="zh-CN" altLang="en-US" sz="2000" dirty="0"/>
          </a:p>
        </p:txBody>
      </p:sp>
      <p:sp>
        <p:nvSpPr>
          <p:cNvPr id="13" name="左弧形箭头 12"/>
          <p:cNvSpPr/>
          <p:nvPr/>
        </p:nvSpPr>
        <p:spPr>
          <a:xfrm rot="1404155">
            <a:off x="2166235" y="2175045"/>
            <a:ext cx="539406" cy="1578699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左弧形箭头 14"/>
          <p:cNvSpPr/>
          <p:nvPr/>
        </p:nvSpPr>
        <p:spPr>
          <a:xfrm rot="20125733" flipH="1">
            <a:off x="5688599" y="2153887"/>
            <a:ext cx="579500" cy="1578699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350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r>
              <a:rPr lang="en-US" altLang="zh-CN" sz="2800" b="1" dirty="0" err="1"/>
              <a:t>Beizer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给出了适合于</a:t>
            </a:r>
            <a:r>
              <a:rPr lang="zh-CN" altLang="en-US" sz="2800" b="1" dirty="0" smtClean="0"/>
              <a:t>决策表适用的范围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n-ea"/>
              </a:rPr>
              <a:t>规格说明书以决策表的形式给出，或很容易转化成决策表</a:t>
            </a:r>
            <a:endParaRPr lang="en-US" altLang="zh-CN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n-ea"/>
              </a:rPr>
              <a:t>条件的排列顺序</a:t>
            </a:r>
            <a:r>
              <a:rPr lang="zh-CN" altLang="en-US" sz="2400" b="1" dirty="0" smtClean="0">
                <a:latin typeface="+mn-ea"/>
              </a:rPr>
              <a:t>不会影响</a:t>
            </a:r>
            <a:r>
              <a:rPr lang="zh-CN" altLang="en-US" sz="2400" b="1" dirty="0">
                <a:latin typeface="+mn-ea"/>
              </a:rPr>
              <a:t>执行哪些操作</a:t>
            </a:r>
            <a:endParaRPr lang="en-US" altLang="zh-CN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n-ea"/>
              </a:rPr>
              <a:t>规则的排列顺序</a:t>
            </a:r>
            <a:r>
              <a:rPr lang="zh-CN" altLang="en-US" sz="2400" b="1" dirty="0" smtClean="0">
                <a:latin typeface="+mn-ea"/>
              </a:rPr>
              <a:t>不会影响</a:t>
            </a:r>
            <a:r>
              <a:rPr lang="zh-CN" altLang="en-US" sz="2400" b="1" dirty="0">
                <a:latin typeface="+mn-ea"/>
              </a:rPr>
              <a:t>执行哪些操作</a:t>
            </a:r>
            <a:endParaRPr lang="en-US" altLang="zh-CN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n-ea"/>
              </a:rPr>
              <a:t>当某规则的条件已经满足，并确定要执行的操作后，不必检验</a:t>
            </a:r>
            <a:r>
              <a:rPr lang="zh-CN" altLang="en-US" sz="2400" b="1" dirty="0" smtClean="0">
                <a:latin typeface="+mn-ea"/>
              </a:rPr>
              <a:t>别的</a:t>
            </a:r>
            <a:r>
              <a:rPr lang="zh-CN" altLang="en-US" sz="2400" b="1" dirty="0">
                <a:latin typeface="+mn-ea"/>
              </a:rPr>
              <a:t>规则</a:t>
            </a:r>
            <a:endParaRPr lang="en-US" altLang="zh-CN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n-ea"/>
              </a:rPr>
              <a:t>如果某一规则要执行多个操作，这些操作的执行顺序无关紧要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2103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根据需求建立决策表的步骤：</a:t>
            </a:r>
            <a:endParaRPr lang="en-US" altLang="zh-CN" b="1" dirty="0"/>
          </a:p>
          <a:p>
            <a:pPr eaLnBrk="1" hangingPunct="1">
              <a:buFont typeface="+mj-lt"/>
              <a:buAutoNum type="arabicPeriod"/>
            </a:pPr>
            <a:r>
              <a:rPr lang="zh-CN" altLang="en-US" sz="2400" b="1" dirty="0">
                <a:latin typeface="+mn-ea"/>
              </a:rPr>
              <a:t>确定规则的个数。假如有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个条件，每个条件有两个取值（真假），故有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en-US" altLang="zh-CN" sz="2400" b="1" baseline="30000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种规则。</a:t>
            </a:r>
            <a:endParaRPr lang="en-US" altLang="zh-CN" sz="2400" b="1" dirty="0">
              <a:latin typeface="+mn-ea"/>
            </a:endParaRPr>
          </a:p>
          <a:p>
            <a:pPr eaLnBrk="1" hangingPunct="1">
              <a:buFont typeface="+mj-lt"/>
              <a:buAutoNum type="arabicPeriod"/>
            </a:pPr>
            <a:r>
              <a:rPr lang="zh-CN" altLang="en-US" sz="2400" b="1" dirty="0">
                <a:latin typeface="+mn-ea"/>
              </a:rPr>
              <a:t>列出所有的条件桩和动作桩。</a:t>
            </a:r>
            <a:endParaRPr lang="en-US" altLang="zh-CN" sz="2400" b="1" dirty="0">
              <a:latin typeface="+mn-ea"/>
            </a:endParaRPr>
          </a:p>
          <a:p>
            <a:pPr eaLnBrk="1" hangingPunct="1">
              <a:buFont typeface="+mj-lt"/>
              <a:buAutoNum type="arabicPeriod"/>
            </a:pPr>
            <a:r>
              <a:rPr lang="zh-CN" altLang="en-US" sz="2400" b="1" dirty="0">
                <a:latin typeface="+mn-ea"/>
              </a:rPr>
              <a:t>填入条件项。</a:t>
            </a:r>
            <a:endParaRPr lang="en-US" altLang="zh-CN" sz="2400" b="1" dirty="0">
              <a:latin typeface="+mn-ea"/>
            </a:endParaRPr>
          </a:p>
          <a:p>
            <a:pPr eaLnBrk="1" hangingPunct="1">
              <a:buFont typeface="+mj-lt"/>
              <a:buAutoNum type="arabicPeriod"/>
            </a:pPr>
            <a:r>
              <a:rPr lang="zh-CN" altLang="en-US" sz="2400" b="1" dirty="0">
                <a:latin typeface="+mn-ea"/>
              </a:rPr>
              <a:t>填入动作项，得到初始决策表</a:t>
            </a:r>
            <a:endParaRPr lang="en-US" altLang="zh-CN" sz="2400" b="1" dirty="0">
              <a:latin typeface="+mn-ea"/>
            </a:endParaRPr>
          </a:p>
          <a:p>
            <a:pPr eaLnBrk="1" hangingPunct="1">
              <a:buFont typeface="+mj-lt"/>
              <a:buAutoNum type="arabicPeriod"/>
            </a:pPr>
            <a:r>
              <a:rPr lang="zh-CN" altLang="en-US" sz="2400" b="1" dirty="0">
                <a:latin typeface="+mn-ea"/>
              </a:rPr>
              <a:t>化简。合并相似规则或者相似动作</a:t>
            </a:r>
            <a:endParaRPr lang="en-US" altLang="zh-CN" sz="2400" b="1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451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3.4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325742" cy="4267200"/>
          </a:xfrm>
        </p:spPr>
        <p:txBody>
          <a:bodyPr/>
          <a:lstStyle/>
          <a:p>
            <a:pPr>
              <a:tabLst>
                <a:tab pos="495300" algn="l"/>
              </a:tabLst>
            </a:pPr>
            <a:r>
              <a:rPr lang="zh-CN" altLang="en-US" b="1" dirty="0"/>
              <a:t>以下列问题为例给出构造决策表的具体过程。</a:t>
            </a:r>
          </a:p>
          <a:p>
            <a:pPr marL="0" indent="0" eaLnBrk="1" hangingPunct="1">
              <a:buNone/>
              <a:tabLst>
                <a:tab pos="495300" algn="l"/>
              </a:tabLst>
            </a:pPr>
            <a:r>
              <a:rPr lang="zh-CN" altLang="en-US" sz="2400" b="1" dirty="0" smtClean="0">
                <a:latin typeface="+mn-ea"/>
              </a:rPr>
              <a:t>如果</a:t>
            </a:r>
            <a:r>
              <a:rPr lang="zh-CN" altLang="en-US" sz="2400" b="1" dirty="0">
                <a:latin typeface="+mn-ea"/>
              </a:rPr>
              <a:t>某产品销售好并且库存低，</a:t>
            </a:r>
            <a:r>
              <a:rPr lang="zh-CN" altLang="en-US" sz="2400" b="1" dirty="0" smtClean="0">
                <a:latin typeface="+mn-ea"/>
              </a:rPr>
              <a:t>则继续销售，并增加</a:t>
            </a:r>
            <a:r>
              <a:rPr lang="zh-CN" altLang="en-US" sz="2400" b="1" dirty="0">
                <a:latin typeface="+mn-ea"/>
              </a:rPr>
              <a:t>该产品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zh-CN" altLang="en-US" sz="2400" b="1" dirty="0">
                <a:latin typeface="+mn-ea"/>
              </a:rPr>
              <a:t>进货</a:t>
            </a:r>
            <a:r>
              <a:rPr lang="zh-CN" altLang="en-US" sz="2400" b="1" dirty="0" smtClean="0">
                <a:latin typeface="+mn-ea"/>
              </a:rPr>
              <a:t>；</a:t>
            </a:r>
            <a:endParaRPr lang="en-US" altLang="zh-CN" sz="2400" b="1" dirty="0" smtClean="0">
              <a:latin typeface="+mn-ea"/>
            </a:endParaRPr>
          </a:p>
          <a:p>
            <a:pPr marL="0" indent="0" eaLnBrk="1" hangingPunct="1">
              <a:buNone/>
              <a:tabLst>
                <a:tab pos="495300" algn="l"/>
              </a:tabLst>
            </a:pPr>
            <a:r>
              <a:rPr lang="zh-CN" altLang="en-US" sz="2400" b="1" dirty="0" smtClean="0">
                <a:latin typeface="+mn-ea"/>
              </a:rPr>
              <a:t>如果</a:t>
            </a:r>
            <a:r>
              <a:rPr lang="zh-CN" altLang="en-US" sz="2400" b="1" dirty="0">
                <a:latin typeface="+mn-ea"/>
              </a:rPr>
              <a:t>该产品销售好，但库存量不低，则</a:t>
            </a:r>
            <a:r>
              <a:rPr lang="zh-CN" altLang="en-US" sz="2400" b="1" dirty="0" smtClean="0">
                <a:latin typeface="+mn-ea"/>
              </a:rPr>
              <a:t>继续</a:t>
            </a:r>
            <a:r>
              <a:rPr lang="zh-CN" altLang="en-US" sz="2400" b="1" dirty="0">
                <a:latin typeface="+mn-ea"/>
              </a:rPr>
              <a:t>销售</a:t>
            </a:r>
            <a:r>
              <a:rPr lang="zh-CN" altLang="en-US" sz="2400" b="1" dirty="0" smtClean="0">
                <a:latin typeface="+mn-ea"/>
              </a:rPr>
              <a:t>；</a:t>
            </a:r>
            <a:endParaRPr lang="en-US" altLang="zh-CN" sz="2400" b="1" dirty="0" smtClean="0">
              <a:latin typeface="+mn-ea"/>
            </a:endParaRPr>
          </a:p>
          <a:p>
            <a:pPr marL="0" indent="0" eaLnBrk="1" hangingPunct="1">
              <a:buNone/>
              <a:tabLst>
                <a:tab pos="495300" algn="l"/>
              </a:tabLst>
            </a:pPr>
            <a:r>
              <a:rPr lang="zh-CN" altLang="en-US" sz="2400" b="1" dirty="0">
                <a:latin typeface="+mn-ea"/>
              </a:rPr>
              <a:t>如果</a:t>
            </a:r>
            <a:r>
              <a:rPr lang="zh-CN" altLang="en-US" sz="2400" b="1" dirty="0" smtClean="0">
                <a:latin typeface="+mn-ea"/>
              </a:rPr>
              <a:t>该</a:t>
            </a:r>
            <a:r>
              <a:rPr lang="zh-CN" altLang="en-US" sz="2400" b="1" dirty="0">
                <a:latin typeface="+mn-ea"/>
              </a:rPr>
              <a:t>产品销售不好，但库存量低，</a:t>
            </a:r>
            <a:r>
              <a:rPr lang="zh-CN" altLang="en-US" sz="2400" b="1" dirty="0" smtClean="0">
                <a:latin typeface="+mn-ea"/>
              </a:rPr>
              <a:t>则产品下架；</a:t>
            </a:r>
            <a:endParaRPr lang="en-US" altLang="zh-CN" sz="2400" b="1" dirty="0" smtClean="0">
              <a:latin typeface="+mn-ea"/>
            </a:endParaRPr>
          </a:p>
          <a:p>
            <a:pPr marL="0" indent="0" eaLnBrk="1" hangingPunct="1">
              <a:buNone/>
              <a:tabLst>
                <a:tab pos="495300" algn="l"/>
              </a:tabLst>
            </a:pPr>
            <a:r>
              <a:rPr lang="zh-CN" altLang="en-US" sz="2400" b="1" dirty="0">
                <a:latin typeface="+mn-ea"/>
              </a:rPr>
              <a:t>如果</a:t>
            </a:r>
            <a:r>
              <a:rPr lang="zh-CN" altLang="en-US" sz="2400" b="1" dirty="0" smtClean="0">
                <a:latin typeface="+mn-ea"/>
              </a:rPr>
              <a:t>该</a:t>
            </a:r>
            <a:r>
              <a:rPr lang="zh-CN" altLang="en-US" sz="2400" b="1" dirty="0">
                <a:latin typeface="+mn-ea"/>
              </a:rPr>
              <a:t>产品销售不好，且库存量不低</a:t>
            </a:r>
            <a:r>
              <a:rPr lang="zh-CN" altLang="en-US" sz="2400" b="1" dirty="0" smtClean="0">
                <a:latin typeface="+mn-ea"/>
              </a:rPr>
              <a:t>，如有空货架，则继续销售，如果没有空货架，则该产品下架。</a:t>
            </a:r>
            <a:endParaRPr lang="zh-CN" altLang="en-US" sz="2400" b="1" dirty="0">
              <a:latin typeface="+mn-ea"/>
            </a:endParaRPr>
          </a:p>
          <a:p>
            <a:pPr indent="266700" eaLnBrk="1" hangingPunct="1">
              <a:tabLst>
                <a:tab pos="495300" algn="l"/>
              </a:tabLst>
            </a:pPr>
            <a:endParaRPr lang="zh-CN" altLang="en-US" sz="3200" dirty="0">
              <a:latin typeface="Verdana" pitchFamily="34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9732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300</TotalTime>
  <Words>1167</Words>
  <Application>Microsoft Office PowerPoint</Application>
  <PresentationFormat>全屏显示(4:3)</PresentationFormat>
  <Paragraphs>221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Profile</vt:lpstr>
      <vt:lpstr>软件测试实用教程 ——方法与实践</vt:lpstr>
      <vt:lpstr>第3章  黑盒测试技术</vt:lpstr>
      <vt:lpstr>3.4 基于决策表的测试</vt:lpstr>
      <vt:lpstr>3.4 基于决策表的测试</vt:lpstr>
      <vt:lpstr>3.4 基于决策表的测试</vt:lpstr>
      <vt:lpstr>3.4 基于决策表的测试</vt:lpstr>
      <vt:lpstr>3.4 基于决策表的测试</vt:lpstr>
      <vt:lpstr>3.4 基于决策表的测试</vt:lpstr>
      <vt:lpstr>3.4 基于决策表的测试</vt:lpstr>
      <vt:lpstr>3.4 基于决策表的测试</vt:lpstr>
      <vt:lpstr>3.4 基于决策表的测试</vt:lpstr>
      <vt:lpstr>3.4 基于决策表的测试</vt:lpstr>
      <vt:lpstr>PowerPoint 演示文稿</vt:lpstr>
      <vt:lpstr>PowerPoint 演示文稿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212</cp:revision>
  <dcterms:created xsi:type="dcterms:W3CDTF">2008-07-27T05:17:00Z</dcterms:created>
  <dcterms:modified xsi:type="dcterms:W3CDTF">2017-10-13T05:30:05Z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