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3" r:id="rId3"/>
    <p:sldId id="403" r:id="rId4"/>
    <p:sldId id="355" r:id="rId5"/>
    <p:sldId id="410" r:id="rId6"/>
    <p:sldId id="357" r:id="rId7"/>
    <p:sldId id="376" r:id="rId8"/>
    <p:sldId id="404" r:id="rId9"/>
    <p:sldId id="408" r:id="rId10"/>
    <p:sldId id="409" r:id="rId11"/>
    <p:sldId id="405" r:id="rId12"/>
    <p:sldId id="379" r:id="rId13"/>
    <p:sldId id="402" r:id="rId14"/>
    <p:sldId id="411" r:id="rId15"/>
    <p:sldId id="414" r:id="rId16"/>
    <p:sldId id="415" r:id="rId17"/>
    <p:sldId id="416" r:id="rId18"/>
    <p:sldId id="417" r:id="rId19"/>
    <p:sldId id="418" r:id="rId20"/>
    <p:sldId id="413" r:id="rId21"/>
    <p:sldId id="365" r:id="rId22"/>
    <p:sldId id="426" r:id="rId23"/>
    <p:sldId id="427" r:id="rId24"/>
    <p:sldId id="366" r:id="rId25"/>
    <p:sldId id="367" r:id="rId26"/>
    <p:sldId id="430" r:id="rId27"/>
    <p:sldId id="369" r:id="rId28"/>
    <p:sldId id="370" r:id="rId29"/>
    <p:sldId id="371" r:id="rId30"/>
    <p:sldId id="35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31" autoAdjust="0"/>
  </p:normalViewPr>
  <p:slideViewPr>
    <p:cSldViewPr>
      <p:cViewPr>
        <p:scale>
          <a:sx n="78" d="100"/>
          <a:sy n="78" d="100"/>
        </p:scale>
        <p:origin x="-270" y="-78"/>
      </p:cViewPr>
      <p:guideLst>
        <p:guide orient="horz" pos="216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44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8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这内容总结是等价类划分里面的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27374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95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2" r:id="rId22"/>
    <p:sldLayoutId id="2147483673" r:id="rId23"/>
    <p:sldLayoutId id="2147483674" r:id="rId24"/>
    <p:sldLayoutId id="2147483678" r:id="rId2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80728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6000" b="1" dirty="0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 smtClean="0">
                <a:ea typeface="华文隶书" panose="02010800040101010101" pitchFamily="2" charset="-122"/>
              </a:rPr>
              <a:t/>
            </a:r>
            <a:br>
              <a:rPr lang="en-US" altLang="zh-CN" sz="6000" b="1" dirty="0" smtClean="0">
                <a:ea typeface="华文隶书" panose="02010800040101010101" pitchFamily="2" charset="-122"/>
              </a:rPr>
            </a:br>
            <a:r>
              <a:rPr lang="en-US" altLang="zh-CN" sz="6000" b="1" dirty="0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Times New Roman" pitchFamily="18" charset="0"/>
              </a:rPr>
              <a:t>混合水平正交表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3200" b="1" dirty="0"/>
              <a:t>各因素的水平数不完全相同的正交表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5" name="Picture 5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908720"/>
            <a:ext cx="8632071" cy="47525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47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itchFamily="18" charset="0"/>
              </a:rPr>
              <a:t>混合水平正交表性质： 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）表中任一列，不同数字出现次数相同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）每两列，同行两个数字组成的各种不同的水平搭配出现的次数是相同的，但不同的两列间所组成的水平搭配种类及出现次数是不完全相同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40466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1790461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2C0A9-9FB8-4982-8830-9EDCA9FDC1B7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正交表测试用例的步骤</a:t>
            </a:r>
            <a:endParaRPr lang="en-US" altLang="zh-CN" sz="3400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分析需求，找出相应的因子和水平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选择合适的正交表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把变量映射到表中</a:t>
            </a:r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 smtClean="0"/>
              <a:t>加上</a:t>
            </a:r>
            <a:r>
              <a:rPr lang="zh-CN" altLang="en-US" b="1" dirty="0"/>
              <a:t>可疑且没有在表中出现的</a:t>
            </a:r>
            <a:r>
              <a:rPr lang="zh-CN" altLang="en-US" b="1" dirty="0" smtClean="0"/>
              <a:t>组合</a:t>
            </a:r>
            <a:endParaRPr lang="en-US" altLang="zh-CN" b="1" dirty="0" smtClean="0"/>
          </a:p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b="1" dirty="0"/>
              <a:t>正交表的每行作为一条测试用例</a:t>
            </a:r>
            <a:endParaRPr lang="en-US" altLang="zh-CN" b="1" dirty="0"/>
          </a:p>
          <a:p>
            <a:pPr marL="471170" lvl="1" indent="0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752475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658565"/>
            <a:ext cx="8201347" cy="5730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全面试验 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/>
              <a:t>每个因素的每个水平都相互搭配进行试验 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水平的全面试验次数≥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400" b="1" baseline="300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次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正交试验设计</a:t>
            </a:r>
            <a:r>
              <a:rPr lang="en-US" altLang="zh-CN" sz="3200" b="1" dirty="0">
                <a:latin typeface="Times New Roman" pitchFamily="18" charset="0"/>
              </a:rPr>
              <a:t>(orthogonal design) </a:t>
            </a:r>
            <a:r>
              <a:rPr lang="zh-CN" altLang="en-US" sz="3200" b="1" dirty="0">
                <a:latin typeface="Times New Roman" pitchFamily="18" charset="0"/>
              </a:rPr>
              <a:t>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/>
              <a:t>利用正交表科学地安排与分析多因素试验的方法</a:t>
            </a:r>
          </a:p>
          <a:p>
            <a:pPr>
              <a:lnSpc>
                <a:spcPct val="120000"/>
              </a:lnSpc>
              <a:buClr>
                <a:srgbClr val="0066FF"/>
              </a:buClr>
              <a:buNone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因素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水平的正交试验次数：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248321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686862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如何选择正交表</a:t>
            </a:r>
          </a:p>
          <a:p>
            <a:pPr lvl="1"/>
            <a:r>
              <a:rPr lang="zh-CN" altLang="en-US" sz="2800" b="1" dirty="0"/>
              <a:t>考虑因素（变量）的个数 </a:t>
            </a:r>
          </a:p>
          <a:p>
            <a:pPr lvl="1"/>
            <a:r>
              <a:rPr lang="zh-CN" altLang="en-US" sz="2800" b="1" dirty="0"/>
              <a:t>考虑因素水平（变量的取值）的个数 </a:t>
            </a:r>
          </a:p>
          <a:p>
            <a:pPr lvl="1"/>
            <a:r>
              <a:rPr lang="zh-CN" altLang="en-US" sz="2800" b="1" dirty="0"/>
              <a:t>考虑正交表的行数 </a:t>
            </a:r>
          </a:p>
          <a:p>
            <a:pPr lvl="1"/>
            <a:r>
              <a:rPr lang="zh-CN" altLang="en-US" sz="2800" b="1" dirty="0"/>
              <a:t>取行数最少的一个 </a:t>
            </a:r>
            <a:r>
              <a:rPr lang="zh-CN" altLang="en-US" sz="2800" b="1" dirty="0" smtClean="0"/>
              <a:t>，但不</a:t>
            </a:r>
            <a:r>
              <a:rPr lang="zh-CN" altLang="en-US" sz="2800" b="1" dirty="0"/>
              <a:t>应小于</a:t>
            </a:r>
            <a:r>
              <a:rPr lang="zh-CN" altLang="en-US" sz="2800" b="1" dirty="0">
                <a:solidFill>
                  <a:srgbClr val="FF0000"/>
                </a:solidFill>
              </a:rPr>
              <a:t>最少测试用例数量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注意：</a:t>
            </a:r>
            <a:r>
              <a:rPr lang="zh-CN" altLang="en-US" sz="2400" b="1" dirty="0" smtClean="0"/>
              <a:t>最少</a:t>
            </a:r>
            <a:r>
              <a:rPr lang="zh-CN" altLang="en-US" sz="2400" b="1" dirty="0"/>
              <a:t>测试用例数量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∑（每列水平数－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）＋</a:t>
            </a:r>
            <a:r>
              <a:rPr lang="en-US" altLang="zh-CN" sz="2400" b="1" dirty="0"/>
              <a:t>1</a:t>
            </a:r>
          </a:p>
          <a:p>
            <a:pPr marL="471170" lvl="1" indent="0">
              <a:buNone/>
            </a:pPr>
            <a:r>
              <a:rPr lang="zh-CN" altLang="en-US" sz="2400" b="1" dirty="0"/>
              <a:t>例：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水平的因子</a:t>
            </a:r>
            <a:r>
              <a:rPr lang="zh-CN" altLang="en-US" sz="2400" b="1" dirty="0"/>
              <a:t>及一个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水平的因子</a:t>
            </a:r>
            <a:r>
              <a:rPr lang="zh-CN" altLang="en-US" sz="2400" b="1" dirty="0"/>
              <a:t>，表示为</a:t>
            </a:r>
            <a:r>
              <a:rPr lang="en-US" altLang="zh-CN" sz="2400" b="1" dirty="0"/>
              <a:t>3</a:t>
            </a:r>
            <a:r>
              <a:rPr lang="en-US" altLang="zh-CN" sz="2400" b="1" baseline="30000" dirty="0"/>
              <a:t>5</a:t>
            </a:r>
            <a:r>
              <a:rPr lang="en-US" altLang="zh-CN" sz="2400" b="1" dirty="0"/>
              <a:t>*2</a:t>
            </a:r>
            <a:r>
              <a:rPr lang="en-US" altLang="zh-CN" sz="2400" b="1" baseline="30000" dirty="0"/>
              <a:t>1</a:t>
            </a:r>
            <a:r>
              <a:rPr lang="zh-CN" altLang="en-US" sz="2400" b="1" dirty="0"/>
              <a:t>，试验次数＝</a:t>
            </a:r>
            <a:r>
              <a:rPr lang="en-US" altLang="zh-CN" sz="2400" b="1" dirty="0"/>
              <a:t>5*(3-1)+1*(2-1)+1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，</a:t>
            </a:r>
          </a:p>
          <a:p>
            <a:pPr lvl="1"/>
            <a:endParaRPr lang="zh-CN" altLang="en-US" sz="2800" b="1" dirty="0"/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5086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830" y="1844824"/>
            <a:ext cx="8478962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</a:rPr>
              <a:t>如何选择正交表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charset="-122"/>
              </a:rPr>
              <a:t>（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）因素</a:t>
            </a:r>
            <a:r>
              <a:rPr lang="zh-CN" altLang="en-US" b="1" dirty="0">
                <a:ea typeface="宋体" charset="-122"/>
              </a:rPr>
              <a:t>数（变量）、水平数（变量值）相符</a:t>
            </a:r>
          </a:p>
          <a:p>
            <a:pPr marL="0" indent="0">
              <a:buNone/>
            </a:pPr>
            <a:r>
              <a:rPr lang="zh-CN" altLang="en-US" b="1" dirty="0">
                <a:ea typeface="宋体" charset="-122"/>
              </a:rPr>
              <a:t>（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）因素数不相同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charset="-122"/>
              </a:rPr>
              <a:t>（</a:t>
            </a:r>
            <a:r>
              <a:rPr lang="en-US" altLang="zh-CN" b="1" dirty="0" smtClean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）水平数不相同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391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3886200" cy="4724400"/>
          </a:xfrm>
        </p:spPr>
        <p:txBody>
          <a:bodyPr/>
          <a:lstStyle/>
          <a:p>
            <a:r>
              <a:rPr lang="zh-CN" altLang="en-US" sz="2400" b="1" dirty="0" smtClean="0">
                <a:latin typeface="+mn-ea"/>
              </a:rPr>
              <a:t>个人信息查询系统中的一个窗口</a:t>
            </a:r>
          </a:p>
          <a:p>
            <a:r>
              <a:rPr lang="zh-CN" altLang="en-US" sz="2400" b="1" dirty="0" smtClean="0">
                <a:latin typeface="+mn-ea"/>
              </a:rPr>
              <a:t>要测试的控件有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个，也就是要考虑的因素有三个；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姓名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身份证号码</a:t>
            </a:r>
          </a:p>
          <a:p>
            <a:pPr lvl="1"/>
            <a:r>
              <a:rPr lang="zh-CN" altLang="en-US" sz="2000" b="1" dirty="0" smtClean="0">
                <a:latin typeface="+mn-ea"/>
              </a:rPr>
              <a:t>手机号码</a:t>
            </a:r>
          </a:p>
          <a:p>
            <a:r>
              <a:rPr lang="zh-CN" altLang="en-US" sz="2400" b="1" dirty="0" smtClean="0">
                <a:latin typeface="+mn-ea"/>
              </a:rPr>
              <a:t>每个因素里的状态有两个：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填与不填</a:t>
            </a:r>
            <a:r>
              <a:rPr lang="zh-CN" altLang="en-US" sz="2400" b="1" dirty="0" smtClean="0">
                <a:latin typeface="+mn-ea"/>
              </a:rPr>
              <a:t>。 </a:t>
            </a:r>
          </a:p>
        </p:txBody>
      </p:sp>
      <p:pic>
        <p:nvPicPr>
          <p:cNvPr id="202757" name="Picture 5" descr="gg5dgrw3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937418"/>
            <a:ext cx="716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+mn-ea"/>
                <a:ea typeface="+mn-ea"/>
              </a:rPr>
              <a:t>例</a:t>
            </a:r>
            <a:r>
              <a:rPr lang="en-US" altLang="zh-CN" sz="3200" b="1" dirty="0"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latin typeface="+mn-ea"/>
                <a:ea typeface="+mn-ea"/>
              </a:rPr>
              <a:t>：因素数与水平数刚好符合正交表</a:t>
            </a:r>
            <a:r>
              <a:rPr lang="zh-CN" altLang="en-US" sz="4400" dirty="0" smtClean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24563189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534400" cy="5181600"/>
          </a:xfrm>
        </p:spPr>
        <p:txBody>
          <a:bodyPr/>
          <a:lstStyle/>
          <a:p>
            <a:r>
              <a:rPr lang="zh-CN" altLang="en-US" sz="3200" b="1" dirty="0" smtClean="0">
                <a:latin typeface="+mn-ea"/>
              </a:rPr>
              <a:t>表中的因素数</a:t>
            </a:r>
            <a:r>
              <a:rPr lang="en-US" altLang="zh-CN" sz="3200" b="1" dirty="0" smtClean="0">
                <a:latin typeface="+mn-ea"/>
              </a:rPr>
              <a:t>&gt;=3</a:t>
            </a:r>
            <a:r>
              <a:rPr lang="zh-CN" altLang="en-US" sz="3200" b="1" dirty="0" smtClean="0">
                <a:latin typeface="+mn-ea"/>
              </a:rPr>
              <a:t>； </a:t>
            </a:r>
            <a:endParaRPr lang="en-US" altLang="zh-CN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表中有</a:t>
            </a:r>
            <a:r>
              <a:rPr lang="en-US" altLang="zh-CN" sz="3200" b="1" dirty="0" smtClean="0">
                <a:latin typeface="+mn-ea"/>
              </a:rPr>
              <a:t>3</a:t>
            </a:r>
            <a:r>
              <a:rPr lang="zh-CN" altLang="en-US" sz="3200" b="1" dirty="0" smtClean="0">
                <a:latin typeface="+mn-ea"/>
              </a:rPr>
              <a:t>个因素数的水平数</a:t>
            </a:r>
            <a:r>
              <a:rPr lang="en-US" altLang="zh-CN" sz="3200" b="1" dirty="0" smtClean="0">
                <a:latin typeface="+mn-ea"/>
              </a:rPr>
              <a:t>&gt;=2 </a:t>
            </a:r>
            <a:endParaRPr lang="zh-CN" altLang="en-US" sz="3200" b="1" dirty="0" smtClean="0">
              <a:latin typeface="+mn-ea"/>
            </a:endParaRPr>
          </a:p>
          <a:p>
            <a:r>
              <a:rPr lang="zh-CN" altLang="en-US" sz="3200" b="1" dirty="0" smtClean="0">
                <a:latin typeface="+mn-ea"/>
              </a:rPr>
              <a:t>行数取最少的一个。 </a:t>
            </a:r>
          </a:p>
          <a:p>
            <a:r>
              <a:rPr lang="zh-CN" altLang="en-US" sz="3200" b="1" dirty="0" smtClean="0">
                <a:latin typeface="+mn-ea"/>
              </a:rPr>
              <a:t>从正交表公式中开始查找，结果为：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ea typeface="宋体" charset="-122"/>
              </a:rPr>
              <a:t>                                 </a:t>
            </a:r>
            <a:r>
              <a:rPr lang="en-US" altLang="zh-CN" sz="4400" b="1" dirty="0" smtClean="0">
                <a:ea typeface="宋体" charset="-122"/>
              </a:rPr>
              <a:t>L</a:t>
            </a:r>
            <a:r>
              <a:rPr lang="en-US" altLang="zh-CN" sz="4400" b="1" baseline="-25000" dirty="0" smtClean="0">
                <a:ea typeface="宋体" charset="-122"/>
              </a:rPr>
              <a:t>4</a:t>
            </a:r>
            <a:r>
              <a:rPr lang="en-US" altLang="zh-CN" sz="4400" b="1" dirty="0" smtClean="0">
                <a:ea typeface="宋体" charset="-122"/>
              </a:rPr>
              <a:t>(2</a:t>
            </a:r>
            <a:r>
              <a:rPr lang="en-US" altLang="zh-CN" sz="4400" b="1" baseline="30000" dirty="0" smtClean="0">
                <a:ea typeface="宋体" charset="-122"/>
              </a:rPr>
              <a:t>3</a:t>
            </a:r>
            <a:r>
              <a:rPr lang="en-US" altLang="zh-CN" sz="4400" b="1" dirty="0" smtClean="0">
                <a:ea typeface="宋体" charset="-122"/>
              </a:rPr>
              <a:t>)</a:t>
            </a:r>
            <a:r>
              <a:rPr lang="en-US" altLang="zh-CN" sz="4400" dirty="0" smtClean="0">
                <a:ea typeface="宋体" charset="-122"/>
              </a:rPr>
              <a:t>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83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4" name="Picture 6" descr="55gsdf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" y="2348880"/>
            <a:ext cx="8077200" cy="29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2041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测试用例如下：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：填写姓名、填写身份证号、填写手机号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：填写姓名、不填身份证号、不填手机号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3</a:t>
            </a:r>
            <a:r>
              <a:rPr lang="zh-CN" altLang="en-US" sz="2400" b="1" dirty="0" smtClean="0">
                <a:ea typeface="宋体" charset="-122"/>
              </a:rPr>
              <a:t>：不填姓名、填写身份证号、不填手机号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4</a:t>
            </a:r>
            <a:r>
              <a:rPr lang="zh-CN" altLang="en-US" sz="2400" b="1" dirty="0" smtClean="0">
                <a:ea typeface="宋体" charset="-122"/>
              </a:rPr>
              <a:t>：不填姓名、不填身份证号、填写手机号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ea typeface="宋体" charset="-122"/>
              </a:rPr>
              <a:t>增补测试用例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ea typeface="宋体" charset="-122"/>
              </a:rPr>
              <a:t>5</a:t>
            </a:r>
            <a:r>
              <a:rPr lang="zh-CN" altLang="en-US" sz="2400" b="1" dirty="0" smtClean="0">
                <a:ea typeface="宋体" charset="-122"/>
              </a:rPr>
              <a:t>：不填姓名、不填身份证号、不填手机号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06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正交表法概述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根据正交表写出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>
                <a:ea typeface="宋体" charset="-122"/>
              </a:rPr>
              <a:t>因素</a:t>
            </a:r>
            <a:r>
              <a:rPr lang="zh-CN" altLang="en-US" sz="2800" b="1" dirty="0">
                <a:ea typeface="宋体" charset="-122"/>
              </a:rPr>
              <a:t>数不同的话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 smtClean="0">
                <a:ea typeface="宋体" charset="-122"/>
              </a:rPr>
              <a:t>可以</a:t>
            </a:r>
            <a:r>
              <a:rPr lang="zh-CN" altLang="en-US" sz="2400" b="1" dirty="0">
                <a:ea typeface="宋体" charset="-122"/>
              </a:rPr>
              <a:t>采用包含的方法，在正交表公式中找到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包含</a:t>
            </a:r>
            <a:r>
              <a:rPr lang="zh-CN" altLang="en-US" sz="2400" b="1" dirty="0">
                <a:ea typeface="宋体" charset="-122"/>
              </a:rPr>
              <a:t>该情况的公式，如果有</a:t>
            </a:r>
            <a:r>
              <a:rPr lang="en-US" altLang="zh-CN" sz="2400" b="1" dirty="0">
                <a:ea typeface="宋体" charset="-122"/>
              </a:rPr>
              <a:t>N</a:t>
            </a:r>
            <a:r>
              <a:rPr lang="zh-CN" altLang="en-US" sz="2400" b="1" dirty="0">
                <a:ea typeface="宋体" charset="-122"/>
              </a:rPr>
              <a:t>个符合条件的公式，那么选取行数最少的公式。 </a:t>
            </a:r>
            <a:endParaRPr lang="en-US" altLang="zh-CN" sz="2400" b="1" dirty="0" smtClean="0">
              <a:ea typeface="宋体" charset="-122"/>
            </a:endParaRPr>
          </a:p>
          <a:p>
            <a:r>
              <a:rPr lang="zh-CN" altLang="en-US" sz="2800" b="1" dirty="0">
                <a:ea typeface="宋体" charset="-122"/>
              </a:rPr>
              <a:t>水平数不相同 </a:t>
            </a:r>
            <a:endParaRPr lang="en-US" altLang="zh-CN" sz="2800" b="1" dirty="0">
              <a:ea typeface="宋体" charset="-122"/>
            </a:endParaRPr>
          </a:p>
          <a:p>
            <a:pPr lvl="1"/>
            <a:r>
              <a:rPr lang="zh-CN" altLang="en-US" sz="2400" b="1" dirty="0">
                <a:ea typeface="宋体" charset="-122"/>
              </a:rPr>
              <a:t>采用包含和组合的方法选取合适的正交表公式。</a:t>
            </a:r>
          </a:p>
          <a:p>
            <a:pPr marL="471170" lvl="1" indent="0">
              <a:buNone/>
            </a:pPr>
            <a:endParaRPr lang="zh-CN" altLang="en-US" sz="2400" b="1" dirty="0">
              <a:ea typeface="宋体" charset="-122"/>
            </a:endParaRPr>
          </a:p>
          <a:p>
            <a:endParaRPr lang="zh-CN" altLang="en-US" sz="2800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802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260" y="1773555"/>
            <a:ext cx="7972425" cy="459930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某旅游网站使用</a:t>
            </a:r>
            <a:r>
              <a:rPr lang="en-US" altLang="zh-CN" sz="2800" b="1" dirty="0" smtClean="0">
                <a:latin typeface="+mn-ea"/>
              </a:rPr>
              <a:t>B/S</a:t>
            </a:r>
            <a:r>
              <a:rPr lang="zh-CN" altLang="en-US" sz="2800" b="1" dirty="0" smtClean="0">
                <a:latin typeface="+mn-ea"/>
              </a:rPr>
              <a:t>架构，客户端访问可以使用的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Windows8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Windows10,Mac;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浏览器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err="1" smtClean="0">
                <a:latin typeface="+mn-ea"/>
              </a:rPr>
              <a:t>Firfox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Chrome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IE;</a:t>
            </a: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浏览器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插件</a:t>
            </a:r>
            <a:r>
              <a:rPr lang="zh-CN" altLang="en-US" sz="2800" b="1" dirty="0" smtClean="0">
                <a:latin typeface="+mn-ea"/>
              </a:rPr>
              <a:t>包含</a:t>
            </a:r>
            <a:r>
              <a:rPr lang="en-US" altLang="zh-CN" sz="2800" b="1" dirty="0" smtClean="0">
                <a:latin typeface="+mn-ea"/>
              </a:rPr>
              <a:t>RealPlayer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err="1" smtClean="0">
                <a:latin typeface="+mn-ea"/>
              </a:rPr>
              <a:t>MediaPlayer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Flash Player;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显示器尺寸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13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14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15</a:t>
            </a:r>
            <a:r>
              <a:rPr lang="zh-CN" altLang="en-US" sz="2800" b="1" dirty="0" smtClean="0">
                <a:latin typeface="+mn-ea"/>
              </a:rPr>
              <a:t>寸；</a:t>
            </a:r>
            <a:endParaRPr lang="en-US" altLang="zh-CN" sz="28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请根据此需求使用正交实验法设计测试用例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4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11835"/>
              </p:ext>
            </p:extLst>
          </p:nvPr>
        </p:nvGraphicFramePr>
        <p:xfrm>
          <a:off x="467544" y="2420888"/>
          <a:ext cx="8229600" cy="3431223"/>
        </p:xfrm>
        <a:graphic>
          <a:graphicData uri="http://schemas.openxmlformats.org/drawingml/2006/table">
            <a:tbl>
              <a:tblPr/>
              <a:tblGrid>
                <a:gridCol w="1646238"/>
                <a:gridCol w="1644650"/>
                <a:gridCol w="1389632"/>
                <a:gridCol w="1902843"/>
                <a:gridCol w="1646237"/>
              </a:tblGrid>
              <a:tr h="338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</a:t>
                      </a:r>
                      <a:r>
                        <a:rPr kumimoji="0" lang="en-US" altLang="zh-CN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因素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操作系统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浏览器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插件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显示器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Firfox</a:t>
                      </a:r>
                      <a:endParaRPr lang="en-US" altLang="zh-CN" sz="2400" b="1" dirty="0" smtClean="0"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RealPlayer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Windows10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Chrome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 smtClean="0">
                          <a:latin typeface="+mn-ea"/>
                        </a:rPr>
                        <a:t>MediaPlayer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Mac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smtClean="0">
                          <a:latin typeface="+mn-ea"/>
                        </a:rPr>
                        <a:t>Flash Player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 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15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11560" y="1844824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5520" lvl="1" indent="-514350" eaLnBrk="1" hangingPunct="1">
              <a:buFont typeface="+mj-lt"/>
              <a:buAutoNum type="arabicPeriod"/>
            </a:pPr>
            <a:r>
              <a:rPr lang="zh-CN" altLang="en-US" sz="2800" b="1" dirty="0"/>
              <a:t>分析需求，找出相应的因子和水平</a:t>
            </a:r>
          </a:p>
        </p:txBody>
      </p:sp>
    </p:spTree>
    <p:extLst>
      <p:ext uri="{BB962C8B-B14F-4D97-AF65-F5344CB8AC3E}">
        <p14:creationId xmlns:p14="http://schemas.microsoft.com/office/powerpoint/2010/main" val="13551859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844824"/>
            <a:ext cx="7972425" cy="57308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zh-CN" altLang="en-US" sz="2800" b="1" dirty="0">
                <a:latin typeface="+mn-ea"/>
              </a:rPr>
              <a:t>选择合适的正交表：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>
                <a:latin typeface="+mn-ea"/>
              </a:rPr>
              <a:t>因子数：</a:t>
            </a: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；水平数（状态数）：</a:t>
            </a:r>
            <a:r>
              <a:rPr lang="en-US" altLang="zh-CN" sz="2800" b="1" dirty="0" smtClean="0">
                <a:latin typeface="+mn-ea"/>
              </a:rPr>
              <a:t>3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7668344" y="2420888"/>
            <a:ext cx="132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(3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31747"/>
              </p:ext>
            </p:extLst>
          </p:nvPr>
        </p:nvGraphicFramePr>
        <p:xfrm>
          <a:off x="1835696" y="2450248"/>
          <a:ext cx="5511800" cy="39624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</a:tblGrid>
              <a:tr h="39624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50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545" y="1773555"/>
            <a:ext cx="8418830" cy="3954780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将如上题目改为如下要求：</a:t>
            </a:r>
            <a:endParaRPr lang="en-US" altLang="zh-CN" sz="3400" b="1" dirty="0"/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某旅游网站使用</a:t>
            </a:r>
            <a:r>
              <a:rPr lang="en-US" altLang="zh-CN" b="1" dirty="0">
                <a:latin typeface="+mn-ea"/>
              </a:rPr>
              <a:t>B/S</a:t>
            </a:r>
            <a:r>
              <a:rPr lang="zh-CN" altLang="en-US" b="1" dirty="0">
                <a:latin typeface="+mn-ea"/>
              </a:rPr>
              <a:t>架构，客户端访问可以使用的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操作系统包含：</a:t>
            </a:r>
            <a:r>
              <a:rPr lang="en-US" altLang="zh-CN" b="1" dirty="0">
                <a:latin typeface="+mn-ea"/>
              </a:rPr>
              <a:t>Windows8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Windows10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Mac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en-US" altLang="zh-CN" b="1" dirty="0" smtClean="0">
                <a:latin typeface="+mn-ea"/>
              </a:rPr>
              <a:t>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浏览器包含：</a:t>
            </a:r>
            <a:r>
              <a:rPr lang="en-US" altLang="zh-CN" b="1" dirty="0" err="1">
                <a:latin typeface="+mn-ea"/>
              </a:rPr>
              <a:t>Firfox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Chrome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IE;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浏览器插件包含</a:t>
            </a:r>
            <a:r>
              <a:rPr lang="en-US" altLang="zh-CN" b="1" dirty="0">
                <a:latin typeface="+mn-ea"/>
              </a:rPr>
              <a:t>RealPlayer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MediaPlayer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Flash Player;</a:t>
            </a:r>
          </a:p>
          <a:p>
            <a:pPr marL="471170" lvl="1" indent="0">
              <a:buNone/>
            </a:pPr>
            <a:r>
              <a:rPr lang="zh-CN" altLang="en-US" b="1" dirty="0" smtClean="0">
                <a:latin typeface="+mn-ea"/>
              </a:rPr>
              <a:t>显示器</a:t>
            </a:r>
            <a:r>
              <a:rPr lang="zh-CN" altLang="en-US" b="1" dirty="0">
                <a:latin typeface="+mn-ea"/>
              </a:rPr>
              <a:t>尺寸</a:t>
            </a:r>
            <a:r>
              <a:rPr lang="zh-CN" altLang="en-US" b="1" dirty="0" smtClean="0">
                <a:latin typeface="+mn-ea"/>
              </a:rPr>
              <a:t>包含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寸，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寸</a:t>
            </a:r>
            <a:r>
              <a:rPr lang="zh-CN" altLang="en-US" b="1" dirty="0" smtClean="0">
                <a:latin typeface="+mn-ea"/>
              </a:rPr>
              <a:t>；</a:t>
            </a: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请根据此需求使用正交实验法设计测试用例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772920"/>
            <a:ext cx="8747760" cy="4559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400" b="1" dirty="0">
                <a:latin typeface="+mn-ea"/>
              </a:rPr>
              <a:t>分析需求</a:t>
            </a:r>
            <a:endParaRPr lang="en-US" altLang="zh-CN" sz="3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一：分析需求，写出相应的因子和状态：</a:t>
            </a:r>
            <a:endParaRPr lang="en-US" altLang="zh-CN" sz="2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A = </a:t>
            </a:r>
            <a:r>
              <a:rPr lang="zh-CN" altLang="en-US" sz="2000" b="1" dirty="0" smtClean="0">
                <a:latin typeface="+mn-ea"/>
              </a:rPr>
              <a:t>操作系统  </a:t>
            </a:r>
            <a:r>
              <a:rPr lang="en-US" altLang="zh-CN" sz="2000" b="1" dirty="0" smtClean="0">
                <a:latin typeface="+mn-ea"/>
              </a:rPr>
              <a:t>B = </a:t>
            </a:r>
            <a:r>
              <a:rPr lang="zh-CN" altLang="en-US" sz="2000" b="1" dirty="0" smtClean="0">
                <a:latin typeface="+mn-ea"/>
              </a:rPr>
              <a:t>浏览器  </a:t>
            </a:r>
            <a:r>
              <a:rPr lang="en-US" altLang="zh-CN" sz="2000" b="1" dirty="0" smtClean="0">
                <a:latin typeface="+mn-ea"/>
              </a:rPr>
              <a:t>C =  </a:t>
            </a:r>
            <a:r>
              <a:rPr lang="zh-CN" altLang="en-US" sz="2000" b="1" dirty="0" smtClean="0">
                <a:latin typeface="+mn-ea"/>
              </a:rPr>
              <a:t>插件  </a:t>
            </a:r>
            <a:r>
              <a:rPr lang="en-US" altLang="zh-CN" sz="2000" b="1" dirty="0" smtClean="0">
                <a:latin typeface="+mn-ea"/>
              </a:rPr>
              <a:t>D = </a:t>
            </a:r>
            <a:r>
              <a:rPr lang="zh-CN" altLang="en-US" sz="2000" b="1" dirty="0" smtClean="0">
                <a:latin typeface="+mn-ea"/>
              </a:rPr>
              <a:t>屏幕尺寸</a:t>
            </a:r>
            <a:endParaRPr lang="en-US" altLang="zh-CN" sz="20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操作系统：</a:t>
            </a:r>
            <a:r>
              <a:rPr lang="en-US" altLang="zh-CN" sz="2000" b="1" dirty="0" smtClean="0">
                <a:latin typeface="+mn-ea"/>
              </a:rPr>
              <a:t>A1 = Windows8,A2 = Windows10,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+mn-ea"/>
              </a:rPr>
              <a:t>		A3 = Mac,A4 = Linux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浏览器：</a:t>
            </a:r>
            <a:r>
              <a:rPr lang="en-US" altLang="zh-CN" sz="2000" b="1" dirty="0" smtClean="0">
                <a:latin typeface="+mn-ea"/>
              </a:rPr>
              <a:t>B1 = </a:t>
            </a:r>
            <a:r>
              <a:rPr lang="en-US" altLang="zh-CN" sz="2000" b="1" dirty="0" err="1" smtClean="0">
                <a:latin typeface="+mn-ea"/>
              </a:rPr>
              <a:t>Firfox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B2 = Chrome,B3 = IE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插件：</a:t>
            </a:r>
            <a:r>
              <a:rPr lang="en-US" altLang="zh-CN" sz="2000" b="1" dirty="0" smtClean="0">
                <a:latin typeface="+mn-ea"/>
              </a:rPr>
              <a:t>C1 = </a:t>
            </a:r>
            <a:r>
              <a:rPr lang="en-US" altLang="zh-CN" sz="2000" b="1" dirty="0">
                <a:latin typeface="+mn-ea"/>
              </a:rPr>
              <a:t>RealPlayer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C2 = </a:t>
            </a:r>
            <a:r>
              <a:rPr lang="en-US" altLang="zh-CN" sz="2000" b="1" dirty="0" err="1" smtClean="0">
                <a:latin typeface="+mn-ea"/>
              </a:rPr>
              <a:t>MediaPlayer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C3 = Flash Player</a:t>
            </a: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显示器</a:t>
            </a:r>
            <a:r>
              <a:rPr lang="zh-CN" altLang="en-US" sz="2400" b="1" dirty="0" smtClean="0">
                <a:latin typeface="+mn-ea"/>
              </a:rPr>
              <a:t>尺寸：</a:t>
            </a:r>
            <a:r>
              <a:rPr lang="en-US" altLang="zh-CN" sz="2000" b="1" dirty="0" smtClean="0">
                <a:latin typeface="+mn-ea"/>
              </a:rPr>
              <a:t>D1 = 13</a:t>
            </a:r>
            <a:r>
              <a:rPr lang="zh-CN" altLang="en-US" sz="2000" b="1" dirty="0">
                <a:latin typeface="+mn-ea"/>
              </a:rPr>
              <a:t>寸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D2 = 14</a:t>
            </a:r>
            <a:r>
              <a:rPr lang="zh-CN" altLang="en-US" sz="2000" b="1" dirty="0">
                <a:latin typeface="+mn-ea"/>
              </a:rPr>
              <a:t>寸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8287892" y="2564904"/>
            <a:ext cx="508635" cy="32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08720"/>
            <a:ext cx="7162800" cy="563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sz="4400" dirty="0" smtClean="0">
              <a:effectLst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96248"/>
            <a:ext cx="8136904" cy="5181600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被测项目中一共有四个被测对象，每个被测对象的状态都不一样。</a:t>
            </a:r>
          </a:p>
          <a:p>
            <a:r>
              <a:rPr lang="zh-CN" altLang="en-US" b="1" dirty="0" smtClean="0">
                <a:ea typeface="宋体" charset="-122"/>
              </a:rPr>
              <a:t>选择正交表：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、表中的因素数</a:t>
            </a:r>
            <a:r>
              <a:rPr lang="en-US" altLang="zh-CN" b="1" dirty="0" smtClean="0">
                <a:ea typeface="宋体" charset="-122"/>
              </a:rPr>
              <a:t>&gt;=4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、表中至少有</a:t>
            </a:r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个因素的水平数</a:t>
            </a:r>
            <a:r>
              <a:rPr lang="en-US" altLang="zh-CN" b="1" dirty="0" smtClean="0">
                <a:ea typeface="宋体" charset="-122"/>
              </a:rPr>
              <a:t>&gt;=2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3</a:t>
            </a:r>
            <a:r>
              <a:rPr lang="zh-CN" altLang="en-US" b="1" dirty="0" smtClean="0">
                <a:ea typeface="宋体" charset="-122"/>
              </a:rPr>
              <a:t>、行数取最少的一个  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 smtClean="0">
                <a:ea typeface="宋体" charset="-122"/>
              </a:rPr>
              <a:t>L</a:t>
            </a:r>
            <a:r>
              <a:rPr lang="en-US" altLang="zh-CN" b="1" baseline="-25000" dirty="0" smtClean="0">
                <a:ea typeface="宋体" charset="-122"/>
              </a:rPr>
              <a:t>16</a:t>
            </a:r>
            <a:r>
              <a:rPr lang="en-US" altLang="zh-CN" b="1" dirty="0" smtClean="0">
                <a:ea typeface="宋体" charset="-122"/>
              </a:rPr>
              <a:t>(4</a:t>
            </a:r>
            <a:r>
              <a:rPr lang="en-US" altLang="zh-CN" b="1" baseline="30000" dirty="0" smtClean="0">
                <a:ea typeface="宋体" charset="-122"/>
              </a:rPr>
              <a:t>5</a:t>
            </a:r>
            <a:r>
              <a:rPr lang="en-US" altLang="zh-CN" b="1" dirty="0">
                <a:ea typeface="宋体" charset="-122"/>
              </a:rPr>
              <a:t>) </a:t>
            </a:r>
            <a:r>
              <a:rPr lang="zh-CN" altLang="en-US" b="1" dirty="0" smtClean="0">
                <a:ea typeface="宋体" charset="-122"/>
              </a:rPr>
              <a:t>？</a:t>
            </a:r>
          </a:p>
          <a:p>
            <a:pPr lvl="1"/>
            <a:r>
              <a:rPr lang="en-US" altLang="zh-CN" b="1" dirty="0" smtClean="0">
                <a:ea typeface="宋体" charset="-122"/>
              </a:rPr>
              <a:t>4</a:t>
            </a:r>
            <a:r>
              <a:rPr lang="zh-CN" altLang="en-US" b="1" dirty="0" smtClean="0">
                <a:ea typeface="宋体" charset="-122"/>
              </a:rPr>
              <a:t>、最后选中正交表公式：</a:t>
            </a:r>
            <a:r>
              <a:rPr lang="en-US" altLang="zh-CN" b="1" dirty="0">
                <a:ea typeface="宋体" charset="-122"/>
              </a:rPr>
              <a:t>L</a:t>
            </a:r>
            <a:r>
              <a:rPr lang="en-US" altLang="zh-CN" b="1" baseline="-25000" dirty="0">
                <a:ea typeface="宋体" charset="-122"/>
              </a:rPr>
              <a:t>9</a:t>
            </a:r>
            <a:r>
              <a:rPr lang="en-US" altLang="zh-CN" b="1" dirty="0">
                <a:ea typeface="宋体" charset="-122"/>
              </a:rPr>
              <a:t>(3</a:t>
            </a:r>
            <a:r>
              <a:rPr lang="en-US" altLang="zh-CN" b="1" baseline="30000" dirty="0">
                <a:ea typeface="宋体" charset="-122"/>
              </a:rPr>
              <a:t>4</a:t>
            </a:r>
            <a:r>
              <a:rPr lang="en-US" altLang="zh-CN" b="1" dirty="0">
                <a:ea typeface="宋体" charset="-122"/>
              </a:rPr>
              <a:t>)</a:t>
            </a:r>
            <a:endParaRPr lang="zh-CN" altLang="en-US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604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94969"/>
              </p:ext>
            </p:extLst>
          </p:nvPr>
        </p:nvGraphicFramePr>
        <p:xfrm>
          <a:off x="1331641" y="1340762"/>
          <a:ext cx="6437349" cy="488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1249297"/>
                <a:gridCol w="1249297"/>
                <a:gridCol w="1249297"/>
                <a:gridCol w="1249297"/>
              </a:tblGrid>
              <a:tr h="44441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</a:tr>
              <a:tr h="4444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280" y="182880"/>
            <a:ext cx="800100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687000"/>
            <a:ext cx="7972425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三：拆分正交表，将合并的内容进行拆分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7437" y="1366805"/>
          <a:ext cx="6882845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1661"/>
                <a:gridCol w="1435296"/>
                <a:gridCol w="1435296"/>
                <a:gridCol w="1435296"/>
                <a:gridCol w="1435296"/>
              </a:tblGrid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</p:nvPr>
        </p:nvGraphicFramePr>
        <p:xfrm>
          <a:off x="245772" y="981610"/>
          <a:ext cx="8751928" cy="54749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2790"/>
                <a:gridCol w="1426845"/>
                <a:gridCol w="1158919"/>
                <a:gridCol w="1812925"/>
                <a:gridCol w="871220"/>
                <a:gridCol w="2033270"/>
                <a:gridCol w="715959"/>
              </a:tblGrid>
              <a:tr h="710565"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用例编号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操作系统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浏览器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插件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屏幕尺寸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预期结果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能够正确显示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11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99200" y="3861435"/>
            <a:ext cx="236728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650" y="9526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886700" cy="752475"/>
          </a:xfrm>
        </p:spPr>
        <p:txBody>
          <a:bodyPr/>
          <a:lstStyle/>
          <a:p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引子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1730573"/>
            <a:ext cx="7972425" cy="5730875"/>
          </a:xfrm>
        </p:spPr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决策表得到</a:t>
            </a:r>
            <a:r>
              <a:rPr lang="zh-CN" altLang="en-US" b="1" dirty="0">
                <a:ea typeface="宋体" pitchFamily="2" charset="-122"/>
              </a:rPr>
              <a:t>的测试非常</a:t>
            </a:r>
            <a:r>
              <a:rPr lang="zh-CN" altLang="en-US" b="1" dirty="0" smtClean="0">
                <a:ea typeface="宋体" pitchFamily="2" charset="-122"/>
              </a:rPr>
              <a:t>庞大，以至于</a:t>
            </a:r>
            <a:r>
              <a:rPr lang="zh-CN" altLang="en-US" b="1" dirty="0">
                <a:ea typeface="宋体" pitchFamily="2" charset="-122"/>
              </a:rPr>
              <a:t>据此而得到的测试用例数目多的惊人，给软件测试带来沉重的负担。</a:t>
            </a:r>
          </a:p>
          <a:p>
            <a:r>
              <a:rPr lang="zh-CN" altLang="en-US" b="1" dirty="0">
                <a:ea typeface="宋体" pitchFamily="2" charset="-122"/>
              </a:rPr>
              <a:t>为了有效</a:t>
            </a:r>
            <a:r>
              <a:rPr lang="zh-CN" altLang="en-US" b="1" dirty="0" smtClean="0">
                <a:ea typeface="宋体" pitchFamily="2" charset="-122"/>
              </a:rPr>
              <a:t>地，合理</a:t>
            </a:r>
            <a:r>
              <a:rPr lang="zh-CN" altLang="en-US" b="1" dirty="0">
                <a:ea typeface="宋体" pitchFamily="2" charset="-122"/>
              </a:rPr>
              <a:t>地减少测试的工时与</a:t>
            </a:r>
            <a:r>
              <a:rPr lang="zh-CN" altLang="en-US" b="1" dirty="0" smtClean="0">
                <a:ea typeface="宋体" pitchFamily="2" charset="-122"/>
              </a:rPr>
              <a:t>费用，可</a:t>
            </a:r>
            <a:r>
              <a:rPr lang="zh-CN" altLang="en-US" b="1" dirty="0">
                <a:ea typeface="宋体" pitchFamily="2" charset="-122"/>
              </a:rPr>
              <a:t>利用正交实验设计方法进行测试用例的设计。</a:t>
            </a:r>
          </a:p>
          <a:p>
            <a:endParaRPr lang="zh-CN" altLang="en-US" dirty="0"/>
          </a:p>
        </p:txBody>
      </p:sp>
      <p:pic>
        <p:nvPicPr>
          <p:cNvPr id="4" name="Picture 5" descr="gg5dgrw3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4338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5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          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68071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752475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10590"/>
            <a:ext cx="8145780" cy="505206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3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 smtClean="0">
                <a:cs typeface="+mn-cs"/>
              </a:rPr>
              <a:t>什么</a:t>
            </a:r>
            <a:r>
              <a:rPr lang="zh-CN" altLang="en-US" sz="3400" b="1" dirty="0">
                <a:cs typeface="+mn-cs"/>
              </a:rPr>
              <a:t>是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正交实验法设计测试用例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cs typeface="+mn-cs"/>
              </a:rPr>
              <a:t>怎样使用</a:t>
            </a:r>
            <a:r>
              <a:rPr lang="zh-CN" altLang="en-US" sz="3400" b="1" dirty="0">
                <a:solidFill>
                  <a:schemeClr val="tx1"/>
                </a:solidFill>
                <a:latin typeface="+mn-ea"/>
                <a:sym typeface="+mn-ea"/>
              </a:rPr>
              <a:t>正交实验法设计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914400" lvl="3" eaLnBrk="1" hangingPunct="1"/>
            <a:r>
              <a:rPr lang="zh-CN" altLang="en-US" sz="2400" b="1" dirty="0" smtClean="0">
                <a:solidFill>
                  <a:prstClr val="black"/>
                </a:solidFill>
                <a:latin typeface="+mn-ea"/>
                <a:sym typeface="+mn-ea"/>
              </a:rPr>
              <a:t>分析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需求，找出相应的因子和水平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选择合适的正交表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把变量映射到表中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每行的各因素水平的组合作为一条测试用例</a:t>
            </a: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加上认为没有在表中出现的组合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0" y="1630045"/>
            <a:ext cx="8136890" cy="50203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400" b="1" dirty="0" smtClean="0"/>
              <a:t>正交表的基本原理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根据正交性原理，从全面试验中挑选</a:t>
            </a:r>
            <a:r>
              <a:rPr lang="zh-CN" altLang="en-US" sz="2800" b="1" dirty="0">
                <a:solidFill>
                  <a:srgbClr val="FF0000"/>
                </a:solidFill>
              </a:rPr>
              <a:t>部分有代表性的</a:t>
            </a:r>
            <a:r>
              <a:rPr lang="zh-CN" altLang="en-US" sz="2800" b="1" dirty="0"/>
              <a:t>试验点，并能求出最佳工艺参数和工艺条件，这些代表性</a:t>
            </a:r>
            <a:r>
              <a:rPr lang="zh-CN" altLang="en-US" sz="2800" b="1" dirty="0" smtClean="0"/>
              <a:t>试验点</a:t>
            </a:r>
            <a:endParaRPr lang="en-US" altLang="zh-CN" sz="28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400" b="1" dirty="0"/>
              <a:t>正交表的特性为</a:t>
            </a:r>
            <a:endParaRPr lang="en-US" altLang="zh-CN" sz="3400" b="1" dirty="0"/>
          </a:p>
          <a:p>
            <a:pPr lvl="1" eaLnBrk="1" hangingPunct="1"/>
            <a:r>
              <a:rPr lang="zh-CN" altLang="en-US" sz="2800" b="1" dirty="0" smtClean="0"/>
              <a:t>均匀</a:t>
            </a:r>
            <a:r>
              <a:rPr lang="zh-CN" altLang="en-US" sz="2800" b="1" dirty="0"/>
              <a:t>分散</a:t>
            </a:r>
            <a:endParaRPr lang="en-US" altLang="zh-CN" sz="2800" b="1" dirty="0"/>
          </a:p>
          <a:p>
            <a:pPr lvl="1" eaLnBrk="1" hangingPunct="1"/>
            <a:r>
              <a:rPr lang="zh-CN" altLang="en-US" sz="2800" b="1" dirty="0"/>
              <a:t>整齐可比</a:t>
            </a:r>
          </a:p>
          <a:p>
            <a:pPr lvl="1" algn="just" eaLnBrk="1" hangingPunct="1">
              <a:lnSpc>
                <a:spcPct val="100000"/>
              </a:lnSpc>
            </a:pPr>
            <a:endParaRPr lang="en-US" altLang="zh-CN" sz="6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4</a:t>
            </a:fld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886700" cy="752475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pic>
        <p:nvPicPr>
          <p:cNvPr id="4" name="Picture 3" descr="zhengji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8880"/>
            <a:ext cx="4289276" cy="37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1889499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200" b="1" dirty="0">
                <a:latin typeface="Times New Roman" pitchFamily="18" charset="0"/>
                <a:ea typeface="+mn-ea"/>
              </a:rPr>
              <a:t>关于正交的直观印象</a:t>
            </a:r>
            <a:endParaRPr lang="en-US" altLang="zh-CN" sz="3200" b="1" dirty="0">
              <a:latin typeface="Times New Roman" pitchFamily="18" charset="0"/>
              <a:ea typeface="+mn-ea"/>
            </a:endParaRP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数据点分布是均匀的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每一个面都有</a:t>
            </a:r>
            <a:r>
              <a:rPr lang="en-US" altLang="zh-CN" sz="2600" b="1" dirty="0">
                <a:latin typeface="+mn-lt"/>
                <a:ea typeface="+mn-ea"/>
              </a:rPr>
              <a:t>3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  <a:p>
            <a:pPr marL="908050" lvl="1" indent="-43688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+mn-lt"/>
                <a:ea typeface="+mn-ea"/>
              </a:rPr>
              <a:t>每一条线都有</a:t>
            </a:r>
            <a:r>
              <a:rPr lang="en-US" altLang="zh-CN" sz="2600" b="1" dirty="0">
                <a:latin typeface="+mn-lt"/>
                <a:ea typeface="+mn-ea"/>
              </a:rPr>
              <a:t>1</a:t>
            </a:r>
            <a:r>
              <a:rPr lang="zh-CN" altLang="en-US" sz="2600" b="1" dirty="0">
                <a:latin typeface="+mn-lt"/>
                <a:ea typeface="+mn-ea"/>
              </a:rPr>
              <a:t>个点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33833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360" y="1628775"/>
            <a:ext cx="8569136" cy="5156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正交表的结构</a:t>
            </a:r>
            <a:endParaRPr lang="en-US" altLang="zh-CN" sz="3400" b="1" dirty="0"/>
          </a:p>
          <a:p>
            <a:pPr lvl="1">
              <a:defRPr/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：</a:t>
            </a:r>
            <a:r>
              <a:rPr lang="zh-CN" altLang="zh-CN" b="1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b="1" i="1" dirty="0"/>
              <a:t>q</a:t>
            </a:r>
            <a:r>
              <a:rPr lang="zh-CN" altLang="zh-CN" b="1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b="1" i="1" dirty="0"/>
              <a:t>s</a:t>
            </a:r>
            <a:r>
              <a:rPr lang="zh-CN" altLang="zh-CN" b="1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：理论上全组合方式的测试用例个数，基于正交表的测试效率为</a:t>
            </a:r>
            <a:r>
              <a:rPr lang="en-US" altLang="zh-CN" b="1" i="1" dirty="0"/>
              <a:t>n</a:t>
            </a:r>
            <a:r>
              <a:rPr lang="zh-CN" altLang="zh-CN" b="1" dirty="0"/>
              <a:t>与</a:t>
            </a: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的比值；</a:t>
            </a:r>
            <a:endParaRPr lang="zh-CN" altLang="en-US" b="1" dirty="0"/>
          </a:p>
          <a:p>
            <a:r>
              <a:rPr lang="zh-CN" altLang="en-US" sz="2800" b="1" dirty="0" smtClean="0"/>
              <a:t>正交表</a:t>
            </a:r>
            <a:r>
              <a:rPr lang="zh-CN" altLang="en-US" sz="2800" b="1" dirty="0"/>
              <a:t>查询</a:t>
            </a:r>
            <a:r>
              <a:rPr lang="en-US" altLang="zh-CN" sz="2400" b="1" dirty="0">
                <a:latin typeface="Calibri" panose="020F0502020204030204" pitchFamily="34" charset="0"/>
              </a:rPr>
              <a:t>https://www.york.ac.uk/depts/maths/tables/orthogonal.htm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7875" y="642938"/>
          <a:ext cx="26638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3" imgW="381000" imgH="203200" progId="Equation.DSMT4">
                  <p:embed/>
                </p:oleObj>
              </mc:Choice>
              <mc:Fallback>
                <p:oleObj name="Equation" r:id="rId3" imgW="3810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42938"/>
                        <a:ext cx="26638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pPr eaLnBrk="1" hangingPunct="1"/>
              <a:t>6</a:t>
            </a:fld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778BB0-272D-413A-A45A-B51EA37579F3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</a:rPr>
              <a:t>）等水平</a:t>
            </a:r>
            <a:r>
              <a:rPr lang="zh-CN" altLang="en-US" sz="3200" b="1" dirty="0">
                <a:latin typeface="Times New Roman" pitchFamily="18" charset="0"/>
              </a:rPr>
              <a:t>正交表</a:t>
            </a:r>
            <a:r>
              <a:rPr lang="zh-CN" altLang="en-US" sz="3200" dirty="0">
                <a:latin typeface="Times New Roman" pitchFamily="18" charset="0"/>
              </a:rPr>
              <a:t> </a:t>
            </a:r>
            <a:endParaRPr lang="en-US" altLang="zh-CN" sz="32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b="1" dirty="0"/>
              <a:t>各因素的水平数相等的</a:t>
            </a:r>
            <a:r>
              <a:rPr lang="zh-CN" altLang="en-US" b="1" dirty="0" smtClean="0"/>
              <a:t>正交表（</a:t>
            </a:r>
            <a:r>
              <a:rPr lang="zh-CN" altLang="en-US" sz="2800" b="1" dirty="0"/>
              <a:t>如</a:t>
            </a:r>
            <a:r>
              <a:rPr lang="en-US" altLang="zh-CN" sz="2800" b="1" i="1" dirty="0" smtClean="0"/>
              <a:t>L</a:t>
            </a:r>
            <a:r>
              <a:rPr lang="en-US" altLang="zh-CN" sz="2800" b="1" baseline="-25000" dirty="0" smtClean="0"/>
              <a:t>8</a:t>
            </a:r>
            <a:r>
              <a:rPr lang="en-US" altLang="zh-CN" sz="2800" b="1" dirty="0" smtClean="0"/>
              <a:t>(2</a:t>
            </a:r>
            <a:r>
              <a:rPr lang="en-US" altLang="zh-CN" sz="2800" b="1" baseline="30000" dirty="0" smtClean="0"/>
              <a:t>7</a:t>
            </a:r>
            <a:r>
              <a:rPr lang="en-US" altLang="zh-CN" sz="2800" b="1" dirty="0" smtClean="0"/>
              <a:t>)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6" name="Picture 8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5893104" cy="5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/>
              <a:t>等水平正交表特点</a:t>
            </a:r>
            <a:endParaRPr lang="en-US" altLang="zh-CN" sz="3200" b="1" dirty="0"/>
          </a:p>
          <a:p>
            <a:pPr lvl="1">
              <a:lnSpc>
                <a:spcPct val="120000"/>
              </a:lnSpc>
            </a:pPr>
            <a:r>
              <a:rPr lang="zh-CN" altLang="en-US" sz="2800" b="1" dirty="0" smtClean="0"/>
              <a:t>表</a:t>
            </a:r>
            <a:r>
              <a:rPr lang="zh-CN" altLang="en-US" sz="2800" b="1" dirty="0"/>
              <a:t>中任一列，不同的数字出现的次数相同 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/>
              <a:t>表中任意两列，各种同行数字对（或称水平搭配）出现的次数相同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680280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 b="1" dirty="0"/>
              <a:t>常用的标准表（相同水平正交表） 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(2</a:t>
            </a:r>
            <a:r>
              <a:rPr lang="en-US" altLang="zh-CN" sz="2400" b="1" baseline="30000" dirty="0">
                <a:latin typeface="+mn-ea"/>
              </a:rPr>
              <a:t>15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 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27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81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40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16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64</a:t>
            </a:r>
            <a:r>
              <a:rPr lang="en-US" altLang="zh-CN" sz="2400" b="1" dirty="0">
                <a:latin typeface="+mn-ea"/>
              </a:rPr>
              <a:t> (4</a:t>
            </a:r>
            <a:r>
              <a:rPr lang="en-US" altLang="zh-CN" sz="2400" b="1" baseline="30000" dirty="0">
                <a:latin typeface="+mn-ea"/>
              </a:rPr>
              <a:t>21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256 </a:t>
            </a:r>
            <a:r>
              <a:rPr lang="en-US" altLang="zh-CN" sz="2400" b="1" dirty="0">
                <a:latin typeface="+mn-ea"/>
              </a:rPr>
              <a:t>(4</a:t>
            </a:r>
            <a:r>
              <a:rPr lang="en-US" altLang="zh-CN" sz="2400" b="1" baseline="30000" dirty="0">
                <a:latin typeface="+mn-ea"/>
              </a:rPr>
              <a:t>85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>
                <a:latin typeface="+mn-ea"/>
              </a:rPr>
              <a:t>水平：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25000" dirty="0">
                <a:latin typeface="+mn-ea"/>
              </a:rPr>
              <a:t>25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5</a:t>
            </a:r>
            <a:r>
              <a:rPr lang="en-US" altLang="zh-CN" sz="2400" b="1" baseline="30000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125</a:t>
            </a:r>
            <a:r>
              <a:rPr lang="en-US" altLang="zh-CN" sz="2400" b="1" dirty="0">
                <a:latin typeface="+mn-ea"/>
              </a:rPr>
              <a:t>(5</a:t>
            </a:r>
            <a:r>
              <a:rPr lang="en-US" altLang="zh-CN" sz="2400" b="1" baseline="30000" dirty="0">
                <a:latin typeface="+mn-ea"/>
              </a:rPr>
              <a:t>31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,L</a:t>
            </a:r>
            <a:r>
              <a:rPr lang="en-US" altLang="zh-CN" sz="2400" b="1" baseline="-25000" dirty="0">
                <a:latin typeface="+mn-ea"/>
              </a:rPr>
              <a:t>625</a:t>
            </a:r>
            <a:r>
              <a:rPr lang="en-US" altLang="zh-CN" sz="2400" b="1" dirty="0">
                <a:latin typeface="+mn-ea"/>
              </a:rPr>
              <a:t> (5</a:t>
            </a:r>
            <a:r>
              <a:rPr lang="en-US" altLang="zh-CN" sz="2400" b="1" baseline="30000" dirty="0">
                <a:latin typeface="+mn-ea"/>
              </a:rPr>
              <a:t>156</a:t>
            </a:r>
            <a:r>
              <a:rPr lang="zh-CN" altLang="en-US" sz="2400" b="1" dirty="0">
                <a:latin typeface="+mn-ea"/>
              </a:rPr>
              <a:t>），</a:t>
            </a:r>
            <a:r>
              <a:rPr lang="en-US" altLang="zh-CN" sz="2400" b="1" dirty="0" smtClean="0">
                <a:latin typeface="+mn-ea"/>
              </a:rPr>
              <a:t>…</a:t>
            </a:r>
          </a:p>
          <a:p>
            <a:pPr marL="438150" lvl="1" indent="0" eaLnBrk="1" hangingPunct="1">
              <a:buNone/>
            </a:pPr>
            <a:r>
              <a:rPr lang="zh-CN" altLang="en-US" sz="2400" b="1" dirty="0" smtClean="0">
                <a:latin typeface="+mn-ea"/>
              </a:rPr>
              <a:t>各</a:t>
            </a:r>
            <a:r>
              <a:rPr lang="zh-CN" altLang="en-US" sz="2400" b="1" dirty="0">
                <a:latin typeface="+mn-ea"/>
              </a:rPr>
              <a:t>列中出现的最大数字相同的正交表称为相同水平正交表。如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8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7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12</a:t>
            </a:r>
            <a:r>
              <a:rPr lang="en-US" altLang="zh-CN" sz="2400" b="1" dirty="0">
                <a:latin typeface="+mn-ea"/>
              </a:rPr>
              <a:t>(2</a:t>
            </a:r>
            <a:r>
              <a:rPr lang="en-US" altLang="zh-CN" sz="2400" b="1" baseline="30000" dirty="0">
                <a:latin typeface="+mn-ea"/>
              </a:rPr>
              <a:t>11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，称为两水平正交表；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9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4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L</a:t>
            </a:r>
            <a:r>
              <a:rPr lang="en-US" altLang="zh-CN" sz="2400" b="1" baseline="-30000" dirty="0">
                <a:latin typeface="+mn-ea"/>
              </a:rPr>
              <a:t>27</a:t>
            </a:r>
            <a:r>
              <a:rPr lang="en-US" altLang="zh-CN" sz="2400" b="1" dirty="0">
                <a:latin typeface="+mn-ea"/>
              </a:rPr>
              <a:t>(3</a:t>
            </a:r>
            <a:r>
              <a:rPr lang="en-US" altLang="zh-CN" sz="2400" b="1" baseline="30000" dirty="0">
                <a:latin typeface="+mn-ea"/>
              </a:rPr>
              <a:t>13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等各列中最大数字为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，称为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水平正交表。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40466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</a:p>
        </p:txBody>
      </p:sp>
    </p:spTree>
    <p:extLst>
      <p:ext uri="{BB962C8B-B14F-4D97-AF65-F5344CB8AC3E}">
        <p14:creationId xmlns:p14="http://schemas.microsoft.com/office/powerpoint/2010/main" val="24500580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813</TotalTime>
  <Words>1666</Words>
  <Application>Microsoft Office PowerPoint</Application>
  <PresentationFormat>全屏显示(4:3)</PresentationFormat>
  <Paragraphs>424</Paragraphs>
  <Slides>30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Profile</vt:lpstr>
      <vt:lpstr>Equation</vt:lpstr>
      <vt:lpstr>软件测试实用教程 ——方法与实践</vt:lpstr>
      <vt:lpstr>第3章  黑盒测试技术</vt:lpstr>
      <vt:lpstr>引子</vt:lpstr>
      <vt:lpstr>PowerPoint 演示文稿</vt:lpstr>
      <vt:lpstr>3.5 基于正交表的测试</vt:lpstr>
      <vt:lpstr>PowerPoint 演示文稿</vt:lpstr>
      <vt:lpstr>3.5 基于正交表的测试</vt:lpstr>
      <vt:lpstr>3.5 基于正交表的测试</vt:lpstr>
      <vt:lpstr>PowerPoint 演示文稿</vt:lpstr>
      <vt:lpstr>3.5 基于正交表的测试</vt:lpstr>
      <vt:lpstr>PowerPoint 演示文稿</vt:lpstr>
      <vt:lpstr>3.5 基于正交表的测试</vt:lpstr>
      <vt:lpstr>第3章  黑盒测试技术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PowerPoint 演示文稿</vt:lpstr>
      <vt:lpstr>PowerPoint 演示文稿</vt:lpstr>
      <vt:lpstr>3.5 基于正交表的测试</vt:lpstr>
      <vt:lpstr>PowerPoint 演示文稿</vt:lpstr>
      <vt:lpstr>3.5 基于正交表的测试</vt:lpstr>
      <vt:lpstr>3.5 基于正交表的测试</vt:lpstr>
      <vt:lpstr>内容总结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253</cp:revision>
  <dcterms:created xsi:type="dcterms:W3CDTF">2008-07-27T05:17:00Z</dcterms:created>
  <dcterms:modified xsi:type="dcterms:W3CDTF">2017-10-13T08:02:16Z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