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6" r:id="rId2"/>
    <p:sldId id="333" r:id="rId3"/>
    <p:sldId id="335" r:id="rId4"/>
    <p:sldId id="345" r:id="rId5"/>
    <p:sldId id="356" r:id="rId6"/>
    <p:sldId id="357" r:id="rId7"/>
    <p:sldId id="337" r:id="rId8"/>
    <p:sldId id="336" r:id="rId9"/>
    <p:sldId id="338" r:id="rId10"/>
    <p:sldId id="339" r:id="rId11"/>
    <p:sldId id="358" r:id="rId12"/>
    <p:sldId id="341" r:id="rId13"/>
    <p:sldId id="342" r:id="rId14"/>
    <p:sldId id="316" r:id="rId1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28" autoAdjust="0"/>
  </p:normalViewPr>
  <p:slideViewPr>
    <p:cSldViewPr>
      <p:cViewPr>
        <p:scale>
          <a:sx n="78" d="100"/>
          <a:sy n="78" d="100"/>
        </p:scale>
        <p:origin x="-1116" y="72"/>
      </p:cViewPr>
      <p:guideLst>
        <p:guide orient="horz" pos="2160"/>
        <p:guide pos="2882"/>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A4B6774F-B969-4134-AA4B-4ED831A1D1B9}" type="slidenum">
              <a:rPr lang="en-US" altLang="zh-CN"/>
              <a:t>‹#›</a:t>
            </a:fld>
            <a:endParaRPr lang="en-US" altLang="zh-CN"/>
          </a:p>
        </p:txBody>
      </p:sp>
    </p:spTree>
    <p:extLst>
      <p:ext uri="{BB962C8B-B14F-4D97-AF65-F5344CB8AC3E}">
        <p14:creationId xmlns:p14="http://schemas.microsoft.com/office/powerpoint/2010/main" val="34263400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48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C6E7EC9E-A07B-4D49-8E17-EEA97947E75D}" type="slidenum">
              <a:rPr lang="en-US" altLang="zh-CN"/>
              <a:t>‹#›</a:t>
            </a:fld>
            <a:endParaRPr lang="en-US" altLang="zh-CN"/>
          </a:p>
        </p:txBody>
      </p:sp>
    </p:spTree>
    <p:extLst>
      <p:ext uri="{BB962C8B-B14F-4D97-AF65-F5344CB8AC3E}">
        <p14:creationId xmlns:p14="http://schemas.microsoft.com/office/powerpoint/2010/main" val="11991220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这个例子我觉得不是很好做 啊？用状态转换应该怎样做呢？我觉得可以换成那个音乐播放器的那个例子。这个的状态都有什呢？可能是没有用过，我想学生们也都没有用过这个，我觉得这个作业可以留的更生动一些，就是让学生们自己课下去给自己的音乐播放器或者是视频播放器设计测试用例。就用这个状态转换的方法。</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00CA8D71-C3EC-4BA8-8391-4F5BE00376FA}" type="slidenum">
              <a:rPr lang="en-US" altLang="zh-CN"/>
              <a:t>‹#›</a:t>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6FB7A9A1-467B-452D-AE21-B17E4BA29EEB}" type="slidenum">
              <a:rPr lang="en-US" altLang="zh-CN"/>
              <a:t>‹#›</a:t>
            </a:fld>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920E4D55-174F-47DB-8C7E-745DD6B5C1D6}" type="slidenum">
              <a:rPr lang="en-US" altLang="zh-CN"/>
              <a:t>‹#›</a:t>
            </a:fld>
            <a:endParaRPr lang="en-US" altLang="zh-CN"/>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5EF407EB-7816-4E54-A7D3-C53D7C57ABF7}" type="slidenum">
              <a:rPr lang="en-US" altLang="zh-CN"/>
              <a:t>‹#›</a:t>
            </a:fld>
            <a:endParaRPr lang="en-US" altLang="zh-CN"/>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5ABF56A4-D1A6-4E9C-871E-2D1E17A0ACE1}" type="slidenum">
              <a:rPr lang="en-US" altLang="zh-CN"/>
              <a:t>‹#›</a:t>
            </a:fld>
            <a:endParaRPr lang="en-US" altLang="zh-CN"/>
          </a:p>
        </p:txBody>
      </p:sp>
    </p:spTree>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第一章">
    <p:spTree>
      <p:nvGrpSpPr>
        <p:cNvPr id="1" name=""/>
        <p:cNvGrpSpPr/>
        <p:nvPr/>
      </p:nvGrpSpPr>
      <p:grpSpPr>
        <a:xfrm>
          <a:off x="0" y="0"/>
          <a:ext cx="0" cy="0"/>
          <a:chOff x="0" y="0"/>
          <a:chExt cx="0" cy="0"/>
        </a:xfrm>
      </p:grpSpPr>
    </p:spTree>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D01D7293-FDCC-401D-9D7C-1C7B4B4099F6}" type="slidenum">
              <a:rPr lang="en-US" altLang="zh-CN"/>
              <a:t>‹#›</a:t>
            </a:fld>
            <a:endParaRPr lang="en-US" altLang="zh-CN"/>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71A280A2-ED30-4763-A001-B292549BCC34}" type="slidenum">
              <a:rPr lang="en-US" altLang="zh-CN"/>
              <a:t>‹#›</a:t>
            </a:fld>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p:txBody>
          <a:bodyPr/>
          <a:lstStyle>
            <a:lvl1pPr>
              <a:defRPr/>
            </a:lvl1pPr>
          </a:lstStyle>
          <a:p>
            <a:pPr>
              <a:defRPr/>
            </a:pPr>
            <a:fld id="{8A0D9FFB-8CB3-45FA-88C0-1EA3565E3CB4}" type="slidenum">
              <a:rPr lang="en-US" altLang="zh-CN"/>
              <a:t>‹#›</a:t>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p:txBody>
          <a:bodyPr/>
          <a:lstStyle>
            <a:lvl1pPr>
              <a:defRPr/>
            </a:lvl1pPr>
          </a:lstStyle>
          <a:p>
            <a:pPr>
              <a:defRPr/>
            </a:pPr>
            <a:fld id="{BF2E7FEE-26E5-4539-81A7-E955BBCC3BF9}" type="slidenum">
              <a:rPr lang="en-US" altLang="zh-CN"/>
              <a:t>‹#›</a:t>
            </a:fld>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p:txBody>
          <a:bodyPr/>
          <a:lstStyle>
            <a:lvl1pPr>
              <a:defRPr/>
            </a:lvl1pPr>
          </a:lstStyle>
          <a:p>
            <a:pPr>
              <a:defRPr/>
            </a:pPr>
            <a:fld id="{CA7F960D-6231-43B6-9650-9BD9520AA097}" type="slidenum">
              <a:rPr lang="en-US" altLang="zh-CN"/>
              <a:t>‹#›</a:t>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CEBA7D07-52A8-4EB8-B6C6-36BF4149D14E}" type="slidenum">
              <a:rPr lang="en-US" altLang="zh-CN"/>
              <a:t>‹#›</a:t>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EC0F6349-AF04-4D95-A961-8ECE3A25CE44}" type="slidenum">
              <a:rPr lang="en-US" altLang="zh-CN"/>
              <a:t>‹#›</a:t>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200">
                <a:ea typeface="宋体" panose="02010600030101010101"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fld id="{A759C58F-AAE7-41DA-8CD3-FE133CD8564E}"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anose="02010800040101010101" pitchFamily="2" charset="-122"/>
              </a:rPr>
              <a:t>软件测试实用教程</a:t>
            </a:r>
            <a:r>
              <a:rPr lang="en-US" altLang="zh-CN" sz="6000" b="1" smtClean="0">
                <a:ea typeface="华文隶书" panose="02010800040101010101" pitchFamily="2" charset="-122"/>
              </a:rPr>
              <a:t/>
            </a:r>
            <a:br>
              <a:rPr lang="en-US" altLang="zh-CN" sz="6000" b="1" smtClean="0">
                <a:ea typeface="华文隶书" panose="02010800040101010101" pitchFamily="2" charset="-122"/>
              </a:rPr>
            </a:br>
            <a:r>
              <a:rPr lang="en-US" altLang="zh-CN" sz="6000" b="1" smtClean="0">
                <a:ea typeface="华文隶书" panose="02010800040101010101" pitchFamily="2" charset="-122"/>
              </a:rPr>
              <a:t>——</a:t>
            </a:r>
            <a:r>
              <a:rPr lang="zh-CN" altLang="en-US" sz="6000" b="1" smtClean="0">
                <a:ea typeface="华文隶书" panose="02010800040101010101"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anose="02010800040101010101" pitchFamily="2" charset="-122"/>
                <a:ea typeface="华文隶书" panose="02010800040101010101" pitchFamily="2" charset="-122"/>
              </a:rPr>
              <a:t>PartII    </a:t>
            </a:r>
            <a:r>
              <a:rPr lang="zh-CN" altLang="en-US" sz="4400" b="1" smtClean="0">
                <a:latin typeface="华文隶书" panose="02010800040101010101" pitchFamily="2" charset="-122"/>
                <a:ea typeface="华文隶书" panose="02010800040101010101" pitchFamily="2" charset="-122"/>
              </a:rPr>
              <a:t>软件测试技术</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箭头连接符 12"/>
          <p:cNvCxnSpPr/>
          <p:nvPr/>
        </p:nvCxnSpPr>
        <p:spPr>
          <a:xfrm flipV="1">
            <a:off x="3967547" y="2483445"/>
            <a:ext cx="1095703" cy="2364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351505" y="1512485"/>
            <a:ext cx="7886700" cy="752475"/>
          </a:xfrm>
          <a:ln w="28575">
            <a:noFill/>
            <a:tailEnd type="triangle" w="lg" len="lg"/>
          </a:ln>
        </p:spPr>
        <p:style>
          <a:lnRef idx="1">
            <a:schemeClr val="accent1"/>
          </a:lnRef>
          <a:fillRef idx="0">
            <a:schemeClr val="accent1"/>
          </a:fillRef>
          <a:effectRef idx="0">
            <a:schemeClr val="accent1"/>
          </a:effectRef>
          <a:fontRef idx="minor">
            <a:schemeClr val="tx1"/>
          </a:fontRef>
        </p:style>
        <p:txBody>
          <a:bodyPr>
            <a:normAutofit/>
          </a:bodyPr>
          <a:lstStyle/>
          <a:p>
            <a:pPr marL="469900" indent="-469900">
              <a:spcBef>
                <a:spcPct val="20000"/>
              </a:spcBef>
              <a:buClr>
                <a:schemeClr val="accent2"/>
              </a:buClr>
              <a:buFont typeface="Wingdings" panose="05000000000000000000" pitchFamily="2" charset="2"/>
              <a:buChar char="o"/>
            </a:pPr>
            <a:r>
              <a:rPr lang="zh-CN" altLang="zh-CN" sz="3100" b="1" dirty="0">
                <a:solidFill>
                  <a:schemeClr val="tx1"/>
                </a:solidFill>
                <a:latin typeface="+mn-lt"/>
                <a:ea typeface="+mn-ea"/>
                <a:cs typeface="+mn-cs"/>
              </a:rPr>
              <a:t>画出状态迁移树</a:t>
            </a:r>
            <a:endParaRPr lang="zh-CN" altLang="en-US" sz="3100" b="1" dirty="0">
              <a:solidFill>
                <a:schemeClr val="tx1"/>
              </a:solidFill>
              <a:latin typeface="+mn-lt"/>
              <a:ea typeface="+mn-ea"/>
              <a:cs typeface="+mn-cs"/>
            </a:endParaRPr>
          </a:p>
        </p:txBody>
      </p:sp>
      <p:sp>
        <p:nvSpPr>
          <p:cNvPr id="4" name="矩形 3"/>
          <p:cNvSpPr/>
          <p:nvPr/>
        </p:nvSpPr>
        <p:spPr>
          <a:xfrm>
            <a:off x="683568" y="2256160"/>
            <a:ext cx="1052348"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预定</a:t>
            </a:r>
            <a:endParaRPr lang="zh-CN" altLang="en-US" sz="2400" b="1" dirty="0">
              <a:solidFill>
                <a:schemeClr val="tx1"/>
              </a:solidFill>
            </a:endParaRPr>
          </a:p>
        </p:txBody>
      </p:sp>
      <p:sp>
        <p:nvSpPr>
          <p:cNvPr id="5" name="矩形 4"/>
          <p:cNvSpPr/>
          <p:nvPr/>
        </p:nvSpPr>
        <p:spPr>
          <a:xfrm>
            <a:off x="2843444" y="2232511"/>
            <a:ext cx="1344762"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已支付</a:t>
            </a:r>
            <a:endParaRPr lang="zh-CN" altLang="en-US" sz="2400" b="1" dirty="0">
              <a:solidFill>
                <a:schemeClr val="tx1"/>
              </a:solidFill>
            </a:endParaRPr>
          </a:p>
        </p:txBody>
      </p:sp>
      <p:sp>
        <p:nvSpPr>
          <p:cNvPr id="6" name="矩形 5"/>
          <p:cNvSpPr/>
          <p:nvPr/>
        </p:nvSpPr>
        <p:spPr>
          <a:xfrm>
            <a:off x="5050616" y="2239081"/>
            <a:ext cx="1369838"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已出票</a:t>
            </a:r>
            <a:endParaRPr lang="zh-CN" altLang="en-US" sz="2400" b="1" dirty="0">
              <a:solidFill>
                <a:schemeClr val="tx1"/>
              </a:solidFill>
            </a:endParaRPr>
          </a:p>
        </p:txBody>
      </p:sp>
      <p:sp>
        <p:nvSpPr>
          <p:cNvPr id="7" name="矩形 6"/>
          <p:cNvSpPr/>
          <p:nvPr/>
        </p:nvSpPr>
        <p:spPr>
          <a:xfrm>
            <a:off x="7301456" y="2174704"/>
            <a:ext cx="1567270"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已使用</a:t>
            </a:r>
            <a:endParaRPr lang="zh-CN" altLang="en-US" sz="2400" b="1" dirty="0">
              <a:solidFill>
                <a:schemeClr val="tx1"/>
              </a:solidFill>
            </a:endParaRPr>
          </a:p>
        </p:txBody>
      </p:sp>
      <p:sp>
        <p:nvSpPr>
          <p:cNvPr id="8" name="矩形 7"/>
          <p:cNvSpPr/>
          <p:nvPr/>
        </p:nvSpPr>
        <p:spPr>
          <a:xfrm>
            <a:off x="2957742" y="3637460"/>
            <a:ext cx="1385527"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已取消</a:t>
            </a:r>
            <a:endParaRPr lang="zh-CN" altLang="en-US" sz="2400" b="1" dirty="0">
              <a:solidFill>
                <a:schemeClr val="tx1"/>
              </a:solidFill>
            </a:endParaRPr>
          </a:p>
        </p:txBody>
      </p:sp>
      <p:sp>
        <p:nvSpPr>
          <p:cNvPr id="9" name="矩形 8"/>
          <p:cNvSpPr/>
          <p:nvPr/>
        </p:nvSpPr>
        <p:spPr>
          <a:xfrm>
            <a:off x="5105794" y="3637459"/>
            <a:ext cx="1381453"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已取消</a:t>
            </a:r>
            <a:endParaRPr lang="zh-CN" altLang="en-US" sz="2400" b="1" dirty="0">
              <a:solidFill>
                <a:schemeClr val="tx1"/>
              </a:solidFill>
            </a:endParaRPr>
          </a:p>
        </p:txBody>
      </p:sp>
      <p:sp>
        <p:nvSpPr>
          <p:cNvPr id="10" name="矩形 9"/>
          <p:cNvSpPr/>
          <p:nvPr/>
        </p:nvSpPr>
        <p:spPr>
          <a:xfrm>
            <a:off x="7056776" y="3565705"/>
            <a:ext cx="1523917"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已取消</a:t>
            </a:r>
            <a:endParaRPr lang="zh-CN" altLang="en-US" sz="2400" b="1" dirty="0">
              <a:solidFill>
                <a:schemeClr val="tx1"/>
              </a:solidFill>
            </a:endParaRPr>
          </a:p>
        </p:txBody>
      </p:sp>
      <p:cxnSp>
        <p:nvCxnSpPr>
          <p:cNvPr id="11" name="直接箭头连接符 10"/>
          <p:cNvCxnSpPr>
            <a:endCxn id="5" idx="1"/>
          </p:cNvCxnSpPr>
          <p:nvPr/>
        </p:nvCxnSpPr>
        <p:spPr>
          <a:xfrm flipV="1">
            <a:off x="1747741" y="2417581"/>
            <a:ext cx="1095703" cy="2364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6445845" y="2454047"/>
            <a:ext cx="91046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1594027" y="2768538"/>
            <a:ext cx="1363717" cy="1196864"/>
          </a:xfrm>
          <a:prstGeom prst="straightConnector1">
            <a:avLst/>
          </a:prstGeom>
          <a:solidFill>
            <a:schemeClr val="bg1"/>
          </a:solidFill>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5" idx="2"/>
            <a:endCxn id="9" idx="1"/>
          </p:cNvCxnSpPr>
          <p:nvPr/>
        </p:nvCxnSpPr>
        <p:spPr>
          <a:xfrm>
            <a:off x="3515995" y="2745105"/>
            <a:ext cx="1590040" cy="114871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6" idx="2"/>
            <a:endCxn id="10" idx="1"/>
          </p:cNvCxnSpPr>
          <p:nvPr/>
        </p:nvCxnSpPr>
        <p:spPr>
          <a:xfrm>
            <a:off x="5735955" y="2751455"/>
            <a:ext cx="1320800" cy="107061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9765" y="4209839"/>
            <a:ext cx="8892481" cy="2603790"/>
          </a:xfrm>
          <a:prstGeom prst="rect">
            <a:avLst/>
          </a:prstGeom>
          <a:noFill/>
        </p:spPr>
        <p:txBody>
          <a:bodyPr wrap="square" rtlCol="0">
            <a:spAutoFit/>
          </a:bodyPr>
          <a:lstStyle/>
          <a:p>
            <a:pPr marL="471170" lvl="1" eaLnBrk="0" hangingPunct="0">
              <a:spcBef>
                <a:spcPct val="20000"/>
              </a:spcBef>
              <a:buClr>
                <a:schemeClr val="accent2"/>
              </a:buClr>
            </a:pPr>
            <a:r>
              <a:rPr lang="zh-CN" altLang="en-US" sz="2400" b="1" dirty="0">
                <a:latin typeface="+mn-lt"/>
                <a:ea typeface="+mn-ea"/>
              </a:rPr>
              <a:t>根据分支抽取规则，每个叶子节点形成一条用例，这就是一个流程（用例）</a:t>
            </a:r>
            <a:endParaRPr lang="en-US" altLang="zh-CN" sz="2400" b="1" dirty="0">
              <a:latin typeface="+mn-lt"/>
              <a:ea typeface="+mn-ea"/>
            </a:endParaRPr>
          </a:p>
          <a:p>
            <a:pPr marL="471170" lvl="1" eaLnBrk="0" hangingPunct="0">
              <a:spcBef>
                <a:spcPct val="20000"/>
              </a:spcBef>
              <a:buClr>
                <a:schemeClr val="accent2"/>
              </a:buClr>
            </a:pPr>
            <a:r>
              <a:rPr lang="en-US" altLang="zh-CN" sz="2400" b="1" dirty="0" smtClean="0">
                <a:latin typeface="+mn-lt"/>
                <a:ea typeface="+mn-ea"/>
              </a:rPr>
              <a:t>1.</a:t>
            </a:r>
            <a:r>
              <a:rPr lang="zh-CN" altLang="en-US" sz="2400" b="1" dirty="0" smtClean="0">
                <a:latin typeface="+mn-lt"/>
                <a:ea typeface="+mn-ea"/>
              </a:rPr>
              <a:t>预定</a:t>
            </a:r>
            <a:r>
              <a:rPr lang="en-US" altLang="zh-CN" sz="2400" b="1" dirty="0">
                <a:latin typeface="+mn-lt"/>
                <a:ea typeface="+mn-ea"/>
              </a:rPr>
              <a:t>-</a:t>
            </a:r>
            <a:r>
              <a:rPr lang="zh-CN" altLang="en-US" sz="2400" b="1" dirty="0">
                <a:latin typeface="+mn-lt"/>
                <a:ea typeface="+mn-ea"/>
              </a:rPr>
              <a:t>已取消</a:t>
            </a:r>
            <a:endParaRPr lang="en-US" altLang="zh-CN" sz="2400" b="1" dirty="0">
              <a:latin typeface="+mn-lt"/>
              <a:ea typeface="+mn-ea"/>
            </a:endParaRPr>
          </a:p>
          <a:p>
            <a:pPr marL="471170" lvl="1" eaLnBrk="0" hangingPunct="0">
              <a:spcBef>
                <a:spcPct val="20000"/>
              </a:spcBef>
              <a:buClr>
                <a:schemeClr val="accent2"/>
              </a:buClr>
            </a:pPr>
            <a:r>
              <a:rPr lang="en-US" altLang="zh-CN" sz="2400" b="1" dirty="0" smtClean="0">
                <a:latin typeface="+mn-lt"/>
                <a:ea typeface="+mn-ea"/>
              </a:rPr>
              <a:t>2.</a:t>
            </a:r>
            <a:r>
              <a:rPr lang="zh-CN" altLang="en-US" sz="2400" b="1" dirty="0" smtClean="0">
                <a:latin typeface="+mn-lt"/>
                <a:ea typeface="+mn-ea"/>
              </a:rPr>
              <a:t>预定</a:t>
            </a:r>
            <a:r>
              <a:rPr lang="en-US" altLang="zh-CN" sz="2400" b="1" dirty="0">
                <a:latin typeface="+mn-lt"/>
                <a:ea typeface="+mn-ea"/>
              </a:rPr>
              <a:t>-</a:t>
            </a:r>
            <a:r>
              <a:rPr lang="zh-CN" altLang="en-US" sz="2400" b="1" dirty="0">
                <a:latin typeface="+mn-lt"/>
                <a:ea typeface="+mn-ea"/>
              </a:rPr>
              <a:t>已支付</a:t>
            </a:r>
            <a:r>
              <a:rPr lang="en-US" altLang="zh-CN" sz="2400" b="1" dirty="0">
                <a:latin typeface="+mn-lt"/>
                <a:ea typeface="+mn-ea"/>
              </a:rPr>
              <a:t>-</a:t>
            </a:r>
            <a:r>
              <a:rPr lang="zh-CN" altLang="en-US" sz="2400" b="1" dirty="0">
                <a:latin typeface="+mn-lt"/>
                <a:ea typeface="+mn-ea"/>
              </a:rPr>
              <a:t>已出票</a:t>
            </a:r>
            <a:r>
              <a:rPr lang="en-US" altLang="zh-CN" sz="2400" b="1" dirty="0">
                <a:latin typeface="+mn-lt"/>
                <a:ea typeface="+mn-ea"/>
              </a:rPr>
              <a:t>-</a:t>
            </a:r>
            <a:r>
              <a:rPr lang="zh-CN" altLang="en-US" sz="2400" b="1" dirty="0">
                <a:latin typeface="+mn-lt"/>
                <a:ea typeface="+mn-ea"/>
              </a:rPr>
              <a:t>已使用</a:t>
            </a:r>
            <a:endParaRPr lang="en-US" altLang="zh-CN" sz="2400" b="1" dirty="0">
              <a:latin typeface="+mn-lt"/>
              <a:ea typeface="+mn-ea"/>
            </a:endParaRPr>
          </a:p>
          <a:p>
            <a:pPr marL="471170" lvl="1" eaLnBrk="0" hangingPunct="0">
              <a:spcBef>
                <a:spcPct val="20000"/>
              </a:spcBef>
              <a:buClr>
                <a:schemeClr val="accent2"/>
              </a:buClr>
            </a:pPr>
            <a:r>
              <a:rPr lang="en-US" altLang="zh-CN" sz="2400" b="1" dirty="0" smtClean="0">
                <a:latin typeface="+mn-lt"/>
                <a:ea typeface="+mn-ea"/>
              </a:rPr>
              <a:t>3.</a:t>
            </a:r>
            <a:r>
              <a:rPr lang="zh-CN" altLang="en-US" sz="2400" b="1" dirty="0" smtClean="0">
                <a:latin typeface="+mn-lt"/>
                <a:ea typeface="+mn-ea"/>
              </a:rPr>
              <a:t>预定</a:t>
            </a:r>
            <a:r>
              <a:rPr lang="en-US" altLang="zh-CN" sz="2400" b="1" dirty="0">
                <a:latin typeface="+mn-lt"/>
                <a:ea typeface="+mn-ea"/>
              </a:rPr>
              <a:t>-</a:t>
            </a:r>
            <a:r>
              <a:rPr lang="zh-CN" altLang="en-US" sz="2400" b="1" dirty="0">
                <a:latin typeface="+mn-lt"/>
                <a:ea typeface="+mn-ea"/>
              </a:rPr>
              <a:t>已支付</a:t>
            </a:r>
            <a:r>
              <a:rPr lang="en-US" altLang="zh-CN" sz="2400" b="1" dirty="0">
                <a:latin typeface="+mn-lt"/>
                <a:ea typeface="+mn-ea"/>
              </a:rPr>
              <a:t>-</a:t>
            </a:r>
            <a:r>
              <a:rPr lang="zh-CN" altLang="en-US" sz="2400" b="1" dirty="0">
                <a:latin typeface="+mn-lt"/>
                <a:ea typeface="+mn-ea"/>
              </a:rPr>
              <a:t>已取消</a:t>
            </a:r>
            <a:endParaRPr lang="en-US" altLang="zh-CN" sz="2400" b="1" dirty="0">
              <a:latin typeface="+mn-lt"/>
              <a:ea typeface="+mn-ea"/>
            </a:endParaRPr>
          </a:p>
          <a:p>
            <a:pPr marL="471170" lvl="1" eaLnBrk="0" hangingPunct="0">
              <a:spcBef>
                <a:spcPct val="20000"/>
              </a:spcBef>
              <a:buClr>
                <a:schemeClr val="accent2"/>
              </a:buClr>
            </a:pPr>
            <a:r>
              <a:rPr lang="en-US" altLang="zh-CN" sz="2400" b="1" dirty="0" smtClean="0">
                <a:latin typeface="+mn-lt"/>
                <a:ea typeface="+mn-ea"/>
              </a:rPr>
              <a:t>4.</a:t>
            </a:r>
            <a:r>
              <a:rPr lang="zh-CN" altLang="en-US" sz="2400" b="1" dirty="0" smtClean="0">
                <a:latin typeface="+mn-lt"/>
                <a:ea typeface="+mn-ea"/>
              </a:rPr>
              <a:t>预定</a:t>
            </a:r>
            <a:r>
              <a:rPr lang="en-US" altLang="zh-CN" sz="2400" b="1" dirty="0">
                <a:latin typeface="+mn-lt"/>
                <a:ea typeface="+mn-ea"/>
              </a:rPr>
              <a:t>-</a:t>
            </a:r>
            <a:r>
              <a:rPr lang="zh-CN" altLang="en-US" sz="2400" b="1" dirty="0">
                <a:latin typeface="+mn-lt"/>
                <a:ea typeface="+mn-ea"/>
              </a:rPr>
              <a:t>已支付</a:t>
            </a:r>
            <a:r>
              <a:rPr lang="en-US" altLang="zh-CN" sz="2400" b="1" dirty="0">
                <a:latin typeface="+mn-lt"/>
                <a:ea typeface="+mn-ea"/>
              </a:rPr>
              <a:t>-</a:t>
            </a:r>
            <a:r>
              <a:rPr lang="zh-CN" altLang="en-US" sz="2400" b="1" dirty="0">
                <a:latin typeface="+mn-lt"/>
                <a:ea typeface="+mn-ea"/>
              </a:rPr>
              <a:t>已出票</a:t>
            </a:r>
            <a:r>
              <a:rPr lang="en-US" altLang="zh-CN" sz="2400" b="1" dirty="0">
                <a:latin typeface="+mn-lt"/>
                <a:ea typeface="+mn-ea"/>
              </a:rPr>
              <a:t>-</a:t>
            </a:r>
            <a:r>
              <a:rPr lang="zh-CN" altLang="en-US" sz="2400" b="1" dirty="0">
                <a:latin typeface="+mn-lt"/>
                <a:ea typeface="+mn-ea"/>
              </a:rPr>
              <a:t>已取消</a:t>
            </a:r>
          </a:p>
        </p:txBody>
      </p:sp>
      <p:sp>
        <p:nvSpPr>
          <p:cNvPr id="24"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3.7 </a:t>
            </a:r>
            <a:r>
              <a:rPr lang="zh-CN" altLang="en-US" b="1" dirty="0" smtClean="0">
                <a:latin typeface="黑体" panose="02010609060101010101" pitchFamily="2" charset="-122"/>
                <a:ea typeface="黑体" panose="02010609060101010101" pitchFamily="2" charset="-122"/>
              </a:rPr>
              <a:t>状态迁移图</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
                                            <p:txEl>
                                              <p:pRg st="1" end="1"/>
                                            </p:txEl>
                                          </p:spTgt>
                                        </p:tgtEl>
                                        <p:attrNameLst>
                                          <p:attrName>style.visibility</p:attrName>
                                        </p:attrNameLst>
                                      </p:cBhvr>
                                      <p:to>
                                        <p:strVal val="visible"/>
                                      </p:to>
                                    </p:set>
                                    <p:anim calcmode="lin" valueType="num">
                                      <p:cBhvr additive="base">
                                        <p:cTn id="13"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6">
                                            <p:txEl>
                                              <p:pRg st="2" end="2"/>
                                            </p:txEl>
                                          </p:spTgt>
                                        </p:tgtEl>
                                        <p:attrNameLst>
                                          <p:attrName>style.visibility</p:attrName>
                                        </p:attrNameLst>
                                      </p:cBhvr>
                                      <p:to>
                                        <p:strVal val="visible"/>
                                      </p:to>
                                    </p:set>
                                    <p:anim calcmode="lin" valueType="num">
                                      <p:cBhvr additive="base">
                                        <p:cTn id="17"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6">
                                            <p:txEl>
                                              <p:pRg st="3" end="3"/>
                                            </p:txEl>
                                          </p:spTgt>
                                        </p:tgtEl>
                                        <p:attrNameLst>
                                          <p:attrName>style.visibility</p:attrName>
                                        </p:attrNameLst>
                                      </p:cBhvr>
                                      <p:to>
                                        <p:strVal val="visible"/>
                                      </p:to>
                                    </p:set>
                                    <p:anim calcmode="lin" valueType="num">
                                      <p:cBhvr additive="base">
                                        <p:cTn id="21"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6">
                                            <p:txEl>
                                              <p:pRg st="4" end="4"/>
                                            </p:txEl>
                                          </p:spTgt>
                                        </p:tgtEl>
                                        <p:attrNameLst>
                                          <p:attrName>style.visibility</p:attrName>
                                        </p:attrNameLst>
                                      </p:cBhvr>
                                      <p:to>
                                        <p:strVal val="visible"/>
                                      </p:to>
                                    </p:set>
                                    <p:anim calcmode="lin" valueType="num">
                                      <p:cBhvr additive="base">
                                        <p:cTn id="25"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9" y="1844824"/>
            <a:ext cx="8820471" cy="1618905"/>
          </a:xfrm>
          <a:prstGeom prst="rect">
            <a:avLst/>
          </a:prstGeom>
        </p:spPr>
        <p:txBody>
          <a:bodyPr wrap="square">
            <a:spAutoFit/>
          </a:bodyPr>
          <a:lstStyle/>
          <a:p>
            <a:pPr marL="469900" indent="-469900" eaLnBrk="0" hangingPunct="0">
              <a:spcBef>
                <a:spcPct val="20000"/>
              </a:spcBef>
              <a:buClr>
                <a:schemeClr val="accent2"/>
              </a:buClr>
              <a:buFont typeface="Wingdings" panose="05000000000000000000" pitchFamily="2" charset="2"/>
              <a:buChar char="o"/>
            </a:pPr>
            <a:r>
              <a:rPr lang="zh-CN" altLang="en-US" sz="3100" b="1" dirty="0" smtClean="0">
                <a:latin typeface="宋体" panose="02010600030101010101" pitchFamily="2" charset="-122"/>
                <a:cs typeface="+mj-cs"/>
              </a:rPr>
              <a:t>练习</a:t>
            </a:r>
            <a:r>
              <a:rPr lang="en-US" altLang="zh-CN" sz="3100" b="1" dirty="0" smtClean="0">
                <a:latin typeface="宋体" panose="02010600030101010101" pitchFamily="2" charset="-122"/>
                <a:cs typeface="+mj-cs"/>
              </a:rPr>
              <a:t>1</a:t>
            </a:r>
            <a:r>
              <a:rPr lang="zh-CN" altLang="en-US" sz="3100" b="1" dirty="0" smtClean="0">
                <a:latin typeface="宋体" panose="02010600030101010101" pitchFamily="2" charset="-122"/>
                <a:cs typeface="+mj-cs"/>
              </a:rPr>
              <a:t>：完成</a:t>
            </a:r>
            <a:r>
              <a:rPr lang="zh-CN" altLang="en-US" sz="3100" b="1" dirty="0">
                <a:latin typeface="宋体" panose="02010600030101010101" pitchFamily="2" charset="-122"/>
                <a:cs typeface="+mj-cs"/>
              </a:rPr>
              <a:t>栈程序的用例</a:t>
            </a:r>
            <a:r>
              <a:rPr lang="zh-CN" altLang="en-US" sz="3100" b="1" dirty="0" smtClean="0">
                <a:latin typeface="宋体" panose="02010600030101010101" pitchFamily="2" charset="-122"/>
                <a:cs typeface="+mj-cs"/>
              </a:rPr>
              <a:t>设计</a:t>
            </a:r>
            <a:endParaRPr lang="en-US" altLang="zh-CN" sz="3100" b="1" dirty="0" smtClean="0">
              <a:latin typeface="宋体" panose="02010600030101010101" pitchFamily="2" charset="-122"/>
              <a:cs typeface="+mj-cs"/>
            </a:endParaRPr>
          </a:p>
          <a:p>
            <a:pPr marL="469900" indent="-469900" eaLnBrk="0" hangingPunct="0">
              <a:spcBef>
                <a:spcPct val="20000"/>
              </a:spcBef>
              <a:buClr>
                <a:schemeClr val="accent2"/>
              </a:buClr>
              <a:buFont typeface="Wingdings" panose="05000000000000000000" pitchFamily="2" charset="2"/>
              <a:buChar char="o"/>
            </a:pPr>
            <a:r>
              <a:rPr lang="zh-CN" altLang="en-US" sz="3100" b="1" dirty="0" smtClean="0">
                <a:latin typeface="宋体" panose="02010600030101010101" pitchFamily="2" charset="-122"/>
                <a:cs typeface="+mj-cs"/>
              </a:rPr>
              <a:t>练习</a:t>
            </a:r>
            <a:r>
              <a:rPr lang="en-US" altLang="zh-CN" sz="3100" b="1" dirty="0" smtClean="0">
                <a:latin typeface="宋体" panose="02010600030101010101" pitchFamily="2" charset="-122"/>
                <a:cs typeface="+mj-cs"/>
              </a:rPr>
              <a:t>2</a:t>
            </a:r>
            <a:r>
              <a:rPr lang="zh-CN" altLang="en-US" sz="3100" b="1" dirty="0" smtClean="0">
                <a:latin typeface="宋体" panose="02010600030101010101" pitchFamily="2" charset="-122"/>
                <a:cs typeface="+mj-cs"/>
              </a:rPr>
              <a:t>：完成</a:t>
            </a:r>
            <a:r>
              <a:rPr lang="en-US" altLang="zh-CN" sz="3100" b="1" dirty="0" err="1" smtClean="0">
                <a:latin typeface="宋体" panose="02010600030101010101" pitchFamily="2" charset="-122"/>
                <a:cs typeface="+mj-cs"/>
              </a:rPr>
              <a:t>QQ</a:t>
            </a:r>
            <a:r>
              <a:rPr lang="zh-CN" altLang="en-US" sz="3100" b="1" dirty="0" smtClean="0">
                <a:latin typeface="宋体" panose="02010600030101010101" pitchFamily="2" charset="-122"/>
                <a:cs typeface="+mj-cs"/>
              </a:rPr>
              <a:t>登录界面，各种设置进行状态图的用例设计</a:t>
            </a:r>
            <a:endParaRPr lang="zh-CN" altLang="en-US" sz="3100" b="1" dirty="0">
              <a:latin typeface="宋体" panose="02010600030101010101" pitchFamily="2" charset="-122"/>
              <a:cs typeface="+mj-cs"/>
            </a:endParaRPr>
          </a:p>
        </p:txBody>
      </p:sp>
      <p:sp>
        <p:nvSpPr>
          <p:cNvPr id="5"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3.7 </a:t>
            </a:r>
            <a:r>
              <a:rPr lang="zh-CN" altLang="en-US" b="1" dirty="0" smtClean="0">
                <a:latin typeface="黑体" panose="02010609060101010101" pitchFamily="2" charset="-122"/>
                <a:ea typeface="黑体" panose="02010609060101010101" pitchFamily="2" charset="-122"/>
              </a:rPr>
              <a:t>状态迁移图</a:t>
            </a:r>
            <a:r>
              <a:rPr lang="en-US" altLang="zh-CN" b="1" dirty="0" smtClean="0">
                <a:latin typeface="黑体" panose="02010609060101010101" pitchFamily="2" charset="-122"/>
                <a:ea typeface="黑体" panose="02010609060101010101" pitchFamily="2" charset="-122"/>
              </a:rPr>
              <a:t>-</a:t>
            </a:r>
            <a:r>
              <a:rPr lang="zh-CN" altLang="en-US" b="1" dirty="0" smtClean="0">
                <a:latin typeface="黑体" panose="02010609060101010101" pitchFamily="2" charset="-122"/>
                <a:ea typeface="黑体" panose="02010609060101010101" pitchFamily="2" charset="-122"/>
              </a:rPr>
              <a:t>练习</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956172"/>
            <a:ext cx="5760640" cy="5614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9772514"/>
      </p:ext>
    </p:extLst>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11505" y="1658620"/>
            <a:ext cx="7972425" cy="5060315"/>
          </a:xfrm>
        </p:spPr>
        <p:txBody>
          <a:bodyPr>
            <a:normAutofit/>
          </a:bodyPr>
          <a:lstStyle/>
          <a:p>
            <a:r>
              <a:rPr lang="zh-CN" altLang="en-US" sz="3100" b="1" kern="1200" noProof="0" dirty="0" smtClean="0">
                <a:ln>
                  <a:noFill/>
                </a:ln>
                <a:effectLst/>
                <a:uLnTx/>
                <a:uFillTx/>
                <a:latin typeface="宋体" panose="02010600030101010101" pitchFamily="2" charset="-122"/>
                <a:ea typeface="宋体" panose="02010600030101010101" pitchFamily="2" charset="-122"/>
                <a:cs typeface="+mj-cs"/>
                <a:sym typeface="+mn-ea"/>
              </a:rPr>
              <a:t>练习</a:t>
            </a:r>
            <a:r>
              <a:rPr lang="en-US" altLang="zh-CN" sz="3100" b="1" kern="1200" noProof="0" dirty="0" smtClean="0">
                <a:ln>
                  <a:noFill/>
                </a:ln>
                <a:effectLst/>
                <a:uLnTx/>
                <a:uFillTx/>
                <a:latin typeface="宋体" panose="02010600030101010101" pitchFamily="2" charset="-122"/>
                <a:ea typeface="宋体" panose="02010600030101010101" pitchFamily="2" charset="-122"/>
                <a:cs typeface="+mj-cs"/>
                <a:sym typeface="+mn-ea"/>
              </a:rPr>
              <a:t>3</a:t>
            </a:r>
            <a:r>
              <a:rPr lang="zh-CN" altLang="en-US" sz="3100" b="1" kern="1200" noProof="0" dirty="0" smtClean="0">
                <a:ln>
                  <a:noFill/>
                </a:ln>
                <a:effectLst/>
                <a:uLnTx/>
                <a:uFillTx/>
                <a:latin typeface="宋体" panose="02010600030101010101" pitchFamily="2" charset="-122"/>
                <a:ea typeface="宋体" panose="02010600030101010101" pitchFamily="2" charset="-122"/>
                <a:cs typeface="+mj-cs"/>
                <a:sym typeface="+mn-ea"/>
              </a:rPr>
              <a:t>：根据如下图播放器提供的功能进行状态图用例设计</a:t>
            </a:r>
            <a:r>
              <a:rPr lang="zh-CN" altLang="en-US" sz="3100" b="1" kern="1200" noProof="0" dirty="0" smtClean="0">
                <a:ln>
                  <a:noFill/>
                </a:ln>
                <a:solidFill>
                  <a:srgbClr val="FF0000"/>
                </a:solidFill>
                <a:effectLst/>
                <a:uLnTx/>
                <a:uFillTx/>
                <a:latin typeface="宋体" panose="02010600030101010101" pitchFamily="2" charset="-122"/>
                <a:ea typeface="宋体" panose="02010600030101010101" pitchFamily="2" charset="-122"/>
                <a:cs typeface="+mj-cs"/>
                <a:sym typeface="+mn-ea"/>
              </a:rPr>
              <a:t>（纸质提交）</a:t>
            </a:r>
            <a:endParaRPr kumimoji="0" lang="zh-CN" altLang="en-US" sz="31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j-cs"/>
              <a:sym typeface="+mn-ea"/>
            </a:endParaRPr>
          </a:p>
          <a:p>
            <a:endParaRPr lang="en-US" altLang="zh-CN" dirty="0" smtClean="0"/>
          </a:p>
          <a:p>
            <a:pPr lvl="1"/>
            <a:endParaRPr lang="en-US" altLang="zh-CN" dirty="0" smtClean="0"/>
          </a:p>
        </p:txBody>
      </p:sp>
      <p:sp>
        <p:nvSpPr>
          <p:cNvPr id="5"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3.7 </a:t>
            </a:r>
            <a:r>
              <a:rPr lang="zh-CN" altLang="en-US" b="1" dirty="0" smtClean="0">
                <a:latin typeface="黑体" panose="02010609060101010101" pitchFamily="2" charset="-122"/>
                <a:ea typeface="黑体" panose="02010609060101010101" pitchFamily="2" charset="-122"/>
              </a:rPr>
              <a:t>状态迁移图</a:t>
            </a:r>
          </a:p>
        </p:txBody>
      </p:sp>
      <p:sp>
        <p:nvSpPr>
          <p:cNvPr id="4" name="内容占位符 2"/>
          <p:cNvSpPr>
            <a:spLocks noGrp="1"/>
          </p:cNvSpPr>
          <p:nvPr/>
        </p:nvSpPr>
        <p:spPr>
          <a:xfrm>
            <a:off x="944880" y="3242945"/>
            <a:ext cx="3391535" cy="30365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dirty="0" smtClean="0">
                <a:latin typeface="宋体" panose="02010600030101010101" pitchFamily="2" charset="-122"/>
                <a:ea typeface="宋体" panose="02010600030101010101" pitchFamily="2" charset="-122"/>
              </a:rPr>
              <a:t>播放</a:t>
            </a:r>
            <a:endParaRPr lang="en-US" altLang="zh-CN" dirty="0" smtClean="0">
              <a:latin typeface="宋体" panose="02010600030101010101" pitchFamily="2" charset="-122"/>
              <a:ea typeface="宋体" panose="02010600030101010101" pitchFamily="2" charset="-122"/>
            </a:endParaRPr>
          </a:p>
          <a:p>
            <a:pPr>
              <a:lnSpc>
                <a:spcPct val="100000"/>
              </a:lnSpc>
            </a:pPr>
            <a:r>
              <a:rPr lang="zh-CN" altLang="en-US" dirty="0">
                <a:latin typeface="宋体" panose="02010600030101010101" pitchFamily="2" charset="-122"/>
                <a:ea typeface="宋体" panose="02010600030101010101" pitchFamily="2" charset="-122"/>
              </a:rPr>
              <a:t>加速</a:t>
            </a:r>
            <a:endParaRPr lang="en-US" altLang="zh-CN" dirty="0" smtClean="0">
              <a:latin typeface="宋体" panose="02010600030101010101" pitchFamily="2" charset="-122"/>
              <a:ea typeface="宋体" panose="02010600030101010101" pitchFamily="2" charset="-122"/>
            </a:endParaRPr>
          </a:p>
          <a:p>
            <a:pPr>
              <a:lnSpc>
                <a:spcPct val="100000"/>
              </a:lnSpc>
            </a:pPr>
            <a:r>
              <a:rPr lang="zh-CN" altLang="en-US" dirty="0">
                <a:latin typeface="宋体" panose="02010600030101010101" pitchFamily="2" charset="-122"/>
                <a:ea typeface="宋体" panose="02010600030101010101" pitchFamily="2" charset="-122"/>
              </a:rPr>
              <a:t>减速</a:t>
            </a:r>
            <a:endParaRPr lang="en-US" altLang="zh-CN" dirty="0" smtClean="0">
              <a:latin typeface="宋体" panose="02010600030101010101" pitchFamily="2" charset="-122"/>
              <a:ea typeface="宋体" panose="02010600030101010101" pitchFamily="2" charset="-122"/>
            </a:endParaRPr>
          </a:p>
          <a:p>
            <a:pPr>
              <a:lnSpc>
                <a:spcPct val="100000"/>
              </a:lnSpc>
            </a:pPr>
            <a:r>
              <a:rPr lang="zh-CN" altLang="en-US" dirty="0" smtClean="0">
                <a:latin typeface="宋体" panose="02010600030101010101" pitchFamily="2" charset="-122"/>
                <a:ea typeface="宋体" panose="02010600030101010101" pitchFamily="2" charset="-122"/>
              </a:rPr>
              <a:t>暂停</a:t>
            </a:r>
            <a:endParaRPr lang="en-US" altLang="zh-CN" dirty="0" smtClean="0">
              <a:latin typeface="宋体" panose="02010600030101010101" pitchFamily="2" charset="-122"/>
              <a:ea typeface="宋体" panose="02010600030101010101" pitchFamily="2" charset="-122"/>
            </a:endParaRPr>
          </a:p>
          <a:p>
            <a:pPr>
              <a:lnSpc>
                <a:spcPct val="100000"/>
              </a:lnSpc>
            </a:pPr>
            <a:r>
              <a:rPr lang="zh-CN" altLang="en-US" dirty="0" smtClean="0">
                <a:latin typeface="宋体" panose="02010600030101010101" pitchFamily="2" charset="-122"/>
                <a:ea typeface="宋体" panose="02010600030101010101" pitchFamily="2" charset="-122"/>
              </a:rPr>
              <a:t>停止</a:t>
            </a:r>
            <a:endParaRPr lang="en-US" altLang="zh-CN" dirty="0" smtClean="0">
              <a:latin typeface="宋体" panose="02010600030101010101" pitchFamily="2" charset="-122"/>
              <a:ea typeface="宋体" panose="02010600030101010101" pitchFamily="2" charset="-122"/>
            </a:endParaRPr>
          </a:p>
          <a:p>
            <a:pPr>
              <a:lnSpc>
                <a:spcPct val="100000"/>
              </a:lnSpc>
            </a:pPr>
            <a:r>
              <a:rPr lang="zh-CN" altLang="en-US" dirty="0" smtClean="0">
                <a:latin typeface="宋体" panose="02010600030101010101" pitchFamily="2" charset="-122"/>
                <a:ea typeface="宋体" panose="02010600030101010101" pitchFamily="2" charset="-122"/>
              </a:rPr>
              <a:t>退出等功能</a:t>
            </a:r>
            <a:endParaRPr lang="zh-CN" altLang="en-US" dirty="0">
              <a:latin typeface="宋体" panose="02010600030101010101" pitchFamily="2" charset="-122"/>
              <a:ea typeface="宋体" panose="02010600030101010101" pitchFamily="2"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780928"/>
            <a:ext cx="5966813"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996771" y="1299950"/>
            <a:ext cx="7394971" cy="637675"/>
          </a:xfrm>
          <a:prstGeom prst="rect">
            <a:avLst/>
          </a:prstGeom>
          <a:noFill/>
        </p:spPr>
        <p:txBody>
          <a:bodyPr wrap="square" rtlCol="0">
            <a:spAutoFit/>
          </a:bodyPr>
          <a:lstStyle/>
          <a:p>
            <a:pPr marL="57150" lvl="1">
              <a:lnSpc>
                <a:spcPct val="150000"/>
              </a:lnSpc>
              <a:buClr>
                <a:srgbClr val="C00000"/>
              </a:buClr>
            </a:pPr>
            <a:r>
              <a:rPr lang="en-US" altLang="zh-CN" sz="2800" b="1" dirty="0" smtClean="0">
                <a:solidFill>
                  <a:srgbClr val="5F5E5C"/>
                </a:solidFill>
                <a:latin typeface="楷体" panose="02010609060101010101" pitchFamily="49" charset="-122"/>
                <a:ea typeface="楷体" panose="02010609060101010101" pitchFamily="49" charset="-122"/>
              </a:rPr>
              <a:t>     </a:t>
            </a:r>
          </a:p>
        </p:txBody>
      </p:sp>
      <p:sp>
        <p:nvSpPr>
          <p:cNvPr id="2" name="矩形 1"/>
          <p:cNvSpPr/>
          <p:nvPr/>
        </p:nvSpPr>
        <p:spPr>
          <a:xfrm>
            <a:off x="611560" y="1629306"/>
            <a:ext cx="7344816" cy="4545965"/>
          </a:xfrm>
          <a:prstGeom prst="rect">
            <a:avLst/>
          </a:prstGeom>
        </p:spPr>
        <p:txBody>
          <a:bodyPr wrap="square">
            <a:spAutoFit/>
          </a:bodyPr>
          <a:lstStyle/>
          <a:p>
            <a:pPr marL="469900" lvl="1" indent="-469900" eaLnBrk="0" hangingPunct="0">
              <a:lnSpc>
                <a:spcPct val="150000"/>
              </a:lnSpc>
              <a:spcBef>
                <a:spcPct val="20000"/>
              </a:spcBef>
              <a:buClr>
                <a:schemeClr val="accent2"/>
              </a:buClr>
              <a:buFont typeface="Wingdings" panose="05000000000000000000" pitchFamily="2" charset="2"/>
              <a:buChar char="o"/>
            </a:pPr>
            <a:r>
              <a:rPr lang="zh-CN" altLang="en-US" sz="3100" b="1" dirty="0">
                <a:latin typeface="+mn-lt"/>
                <a:ea typeface="+mn-ea"/>
              </a:rPr>
              <a:t>什么是状态迁移图法设计测试用例</a:t>
            </a:r>
            <a:endParaRPr lang="en-US" altLang="zh-CN" sz="3100" b="1" dirty="0">
              <a:latin typeface="+mn-lt"/>
              <a:ea typeface="+mn-ea"/>
            </a:endParaRPr>
          </a:p>
          <a:p>
            <a:pPr marL="469900" lvl="1" indent="-469900" eaLnBrk="0" hangingPunct="0">
              <a:lnSpc>
                <a:spcPct val="150000"/>
              </a:lnSpc>
              <a:spcBef>
                <a:spcPct val="20000"/>
              </a:spcBef>
              <a:buClr>
                <a:schemeClr val="accent2"/>
              </a:buClr>
              <a:buFont typeface="Wingdings" panose="05000000000000000000" pitchFamily="2" charset="2"/>
              <a:buChar char="o"/>
            </a:pPr>
            <a:r>
              <a:rPr lang="zh-CN" altLang="en-US" sz="3100" b="1" dirty="0">
                <a:latin typeface="+mn-lt"/>
                <a:ea typeface="+mn-ea"/>
              </a:rPr>
              <a:t>怎样使用状态迁移图法设计</a:t>
            </a:r>
            <a:r>
              <a:rPr lang="zh-CN" altLang="en-US" sz="3100" b="1" dirty="0" smtClean="0">
                <a:latin typeface="+mn-lt"/>
                <a:ea typeface="+mn-ea"/>
              </a:rPr>
              <a:t>测试用例</a:t>
            </a:r>
            <a:endParaRPr lang="en-US" altLang="zh-CN" sz="3100" b="1" dirty="0">
              <a:latin typeface="+mn-lt"/>
              <a:ea typeface="+mn-ea"/>
            </a:endParaRPr>
          </a:p>
          <a:p>
            <a:pPr marL="908050" lvl="1" indent="-436880" eaLnBrk="0" hangingPunct="0">
              <a:lnSpc>
                <a:spcPct val="150000"/>
              </a:lnSpc>
              <a:spcBef>
                <a:spcPct val="20000"/>
              </a:spcBef>
              <a:buClr>
                <a:schemeClr val="accent2"/>
              </a:buClr>
              <a:buFont typeface="Wingdings" panose="05000000000000000000" pitchFamily="2" charset="2"/>
              <a:buChar char="n"/>
            </a:pPr>
            <a:r>
              <a:rPr lang="zh-CN" altLang="en-US" sz="2700" b="1" dirty="0">
                <a:latin typeface="+mn-lt"/>
                <a:ea typeface="+mn-ea"/>
              </a:rPr>
              <a:t>分析需求并画出状态转换图</a:t>
            </a:r>
            <a:endParaRPr lang="en-US" altLang="zh-CN" sz="2700" b="1" dirty="0">
              <a:latin typeface="+mn-lt"/>
              <a:ea typeface="+mn-ea"/>
            </a:endParaRPr>
          </a:p>
          <a:p>
            <a:pPr marL="908050" lvl="1" indent="-436880" eaLnBrk="0" hangingPunct="0">
              <a:lnSpc>
                <a:spcPct val="150000"/>
              </a:lnSpc>
              <a:spcBef>
                <a:spcPct val="20000"/>
              </a:spcBef>
              <a:buClr>
                <a:schemeClr val="accent2"/>
              </a:buClr>
              <a:buFont typeface="Wingdings" panose="05000000000000000000" pitchFamily="2" charset="2"/>
              <a:buChar char="n"/>
            </a:pPr>
            <a:r>
              <a:rPr lang="zh-CN" altLang="en-US" sz="2700" b="1" dirty="0" smtClean="0">
                <a:latin typeface="+mn-lt"/>
                <a:ea typeface="+mn-ea"/>
              </a:rPr>
              <a:t>状态</a:t>
            </a:r>
            <a:r>
              <a:rPr lang="zh-CN" altLang="en-US" sz="2700" b="1" dirty="0">
                <a:latin typeface="+mn-lt"/>
                <a:ea typeface="+mn-ea"/>
              </a:rPr>
              <a:t>转换图转成状态转换树</a:t>
            </a:r>
            <a:endParaRPr lang="en-US" altLang="zh-CN" sz="2700" b="1" dirty="0">
              <a:latin typeface="+mn-lt"/>
              <a:ea typeface="+mn-ea"/>
            </a:endParaRPr>
          </a:p>
          <a:p>
            <a:pPr marL="908050" lvl="1" indent="-436880" eaLnBrk="0" hangingPunct="0">
              <a:lnSpc>
                <a:spcPct val="150000"/>
              </a:lnSpc>
              <a:spcBef>
                <a:spcPct val="20000"/>
              </a:spcBef>
              <a:buClr>
                <a:schemeClr val="accent2"/>
              </a:buClr>
              <a:buFont typeface="Wingdings" panose="05000000000000000000" pitchFamily="2" charset="2"/>
              <a:buChar char="n"/>
            </a:pPr>
            <a:r>
              <a:rPr lang="zh-CN" altLang="en-US" sz="2700" b="1" dirty="0" smtClean="0">
                <a:latin typeface="+mn-lt"/>
                <a:ea typeface="+mn-ea"/>
              </a:rPr>
              <a:t>根据</a:t>
            </a:r>
            <a:r>
              <a:rPr lang="zh-CN" altLang="en-US" sz="2700" b="1" dirty="0">
                <a:latin typeface="+mn-lt"/>
                <a:ea typeface="+mn-ea"/>
              </a:rPr>
              <a:t>状态转换树设计测试用例</a:t>
            </a:r>
            <a:endParaRPr lang="en-US" altLang="zh-CN" sz="2700" b="1" dirty="0">
              <a:latin typeface="+mn-lt"/>
              <a:ea typeface="+mn-ea"/>
            </a:endParaRPr>
          </a:p>
          <a:p>
            <a:pPr marL="469900" lvl="1" indent="-469900" eaLnBrk="0" hangingPunct="0">
              <a:lnSpc>
                <a:spcPct val="150000"/>
              </a:lnSpc>
              <a:spcBef>
                <a:spcPct val="20000"/>
              </a:spcBef>
              <a:buClr>
                <a:schemeClr val="accent2"/>
              </a:buClr>
              <a:buFont typeface="Wingdings" panose="05000000000000000000" pitchFamily="2" charset="2"/>
              <a:buChar char="o"/>
            </a:pPr>
            <a:r>
              <a:rPr lang="zh-CN" altLang="en-US" sz="3100" b="1" dirty="0">
                <a:latin typeface="+mn-lt"/>
                <a:ea typeface="+mn-ea"/>
              </a:rPr>
              <a:t>使用场合：多状态的测试场景</a:t>
            </a:r>
            <a:endParaRPr lang="en-US" altLang="zh-CN" sz="3100" b="1" dirty="0">
              <a:latin typeface="+mn-lt"/>
              <a:ea typeface="+mn-ea"/>
            </a:endParaRPr>
          </a:p>
        </p:txBody>
      </p:sp>
      <p:sp>
        <p:nvSpPr>
          <p:cNvPr id="6"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3.7 </a:t>
            </a:r>
            <a:r>
              <a:rPr lang="zh-CN" altLang="en-US" b="1" dirty="0" smtClean="0">
                <a:latin typeface="黑体" panose="02010609060101010101" pitchFamily="2" charset="-122"/>
                <a:ea typeface="黑体" panose="02010609060101010101" pitchFamily="2" charset="-122"/>
              </a:rPr>
              <a:t>状态迁移图</a:t>
            </a:r>
            <a:r>
              <a:rPr lang="en-US" altLang="zh-CN" b="1" dirty="0" smtClean="0">
                <a:latin typeface="黑体" panose="02010609060101010101" pitchFamily="2" charset="-122"/>
                <a:ea typeface="黑体" panose="02010609060101010101" pitchFamily="2" charset="-122"/>
              </a:rPr>
              <a:t>-</a:t>
            </a:r>
            <a:r>
              <a:rPr lang="zh-CN" altLang="en-US" b="1" dirty="0" smtClean="0">
                <a:latin typeface="黑体" panose="02010609060101010101" pitchFamily="2" charset="-122"/>
                <a:ea typeface="黑体" panose="02010609060101010101" pitchFamily="2" charset="-122"/>
              </a:rPr>
              <a:t>总结</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p:cNvSpPr>
            <a:spLocks noGrp="1"/>
          </p:cNvSpPr>
          <p:nvPr>
            <p:ph type="title"/>
          </p:nvPr>
        </p:nvSpPr>
        <p:spPr>
          <a:xfrm>
            <a:off x="539552" y="2854707"/>
            <a:ext cx="8001000" cy="1216025"/>
          </a:xfrm>
        </p:spPr>
        <p:txBody>
          <a:bodyPr/>
          <a:lstStyle/>
          <a:p>
            <a:pPr algn="ctr"/>
            <a:r>
              <a:rPr lang="zh-CN" altLang="en-US" b="1" dirty="0" smtClean="0">
                <a:latin typeface="黑体" panose="02010609060101010101" pitchFamily="2" charset="-122"/>
                <a:ea typeface="黑体" panose="02010609060101010101" pitchFamily="2" charset="-122"/>
              </a:rPr>
              <a:t>谢 谢</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b="1" dirty="0" smtClean="0">
                <a:latin typeface="黑体" panose="02010609060101010101" pitchFamily="2" charset="-122"/>
                <a:ea typeface="黑体" panose="02010609060101010101" pitchFamily="2" charset="-122"/>
              </a:rPr>
              <a:t>第</a:t>
            </a:r>
            <a:r>
              <a:rPr lang="en-US" altLang="zh-CN" b="1" dirty="0" smtClean="0">
                <a:latin typeface="黑体" panose="02010609060101010101" pitchFamily="2" charset="-122"/>
                <a:ea typeface="黑体" panose="02010609060101010101" pitchFamily="2" charset="-122"/>
              </a:rPr>
              <a:t>3</a:t>
            </a:r>
            <a:r>
              <a:rPr lang="zh-CN" altLang="en-US" b="1" dirty="0" smtClean="0">
                <a:latin typeface="黑体" panose="02010609060101010101" pitchFamily="2" charset="-122"/>
                <a:ea typeface="黑体" panose="02010609060101010101" pitchFamily="2" charset="-122"/>
              </a:rPr>
              <a:t>章  黑盒测试技术</a:t>
            </a:r>
          </a:p>
        </p:txBody>
      </p:sp>
      <p:sp>
        <p:nvSpPr>
          <p:cNvPr id="4100" name="Rectangle 3"/>
          <p:cNvSpPr>
            <a:spLocks noGrp="1" noChangeArrowheads="1"/>
          </p:cNvSpPr>
          <p:nvPr>
            <p:ph type="body" idx="1"/>
          </p:nvPr>
        </p:nvSpPr>
        <p:spPr/>
        <p:txBody>
          <a:bodyPr/>
          <a:lstStyle/>
          <a:p>
            <a:pPr eaLnBrk="1" hangingPunct="1"/>
            <a:r>
              <a:rPr lang="zh-CN" altLang="en-US" sz="3400" b="1" dirty="0"/>
              <a:t>本章重点</a:t>
            </a:r>
          </a:p>
          <a:p>
            <a:pPr lvl="1" eaLnBrk="1" hangingPunct="1">
              <a:lnSpc>
                <a:spcPct val="150000"/>
              </a:lnSpc>
              <a:defRPr/>
            </a:pPr>
            <a:r>
              <a:rPr lang="zh-CN" altLang="en-US" sz="2800" b="1" dirty="0">
                <a:solidFill>
                  <a:schemeClr val="tx1">
                    <a:lumMod val="95000"/>
                    <a:lumOff val="5000"/>
                  </a:schemeClr>
                </a:solidFill>
                <a:latin typeface="+mn-ea"/>
              </a:rPr>
              <a:t>什么是状态迁移图法</a:t>
            </a:r>
            <a:endParaRPr lang="en-US" altLang="zh-CN" sz="2800" b="1" dirty="0">
              <a:solidFill>
                <a:schemeClr val="tx1">
                  <a:lumMod val="95000"/>
                  <a:lumOff val="5000"/>
                </a:schemeClr>
              </a:solidFill>
              <a:latin typeface="+mn-ea"/>
            </a:endParaRPr>
          </a:p>
          <a:p>
            <a:pPr lvl="1" eaLnBrk="1" hangingPunct="1">
              <a:lnSpc>
                <a:spcPct val="150000"/>
              </a:lnSpc>
              <a:defRPr/>
            </a:pPr>
            <a:r>
              <a:rPr lang="en-US" altLang="zh-CN" sz="2800" b="1" dirty="0">
                <a:solidFill>
                  <a:schemeClr val="tx1">
                    <a:lumMod val="95000"/>
                    <a:lumOff val="5000"/>
                  </a:schemeClr>
                </a:solidFill>
                <a:latin typeface="+mn-ea"/>
              </a:rPr>
              <a:t>	</a:t>
            </a:r>
            <a:r>
              <a:rPr lang="zh-CN" altLang="en-US" sz="2800" b="1" dirty="0" smtClean="0">
                <a:solidFill>
                  <a:schemeClr val="tx1">
                    <a:lumMod val="95000"/>
                    <a:lumOff val="5000"/>
                  </a:schemeClr>
                </a:solidFill>
                <a:latin typeface="+mn-ea"/>
              </a:rPr>
              <a:t>状态</a:t>
            </a:r>
            <a:r>
              <a:rPr lang="zh-CN" altLang="en-US" sz="2800" b="1" dirty="0">
                <a:solidFill>
                  <a:schemeClr val="tx1">
                    <a:lumMod val="95000"/>
                    <a:lumOff val="5000"/>
                  </a:schemeClr>
                </a:solidFill>
                <a:latin typeface="+mn-ea"/>
              </a:rPr>
              <a:t>转换</a:t>
            </a:r>
            <a:r>
              <a:rPr lang="zh-CN" altLang="en-US" sz="2800" b="1" dirty="0" smtClean="0">
                <a:solidFill>
                  <a:schemeClr val="tx1">
                    <a:lumMod val="95000"/>
                    <a:lumOff val="5000"/>
                  </a:schemeClr>
                </a:solidFill>
                <a:latin typeface="+mn-ea"/>
              </a:rPr>
              <a:t>图设计</a:t>
            </a:r>
            <a:r>
              <a:rPr lang="zh-CN" altLang="en-US" sz="2800" b="1" dirty="0">
                <a:solidFill>
                  <a:schemeClr val="tx1">
                    <a:lumMod val="95000"/>
                    <a:lumOff val="5000"/>
                  </a:schemeClr>
                </a:solidFill>
                <a:latin typeface="+mn-ea"/>
              </a:rPr>
              <a:t>测试用例的步骤</a:t>
            </a:r>
            <a:endParaRPr lang="en-US" altLang="zh-CN" sz="2800" b="1" dirty="0">
              <a:solidFill>
                <a:schemeClr val="tx1">
                  <a:lumMod val="95000"/>
                  <a:lumOff val="5000"/>
                </a:schemeClr>
              </a:solidFill>
              <a:latin typeface="+mn-ea"/>
            </a:endParaRPr>
          </a:p>
          <a:p>
            <a:pPr lvl="1" eaLnBrk="1" hangingPunct="1">
              <a:lnSpc>
                <a:spcPct val="150000"/>
              </a:lnSpc>
              <a:defRPr/>
            </a:pPr>
            <a:endParaRPr lang="en-US" altLang="zh-CN" sz="2800" b="1" dirty="0">
              <a:solidFill>
                <a:schemeClr val="tx1">
                  <a:lumMod val="95000"/>
                  <a:lumOff val="5000"/>
                </a:schemeClr>
              </a:solidFill>
              <a:latin typeface="+mn-ea"/>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302260" y="1730375"/>
            <a:ext cx="8374196" cy="4890770"/>
          </a:xfrm>
        </p:spPr>
        <p:txBody>
          <a:bodyPr/>
          <a:lstStyle/>
          <a:p>
            <a:r>
              <a:rPr lang="zh-CN" altLang="en-US" sz="3100" b="1" dirty="0"/>
              <a:t>定义：</a:t>
            </a:r>
            <a:endParaRPr lang="en-US" altLang="zh-CN" sz="3100" b="1" dirty="0"/>
          </a:p>
          <a:p>
            <a:pPr lvl="1"/>
            <a:r>
              <a:rPr lang="zh-CN" altLang="en-US" sz="2400" b="1" dirty="0"/>
              <a:t>是一种基于</a:t>
            </a:r>
            <a:r>
              <a:rPr lang="zh-CN" altLang="en-US" sz="2400" b="1" dirty="0" smtClean="0"/>
              <a:t>产品规格分析</a:t>
            </a:r>
            <a:r>
              <a:rPr lang="zh-CN" altLang="en-US" sz="2400" b="1" dirty="0"/>
              <a:t>，对系统的每个</a:t>
            </a:r>
            <a:r>
              <a:rPr lang="zh-CN" altLang="en-US" sz="2400" b="1" dirty="0">
                <a:solidFill>
                  <a:srgbClr val="FF0000"/>
                </a:solidFill>
              </a:rPr>
              <a:t>状态及与状态相关的函数</a:t>
            </a:r>
            <a:r>
              <a:rPr lang="zh-CN" altLang="en-US" sz="2400" b="1" dirty="0"/>
              <a:t>进行测试，通过不同的状态验证程序的逻辑</a:t>
            </a:r>
            <a:r>
              <a:rPr lang="zh-CN" altLang="en-US" sz="2400" b="1" dirty="0" smtClean="0"/>
              <a:t>流程。</a:t>
            </a:r>
            <a:endParaRPr lang="en-US" altLang="zh-CN" sz="2400" b="1" dirty="0" smtClean="0"/>
          </a:p>
          <a:p>
            <a:pPr lvl="1"/>
            <a:r>
              <a:rPr lang="zh-CN" altLang="en-US" sz="2400" b="1" dirty="0" smtClean="0"/>
              <a:t>很多情况下，测试对象的输出和行为方式不仅受当前输入数据的影响，同时还与测试对象之前的执行情况、或之前的输入数据或事件有关。</a:t>
            </a:r>
            <a:endParaRPr lang="en-US" altLang="zh-CN" sz="2400" b="1" dirty="0"/>
          </a:p>
          <a:p>
            <a:pPr lvl="1"/>
            <a:r>
              <a:rPr lang="zh-CN" altLang="en-US" sz="2400" b="1" dirty="0"/>
              <a:t>任何一个系统，如果对同一个输入，根据不同的状态，可以得到不同的输出，就是一个</a:t>
            </a:r>
            <a:r>
              <a:rPr lang="zh-CN" altLang="en-US" sz="2400" b="1" dirty="0">
                <a:solidFill>
                  <a:srgbClr val="FF0000"/>
                </a:solidFill>
              </a:rPr>
              <a:t>有限状态</a:t>
            </a:r>
            <a:r>
              <a:rPr lang="zh-CN" altLang="en-US" sz="2400" b="1" dirty="0" smtClean="0">
                <a:solidFill>
                  <a:srgbClr val="FF0000"/>
                </a:solidFill>
              </a:rPr>
              <a:t>系统</a:t>
            </a:r>
            <a:r>
              <a:rPr lang="zh-CN" altLang="en-US" sz="2400" b="1" dirty="0" smtClean="0"/>
              <a:t>。</a:t>
            </a:r>
            <a:endParaRPr lang="en-US" altLang="zh-CN" sz="2400" b="1" dirty="0"/>
          </a:p>
          <a:p>
            <a:pPr lvl="1"/>
            <a:endParaRPr lang="zh-CN" altLang="en-US" dirty="0"/>
          </a:p>
        </p:txBody>
      </p:sp>
      <p:sp>
        <p:nvSpPr>
          <p:cNvPr id="8"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anose="02010609060101010101" pitchFamily="2" charset="-122"/>
                <a:ea typeface="黑体" panose="02010609060101010101" pitchFamily="2" charset="-122"/>
              </a:rPr>
              <a:t>3.7 </a:t>
            </a:r>
            <a:r>
              <a:rPr lang="zh-CN" altLang="en-US" b="1" dirty="0" smtClean="0">
                <a:latin typeface="黑体" panose="02010609060101010101" pitchFamily="2" charset="-122"/>
                <a:ea typeface="黑体" panose="02010609060101010101" pitchFamily="2" charset="-122"/>
              </a:rPr>
              <a:t>状态迁移图</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115" y="1574165"/>
            <a:ext cx="7886700" cy="1165860"/>
          </a:xfrm>
        </p:spPr>
        <p:txBody>
          <a:bodyPr/>
          <a:lstStyle/>
          <a:p>
            <a:pPr marL="469900" indent="-469900">
              <a:spcBef>
                <a:spcPct val="20000"/>
              </a:spcBef>
              <a:buClr>
                <a:schemeClr val="accent2"/>
              </a:buClr>
              <a:buFont typeface="Wingdings" panose="05000000000000000000" pitchFamily="2" charset="2"/>
              <a:buChar char="o"/>
            </a:pPr>
            <a:r>
              <a:rPr lang="zh-CN" altLang="en-US" sz="3100" b="1" dirty="0" smtClean="0">
                <a:sym typeface="+mn-ea"/>
              </a:rPr>
              <a:t>有限状态机表示有限个状态以及在这些状态之间的</a:t>
            </a:r>
            <a:r>
              <a:rPr lang="zh-CN" altLang="en-US" sz="3100" b="1" dirty="0" smtClean="0">
                <a:solidFill>
                  <a:srgbClr val="FF0000"/>
                </a:solidFill>
                <a:sym typeface="+mn-ea"/>
              </a:rPr>
              <a:t>转移</a:t>
            </a:r>
            <a:r>
              <a:rPr lang="zh-CN" altLang="en-US" sz="3100" b="1" dirty="0" smtClean="0">
                <a:sym typeface="+mn-ea"/>
              </a:rPr>
              <a:t>和</a:t>
            </a:r>
            <a:r>
              <a:rPr lang="zh-CN" altLang="en-US" sz="3100" b="1" dirty="0" smtClean="0">
                <a:solidFill>
                  <a:srgbClr val="FF0000"/>
                </a:solidFill>
                <a:sym typeface="+mn-ea"/>
              </a:rPr>
              <a:t>动作</a:t>
            </a:r>
            <a:r>
              <a:rPr lang="zh-CN" altLang="en-US" sz="3100" b="1" dirty="0" smtClean="0">
                <a:sym typeface="+mn-ea"/>
              </a:rPr>
              <a:t>等行为的数学模型。</a:t>
            </a:r>
            <a:endParaRPr lang="zh-CN" altLang="en-US" sz="3100" b="1" dirty="0">
              <a:solidFill>
                <a:schemeClr val="tx1"/>
              </a:solidFill>
              <a:latin typeface="+mn-lt"/>
              <a:ea typeface="+mn-ea"/>
              <a:cs typeface="+mn-cs"/>
            </a:endParaRPr>
          </a:p>
        </p:txBody>
      </p:sp>
      <p:sp>
        <p:nvSpPr>
          <p:cNvPr id="4"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3.7 </a:t>
            </a:r>
            <a:r>
              <a:rPr lang="zh-CN" altLang="en-US" b="1" dirty="0" smtClean="0">
                <a:latin typeface="黑体" panose="02010609060101010101" pitchFamily="2" charset="-122"/>
                <a:ea typeface="黑体" panose="02010609060101010101" pitchFamily="2" charset="-122"/>
              </a:rPr>
              <a:t>状态迁移法</a:t>
            </a:r>
          </a:p>
        </p:txBody>
      </p:sp>
      <p:sp>
        <p:nvSpPr>
          <p:cNvPr id="5" name="标题 1"/>
          <p:cNvSpPr>
            <a:spLocks noGrp="1"/>
          </p:cNvSpPr>
          <p:nvPr/>
        </p:nvSpPr>
        <p:spPr>
          <a:xfrm>
            <a:off x="574675" y="2559050"/>
            <a:ext cx="7886700" cy="116586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marL="469900" indent="-469900">
              <a:spcBef>
                <a:spcPct val="20000"/>
              </a:spcBef>
              <a:buClr>
                <a:schemeClr val="accent2"/>
              </a:buClr>
              <a:buFont typeface="Wingdings" panose="05000000000000000000" pitchFamily="2" charset="2"/>
              <a:buChar char="o"/>
            </a:pPr>
            <a:r>
              <a:rPr lang="zh-CN" altLang="en-US" sz="3100" b="1" dirty="0" smtClean="0">
                <a:sym typeface="+mn-ea"/>
              </a:rPr>
              <a:t>有限状态机，可以用</a:t>
            </a:r>
            <a:r>
              <a:rPr lang="zh-CN" altLang="en-US" sz="3100" b="1" dirty="0" smtClean="0">
                <a:solidFill>
                  <a:srgbClr val="FF0000"/>
                </a:solidFill>
                <a:sym typeface="+mn-ea"/>
              </a:rPr>
              <a:t>状态图</a:t>
            </a:r>
            <a:r>
              <a:rPr lang="zh-CN" altLang="en-US" sz="3100" b="1" dirty="0" smtClean="0">
                <a:sym typeface="+mn-ea"/>
              </a:rPr>
              <a:t>，</a:t>
            </a:r>
            <a:r>
              <a:rPr lang="zh-CN" altLang="en-US" sz="3100" b="1" dirty="0" smtClean="0">
                <a:solidFill>
                  <a:srgbClr val="FF0000"/>
                </a:solidFill>
                <a:sym typeface="+mn-ea"/>
              </a:rPr>
              <a:t>状态表</a:t>
            </a:r>
            <a:r>
              <a:rPr lang="zh-CN" altLang="en-US" sz="3100" b="1" dirty="0" smtClean="0">
                <a:sym typeface="+mn-ea"/>
              </a:rPr>
              <a:t>，</a:t>
            </a:r>
            <a:r>
              <a:rPr lang="zh-CN" altLang="en-US" sz="3100" b="1" dirty="0" smtClean="0">
                <a:solidFill>
                  <a:srgbClr val="FF0000"/>
                </a:solidFill>
                <a:sym typeface="+mn-ea"/>
              </a:rPr>
              <a:t>状态树</a:t>
            </a:r>
            <a:r>
              <a:rPr lang="zh-CN" altLang="en-US" sz="3100" b="1" dirty="0" smtClean="0">
                <a:sym typeface="+mn-ea"/>
              </a:rPr>
              <a:t>表示</a:t>
            </a:r>
            <a:endParaRPr lang="zh-CN" altLang="en-US" sz="3100" b="1" dirty="0">
              <a:solidFill>
                <a:schemeClr val="tx1"/>
              </a:solidFill>
              <a:latin typeface="+mn-lt"/>
              <a:ea typeface="+mn-ea"/>
              <a:cs typeface="+mn-cs"/>
            </a:endParaRPr>
          </a:p>
        </p:txBody>
      </p:sp>
    </p:spTree>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395536" y="2055632"/>
            <a:ext cx="4255055" cy="3511488"/>
          </a:xfrm>
          <a:prstGeom prst="rect">
            <a:avLst/>
          </a:prstGeom>
        </p:spPr>
      </p:pic>
      <p:pic>
        <p:nvPicPr>
          <p:cNvPr id="6" name="图片 5"/>
          <p:cNvPicPr>
            <a:picLocks noChangeAspect="1"/>
          </p:cNvPicPr>
          <p:nvPr/>
        </p:nvPicPr>
        <p:blipFill>
          <a:blip r:embed="rId3"/>
          <a:stretch>
            <a:fillRect/>
          </a:stretch>
        </p:blipFill>
        <p:spPr>
          <a:xfrm>
            <a:off x="5580112" y="1412776"/>
            <a:ext cx="2664296" cy="4463678"/>
          </a:xfrm>
          <a:prstGeom prst="rect">
            <a:avLst/>
          </a:prstGeom>
        </p:spPr>
      </p:pic>
      <p:sp>
        <p:nvSpPr>
          <p:cNvPr id="7"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3.7 </a:t>
            </a:r>
            <a:r>
              <a:rPr lang="zh-CN" altLang="en-US" b="1" dirty="0" smtClean="0">
                <a:latin typeface="黑体" panose="02010609060101010101" pitchFamily="2" charset="-122"/>
                <a:ea typeface="黑体" panose="02010609060101010101" pitchFamily="2" charset="-122"/>
              </a:rPr>
              <a:t>状态迁移法</a:t>
            </a:r>
          </a:p>
        </p:txBody>
      </p:sp>
    </p:spTree>
    <p:extLst>
      <p:ext uri="{BB962C8B-B14F-4D97-AF65-F5344CB8AC3E}">
        <p14:creationId xmlns:p14="http://schemas.microsoft.com/office/powerpoint/2010/main" val="212602630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284780966"/>
              </p:ext>
            </p:extLst>
          </p:nvPr>
        </p:nvGraphicFramePr>
        <p:xfrm>
          <a:off x="1331640" y="2204864"/>
          <a:ext cx="6660231" cy="3174805"/>
        </p:xfrm>
        <a:graphic>
          <a:graphicData uri="http://schemas.openxmlformats.org/drawingml/2006/table">
            <a:tbl>
              <a:tblPr firstRow="1" bandRow="1">
                <a:tableStyleId>{0505E3EF-67EA-436B-97B2-0124C06EBD24}</a:tableStyleId>
              </a:tblPr>
              <a:tblGrid>
                <a:gridCol w="2220077"/>
                <a:gridCol w="2220077"/>
                <a:gridCol w="2220077"/>
              </a:tblGrid>
              <a:tr h="1193605">
                <a:tc>
                  <a:txBody>
                    <a:bodyPr/>
                    <a:lstStyle/>
                    <a:p>
                      <a:pPr algn="ctr"/>
                      <a:r>
                        <a:rPr lang="en-US" altLang="zh-CN" sz="2800" dirty="0" smtClean="0">
                          <a:latin typeface="Times New Roman" panose="02020603050405020304" pitchFamily="18" charset="0"/>
                          <a:cs typeface="Times New Roman" panose="02020603050405020304" pitchFamily="18" charset="0"/>
                        </a:rPr>
                        <a:t>State Name</a:t>
                      </a:r>
                      <a:endParaRPr lang="zh-CN" alt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a:r>
                        <a:rPr lang="en-US" altLang="zh-CN" sz="2800" dirty="0" smtClean="0">
                          <a:latin typeface="Times New Roman" panose="02020603050405020304" pitchFamily="18" charset="0"/>
                          <a:cs typeface="Times New Roman" panose="02020603050405020304" pitchFamily="18" charset="0"/>
                        </a:rPr>
                        <a:t>Output/convert</a:t>
                      </a:r>
                      <a:endParaRPr lang="zh-CN" alt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tc>
              </a:tr>
              <a:tr h="450917">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执行</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22261">
                <a:tc>
                  <a:txBody>
                    <a:bodyPr/>
                    <a:lstStyle/>
                    <a:p>
                      <a:pPr algn="ctr"/>
                      <a:r>
                        <a:rPr lang="zh-CN" altLang="en-US" sz="2800" b="1" dirty="0" smtClean="0">
                          <a:latin typeface="楷体" panose="02010609060101010101" pitchFamily="49" charset="-122"/>
                          <a:ea typeface="楷体" panose="02010609060101010101" pitchFamily="49" charset="-122"/>
                        </a:rPr>
                        <a:t>执行</a:t>
                      </a:r>
                      <a:endParaRPr lang="en-US" altLang="zh-CN" sz="2800" b="1" dirty="0" smtClean="0">
                        <a:latin typeface="楷体" panose="02010609060101010101" pitchFamily="49" charset="-122"/>
                        <a:ea typeface="楷体" panose="02010609060101010101" pitchFamily="49" charset="-122"/>
                      </a:endParaRPr>
                    </a:p>
                    <a:p>
                      <a:pPr algn="ct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阻塞</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0917">
                <a:tc>
                  <a:txBody>
                    <a:bodyPr/>
                    <a:lstStyle/>
                    <a:p>
                      <a:pPr algn="ctr"/>
                      <a:r>
                        <a:rPr lang="zh-CN" altLang="en-US" sz="2800" b="1" dirty="0" smtClean="0">
                          <a:latin typeface="楷体" panose="02010609060101010101" pitchFamily="49" charset="-122"/>
                          <a:ea typeface="楷体" panose="02010609060101010101" pitchFamily="49" charset="-122"/>
                        </a:rPr>
                        <a:t>阻塞</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3.7 </a:t>
            </a:r>
            <a:r>
              <a:rPr lang="zh-CN" altLang="en-US" b="1" dirty="0" smtClean="0">
                <a:latin typeface="黑体" panose="02010609060101010101" pitchFamily="2" charset="-122"/>
                <a:ea typeface="黑体" panose="02010609060101010101" pitchFamily="2" charset="-122"/>
              </a:rPr>
              <a:t>状态迁移法</a:t>
            </a:r>
          </a:p>
        </p:txBody>
      </p:sp>
    </p:spTree>
    <p:extLst>
      <p:ext uri="{BB962C8B-B14F-4D97-AF65-F5344CB8AC3E}">
        <p14:creationId xmlns:p14="http://schemas.microsoft.com/office/powerpoint/2010/main" val="247412307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3434" y="2221508"/>
            <a:ext cx="7886700" cy="752475"/>
          </a:xfrm>
        </p:spPr>
        <p:txBody>
          <a:bodyPr/>
          <a:lstStyle/>
          <a:p>
            <a:pPr marL="469900" indent="-469900">
              <a:spcBef>
                <a:spcPct val="20000"/>
              </a:spcBef>
              <a:buClr>
                <a:schemeClr val="accent2"/>
              </a:buClr>
              <a:buFont typeface="Wingdings" panose="05000000000000000000" pitchFamily="2" charset="2"/>
              <a:buChar char="o"/>
            </a:pPr>
            <a:r>
              <a:rPr lang="zh-CN" altLang="en-US" sz="3100" b="1" dirty="0">
                <a:solidFill>
                  <a:schemeClr val="tx1"/>
                </a:solidFill>
                <a:latin typeface="+mn-lt"/>
                <a:ea typeface="+mn-ea"/>
                <a:cs typeface="+mn-cs"/>
              </a:rPr>
              <a:t>状态图的使用步骤</a:t>
            </a:r>
          </a:p>
        </p:txBody>
      </p:sp>
      <p:sp>
        <p:nvSpPr>
          <p:cNvPr id="3" name="内容占位符 2"/>
          <p:cNvSpPr>
            <a:spLocks noGrp="1"/>
          </p:cNvSpPr>
          <p:nvPr>
            <p:ph sz="half" idx="1"/>
          </p:nvPr>
        </p:nvSpPr>
        <p:spPr>
          <a:xfrm>
            <a:off x="603250" y="2526665"/>
            <a:ext cx="7972425" cy="2853055"/>
          </a:xfrm>
        </p:spPr>
        <p:txBody>
          <a:bodyPr/>
          <a:lstStyle/>
          <a:p>
            <a:pPr marL="471170" lvl="1" indent="0">
              <a:buNone/>
            </a:pPr>
            <a:endParaRPr lang="en-US" altLang="zh-CN" sz="2700" b="1" dirty="0"/>
          </a:p>
          <a:p>
            <a:pPr marL="471170" lvl="1" indent="0">
              <a:buNone/>
            </a:pPr>
            <a:r>
              <a:rPr lang="en-US" altLang="zh-CN" sz="2700" b="1" dirty="0"/>
              <a:t>1.</a:t>
            </a:r>
            <a:r>
              <a:rPr lang="zh-CN" altLang="zh-CN" sz="2700" b="1" dirty="0"/>
              <a:t>根据需求，理解关键字段，获得主要的状态</a:t>
            </a:r>
          </a:p>
          <a:p>
            <a:pPr marL="471170" lvl="1" indent="0">
              <a:buNone/>
            </a:pPr>
            <a:r>
              <a:rPr lang="en-US" altLang="zh-CN" sz="2700" b="1" dirty="0"/>
              <a:t>2.</a:t>
            </a:r>
            <a:r>
              <a:rPr lang="zh-CN" altLang="en-US" sz="2700" b="1" dirty="0"/>
              <a:t>绘制</a:t>
            </a:r>
            <a:r>
              <a:rPr lang="zh-CN" altLang="zh-CN" sz="2700" b="1" dirty="0"/>
              <a:t>状态迁移图</a:t>
            </a:r>
          </a:p>
          <a:p>
            <a:pPr marL="471170" lvl="1" indent="0">
              <a:buNone/>
            </a:pPr>
            <a:r>
              <a:rPr lang="en-US" altLang="zh-CN" sz="2700" b="1" dirty="0"/>
              <a:t>3.</a:t>
            </a:r>
            <a:r>
              <a:rPr lang="zh-CN" altLang="zh-CN" sz="2700" b="1" dirty="0"/>
              <a:t>画出状态迁移树</a:t>
            </a:r>
            <a:endParaRPr lang="en-US" altLang="zh-CN" sz="2700" b="1" dirty="0"/>
          </a:p>
          <a:p>
            <a:pPr marL="471170" lvl="1" indent="0">
              <a:buNone/>
            </a:pPr>
            <a:r>
              <a:rPr lang="en-US" altLang="zh-CN" sz="2700" b="1" dirty="0"/>
              <a:t>4.</a:t>
            </a:r>
            <a:r>
              <a:rPr lang="zh-CN" altLang="en-US" sz="2700" b="1" dirty="0"/>
              <a:t>抽取</a:t>
            </a:r>
            <a:r>
              <a:rPr lang="zh-CN" altLang="en-US" sz="2700" b="1" dirty="0" smtClean="0"/>
              <a:t>测试用例规则（每个状态至少到达一次）</a:t>
            </a:r>
            <a:endParaRPr lang="zh-CN" altLang="en-US" sz="2700" b="1" dirty="0"/>
          </a:p>
        </p:txBody>
      </p:sp>
      <p:sp>
        <p:nvSpPr>
          <p:cNvPr id="4"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3.7 </a:t>
            </a:r>
            <a:r>
              <a:rPr lang="zh-CN" altLang="en-US" b="1" dirty="0" smtClean="0">
                <a:latin typeface="黑体" panose="02010609060101010101" pitchFamily="2" charset="-122"/>
                <a:ea typeface="黑体" panose="02010609060101010101" pitchFamily="2" charset="-122"/>
              </a:rPr>
              <a:t>状态迁移法</a:t>
            </a:r>
          </a:p>
        </p:txBody>
      </p:sp>
      <p:sp>
        <p:nvSpPr>
          <p:cNvPr id="5" name="标题 1"/>
          <p:cNvSpPr>
            <a:spLocks noGrp="1"/>
          </p:cNvSpPr>
          <p:nvPr/>
        </p:nvSpPr>
        <p:spPr>
          <a:xfrm>
            <a:off x="603434" y="1630323"/>
            <a:ext cx="7886700" cy="752475"/>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marL="469900" indent="-469900">
              <a:spcBef>
                <a:spcPct val="20000"/>
              </a:spcBef>
              <a:buClr>
                <a:schemeClr val="accent2"/>
              </a:buClr>
              <a:buFont typeface="Wingdings" panose="05000000000000000000" pitchFamily="2" charset="2"/>
              <a:buChar char="o"/>
            </a:pPr>
            <a:r>
              <a:rPr lang="zh-CN" altLang="en-US" sz="3100" b="1" dirty="0">
                <a:sym typeface="+mn-ea"/>
              </a:rPr>
              <a:t>使用场合：多状态变化的情况</a:t>
            </a:r>
            <a:endParaRPr lang="zh-CN" altLang="en-US" sz="3100" b="1" dirty="0">
              <a:solidFill>
                <a:schemeClr val="tx1"/>
              </a:solidFill>
              <a:latin typeface="+mn-lt"/>
              <a:ea typeface="+mn-ea"/>
              <a:cs typeface="+mn-cs"/>
            </a:endParaRPr>
          </a:p>
        </p:txBody>
      </p:sp>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628800"/>
            <a:ext cx="7886700" cy="752475"/>
          </a:xfrm>
        </p:spPr>
        <p:txBody>
          <a:bodyPr/>
          <a:lstStyle/>
          <a:p>
            <a:pPr marL="469900" indent="-469900">
              <a:spcBef>
                <a:spcPct val="20000"/>
              </a:spcBef>
              <a:buClr>
                <a:schemeClr val="accent2"/>
              </a:buClr>
              <a:buFont typeface="Wingdings" panose="05000000000000000000" pitchFamily="2" charset="2"/>
              <a:buChar char="o"/>
            </a:pPr>
            <a:r>
              <a:rPr lang="zh-CN" altLang="en-US" sz="3100" b="1" dirty="0">
                <a:solidFill>
                  <a:schemeClr val="tx1"/>
                </a:solidFill>
                <a:latin typeface="+mn-lt"/>
                <a:ea typeface="+mn-ea"/>
                <a:cs typeface="+mn-cs"/>
              </a:rPr>
              <a:t>根据需求设计测试用例</a:t>
            </a:r>
          </a:p>
        </p:txBody>
      </p:sp>
      <p:sp>
        <p:nvSpPr>
          <p:cNvPr id="3" name="内容占位符 2"/>
          <p:cNvSpPr>
            <a:spLocks noGrp="1"/>
          </p:cNvSpPr>
          <p:nvPr>
            <p:ph sz="half" idx="1"/>
          </p:nvPr>
        </p:nvSpPr>
        <p:spPr>
          <a:xfrm>
            <a:off x="251460" y="2493010"/>
            <a:ext cx="7972425" cy="3941445"/>
          </a:xfrm>
        </p:spPr>
        <p:txBody>
          <a:bodyPr>
            <a:noAutofit/>
          </a:bodyPr>
          <a:lstStyle/>
          <a:p>
            <a:pPr marL="471170" lvl="1" indent="0">
              <a:buNone/>
            </a:pPr>
            <a:r>
              <a:rPr lang="en-US" altLang="zh-CN" sz="2700" b="1" dirty="0"/>
              <a:t>1.</a:t>
            </a:r>
            <a:r>
              <a:rPr lang="zh-CN" altLang="en-US" sz="2700" b="1" dirty="0"/>
              <a:t>网上订票，此时订单处于“待支付”</a:t>
            </a:r>
            <a:endParaRPr lang="en-US" altLang="zh-CN" sz="2700" b="1" dirty="0"/>
          </a:p>
          <a:p>
            <a:pPr marL="471170" lvl="1" indent="0">
              <a:buNone/>
            </a:pPr>
            <a:r>
              <a:rPr lang="en-US" altLang="zh-CN" sz="2700" b="1" dirty="0" smtClean="0"/>
              <a:t>2.</a:t>
            </a:r>
            <a:r>
              <a:rPr lang="zh-CN" altLang="en-US" sz="2700" b="1" dirty="0" smtClean="0"/>
              <a:t>顾客付款</a:t>
            </a:r>
            <a:r>
              <a:rPr lang="zh-CN" altLang="en-US" sz="2700" b="1" dirty="0"/>
              <a:t>后，订单处于“已支付”</a:t>
            </a:r>
            <a:endParaRPr lang="en-US" altLang="zh-CN" sz="2700" b="1" dirty="0"/>
          </a:p>
          <a:p>
            <a:pPr marL="471170" lvl="1" indent="0">
              <a:buNone/>
            </a:pPr>
            <a:r>
              <a:rPr lang="en-US" altLang="zh-CN" sz="2700" b="1" dirty="0"/>
              <a:t>3.</a:t>
            </a:r>
            <a:r>
              <a:rPr lang="zh-CN" altLang="en-US" sz="2700" b="1" dirty="0"/>
              <a:t>火车站取票后，订单处于“已出票”</a:t>
            </a:r>
            <a:endParaRPr lang="en-US" altLang="zh-CN" sz="2700" b="1" dirty="0"/>
          </a:p>
          <a:p>
            <a:pPr marL="471170" lvl="1" indent="0">
              <a:buNone/>
            </a:pPr>
            <a:r>
              <a:rPr lang="en-US" altLang="zh-CN" sz="2700" b="1" dirty="0"/>
              <a:t>4.</a:t>
            </a:r>
            <a:r>
              <a:rPr lang="zh-CN" altLang="en-US" sz="2700" b="1" dirty="0"/>
              <a:t>检票后，订单处于“已使用”</a:t>
            </a:r>
            <a:endParaRPr lang="en-US" altLang="zh-CN" sz="2700" b="1" dirty="0"/>
          </a:p>
          <a:p>
            <a:pPr marL="471170" lvl="1" indent="0">
              <a:buNone/>
            </a:pPr>
            <a:r>
              <a:rPr lang="en-US" altLang="zh-CN" sz="2700" b="1" dirty="0"/>
              <a:t>5.</a:t>
            </a:r>
            <a:r>
              <a:rPr lang="zh-CN" altLang="en-US" sz="2700" b="1" dirty="0"/>
              <a:t>上车前任何时间都可以取消自己的订票信息，如果已经支付了车票的费用，则可以退款，订单处于“已取消”</a:t>
            </a:r>
            <a:endParaRPr lang="en-US" altLang="zh-CN" sz="2700" b="1" dirty="0"/>
          </a:p>
        </p:txBody>
      </p:sp>
      <p:sp>
        <p:nvSpPr>
          <p:cNvPr id="4"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3.7 </a:t>
            </a:r>
            <a:r>
              <a:rPr lang="zh-CN" altLang="en-US" b="1" dirty="0" smtClean="0">
                <a:latin typeface="黑体" panose="02010609060101010101" pitchFamily="2" charset="-122"/>
                <a:ea typeface="黑体" panose="02010609060101010101" pitchFamily="2" charset="-122"/>
              </a:rPr>
              <a:t>状态迁移图</a:t>
            </a:r>
            <a:r>
              <a:rPr lang="en-US" altLang="zh-CN" b="1" dirty="0" smtClean="0">
                <a:latin typeface="黑体" panose="02010609060101010101" pitchFamily="2" charset="-122"/>
                <a:ea typeface="黑体" panose="02010609060101010101" pitchFamily="2" charset="-122"/>
              </a:rPr>
              <a:t>-</a:t>
            </a:r>
            <a:r>
              <a:rPr lang="zh-CN" altLang="en-US" b="1" dirty="0" smtClean="0">
                <a:latin typeface="黑体" panose="02010609060101010101" pitchFamily="2" charset="-122"/>
                <a:ea typeface="黑体" panose="02010609060101010101" pitchFamily="2" charset="-122"/>
              </a:rPr>
              <a:t>实例</a:t>
            </a:r>
          </a:p>
        </p:txBody>
      </p:sp>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0487" y="1737481"/>
            <a:ext cx="3529505" cy="752475"/>
          </a:xfrm>
        </p:spPr>
        <p:txBody>
          <a:bodyPr>
            <a:normAutofit/>
          </a:bodyPr>
          <a:lstStyle/>
          <a:p>
            <a:pPr marL="469900" indent="-469900">
              <a:spcBef>
                <a:spcPct val="20000"/>
              </a:spcBef>
              <a:buClr>
                <a:schemeClr val="accent2"/>
              </a:buClr>
              <a:buFont typeface="Wingdings" panose="05000000000000000000" pitchFamily="2" charset="2"/>
              <a:buChar char="o"/>
            </a:pPr>
            <a:r>
              <a:rPr lang="zh-CN" altLang="en-US" sz="3100" b="1" dirty="0">
                <a:solidFill>
                  <a:schemeClr val="tx1"/>
                </a:solidFill>
                <a:latin typeface="+mn-lt"/>
                <a:ea typeface="+mn-ea"/>
                <a:cs typeface="+mn-cs"/>
              </a:rPr>
              <a:t>绘制</a:t>
            </a:r>
            <a:r>
              <a:rPr lang="zh-CN" altLang="zh-CN" sz="3100" b="1" dirty="0">
                <a:solidFill>
                  <a:schemeClr val="tx1"/>
                </a:solidFill>
                <a:latin typeface="+mn-lt"/>
                <a:ea typeface="+mn-ea"/>
                <a:cs typeface="+mn-cs"/>
              </a:rPr>
              <a:t>状态迁移图</a:t>
            </a:r>
            <a:endParaRPr lang="zh-CN" altLang="en-US" sz="3100" b="1" dirty="0">
              <a:solidFill>
                <a:schemeClr val="tx1"/>
              </a:solidFill>
              <a:latin typeface="+mn-lt"/>
              <a:ea typeface="+mn-ea"/>
              <a:cs typeface="+mn-cs"/>
            </a:endParaRPr>
          </a:p>
        </p:txBody>
      </p:sp>
      <p:grpSp>
        <p:nvGrpSpPr>
          <p:cNvPr id="3" name="组合 2"/>
          <p:cNvGrpSpPr/>
          <p:nvPr/>
        </p:nvGrpSpPr>
        <p:grpSpPr>
          <a:xfrm>
            <a:off x="759460" y="2296795"/>
            <a:ext cx="7628890" cy="3743960"/>
            <a:chOff x="307428" y="861849"/>
            <a:chExt cx="5602670" cy="5743904"/>
          </a:xfrm>
        </p:grpSpPr>
        <p:sp>
          <p:nvSpPr>
            <p:cNvPr id="4" name="椭圆 3"/>
            <p:cNvSpPr/>
            <p:nvPr/>
          </p:nvSpPr>
          <p:spPr>
            <a:xfrm>
              <a:off x="1501666" y="5328746"/>
              <a:ext cx="1194238" cy="12770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已支付</a:t>
              </a:r>
              <a:endParaRPr lang="zh-CN" altLang="en-US" sz="2400" dirty="0">
                <a:solidFill>
                  <a:schemeClr val="tx1"/>
                </a:solidFill>
              </a:endParaRPr>
            </a:p>
          </p:txBody>
        </p:sp>
        <p:sp>
          <p:nvSpPr>
            <p:cNvPr id="5" name="椭圆 4"/>
            <p:cNvSpPr/>
            <p:nvPr/>
          </p:nvSpPr>
          <p:spPr>
            <a:xfrm>
              <a:off x="307428" y="3158359"/>
              <a:ext cx="1194238" cy="12770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预定</a:t>
              </a:r>
              <a:endParaRPr lang="zh-CN" altLang="en-US" sz="2400" dirty="0">
                <a:solidFill>
                  <a:schemeClr val="tx1"/>
                </a:solidFill>
              </a:endParaRPr>
            </a:p>
          </p:txBody>
        </p:sp>
        <p:sp>
          <p:nvSpPr>
            <p:cNvPr id="6" name="椭圆 5"/>
            <p:cNvSpPr/>
            <p:nvPr/>
          </p:nvSpPr>
          <p:spPr>
            <a:xfrm>
              <a:off x="2695904" y="861849"/>
              <a:ext cx="1194238" cy="12770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已取消</a:t>
              </a:r>
              <a:endParaRPr lang="zh-CN" altLang="en-US" sz="2400" dirty="0">
                <a:solidFill>
                  <a:schemeClr val="tx1"/>
                </a:solidFill>
              </a:endParaRPr>
            </a:p>
          </p:txBody>
        </p:sp>
        <p:sp>
          <p:nvSpPr>
            <p:cNvPr id="7" name="椭圆 6"/>
            <p:cNvSpPr/>
            <p:nvPr/>
          </p:nvSpPr>
          <p:spPr>
            <a:xfrm>
              <a:off x="3738398" y="5160579"/>
              <a:ext cx="1194238" cy="12770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已出票</a:t>
              </a:r>
              <a:endParaRPr lang="zh-CN" altLang="en-US" sz="2400" dirty="0">
                <a:solidFill>
                  <a:schemeClr val="tx1"/>
                </a:solidFill>
              </a:endParaRPr>
            </a:p>
          </p:txBody>
        </p:sp>
        <p:sp>
          <p:nvSpPr>
            <p:cNvPr id="8" name="椭圆 7"/>
            <p:cNvSpPr/>
            <p:nvPr/>
          </p:nvSpPr>
          <p:spPr>
            <a:xfrm>
              <a:off x="4715860" y="1673772"/>
              <a:ext cx="1194238" cy="12770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已使用</a:t>
              </a:r>
              <a:endParaRPr lang="zh-CN" altLang="en-US" sz="2400" dirty="0">
                <a:solidFill>
                  <a:schemeClr val="tx1"/>
                </a:solidFill>
              </a:endParaRPr>
            </a:p>
          </p:txBody>
        </p:sp>
        <p:cxnSp>
          <p:nvCxnSpPr>
            <p:cNvPr id="10" name="直接箭头连接符 9"/>
            <p:cNvCxnSpPr>
              <a:stCxn id="5" idx="5"/>
            </p:cNvCxnSpPr>
            <p:nvPr/>
          </p:nvCxnSpPr>
          <p:spPr>
            <a:xfrm>
              <a:off x="1326774" y="4248353"/>
              <a:ext cx="588737" cy="1099239"/>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1135118" y="1673772"/>
              <a:ext cx="1560786" cy="148458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 idx="7"/>
            </p:cNvCxnSpPr>
            <p:nvPr/>
          </p:nvCxnSpPr>
          <p:spPr>
            <a:xfrm flipV="1">
              <a:off x="2521012" y="2138856"/>
              <a:ext cx="671506" cy="3376903"/>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6" idx="5"/>
            </p:cNvCxnSpPr>
            <p:nvPr/>
          </p:nvCxnSpPr>
          <p:spPr>
            <a:xfrm flipH="1" flipV="1">
              <a:off x="3715249" y="1951842"/>
              <a:ext cx="399551" cy="320873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7" idx="2"/>
            </p:cNvCxnSpPr>
            <p:nvPr/>
          </p:nvCxnSpPr>
          <p:spPr>
            <a:xfrm flipV="1">
              <a:off x="2733846" y="5799083"/>
              <a:ext cx="1004552" cy="266473"/>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8" idx="4"/>
            </p:cNvCxnSpPr>
            <p:nvPr/>
          </p:nvCxnSpPr>
          <p:spPr>
            <a:xfrm flipV="1">
              <a:off x="4810702" y="2950778"/>
              <a:ext cx="502277" cy="2459737"/>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grpSp>
      <p:sp>
        <p:nvSpPr>
          <p:cNvPr id="15"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3.7 </a:t>
            </a:r>
            <a:r>
              <a:rPr lang="zh-CN" altLang="en-US" b="1" dirty="0" smtClean="0">
                <a:latin typeface="黑体" panose="02010609060101010101" pitchFamily="2" charset="-122"/>
                <a:ea typeface="黑体" panose="02010609060101010101" pitchFamily="2" charset="-122"/>
              </a:rPr>
              <a:t>状态迁移图</a:t>
            </a:r>
          </a:p>
        </p:txBody>
      </p:sp>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265</TotalTime>
  <Words>607</Words>
  <Application>Microsoft Office PowerPoint</Application>
  <PresentationFormat>全屏显示(4:3)</PresentationFormat>
  <Paragraphs>82</Paragraphs>
  <Slides>14</Slides>
  <Notes>1</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Profile</vt:lpstr>
      <vt:lpstr>软件测试实用教程 ——方法与实践</vt:lpstr>
      <vt:lpstr>第3章  黑盒测试技术</vt:lpstr>
      <vt:lpstr>3.7 状态迁移图</vt:lpstr>
      <vt:lpstr>有限状态机表示有限个状态以及在这些状态之间的转移和动作等行为的数学模型。</vt:lpstr>
      <vt:lpstr>PowerPoint 演示文稿</vt:lpstr>
      <vt:lpstr>PowerPoint 演示文稿</vt:lpstr>
      <vt:lpstr>状态图的使用步骤</vt:lpstr>
      <vt:lpstr>根据需求设计测试用例</vt:lpstr>
      <vt:lpstr>绘制状态迁移图</vt:lpstr>
      <vt:lpstr>画出状态迁移树</vt:lpstr>
      <vt:lpstr>PowerPoint 演示文稿</vt:lpstr>
      <vt:lpstr>PowerPoint 演示文稿</vt:lpstr>
      <vt:lpstr>PowerPoint 演示文稿</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247</cp:revision>
  <dcterms:created xsi:type="dcterms:W3CDTF">2008-07-27T05:17:00Z</dcterms:created>
  <dcterms:modified xsi:type="dcterms:W3CDTF">2017-10-13T08:22:22Z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