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99" r:id="rId8"/>
    <p:sldId id="297" r:id="rId9"/>
    <p:sldId id="264" r:id="rId10"/>
    <p:sldId id="265" r:id="rId11"/>
    <p:sldId id="30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1365" autoAdjust="0"/>
  </p:normalViewPr>
  <p:slideViewPr>
    <p:cSldViewPr>
      <p:cViewPr varScale="1">
        <p:scale>
          <a:sx n="71" d="100"/>
          <a:sy n="71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88127-EC40-432B-B7A8-A2CB907761B9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635F8-27EF-42CC-92C6-E37F16F33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252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cs typeface="+mn-cs"/>
              </a:rPr>
              <a:t>针对性强，便于快速定位缺陷：直接对代码测试，规模小</a:t>
            </a:r>
            <a:r>
              <a:rPr lang="zh-CN" altLang="en-US" dirty="0" smtClean="0"/>
              <a:t>函数级别，功能级别，涉及因素少，容易找到缺陷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cs typeface="+mn-cs"/>
              </a:rPr>
              <a:t>有助于代码优化和缺陷预防 ：直接针对源代码和程序结构进行检查。一旦发现不合理，及时修改编码结构，减少代码带来的复杂度，降低风险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cs typeface="+mn-cs"/>
              </a:rPr>
              <a:t>缺陷修复的成本低：有助于代码优化和缺陷预防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cs typeface="+mn-cs"/>
              </a:rPr>
              <a:t>测试覆盖程度：在测试指标的指导下进行测试</a:t>
            </a:r>
            <a:endParaRPr lang="en-US" altLang="zh-CN" b="1" dirty="0" smtClean="0">
              <a:cs typeface="+mn-cs"/>
            </a:endParaRPr>
          </a:p>
          <a:p>
            <a:r>
              <a:rPr lang="zh-CN" altLang="en-US" dirty="0" smtClean="0"/>
              <a:t>数学分析，精确的度量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635F8-27EF-42CC-92C6-E37F16F33C3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49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cs typeface="+mn-cs"/>
              </a:rPr>
              <a:t>针对性强，便于快速定位缺陷：直接对代码测试，规模小</a:t>
            </a:r>
            <a:r>
              <a:rPr lang="zh-CN" altLang="en-US" dirty="0" smtClean="0"/>
              <a:t>函数级别，功能级别，涉及因素少，容易找到缺陷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cs typeface="+mn-cs"/>
              </a:rPr>
              <a:t>有助于代码优化和缺陷预防 ：直接针对源代码和程序结构进行检查。一旦发现不合理，及时修改编码结构，减少代码带来的复杂度，降低风险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cs typeface="+mn-cs"/>
              </a:rPr>
              <a:t>缺陷修复的成本低：有助于代码优化和缺陷预防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cs typeface="+mn-cs"/>
              </a:rPr>
              <a:t>测试覆盖程度：在测试指标的指导下进行测试</a:t>
            </a:r>
            <a:endParaRPr lang="en-US" altLang="zh-CN" b="1" dirty="0" smtClean="0">
              <a:cs typeface="+mn-cs"/>
            </a:endParaRPr>
          </a:p>
          <a:p>
            <a:r>
              <a:rPr lang="zh-CN" altLang="en-US" dirty="0" smtClean="0"/>
              <a:t>数学分析，精确的度量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635F8-27EF-42CC-92C6-E37F16F33C3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496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635F8-27EF-42CC-92C6-E37F16F33C3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383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4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02B0C02-8564-43E4-967A-60B5B1CD7176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21215AF-1E48-480D-B6C7-9655FC943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005174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2B0C02-8564-43E4-967A-60B5B1CD7176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215AF-1E48-480D-B6C7-9655FC943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910875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2B0C02-8564-43E4-967A-60B5B1CD7176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215AF-1E48-480D-B6C7-9655FC943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598682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2B0C02-8564-43E4-967A-60B5B1CD7176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215AF-1E48-480D-B6C7-9655FC943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45552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2B0C02-8564-43E4-967A-60B5B1CD7176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215AF-1E48-480D-B6C7-9655FC943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762023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2B0C02-8564-43E4-967A-60B5B1CD7176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215AF-1E48-480D-B6C7-9655FC943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212085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2B0C02-8564-43E4-967A-60B5B1CD7176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215AF-1E48-480D-B6C7-9655FC943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788259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2B0C02-8564-43E4-967A-60B5B1CD7176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215AF-1E48-480D-B6C7-9655FC943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999766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2B0C02-8564-43E4-967A-60B5B1CD7176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215AF-1E48-480D-B6C7-9655FC943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02038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2B0C02-8564-43E4-967A-60B5B1CD7176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215AF-1E48-480D-B6C7-9655FC943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748487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2B0C02-8564-43E4-967A-60B5B1CD7176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215AF-1E48-480D-B6C7-9655FC943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778507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2B0C02-8564-43E4-967A-60B5B1CD7176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215AF-1E48-480D-B6C7-9655FC943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611509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fld id="{F02B0C02-8564-43E4-967A-60B5B1CD7176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fld id="{C21215AF-1E48-480D-B6C7-9655FC943E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zh-CN" altLang="en-US" sz="6000" b="1" smtClean="0">
                <a:ea typeface="华文隶书" pitchFamily="2" charset="-122"/>
              </a:rPr>
              <a:t>软件测试实用教程</a:t>
            </a:r>
            <a:r>
              <a:rPr lang="en-US" altLang="zh-CN" sz="6000" b="1" smtClean="0">
                <a:ea typeface="华文隶书" pitchFamily="2" charset="-122"/>
              </a:rPr>
              <a:t/>
            </a:r>
            <a:br>
              <a:rPr lang="en-US" altLang="zh-CN" sz="6000" b="1" smtClean="0">
                <a:ea typeface="华文隶书" pitchFamily="2" charset="-122"/>
              </a:rPr>
            </a:br>
            <a:r>
              <a:rPr lang="en-US" altLang="zh-CN" sz="6000" b="1" smtClean="0">
                <a:ea typeface="华文隶书" pitchFamily="2" charset="-122"/>
              </a:rPr>
              <a:t>——</a:t>
            </a:r>
            <a:r>
              <a:rPr lang="zh-CN" altLang="en-US" sz="6000" b="1" smtClean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PartII 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软件测试技术</a:t>
            </a:r>
          </a:p>
        </p:txBody>
      </p:sp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8367CA5A-9534-434F-B9A6-1109577C4BD8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88427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5.1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概述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测试方法的评价</a:t>
            </a:r>
            <a:endParaRPr lang="en-US" altLang="zh-CN" sz="3400" b="1" smtClean="0"/>
          </a:p>
          <a:p>
            <a:pPr lvl="1" algn="just" eaLnBrk="1" hangingPunct="1"/>
            <a:r>
              <a:rPr lang="zh-CN" altLang="en-US" b="1" smtClean="0"/>
              <a:t>通过重点关注源代码中不同类型的结构，如判定表达式、执行路径、循环结构、数据变量等，引入不同的白盒覆盖指标，从而得到不同的白盒测试方法，这些方法的侧重点不同，对应源代码结构的覆盖程度也不同</a:t>
            </a:r>
            <a:endParaRPr lang="en-US" altLang="zh-CN" b="1" smtClean="0"/>
          </a:p>
          <a:p>
            <a:pPr lvl="1" algn="just" eaLnBrk="1" hangingPunct="1"/>
            <a:r>
              <a:rPr lang="zh-CN" altLang="en-US" b="1" smtClean="0"/>
              <a:t>通过引入白盒测试覆盖指标来评估黑盒测试方法的测试覆盖率</a:t>
            </a:r>
          </a:p>
        </p:txBody>
      </p:sp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5815F97F-EE04-4D60-B675-15223E0E4580}" type="slidenum">
              <a:rPr lang="en-US" altLang="zh-CN" smtClean="0"/>
              <a:pPr eaLnBrk="1" hangingPunct="1"/>
              <a:t>10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304073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649" y="1492250"/>
            <a:ext cx="4428008" cy="445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42808" y="1495727"/>
                <a:ext cx="4329192" cy="5407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69900" lvl="2" indent="-469900" algn="just" defTabSz="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o"/>
                </a:pPr>
                <a:r>
                  <a:rPr lang="zh-CN" altLang="en-US" sz="2800" b="1" dirty="0"/>
                  <a:t>穷举测试可以吗？</a:t>
                </a:r>
                <a:endParaRPr lang="en-US" altLang="zh-CN" sz="2800" b="1" dirty="0"/>
              </a:p>
              <a:p>
                <a:pPr marL="400050" lvl="2" defTabSz="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15000"/>
                  </a:spcAft>
                  <a:buClr>
                    <a:schemeClr val="tx2"/>
                  </a:buClr>
                </a:pPr>
                <a:r>
                  <a:rPr lang="zh-CN" altLang="en-US" sz="2000" dirty="0" smtClean="0">
                    <a:latin typeface="+mn-ea"/>
                  </a:rPr>
                  <a:t>这个的流程图，其中包括了一个执行达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+mn-ea"/>
                  </a:rPr>
                  <a:t>20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+mn-ea"/>
                  </a:rPr>
                  <a:t>次</a:t>
                </a:r>
                <a:r>
                  <a:rPr lang="zh-CN" altLang="en-US" sz="2000" dirty="0">
                    <a:latin typeface="+mn-ea"/>
                  </a:rPr>
                  <a:t>的循环。那么它所包含的不同执行路径数高达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5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20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+mn-ea"/>
                  </a:rPr>
                  <a:t>条</a:t>
                </a:r>
                <a:r>
                  <a:rPr lang="zh-CN" altLang="en-US" sz="2000" dirty="0">
                    <a:latin typeface="+mn-ea"/>
                  </a:rPr>
                  <a:t>，若要对它进行穷举测试，覆盖所有的路径。假使测试程序对每一条路径进行测试需要</a:t>
                </a:r>
                <a:r>
                  <a:rPr lang="en-US" altLang="zh-CN" sz="2000" dirty="0">
                    <a:latin typeface="+mn-ea"/>
                  </a:rPr>
                  <a:t>1</a:t>
                </a:r>
                <a:r>
                  <a:rPr lang="zh-CN" altLang="en-US" sz="2000" dirty="0">
                    <a:latin typeface="+mn-ea"/>
                  </a:rPr>
                  <a:t>毫秒，同样假定一天工作</a:t>
                </a:r>
                <a:r>
                  <a:rPr lang="en-US" altLang="zh-CN" sz="2000" dirty="0">
                    <a:latin typeface="+mn-ea"/>
                  </a:rPr>
                  <a:t>24</a:t>
                </a:r>
                <a:r>
                  <a:rPr lang="zh-CN" altLang="en-US" sz="2000" dirty="0">
                    <a:latin typeface="+mn-ea"/>
                  </a:rPr>
                  <a:t>小时，一年工作</a:t>
                </a:r>
                <a:r>
                  <a:rPr lang="en-US" altLang="zh-CN" sz="2000" dirty="0">
                    <a:latin typeface="+mn-ea"/>
                  </a:rPr>
                  <a:t>365 </a:t>
                </a:r>
                <a:r>
                  <a:rPr lang="zh-CN" altLang="en-US" sz="2000" dirty="0">
                    <a:latin typeface="+mn-ea"/>
                  </a:rPr>
                  <a:t>天， 那么要想把如图所示的小程序的所有路径测试完，则需要</a:t>
                </a:r>
                <a:r>
                  <a:rPr lang="en-US" altLang="zh-CN" sz="2000" dirty="0">
                    <a:latin typeface="+mn-ea"/>
                  </a:rPr>
                  <a:t>3170</a:t>
                </a:r>
                <a:r>
                  <a:rPr lang="zh-CN" altLang="en-US" sz="2000" dirty="0">
                    <a:latin typeface="+mn-ea"/>
                  </a:rPr>
                  <a:t>年。</a:t>
                </a: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08" y="1495727"/>
                <a:ext cx="4329192" cy="5407378"/>
              </a:xfrm>
              <a:prstGeom prst="rect">
                <a:avLst/>
              </a:prstGeom>
              <a:blipFill rotWithShape="1">
                <a:blip r:embed="rId4"/>
                <a:stretch>
                  <a:fillRect l="-2535" r="-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5.1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7332339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b="1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章  白盒测试技术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 sz="3400" b="1" dirty="0" smtClean="0"/>
              <a:t>内容提要</a:t>
            </a:r>
          </a:p>
          <a:p>
            <a:pPr lvl="1" eaLnBrk="1" hangingPunct="1"/>
            <a:r>
              <a:rPr lang="zh-CN" altLang="en-US" b="1" dirty="0" smtClean="0"/>
              <a:t>介绍白盒测试基本原理，围绕最重要的</a:t>
            </a:r>
            <a:r>
              <a:rPr lang="en-US" altLang="en-US" b="1" dirty="0" smtClean="0"/>
              <a:t>5</a:t>
            </a:r>
            <a:r>
              <a:rPr lang="zh-CN" altLang="en-US" b="1" dirty="0" smtClean="0"/>
              <a:t>种测试方法展开讨论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静态白盒测试、对变量的测试主要采用静态方法进行测试，一般不需要设计测试用例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对判定的测试、对路径的测试和对循环的测试主要是动态测试的方法，需要设计测试用例</a:t>
            </a:r>
            <a:endParaRPr lang="en-US" altLang="zh-CN" b="1" dirty="0" smtClean="0"/>
          </a:p>
          <a:p>
            <a:pPr lvl="1" eaLnBrk="1" hangingPunct="1"/>
            <a:r>
              <a:rPr lang="zh-CN" altLang="en-US" b="1" dirty="0" smtClean="0"/>
              <a:t>在对判定的测试中，需结合</a:t>
            </a:r>
            <a:r>
              <a:rPr lang="zh-CN" altLang="en-US" b="1" dirty="0" smtClean="0">
                <a:solidFill>
                  <a:srgbClr val="FF0000"/>
                </a:solidFill>
              </a:rPr>
              <a:t>边界值的</a:t>
            </a:r>
            <a:r>
              <a:rPr lang="zh-CN" altLang="en-US" b="1" dirty="0" smtClean="0"/>
              <a:t>思想设计测试用例，而对路径的测试方法的思想</a:t>
            </a:r>
            <a:r>
              <a:rPr lang="zh-CN" altLang="en-US" b="1" dirty="0" smtClean="0">
                <a:solidFill>
                  <a:srgbClr val="FF0000"/>
                </a:solidFill>
              </a:rPr>
              <a:t>可以用于对整个系统功能的业务流程</a:t>
            </a:r>
            <a:r>
              <a:rPr lang="zh-CN" altLang="en-US" b="1" dirty="0" smtClean="0"/>
              <a:t>进行测试</a:t>
            </a:r>
          </a:p>
        </p:txBody>
      </p:sp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06FB3E2F-5592-4A29-938C-C412D1A258FF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078665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b="1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章  白盒测试技术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smtClean="0"/>
              <a:t>本章重点</a:t>
            </a:r>
          </a:p>
          <a:p>
            <a:pPr lvl="1" eaLnBrk="1" hangingPunct="1"/>
            <a:r>
              <a:rPr lang="zh-CN" altLang="en-US" sz="3100" b="1" smtClean="0"/>
              <a:t>静态白盒测试</a:t>
            </a:r>
          </a:p>
          <a:p>
            <a:pPr lvl="1" eaLnBrk="1" hangingPunct="1"/>
            <a:r>
              <a:rPr lang="zh-CN" altLang="en-US" sz="3100" b="1" smtClean="0"/>
              <a:t>对判定测试</a:t>
            </a:r>
            <a:endParaRPr lang="en-US" altLang="zh-CN" sz="3100" b="1" smtClean="0"/>
          </a:p>
          <a:p>
            <a:pPr lvl="1" eaLnBrk="1" hangingPunct="1"/>
            <a:r>
              <a:rPr lang="zh-CN" altLang="en-US" sz="3100" b="1" smtClean="0"/>
              <a:t>对路径的测试</a:t>
            </a:r>
            <a:endParaRPr lang="en-US" altLang="zh-CN" sz="3100" b="1" smtClean="0"/>
          </a:p>
          <a:p>
            <a:pPr lvl="1" eaLnBrk="1" hangingPunct="1"/>
            <a:r>
              <a:rPr lang="zh-CN" altLang="en-US" sz="3100" b="1" smtClean="0"/>
              <a:t>对循环的测试</a:t>
            </a:r>
            <a:endParaRPr lang="en-US" altLang="zh-CN" sz="3100" b="1" smtClean="0"/>
          </a:p>
          <a:p>
            <a:pPr lvl="1" eaLnBrk="1" hangingPunct="1"/>
            <a:r>
              <a:rPr lang="zh-CN" altLang="en-US" sz="3100" b="1" smtClean="0"/>
              <a:t>对变量的测试</a:t>
            </a:r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AB4F1EF3-1A34-4615-B8C9-5545E0833A24}" type="slidenum">
              <a:rPr lang="en-US" altLang="zh-CN" smtClean="0"/>
              <a:pPr eaLnBrk="1" hangingPunct="1"/>
              <a:t>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78592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itchFamily="49" charset="-122"/>
                <a:ea typeface="黑体" pitchFamily="49" charset="-122"/>
              </a:rPr>
              <a:t>5.1 </a:t>
            </a:r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概述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smtClean="0"/>
              <a:t>基本原理</a:t>
            </a:r>
          </a:p>
        </p:txBody>
      </p:sp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98CAB76B-4876-45E3-9AFD-6985ACF4B2C1}" type="slidenum">
              <a:rPr lang="en-US" altLang="zh-CN" smtClean="0"/>
              <a:pPr eaLnBrk="1" hangingPunct="1"/>
              <a:t>4</a:t>
            </a:fld>
            <a:endParaRPr lang="en-US" altLang="zh-CN" smtClean="0"/>
          </a:p>
        </p:txBody>
      </p:sp>
      <p:pic>
        <p:nvPicPr>
          <p:cNvPr id="6150" name="Picture 7" descr="5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5929312" cy="383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" t="9801" r="3298" b="18059"/>
          <a:stretch/>
        </p:blipFill>
        <p:spPr bwMode="auto">
          <a:xfrm>
            <a:off x="2663496" y="2348881"/>
            <a:ext cx="2844608" cy="3830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89243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itchFamily="49" charset="-122"/>
                <a:ea typeface="黑体" pitchFamily="49" charset="-122"/>
              </a:rPr>
              <a:t>5.1 </a:t>
            </a:r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概述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zh-CN" altLang="en-US" sz="3400" b="1" dirty="0" smtClean="0"/>
              <a:t>白盒测试关注的对象</a:t>
            </a:r>
            <a:endParaRPr lang="en-US" altLang="zh-CN" sz="3400" b="1" dirty="0" smtClean="0"/>
          </a:p>
          <a:p>
            <a:pPr lvl="1" algn="just" eaLnBrk="1" hangingPunct="1">
              <a:defRPr/>
            </a:pPr>
            <a:r>
              <a:rPr lang="zh-CN" altLang="en-US" b="1" dirty="0" smtClean="0">
                <a:solidFill>
                  <a:srgbClr val="FF0000"/>
                </a:solidFill>
                <a:cs typeface="+mn-cs"/>
              </a:rPr>
              <a:t>源代码</a:t>
            </a:r>
            <a:r>
              <a:rPr lang="zh-CN" altLang="en-US" b="1" dirty="0" smtClean="0">
                <a:cs typeface="+mn-cs"/>
              </a:rPr>
              <a:t>：直接查看源代码，查看代码的</a:t>
            </a:r>
            <a:r>
              <a:rPr lang="zh-CN" altLang="en-US" b="1" dirty="0" smtClean="0">
                <a:solidFill>
                  <a:srgbClr val="FF0000"/>
                </a:solidFill>
                <a:cs typeface="+mn-cs"/>
              </a:rPr>
              <a:t>规范性</a:t>
            </a:r>
            <a:r>
              <a:rPr lang="zh-CN" altLang="en-US" b="1" dirty="0" smtClean="0">
                <a:cs typeface="+mn-cs"/>
              </a:rPr>
              <a:t>，并对照函数功能查找代码的逻辑缺陷、内存管理缺陷、数据定义和使用缺陷等</a:t>
            </a:r>
            <a:endParaRPr lang="en-US" altLang="zh-CN" b="1" dirty="0" smtClean="0">
              <a:cs typeface="+mn-cs"/>
            </a:endParaRPr>
          </a:p>
          <a:p>
            <a:pPr lvl="1" algn="just" eaLnBrk="1" hangingPunct="1">
              <a:defRPr/>
            </a:pPr>
            <a:r>
              <a:rPr lang="zh-CN" altLang="en-US" b="1" dirty="0" smtClean="0">
                <a:solidFill>
                  <a:srgbClr val="FF0000"/>
                </a:solidFill>
                <a:cs typeface="+mn-cs"/>
              </a:rPr>
              <a:t>程序结构</a:t>
            </a:r>
            <a:r>
              <a:rPr lang="zh-CN" altLang="en-US" b="1" dirty="0" smtClean="0">
                <a:cs typeface="+mn-cs"/>
              </a:rPr>
              <a:t>：通过函数调用图、算法流程图等反映程序设计的相关图表，找到程序设计的缺陷，或评价程序的执行效率，以利于程序的结构优化</a:t>
            </a:r>
            <a:endParaRPr lang="en-US" altLang="zh-CN" b="1" dirty="0" smtClean="0">
              <a:cs typeface="+mn-cs"/>
            </a:endParaRPr>
          </a:p>
        </p:txBody>
      </p:sp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F93F8415-1B2C-43CF-B556-76103839E396}" type="slidenum">
              <a:rPr lang="en-US" altLang="zh-CN" smtClean="0"/>
              <a:pPr eaLnBrk="1" hangingPunct="1"/>
              <a:t>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16888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itchFamily="49" charset="-122"/>
                <a:ea typeface="黑体" pitchFamily="49" charset="-122"/>
              </a:rPr>
              <a:t>5.1 </a:t>
            </a:r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概述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zh-CN" altLang="en-US" sz="3400" b="1" dirty="0" smtClean="0"/>
              <a:t>优势</a:t>
            </a:r>
            <a:endParaRPr lang="en-US" altLang="zh-CN" sz="3400" b="1" dirty="0" smtClean="0"/>
          </a:p>
          <a:p>
            <a:pPr lvl="1" algn="just">
              <a:defRPr/>
            </a:pPr>
            <a:r>
              <a:rPr lang="zh-CN" altLang="en-US" b="1" dirty="0">
                <a:cs typeface="+mn-cs"/>
              </a:rPr>
              <a:t>针对性强，便于快速定位缺陷</a:t>
            </a:r>
            <a:endParaRPr lang="en-US" altLang="zh-CN" b="1" dirty="0">
              <a:cs typeface="+mn-cs"/>
            </a:endParaRPr>
          </a:p>
          <a:p>
            <a:pPr lvl="1" algn="just">
              <a:defRPr/>
            </a:pPr>
            <a:r>
              <a:rPr lang="zh-CN" altLang="en-US" b="1" dirty="0" smtClean="0">
                <a:cs typeface="+mn-cs"/>
              </a:rPr>
              <a:t>有助于</a:t>
            </a:r>
            <a:r>
              <a:rPr lang="zh-CN" altLang="en-US" b="1" dirty="0">
                <a:cs typeface="+mn-cs"/>
              </a:rPr>
              <a:t>代码优化和缺陷预防 </a:t>
            </a:r>
          </a:p>
          <a:p>
            <a:pPr lvl="1" algn="just" eaLnBrk="1" hangingPunct="1">
              <a:defRPr/>
            </a:pPr>
            <a:r>
              <a:rPr lang="zh-CN" altLang="en-US" b="1" dirty="0" smtClean="0">
                <a:cs typeface="+mn-cs"/>
              </a:rPr>
              <a:t>测试</a:t>
            </a:r>
            <a:r>
              <a:rPr lang="zh-CN" altLang="en-US" b="1" dirty="0">
                <a:cs typeface="+mn-cs"/>
              </a:rPr>
              <a:t>效率高，通过不同的白盒覆盖指标有助于</a:t>
            </a:r>
            <a:r>
              <a:rPr lang="zh-CN" altLang="en-US" b="1" dirty="0" smtClean="0">
                <a:cs typeface="+mn-cs"/>
              </a:rPr>
              <a:t>衡量对被测对象的测试覆盖程度</a:t>
            </a:r>
            <a:endParaRPr lang="en-US" altLang="zh-CN" b="1" dirty="0" smtClean="0">
              <a:cs typeface="+mn-cs"/>
            </a:endParaRPr>
          </a:p>
          <a:p>
            <a:pPr lvl="1" algn="just" eaLnBrk="1" hangingPunct="1">
              <a:defRPr/>
            </a:pPr>
            <a:r>
              <a:rPr lang="zh-CN" altLang="en-US" b="1" dirty="0" smtClean="0">
                <a:cs typeface="+mn-cs"/>
              </a:rPr>
              <a:t>在函数级别开始测试工作，缺陷修复的成本低</a:t>
            </a:r>
            <a:endParaRPr lang="en-US" altLang="zh-CN" b="1" dirty="0" smtClean="0">
              <a:cs typeface="+mn-cs"/>
            </a:endParaRPr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DF63C25B-2B21-40D6-B18C-82E34AAF7B4E}" type="slidenum">
              <a:rPr lang="en-US" altLang="zh-CN" smtClean="0"/>
              <a:pPr eaLnBrk="1" hangingPunct="1"/>
              <a:t>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65858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itchFamily="49" charset="-122"/>
                <a:ea typeface="黑体" pitchFamily="49" charset="-122"/>
              </a:rPr>
              <a:t>5.1 </a:t>
            </a:r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概述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zh-CN" altLang="en-US" sz="3400" b="1" dirty="0" smtClean="0"/>
              <a:t>局限性</a:t>
            </a:r>
            <a:endParaRPr lang="en-US" altLang="zh-CN" sz="3400" b="1" dirty="0" smtClean="0"/>
          </a:p>
          <a:p>
            <a:pPr lvl="1" algn="just">
              <a:defRPr/>
            </a:pPr>
            <a:r>
              <a:rPr lang="zh-CN" altLang="en-US" b="1" dirty="0" smtClean="0"/>
              <a:t>对测试人员的技术要求高</a:t>
            </a:r>
            <a:r>
              <a:rPr lang="zh-CN" altLang="en-US" b="1" dirty="0"/>
              <a:t>，具有广博的</a:t>
            </a:r>
            <a:r>
              <a:rPr lang="zh-CN" altLang="en-US" b="1" dirty="0" smtClean="0"/>
              <a:t>知识面，没有</a:t>
            </a:r>
            <a:r>
              <a:rPr lang="zh-CN" altLang="en-US" b="1" dirty="0" smtClean="0"/>
              <a:t>一定</a:t>
            </a:r>
            <a:r>
              <a:rPr lang="zh-CN" altLang="en-US" b="1" dirty="0" smtClean="0">
                <a:solidFill>
                  <a:srgbClr val="FF0000"/>
                </a:solidFill>
              </a:rPr>
              <a:t>项目编程</a:t>
            </a:r>
            <a:r>
              <a:rPr lang="zh-CN" altLang="en-US" b="1" dirty="0" smtClean="0">
                <a:solidFill>
                  <a:srgbClr val="FF0000"/>
                </a:solidFill>
              </a:rPr>
              <a:t>经验</a:t>
            </a:r>
            <a:r>
              <a:rPr lang="zh-CN" altLang="en-US" b="1" dirty="0" smtClean="0"/>
              <a:t>的人是无法做白盒测试的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pPr lvl="1" algn="just" eaLnBrk="1" hangingPunct="1">
              <a:defRPr/>
            </a:pPr>
            <a:r>
              <a:rPr lang="zh-CN" altLang="en-US" b="1" dirty="0" smtClean="0"/>
              <a:t>成本高</a:t>
            </a:r>
            <a:endParaRPr lang="en-US" altLang="zh-CN" b="1" dirty="0" smtClean="0"/>
          </a:p>
          <a:p>
            <a:pPr lvl="1" algn="just" eaLnBrk="1" hangingPunct="1">
              <a:defRPr/>
            </a:pPr>
            <a:r>
              <a:rPr lang="zh-CN" altLang="en-US" b="1" dirty="0" smtClean="0"/>
              <a:t>白盒测试准备时间较长</a:t>
            </a:r>
            <a:endParaRPr lang="en-US" altLang="zh-CN" b="1" dirty="0" smtClean="0"/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DF63C25B-2B21-40D6-B18C-82E34AAF7B4E}" type="slidenum">
              <a:rPr lang="en-US" altLang="zh-CN" smtClean="0"/>
              <a:pPr eaLnBrk="1" hangingPunct="1"/>
              <a:t>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704019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itchFamily="49" charset="-122"/>
                <a:ea typeface="黑体" pitchFamily="49" charset="-122"/>
              </a:rPr>
              <a:t>5.1 </a:t>
            </a:r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概述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 smtClean="0"/>
              <a:t>适用阶段</a:t>
            </a:r>
            <a:endParaRPr lang="en-US" altLang="zh-CN" sz="3400" b="1" dirty="0" smtClean="0"/>
          </a:p>
          <a:p>
            <a:pPr algn="just" eaLnBrk="1" hangingPunct="1"/>
            <a:r>
              <a:rPr lang="zh-CN" altLang="en-US" sz="3400" b="1" dirty="0" smtClean="0"/>
              <a:t>当被测对象为函数时</a:t>
            </a:r>
            <a:endParaRPr lang="en-US" altLang="zh-CN" sz="3400" b="1" dirty="0" smtClean="0"/>
          </a:p>
          <a:p>
            <a:pPr lvl="1" algn="just" eaLnBrk="1" hangingPunct="1"/>
            <a:r>
              <a:rPr lang="zh-CN" altLang="en-US" b="1" dirty="0" smtClean="0"/>
              <a:t>完成对函数代码和结构的测试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主要关注的是</a:t>
            </a:r>
            <a:r>
              <a:rPr lang="zh-CN" altLang="en-US" b="1" dirty="0" smtClean="0">
                <a:solidFill>
                  <a:srgbClr val="FF0000"/>
                </a:solidFill>
              </a:rPr>
              <a:t>函数源代码的逻辑</a:t>
            </a:r>
            <a:r>
              <a:rPr lang="zh-CN" altLang="en-US" b="1" dirty="0" smtClean="0"/>
              <a:t>是否符合该函数的功能要求，查看源代码中是否存在典型的编程缺陷，或从设计优化的角度观察源代码结构是否合理、是否过于复杂等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对应的是单元测试阶段，主要由开发人员自己来完成测试工作</a:t>
            </a:r>
          </a:p>
        </p:txBody>
      </p:sp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AFFF1B95-3759-496B-9B0B-F4E0C843DE1C}" type="slidenum">
              <a:rPr lang="en-US" altLang="zh-CN" smtClean="0"/>
              <a:pPr eaLnBrk="1" hangingPunct="1"/>
              <a:t>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239853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黑体" pitchFamily="49" charset="-122"/>
                <a:ea typeface="黑体" pitchFamily="49" charset="-122"/>
              </a:rPr>
              <a:t>5.1 </a:t>
            </a:r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概述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 smtClean="0"/>
              <a:t>适用阶段</a:t>
            </a:r>
            <a:endParaRPr lang="en-US" altLang="zh-CN" sz="3400" b="1" dirty="0" smtClean="0"/>
          </a:p>
          <a:p>
            <a:pPr algn="just" eaLnBrk="1" hangingPunct="1"/>
            <a:r>
              <a:rPr lang="zh-CN" altLang="en-US" sz="3400" b="1" dirty="0" smtClean="0"/>
              <a:t>当被测对象为功能时</a:t>
            </a:r>
            <a:endParaRPr lang="en-US" altLang="zh-CN" sz="3400" b="1" dirty="0" smtClean="0"/>
          </a:p>
          <a:p>
            <a:pPr lvl="1" algn="just" eaLnBrk="1" hangingPunct="1"/>
            <a:r>
              <a:rPr lang="zh-CN" altLang="en-US" b="1" dirty="0" smtClean="0"/>
              <a:t>白盒测试不再对源代码进行检查，此时更多的是</a:t>
            </a:r>
            <a:r>
              <a:rPr lang="zh-CN" altLang="en-US" b="1" dirty="0" smtClean="0">
                <a:solidFill>
                  <a:srgbClr val="FF0000"/>
                </a:solidFill>
              </a:rPr>
              <a:t>借鉴白盒测试方法</a:t>
            </a:r>
            <a:r>
              <a:rPr lang="zh-CN" altLang="en-US" b="1" dirty="0" smtClean="0"/>
              <a:t>的思想，完成对业务流程的覆盖测试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对应的是集成测试甚至系统测试阶段，主要由测试人员来完成测试工作</a:t>
            </a:r>
          </a:p>
        </p:txBody>
      </p:sp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774CB8E5-422A-47EA-AE0F-4BB8C05353C2}" type="slidenum">
              <a:rPr lang="en-US" altLang="zh-CN" smtClean="0"/>
              <a:pPr eaLnBrk="1" hangingPunct="1"/>
              <a:t>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31393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第5章  白盒测试技术</Template>
  <TotalTime>712</TotalTime>
  <Words>806</Words>
  <Application>Microsoft Office PowerPoint</Application>
  <PresentationFormat>全屏显示(4:3)</PresentationFormat>
  <Paragraphs>76</Paragraphs>
  <Slides>11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Profile</vt:lpstr>
      <vt:lpstr>软件测试实用教程 ——方法与实践</vt:lpstr>
      <vt:lpstr>第5章  白盒测试技术</vt:lpstr>
      <vt:lpstr>第5章  白盒测试技术</vt:lpstr>
      <vt:lpstr>5.1 概述</vt:lpstr>
      <vt:lpstr>5.1 概述</vt:lpstr>
      <vt:lpstr>5.1 概述</vt:lpstr>
      <vt:lpstr>5.1 概述</vt:lpstr>
      <vt:lpstr>5.1 概述</vt:lpstr>
      <vt:lpstr>5.1 概述</vt:lpstr>
      <vt:lpstr>5.1 概述</vt:lpstr>
      <vt:lpstr>5.1 概述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软件测试实用教程 ——方法与实践</dc:title>
  <dc:creator>admin</dc:creator>
  <cp:lastModifiedBy>admin</cp:lastModifiedBy>
  <cp:revision>25</cp:revision>
  <dcterms:created xsi:type="dcterms:W3CDTF">2017-06-13T08:17:54Z</dcterms:created>
  <dcterms:modified xsi:type="dcterms:W3CDTF">2017-10-23T01:10:17Z</dcterms:modified>
</cp:coreProperties>
</file>